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7" r:id="rId5"/>
    <p:sldId id="522" r:id="rId6"/>
    <p:sldId id="528" r:id="rId7"/>
    <p:sldId id="523" r:id="rId8"/>
    <p:sldId id="510" r:id="rId9"/>
    <p:sldId id="514" r:id="rId10"/>
    <p:sldId id="515" r:id="rId11"/>
    <p:sldId id="533" r:id="rId12"/>
    <p:sldId id="524" r:id="rId13"/>
    <p:sldId id="532" r:id="rId14"/>
    <p:sldId id="529" r:id="rId15"/>
    <p:sldId id="530" r:id="rId16"/>
    <p:sldId id="535" r:id="rId17"/>
    <p:sldId id="512" r:id="rId18"/>
    <p:sldId id="531" r:id="rId19"/>
    <p:sldId id="513" r:id="rId20"/>
    <p:sldId id="518" r:id="rId21"/>
    <p:sldId id="526" r:id="rId22"/>
    <p:sldId id="5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E281D0-C9B0-B940-BBEB-FAAE7C1EDF7A}">
          <p14:sldIdLst>
            <p14:sldId id="498"/>
            <p14:sldId id="495"/>
            <p14:sldId id="521"/>
            <p14:sldId id="527"/>
            <p14:sldId id="522"/>
            <p14:sldId id="528"/>
            <p14:sldId id="523"/>
            <p14:sldId id="510"/>
            <p14:sldId id="514"/>
            <p14:sldId id="515"/>
            <p14:sldId id="533"/>
            <p14:sldId id="524"/>
            <p14:sldId id="532"/>
            <p14:sldId id="529"/>
            <p14:sldId id="530"/>
            <p14:sldId id="535"/>
            <p14:sldId id="512"/>
            <p14:sldId id="531"/>
            <p14:sldId id="513"/>
            <p14:sldId id="518"/>
            <p14:sldId id="526"/>
          </p14:sldIdLst>
        </p14:section>
        <p14:section name="READY" id="{9E760339-E8FE-7944-94F6-479394EF3CB5}">
          <p14:sldIdLst>
            <p14:sldId id="5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a:srgbClr val="1D6BA9"/>
    <a:srgbClr val="0000FF"/>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93333" autoAdjust="0"/>
  </p:normalViewPr>
  <p:slideViewPr>
    <p:cSldViewPr snapToGrid="0" snapToObjects="1">
      <p:cViewPr varScale="1">
        <p:scale>
          <a:sx n="119" d="100"/>
          <a:sy n="119" d="100"/>
        </p:scale>
        <p:origin x="672"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8/18/22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5150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7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320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018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23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784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95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899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74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9538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8/18/22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When being introduced to the first person, their silhouette will light up </a:t>
            </a:r>
            <a:r>
              <a:rPr lang="en-US" dirty="0">
                <a:solidFill>
                  <a:srgbClr val="FFFF66"/>
                </a:solidFill>
              </a:rPr>
              <a:t>in yellow </a:t>
            </a:r>
            <a:r>
              <a:rPr lang="en-US" dirty="0"/>
              <a:t>and we will tell you how well they match your preferences. Turns will progress from left to right.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FD6F-0172-85EB-9928-AC8D5AEDEB82}"/>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4" name="Rectangle 13">
            <a:extLst>
              <a:ext uri="{FF2B5EF4-FFF2-40B4-BE49-F238E27FC236}">
                <a16:creationId xmlns:a16="http://schemas.microsoft.com/office/drawing/2014/main" id="{94FF29F7-E7F5-9640-B4B0-69966EBB13E8}"/>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wearing a mask&#10;&#10;Description automatically generated with low confidence">
            <a:extLst>
              <a:ext uri="{FF2B5EF4-FFF2-40B4-BE49-F238E27FC236}">
                <a16:creationId xmlns:a16="http://schemas.microsoft.com/office/drawing/2014/main" id="{080968B9-07DF-C940-AB4D-82D2DA75FB68}"/>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19" name="Picture 18" descr="A person wearing a mask&#10;&#10;Description automatically generated with low confidence">
            <a:extLst>
              <a:ext uri="{FF2B5EF4-FFF2-40B4-BE49-F238E27FC236}">
                <a16:creationId xmlns:a16="http://schemas.microsoft.com/office/drawing/2014/main" id="{2FB627C4-A4E8-964D-86D3-E1F7DA710F36}"/>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4B73684D-1840-1747-A0A2-CCE26963A80B}"/>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289217AE-03B2-3F42-8698-5B7D4261C9A0}"/>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9126A244-6B35-5740-8AD8-65AFC846BD30}"/>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26313302-5D28-B24B-AE64-FC8AAF4A9E41}"/>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D6677B2-A3AF-D442-8242-A02854C24901}"/>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9B683E50-1AA8-8B4E-8944-EAF2879461E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193E2175-D0B9-574D-99A3-7FB63E4CA977}"/>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8" name="TextBox 27">
            <a:extLst>
              <a:ext uri="{FF2B5EF4-FFF2-40B4-BE49-F238E27FC236}">
                <a16:creationId xmlns:a16="http://schemas.microsoft.com/office/drawing/2014/main" id="{A2B32C87-2546-554E-9661-20FC98B9DA93}"/>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F141FEA6-FA0C-F941-A351-2C0AA9E9E63B}"/>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EAE7AC4-422A-A840-AF12-296C22C3C7EE}"/>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91AFC7C3-C0C2-7B40-9C02-405FD54DAA68}"/>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DF098A63-F985-CB4A-9B0F-125E2D0DE95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6A779E65-5262-E042-AA2A-B302B37B5E3C}"/>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A1CEFBDF-9FEF-D345-8271-08B4F11FE302}"/>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058CF374-1398-174F-AE97-AC3292E2EF04}"/>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6" name="Title 3">
            <a:extLst>
              <a:ext uri="{FF2B5EF4-FFF2-40B4-BE49-F238E27FC236}">
                <a16:creationId xmlns:a16="http://schemas.microsoft.com/office/drawing/2014/main" id="{7B41687B-1A9B-7044-A0DF-B4D36844705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7" name="Group 36">
            <a:extLst>
              <a:ext uri="{FF2B5EF4-FFF2-40B4-BE49-F238E27FC236}">
                <a16:creationId xmlns:a16="http://schemas.microsoft.com/office/drawing/2014/main" id="{892D4D40-06F7-1546-A6A6-5F2741D8A554}"/>
              </a:ext>
            </a:extLst>
          </p:cNvPr>
          <p:cNvGrpSpPr/>
          <p:nvPr/>
        </p:nvGrpSpPr>
        <p:grpSpPr>
          <a:xfrm>
            <a:off x="9151966" y="6157852"/>
            <a:ext cx="726263" cy="506769"/>
            <a:chOff x="9551255" y="6174821"/>
            <a:chExt cx="726263" cy="506769"/>
          </a:xfrm>
        </p:grpSpPr>
        <p:sp>
          <p:nvSpPr>
            <p:cNvPr id="38" name="Subtitle 8">
              <a:extLst>
                <a:ext uri="{FF2B5EF4-FFF2-40B4-BE49-F238E27FC236}">
                  <a16:creationId xmlns:a16="http://schemas.microsoft.com/office/drawing/2014/main" id="{49C0FC79-A276-CA42-B1DA-5B1F0654B6A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9" name="Right Arrow 38">
              <a:extLst>
                <a:ext uri="{FF2B5EF4-FFF2-40B4-BE49-F238E27FC236}">
                  <a16:creationId xmlns:a16="http://schemas.microsoft.com/office/drawing/2014/main" id="{1990A698-75CC-0B4D-A936-DF183BBD964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97DCD43D-CB36-184D-9CCB-7BBE35E38AF7}"/>
              </a:ext>
            </a:extLst>
          </p:cNvPr>
          <p:cNvGrpSpPr/>
          <p:nvPr/>
        </p:nvGrpSpPr>
        <p:grpSpPr>
          <a:xfrm>
            <a:off x="2313771" y="6175196"/>
            <a:ext cx="726263" cy="506769"/>
            <a:chOff x="2141031" y="6174821"/>
            <a:chExt cx="726263" cy="506769"/>
          </a:xfrm>
        </p:grpSpPr>
        <p:sp>
          <p:nvSpPr>
            <p:cNvPr id="41" name="Subtitle 8">
              <a:extLst>
                <a:ext uri="{FF2B5EF4-FFF2-40B4-BE49-F238E27FC236}">
                  <a16:creationId xmlns:a16="http://schemas.microsoft.com/office/drawing/2014/main" id="{2ED595B8-1DB2-5249-A105-4F24155D96F6}"/>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2" name="Right Arrow 41">
              <a:extLst>
                <a:ext uri="{FF2B5EF4-FFF2-40B4-BE49-F238E27FC236}">
                  <a16:creationId xmlns:a16="http://schemas.microsoft.com/office/drawing/2014/main" id="{F1386419-7436-4B48-AF72-BD90B113022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98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2722814"/>
          </a:xfrm>
        </p:spPr>
        <p:txBody>
          <a:bodyPr>
            <a:noAutofit/>
          </a:bodyPr>
          <a:lstStyle/>
          <a:p>
            <a:pPr marL="0" indent="0">
              <a:buNone/>
            </a:pPr>
            <a:r>
              <a:rPr lang="en-US" dirty="0"/>
              <a:t>For example, in the 8-turn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824A9C-7EF6-474A-BCE6-23402CAA66EC}"/>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erson wearing a mask&#10;&#10;Description automatically generated with low confidence">
            <a:extLst>
              <a:ext uri="{FF2B5EF4-FFF2-40B4-BE49-F238E27FC236}">
                <a16:creationId xmlns:a16="http://schemas.microsoft.com/office/drawing/2014/main" id="{8C2D1209-A554-1C4B-966F-582E5E3260B6}"/>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39" name="Picture 38" descr="A person wearing a mask&#10;&#10;Description automatically generated with low confidence">
            <a:extLst>
              <a:ext uri="{FF2B5EF4-FFF2-40B4-BE49-F238E27FC236}">
                <a16:creationId xmlns:a16="http://schemas.microsoft.com/office/drawing/2014/main" id="{D2DAD69A-F214-D143-B32F-27A71F567A4C}"/>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40" name="Picture 39" descr="A person wearing a mask&#10;&#10;Description automatically generated with low confidence">
            <a:extLst>
              <a:ext uri="{FF2B5EF4-FFF2-40B4-BE49-F238E27FC236}">
                <a16:creationId xmlns:a16="http://schemas.microsoft.com/office/drawing/2014/main" id="{73F243A4-062D-ED40-BE0C-E128CF2B988C}"/>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41" name="Picture 40" descr="A person wearing a mask&#10;&#10;Description automatically generated with low confidence">
            <a:extLst>
              <a:ext uri="{FF2B5EF4-FFF2-40B4-BE49-F238E27FC236}">
                <a16:creationId xmlns:a16="http://schemas.microsoft.com/office/drawing/2014/main" id="{4380D19F-34AA-EB41-A5B9-BF16A5F262C8}"/>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42" name="Picture 41" descr="A person wearing a mask&#10;&#10;Description automatically generated with low confidence">
            <a:extLst>
              <a:ext uri="{FF2B5EF4-FFF2-40B4-BE49-F238E27FC236}">
                <a16:creationId xmlns:a16="http://schemas.microsoft.com/office/drawing/2014/main" id="{83B05632-9CDB-824E-A8AC-ED880186D745}"/>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43" name="Picture 42" descr="A person wearing a mask&#10;&#10;Description automatically generated with low confidence">
            <a:extLst>
              <a:ext uri="{FF2B5EF4-FFF2-40B4-BE49-F238E27FC236}">
                <a16:creationId xmlns:a16="http://schemas.microsoft.com/office/drawing/2014/main" id="{9F3DD210-93B8-EB44-BDA6-BB5889FC17BF}"/>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44" name="Picture 43" descr="A person wearing a mask&#10;&#10;Description automatically generated with low confidence">
            <a:extLst>
              <a:ext uri="{FF2B5EF4-FFF2-40B4-BE49-F238E27FC236}">
                <a16:creationId xmlns:a16="http://schemas.microsoft.com/office/drawing/2014/main" id="{9A716EA9-3C80-1B47-84A5-960041A5598A}"/>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45" name="Picture 44" descr="A person wearing a mask&#10;&#10;Description automatically generated with low confidence">
            <a:extLst>
              <a:ext uri="{FF2B5EF4-FFF2-40B4-BE49-F238E27FC236}">
                <a16:creationId xmlns:a16="http://schemas.microsoft.com/office/drawing/2014/main" id="{B0A5298A-D685-B846-A2C6-31FCD14B4D7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46" name="Picture 45" descr="Graphical user interface, application&#10;&#10;Description automatically generated">
            <a:extLst>
              <a:ext uri="{FF2B5EF4-FFF2-40B4-BE49-F238E27FC236}">
                <a16:creationId xmlns:a16="http://schemas.microsoft.com/office/drawing/2014/main" id="{3535FDA6-E72A-764C-AA22-2038ACC5168D}"/>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47" name="TextBox 46">
            <a:extLst>
              <a:ext uri="{FF2B5EF4-FFF2-40B4-BE49-F238E27FC236}">
                <a16:creationId xmlns:a16="http://schemas.microsoft.com/office/drawing/2014/main" id="{790321A7-783C-C545-97F8-87373B7F6DED}"/>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48" name="TextBox 47">
            <a:extLst>
              <a:ext uri="{FF2B5EF4-FFF2-40B4-BE49-F238E27FC236}">
                <a16:creationId xmlns:a16="http://schemas.microsoft.com/office/drawing/2014/main" id="{7E162B1B-3EB5-C440-87FB-234C90E023A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49" name="TextBox 48">
            <a:extLst>
              <a:ext uri="{FF2B5EF4-FFF2-40B4-BE49-F238E27FC236}">
                <a16:creationId xmlns:a16="http://schemas.microsoft.com/office/drawing/2014/main" id="{DF50CE93-3D29-CB47-AEA0-26090A8FBD78}"/>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50" name="TextBox 49">
            <a:extLst>
              <a:ext uri="{FF2B5EF4-FFF2-40B4-BE49-F238E27FC236}">
                <a16:creationId xmlns:a16="http://schemas.microsoft.com/office/drawing/2014/main" id="{34F07E8F-8333-5242-95E1-5DC7504757C1}"/>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51" name="TextBox 50">
            <a:extLst>
              <a:ext uri="{FF2B5EF4-FFF2-40B4-BE49-F238E27FC236}">
                <a16:creationId xmlns:a16="http://schemas.microsoft.com/office/drawing/2014/main" id="{9CA0530A-8F01-E642-94AF-B6194475BDC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52" name="TextBox 51">
            <a:extLst>
              <a:ext uri="{FF2B5EF4-FFF2-40B4-BE49-F238E27FC236}">
                <a16:creationId xmlns:a16="http://schemas.microsoft.com/office/drawing/2014/main" id="{B02628E3-1FA0-4246-8C5A-45A136314504}"/>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53" name="TextBox 52">
            <a:extLst>
              <a:ext uri="{FF2B5EF4-FFF2-40B4-BE49-F238E27FC236}">
                <a16:creationId xmlns:a16="http://schemas.microsoft.com/office/drawing/2014/main" id="{1BBDE422-FC76-FC45-A152-B7AFB25F5B4C}"/>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54" name="TextBox 53">
            <a:extLst>
              <a:ext uri="{FF2B5EF4-FFF2-40B4-BE49-F238E27FC236}">
                <a16:creationId xmlns:a16="http://schemas.microsoft.com/office/drawing/2014/main" id="{472D8946-47CA-4F48-9544-32A32C1EC288}"/>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55" name="TextBox 54">
            <a:extLst>
              <a:ext uri="{FF2B5EF4-FFF2-40B4-BE49-F238E27FC236}">
                <a16:creationId xmlns:a16="http://schemas.microsoft.com/office/drawing/2014/main" id="{EDEC919B-0883-394F-9628-4E9496D1F7D3}"/>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9" name="Title 3">
            <a:extLst>
              <a:ext uri="{FF2B5EF4-FFF2-40B4-BE49-F238E27FC236}">
                <a16:creationId xmlns:a16="http://schemas.microsoft.com/office/drawing/2014/main" id="{71810DED-E5CA-F742-96F6-DEC92CC150DD}"/>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0" name="Group 29">
            <a:extLst>
              <a:ext uri="{FF2B5EF4-FFF2-40B4-BE49-F238E27FC236}">
                <a16:creationId xmlns:a16="http://schemas.microsoft.com/office/drawing/2014/main" id="{568D5653-E22A-1242-9519-438FC027748D}"/>
              </a:ext>
            </a:extLst>
          </p:cNvPr>
          <p:cNvGrpSpPr/>
          <p:nvPr/>
        </p:nvGrpSpPr>
        <p:grpSpPr>
          <a:xfrm>
            <a:off x="9151966" y="6157852"/>
            <a:ext cx="726263" cy="506769"/>
            <a:chOff x="9551255" y="6174821"/>
            <a:chExt cx="726263" cy="506769"/>
          </a:xfrm>
        </p:grpSpPr>
        <p:sp>
          <p:nvSpPr>
            <p:cNvPr id="31" name="Subtitle 8">
              <a:extLst>
                <a:ext uri="{FF2B5EF4-FFF2-40B4-BE49-F238E27FC236}">
                  <a16:creationId xmlns:a16="http://schemas.microsoft.com/office/drawing/2014/main" id="{E5F1D8B0-FA65-134B-9995-D70E77AED2C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2" name="Right Arrow 31">
              <a:extLst>
                <a:ext uri="{FF2B5EF4-FFF2-40B4-BE49-F238E27FC236}">
                  <a16:creationId xmlns:a16="http://schemas.microsoft.com/office/drawing/2014/main" id="{F2E6E7EE-C3F0-C04E-AD07-49F97AA0E6CC}"/>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E42E785-348D-814F-9BB8-FF8440493A89}"/>
              </a:ext>
            </a:extLst>
          </p:cNvPr>
          <p:cNvGrpSpPr/>
          <p:nvPr/>
        </p:nvGrpSpPr>
        <p:grpSpPr>
          <a:xfrm>
            <a:off x="2313771" y="6175196"/>
            <a:ext cx="726263" cy="506769"/>
            <a:chOff x="2141031" y="6174821"/>
            <a:chExt cx="726263" cy="506769"/>
          </a:xfrm>
        </p:grpSpPr>
        <p:sp>
          <p:nvSpPr>
            <p:cNvPr id="34" name="Subtitle 8">
              <a:extLst>
                <a:ext uri="{FF2B5EF4-FFF2-40B4-BE49-F238E27FC236}">
                  <a16:creationId xmlns:a16="http://schemas.microsoft.com/office/drawing/2014/main" id="{CE307F76-DB50-474E-AE5F-23DE65A1384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35" name="Right Arrow 34">
              <a:extLst>
                <a:ext uri="{FF2B5EF4-FFF2-40B4-BE49-F238E27FC236}">
                  <a16:creationId xmlns:a16="http://schemas.microsoft.com/office/drawing/2014/main" id="{4264F620-6B77-6546-97E7-75842313D4A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891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If you waited on the first turn, and the person decided to wait a bit longer to see what you decide, the second silhouette would light up in </a:t>
            </a:r>
            <a:r>
              <a:rPr lang="en-US" dirty="0">
                <a:solidFill>
                  <a:srgbClr val="FFFF00"/>
                </a:solidFill>
              </a:rPr>
              <a:t>yellow</a:t>
            </a:r>
            <a:r>
              <a:rPr lang="en-US" dirty="0"/>
              <a:t> as follows.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61F36D0A-DBFF-3147-9122-B9231AB65AA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18C8E2-EC81-3F4D-AC95-62991C9C0302}"/>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E47C30-8ADB-894D-8B7C-435824A8D8B1}"/>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9" name="Rectangle 18">
            <a:extLst>
              <a:ext uri="{FF2B5EF4-FFF2-40B4-BE49-F238E27FC236}">
                <a16:creationId xmlns:a16="http://schemas.microsoft.com/office/drawing/2014/main" id="{222842BA-3DC2-5B4D-ABE5-DF4F7B6219FD}"/>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erson wearing a mask&#10;&#10;Description automatically generated with low confidence">
            <a:extLst>
              <a:ext uri="{FF2B5EF4-FFF2-40B4-BE49-F238E27FC236}">
                <a16:creationId xmlns:a16="http://schemas.microsoft.com/office/drawing/2014/main" id="{91E456BC-40DA-FF4D-8CF6-71A41B7028D4}"/>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1" name="Picture 20" descr="A person wearing a mask&#10;&#10;Description automatically generated with low confidence">
            <a:extLst>
              <a:ext uri="{FF2B5EF4-FFF2-40B4-BE49-F238E27FC236}">
                <a16:creationId xmlns:a16="http://schemas.microsoft.com/office/drawing/2014/main" id="{7964591A-16A6-9049-B6A1-DFB62E5D44DB}"/>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2" name="Picture 21" descr="A person wearing a mask&#10;&#10;Description automatically generated with low confidence">
            <a:extLst>
              <a:ext uri="{FF2B5EF4-FFF2-40B4-BE49-F238E27FC236}">
                <a16:creationId xmlns:a16="http://schemas.microsoft.com/office/drawing/2014/main" id="{7385162B-A956-7D44-A012-62508F8DF7AA}"/>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CBB79CDA-A418-954D-B302-C38D0C585886}"/>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A01A10F-C48A-E047-9917-DB25EA5E63A1}"/>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F51AF41E-6109-C34A-9EB9-1F61ADB67BA9}"/>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82F15A8-9A4B-C74E-AC0C-47CD0E75B6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1A6FBBA8-3BD6-8A4F-866D-297B63F21297}"/>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9CF8ADFF-43FE-294E-B417-24A9D91CC24C}"/>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0" name="TextBox 29">
            <a:extLst>
              <a:ext uri="{FF2B5EF4-FFF2-40B4-BE49-F238E27FC236}">
                <a16:creationId xmlns:a16="http://schemas.microsoft.com/office/drawing/2014/main" id="{F99F065E-4925-DC41-B596-477F73688748}"/>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8254CC55-03A6-7A47-B121-E754DE733A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E5BEB43B-6223-3246-8D45-51C2E3D5B122}"/>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2ADFAAD5-5A4E-104C-B8CC-ACB5A76BFD82}"/>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B543ECF2-AD0B-E542-8C21-59E2B9C92EBB}"/>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70B5E533-CC8F-484A-93CC-539A22DCA1B7}"/>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308F13EA-6010-EC4C-8CA0-8DB91D8EFD09}"/>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5AF78E9D-6B2F-EC43-A116-15CF591F2303}"/>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8" name="Title 3">
            <a:extLst>
              <a:ext uri="{FF2B5EF4-FFF2-40B4-BE49-F238E27FC236}">
                <a16:creationId xmlns:a16="http://schemas.microsoft.com/office/drawing/2014/main" id="{A5BBD272-633C-034B-91C3-7626D06943C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9" name="Group 38">
            <a:extLst>
              <a:ext uri="{FF2B5EF4-FFF2-40B4-BE49-F238E27FC236}">
                <a16:creationId xmlns:a16="http://schemas.microsoft.com/office/drawing/2014/main" id="{20B02339-BC03-3343-86EC-ACB8C49694F1}"/>
              </a:ext>
            </a:extLst>
          </p:cNvPr>
          <p:cNvGrpSpPr/>
          <p:nvPr/>
        </p:nvGrpSpPr>
        <p:grpSpPr>
          <a:xfrm>
            <a:off x="9151966" y="6157852"/>
            <a:ext cx="726263" cy="506769"/>
            <a:chOff x="9551255" y="6174821"/>
            <a:chExt cx="726263" cy="506769"/>
          </a:xfrm>
        </p:grpSpPr>
        <p:sp>
          <p:nvSpPr>
            <p:cNvPr id="40" name="Subtitle 8">
              <a:extLst>
                <a:ext uri="{FF2B5EF4-FFF2-40B4-BE49-F238E27FC236}">
                  <a16:creationId xmlns:a16="http://schemas.microsoft.com/office/drawing/2014/main" id="{E34B31C3-9C74-0145-8C25-6D4C743A523F}"/>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1" name="Right Arrow 40">
              <a:extLst>
                <a:ext uri="{FF2B5EF4-FFF2-40B4-BE49-F238E27FC236}">
                  <a16:creationId xmlns:a16="http://schemas.microsoft.com/office/drawing/2014/main" id="{52A39AAD-AA7A-2746-8492-952BF4684CE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2FBD0D5D-747B-F043-88E9-F33B3A05F20B}"/>
              </a:ext>
            </a:extLst>
          </p:cNvPr>
          <p:cNvGrpSpPr/>
          <p:nvPr/>
        </p:nvGrpSpPr>
        <p:grpSpPr>
          <a:xfrm>
            <a:off x="2313771" y="6175196"/>
            <a:ext cx="726263" cy="506769"/>
            <a:chOff x="2141031" y="6174821"/>
            <a:chExt cx="726263" cy="506769"/>
          </a:xfrm>
        </p:grpSpPr>
        <p:sp>
          <p:nvSpPr>
            <p:cNvPr id="43" name="Subtitle 8">
              <a:extLst>
                <a:ext uri="{FF2B5EF4-FFF2-40B4-BE49-F238E27FC236}">
                  <a16:creationId xmlns:a16="http://schemas.microsoft.com/office/drawing/2014/main" id="{0A0A35D2-D7A9-F343-8B27-1DC84464D73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4" name="Right Arrow 43">
              <a:extLst>
                <a:ext uri="{FF2B5EF4-FFF2-40B4-BE49-F238E27FC236}">
                  <a16:creationId xmlns:a16="http://schemas.microsoft.com/office/drawing/2014/main" id="{800E8C8D-EB93-A14D-B147-17F80874D88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67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lgn="ctr">
              <a:buNone/>
            </a:pPr>
            <a:r>
              <a:rPr lang="en-US" dirty="0"/>
              <a:t>If you select them,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8BFD2ED-0C26-5046-ACE1-D3478949B850}"/>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B4C9AA4F-32C5-3540-A868-492AE7642E77}"/>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AEBD508-9ECC-9844-AE5B-CE3F3F13B96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841DBE-958D-1E49-B4B9-3373B7DA60E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9CFF4DD-5B4D-B84B-B533-33DFE484DF15}"/>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1" name="Rectangle 20">
            <a:extLst>
              <a:ext uri="{FF2B5EF4-FFF2-40B4-BE49-F238E27FC236}">
                <a16:creationId xmlns:a16="http://schemas.microsoft.com/office/drawing/2014/main" id="{1F899724-703A-D04F-A2F4-F416A48D92B2}"/>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erson wearing a mask&#10;&#10;Description automatically generated with low confidence">
            <a:extLst>
              <a:ext uri="{FF2B5EF4-FFF2-40B4-BE49-F238E27FC236}">
                <a16:creationId xmlns:a16="http://schemas.microsoft.com/office/drawing/2014/main" id="{C00BDE04-59F9-CE46-87E5-B59F6B85C9A6}"/>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3" name="Picture 22" descr="A person wearing a mask&#10;&#10;Description automatically generated with low confidence">
            <a:extLst>
              <a:ext uri="{FF2B5EF4-FFF2-40B4-BE49-F238E27FC236}">
                <a16:creationId xmlns:a16="http://schemas.microsoft.com/office/drawing/2014/main" id="{17CF7856-21A3-724A-B0EC-0395ED7760A1}"/>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4" name="Picture 23" descr="A person wearing a mask&#10;&#10;Description automatically generated with low confidence">
            <a:extLst>
              <a:ext uri="{FF2B5EF4-FFF2-40B4-BE49-F238E27FC236}">
                <a16:creationId xmlns:a16="http://schemas.microsoft.com/office/drawing/2014/main" id="{E9F65C40-96CB-984A-B3E8-431269329625}"/>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5B659717-7C3F-FB4A-A9C7-EA14658490D9}"/>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2890B83F-1D35-E74B-8ACE-5C6332702FCC}"/>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F3BA8048-8899-7343-8158-27C47487E187}"/>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F4A93F2A-6448-4947-AA80-973CF4BDAE99}"/>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AD46480F-9780-5A4B-A058-1B9BE20369ED}"/>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737C7AF1-B114-3848-8372-80CA0E6A0BD5}"/>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2" name="TextBox 31">
            <a:extLst>
              <a:ext uri="{FF2B5EF4-FFF2-40B4-BE49-F238E27FC236}">
                <a16:creationId xmlns:a16="http://schemas.microsoft.com/office/drawing/2014/main" id="{9F44DED9-199D-C443-BC05-8F26E0996764}"/>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97802EF1-9092-F347-A118-C7716434529C}"/>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E54FD2CC-6B0E-9448-BB8A-4CB814D4E5D7}"/>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A646F7CC-8776-1F43-ACAB-D869926965CA}"/>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43785DBF-9624-E640-9138-54792136DD6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F1E4F93F-6FDB-6141-87F2-0BACEF161430}"/>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EF85B12F-8BA1-EC49-81E4-430F60B45E9F}"/>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E26B3BC-CD81-5249-93DB-24CABA2E0AA9}"/>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0" name="Title 3">
            <a:extLst>
              <a:ext uri="{FF2B5EF4-FFF2-40B4-BE49-F238E27FC236}">
                <a16:creationId xmlns:a16="http://schemas.microsoft.com/office/drawing/2014/main" id="{778AEABA-BFAC-0D46-A119-6107EABDDCC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1" name="Group 40">
            <a:extLst>
              <a:ext uri="{FF2B5EF4-FFF2-40B4-BE49-F238E27FC236}">
                <a16:creationId xmlns:a16="http://schemas.microsoft.com/office/drawing/2014/main" id="{1916AB5B-3763-8B4C-BEA8-B6639B540BDD}"/>
              </a:ext>
            </a:extLst>
          </p:cNvPr>
          <p:cNvGrpSpPr/>
          <p:nvPr/>
        </p:nvGrpSpPr>
        <p:grpSpPr>
          <a:xfrm>
            <a:off x="9151966" y="6157852"/>
            <a:ext cx="726263" cy="506769"/>
            <a:chOff x="9551255" y="6174821"/>
            <a:chExt cx="726263" cy="506769"/>
          </a:xfrm>
        </p:grpSpPr>
        <p:sp>
          <p:nvSpPr>
            <p:cNvPr id="42" name="Subtitle 8">
              <a:extLst>
                <a:ext uri="{FF2B5EF4-FFF2-40B4-BE49-F238E27FC236}">
                  <a16:creationId xmlns:a16="http://schemas.microsoft.com/office/drawing/2014/main" id="{5864C9AC-B179-E74B-9D45-5DC381FFD2A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3" name="Right Arrow 42">
              <a:extLst>
                <a:ext uri="{FF2B5EF4-FFF2-40B4-BE49-F238E27FC236}">
                  <a16:creationId xmlns:a16="http://schemas.microsoft.com/office/drawing/2014/main" id="{E57BEFB5-C6A2-124E-8568-3CA5752E70F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263896AD-7B33-C441-9FAA-1F811633BFA3}"/>
              </a:ext>
            </a:extLst>
          </p:cNvPr>
          <p:cNvGrpSpPr/>
          <p:nvPr/>
        </p:nvGrpSpPr>
        <p:grpSpPr>
          <a:xfrm>
            <a:off x="2313771" y="6175196"/>
            <a:ext cx="726263" cy="506769"/>
            <a:chOff x="2141031" y="6174821"/>
            <a:chExt cx="726263" cy="506769"/>
          </a:xfrm>
        </p:grpSpPr>
        <p:sp>
          <p:nvSpPr>
            <p:cNvPr id="45" name="Subtitle 8">
              <a:extLst>
                <a:ext uri="{FF2B5EF4-FFF2-40B4-BE49-F238E27FC236}">
                  <a16:creationId xmlns:a16="http://schemas.microsoft.com/office/drawing/2014/main" id="{DB51367D-A7AE-094A-A290-0330FFACBA1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46" name="Right Arrow 45">
              <a:extLst>
                <a:ext uri="{FF2B5EF4-FFF2-40B4-BE49-F238E27FC236}">
                  <a16:creationId xmlns:a16="http://schemas.microsoft.com/office/drawing/2014/main" id="{3E8F2F2F-98C8-CE4E-8838-DCCE8C9260A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13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2689"/>
            <a:ext cx="10510220" cy="1463040"/>
          </a:xfrm>
        </p:spPr>
        <p:txBody>
          <a:bodyPr>
            <a:noAutofit/>
          </a:bodyPr>
          <a:lstStyle/>
          <a:p>
            <a:pPr marL="0" indent="0">
              <a:buNone/>
            </a:pPr>
            <a:r>
              <a:rPr lang="en-US" dirty="0"/>
              <a:t>If a better person comes along, their silhouette will light up in </a:t>
            </a:r>
            <a:r>
              <a:rPr lang="en-US" dirty="0">
                <a:solidFill>
                  <a:srgbClr val="00FF00"/>
                </a:solidFill>
              </a:rPr>
              <a:t>green </a:t>
            </a:r>
            <a:r>
              <a:rPr lang="en-US" dirty="0"/>
              <a:t>like this. The better person will always have a match of </a:t>
            </a:r>
            <a:r>
              <a:rPr lang="en-US" dirty="0">
                <a:solidFill>
                  <a:srgbClr val="00FF00"/>
                </a:solidFill>
              </a:rPr>
              <a:t>&gt;80%</a:t>
            </a:r>
            <a:r>
              <a:rPr lang="en-US" dirty="0"/>
              <a:t>. You should always accept this date, since no other person will be presented.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2D1A596-83A6-AC47-8FDC-5B11DA650C7F}"/>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C9EC9B8-B9A6-9D49-9CC7-D0122ABD00C2}"/>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26762FD-0937-3E49-9EB3-4172A00BA2BC}"/>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81BB3C4-95DC-E741-A233-BFEE5CEF6E8A}"/>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5DDE51BC-1870-4040-8250-6B73D1DF5074}"/>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A953470-935C-4C48-9CC0-CF139088B8F2}"/>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B176E-06C4-4D41-BB05-1E1C3819262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AB5ED7-0B3C-9F45-8865-53050B87EC40}"/>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erson wearing a mask&#10;&#10;Description automatically generated with low confidence">
            <a:extLst>
              <a:ext uri="{FF2B5EF4-FFF2-40B4-BE49-F238E27FC236}">
                <a16:creationId xmlns:a16="http://schemas.microsoft.com/office/drawing/2014/main" id="{D21490D5-86A7-F249-8BB4-CD26729E941A}"/>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7" name="Picture 26" descr="A person wearing a mask&#10;&#10;Description automatically generated with low confidence">
            <a:extLst>
              <a:ext uri="{FF2B5EF4-FFF2-40B4-BE49-F238E27FC236}">
                <a16:creationId xmlns:a16="http://schemas.microsoft.com/office/drawing/2014/main" id="{AE9B3098-9016-904D-B625-EC56CF515A5E}"/>
              </a:ext>
            </a:extLst>
          </p:cNvPr>
          <p:cNvPicPr>
            <a:picLocks noChangeAspect="1"/>
          </p:cNvPicPr>
          <p:nvPr/>
        </p:nvPicPr>
        <p:blipFill>
          <a:blip r:embed="rId3"/>
          <a:stretch>
            <a:fillRect/>
          </a:stretch>
        </p:blipFill>
        <p:spPr>
          <a:xfrm>
            <a:off x="2442390" y="3257206"/>
            <a:ext cx="1178386" cy="970599"/>
          </a:xfrm>
          <a:prstGeom prst="rect">
            <a:avLst/>
          </a:prstGeom>
          <a:ln w="38100">
            <a:noFill/>
          </a:ln>
        </p:spPr>
      </p:pic>
      <p:pic>
        <p:nvPicPr>
          <p:cNvPr id="28" name="Picture 27" descr="A person wearing a mask&#10;&#10;Description automatically generated with low confidence">
            <a:extLst>
              <a:ext uri="{FF2B5EF4-FFF2-40B4-BE49-F238E27FC236}">
                <a16:creationId xmlns:a16="http://schemas.microsoft.com/office/drawing/2014/main" id="{6AB2DC34-95B5-A84F-A7EE-5EE9555B79CA}"/>
              </a:ext>
            </a:extLst>
          </p:cNvPr>
          <p:cNvPicPr>
            <a:picLocks noChangeAspect="1"/>
          </p:cNvPicPr>
          <p:nvPr/>
        </p:nvPicPr>
        <p:blipFill>
          <a:blip r:embed="rId3"/>
          <a:stretch>
            <a:fillRect/>
          </a:stretch>
        </p:blipFill>
        <p:spPr>
          <a:xfrm>
            <a:off x="3673967" y="3257206"/>
            <a:ext cx="1178386" cy="970599"/>
          </a:xfrm>
          <a:prstGeom prst="rect">
            <a:avLst/>
          </a:prstGeom>
          <a:ln w="38100">
            <a:solidFill>
              <a:srgbClr val="00FF00"/>
            </a:solidFill>
          </a:ln>
        </p:spPr>
      </p:pic>
      <p:pic>
        <p:nvPicPr>
          <p:cNvPr id="29" name="Picture 28" descr="A person wearing a mask&#10;&#10;Description automatically generated with low confidence">
            <a:extLst>
              <a:ext uri="{FF2B5EF4-FFF2-40B4-BE49-F238E27FC236}">
                <a16:creationId xmlns:a16="http://schemas.microsoft.com/office/drawing/2014/main" id="{5C72F1CF-531A-7449-B40C-9D2E3E60278B}"/>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DBB70BA0-7D66-984B-8908-7ADC18356062}"/>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4545E5E8-4776-B446-8724-15E3EBD4AEDB}"/>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5790F510-4610-8E4A-8998-CD2E5A0878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6B6FDE7A-719F-724F-82E6-2BC8CDD7AE25}"/>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4" name="Picture 33" descr="Graphical user interface, application&#10;&#10;Description automatically generated">
            <a:extLst>
              <a:ext uri="{FF2B5EF4-FFF2-40B4-BE49-F238E27FC236}">
                <a16:creationId xmlns:a16="http://schemas.microsoft.com/office/drawing/2014/main" id="{47A58ED5-7789-4340-A5FD-EA362441A111}"/>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5" name="TextBox 34">
            <a:extLst>
              <a:ext uri="{FF2B5EF4-FFF2-40B4-BE49-F238E27FC236}">
                <a16:creationId xmlns:a16="http://schemas.microsoft.com/office/drawing/2014/main" id="{8B404165-65AE-3F46-BE3D-657E619BEAC2}"/>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D8BE3C3E-69F2-0F48-A49A-607C593D51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DAD60027-4EBF-2F40-B893-0D374F0F00A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C08C1A19-79FE-3A46-881F-2DD8886793A4}"/>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A1A8E23-2CEA-8045-AD8D-FDA397A323D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40" name="TextBox 39">
            <a:extLst>
              <a:ext uri="{FF2B5EF4-FFF2-40B4-BE49-F238E27FC236}">
                <a16:creationId xmlns:a16="http://schemas.microsoft.com/office/drawing/2014/main" id="{BE296CA1-2301-0E4E-963C-8C80F7B2DC93}"/>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41" name="TextBox 40">
            <a:extLst>
              <a:ext uri="{FF2B5EF4-FFF2-40B4-BE49-F238E27FC236}">
                <a16:creationId xmlns:a16="http://schemas.microsoft.com/office/drawing/2014/main" id="{CB7E2111-9015-B94F-80B5-12692083F491}"/>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42" name="TextBox 41">
            <a:extLst>
              <a:ext uri="{FF2B5EF4-FFF2-40B4-BE49-F238E27FC236}">
                <a16:creationId xmlns:a16="http://schemas.microsoft.com/office/drawing/2014/main" id="{94A01364-6F65-8A4F-892A-F1F5B4F4D56B}"/>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3" name="TextBox 42">
            <a:extLst>
              <a:ext uri="{FF2B5EF4-FFF2-40B4-BE49-F238E27FC236}">
                <a16:creationId xmlns:a16="http://schemas.microsoft.com/office/drawing/2014/main" id="{A754630F-4DDF-F949-AEF3-F78DC47268A6}"/>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solidFill>
                  <a:srgbClr val="00FF00"/>
                </a:solidFill>
              </a:rPr>
              <a:t>&gt;80% Match</a:t>
            </a:r>
          </a:p>
        </p:txBody>
      </p:sp>
      <p:sp>
        <p:nvSpPr>
          <p:cNvPr id="44" name="Title 3">
            <a:extLst>
              <a:ext uri="{FF2B5EF4-FFF2-40B4-BE49-F238E27FC236}">
                <a16:creationId xmlns:a16="http://schemas.microsoft.com/office/drawing/2014/main" id="{BC8145BA-F2CF-7C41-80F0-079DE6218D9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5" name="Group 44">
            <a:extLst>
              <a:ext uri="{FF2B5EF4-FFF2-40B4-BE49-F238E27FC236}">
                <a16:creationId xmlns:a16="http://schemas.microsoft.com/office/drawing/2014/main" id="{DFC49B7F-2289-CE49-9001-1BC9C5E5066E}"/>
              </a:ext>
            </a:extLst>
          </p:cNvPr>
          <p:cNvGrpSpPr/>
          <p:nvPr/>
        </p:nvGrpSpPr>
        <p:grpSpPr>
          <a:xfrm>
            <a:off x="9151966" y="6157852"/>
            <a:ext cx="726263" cy="506769"/>
            <a:chOff x="9551255" y="6174821"/>
            <a:chExt cx="726263" cy="506769"/>
          </a:xfrm>
        </p:grpSpPr>
        <p:sp>
          <p:nvSpPr>
            <p:cNvPr id="46" name="Subtitle 8">
              <a:extLst>
                <a:ext uri="{FF2B5EF4-FFF2-40B4-BE49-F238E27FC236}">
                  <a16:creationId xmlns:a16="http://schemas.microsoft.com/office/drawing/2014/main" id="{3B433402-FD8F-F646-980D-942FDBA6EDA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47" name="Right Arrow 46">
              <a:extLst>
                <a:ext uri="{FF2B5EF4-FFF2-40B4-BE49-F238E27FC236}">
                  <a16:creationId xmlns:a16="http://schemas.microsoft.com/office/drawing/2014/main" id="{3B769003-2047-2E4F-A664-D58C3E4E732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5FA5A821-71ED-6548-9415-36575DA32063}"/>
              </a:ext>
            </a:extLst>
          </p:cNvPr>
          <p:cNvGrpSpPr/>
          <p:nvPr/>
        </p:nvGrpSpPr>
        <p:grpSpPr>
          <a:xfrm>
            <a:off x="2313771" y="6175196"/>
            <a:ext cx="726263" cy="506769"/>
            <a:chOff x="2141031" y="6174821"/>
            <a:chExt cx="726263" cy="506769"/>
          </a:xfrm>
        </p:grpSpPr>
        <p:sp>
          <p:nvSpPr>
            <p:cNvPr id="49" name="Subtitle 8">
              <a:extLst>
                <a:ext uri="{FF2B5EF4-FFF2-40B4-BE49-F238E27FC236}">
                  <a16:creationId xmlns:a16="http://schemas.microsoft.com/office/drawing/2014/main" id="{6AF657FC-7CD0-9A4F-9D9D-8AF7A86BEED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50" name="Right Arrow 49">
              <a:extLst>
                <a:ext uri="{FF2B5EF4-FFF2-40B4-BE49-F238E27FC236}">
                  <a16:creationId xmlns:a16="http://schemas.microsoft.com/office/drawing/2014/main" id="{70AAB956-D7FB-2A42-92C1-6BE9B774F6C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180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905030"/>
            <a:ext cx="10510220" cy="1463040"/>
          </a:xfrm>
        </p:spPr>
        <p:txBody>
          <a:bodyPr>
            <a:noAutofit/>
          </a:bodyPr>
          <a:lstStyle/>
          <a:p>
            <a:pPr marL="0" indent="0">
              <a:buNone/>
            </a:pPr>
            <a:r>
              <a:rPr lang="en-US" dirty="0"/>
              <a:t>When you accept, the event will end with the following text: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237733" y="3197714"/>
            <a:ext cx="5716532"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FF00"/>
                </a:solidFill>
                <a:effectLst/>
                <a:uLnTx/>
                <a:uFillTx/>
                <a:latin typeface="Calibri"/>
                <a:ea typeface="+mn-ea"/>
                <a:cs typeface="+mn-cs"/>
              </a:rPr>
              <a:t>YOU HAVE A DATE!</a:t>
            </a:r>
          </a:p>
        </p:txBody>
      </p:sp>
      <p:sp>
        <p:nvSpPr>
          <p:cNvPr id="10" name="Title 3">
            <a:extLst>
              <a:ext uri="{FF2B5EF4-FFF2-40B4-BE49-F238E27FC236}">
                <a16:creationId xmlns:a16="http://schemas.microsoft.com/office/drawing/2014/main" id="{73C05D95-EFB3-DE43-AC7B-B5DBA8D2C63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4" name="Group 13">
            <a:extLst>
              <a:ext uri="{FF2B5EF4-FFF2-40B4-BE49-F238E27FC236}">
                <a16:creationId xmlns:a16="http://schemas.microsoft.com/office/drawing/2014/main" id="{85E2BAEE-0742-484F-B0F4-104188ED2159}"/>
              </a:ext>
            </a:extLst>
          </p:cNvPr>
          <p:cNvGrpSpPr/>
          <p:nvPr/>
        </p:nvGrpSpPr>
        <p:grpSpPr>
          <a:xfrm>
            <a:off x="9151966" y="6157852"/>
            <a:ext cx="726263" cy="506769"/>
            <a:chOff x="9551255" y="6174821"/>
            <a:chExt cx="726263" cy="506769"/>
          </a:xfrm>
        </p:grpSpPr>
        <p:sp>
          <p:nvSpPr>
            <p:cNvPr id="17" name="Subtitle 8">
              <a:extLst>
                <a:ext uri="{FF2B5EF4-FFF2-40B4-BE49-F238E27FC236}">
                  <a16:creationId xmlns:a16="http://schemas.microsoft.com/office/drawing/2014/main" id="{71304D6E-5F47-E441-B73F-436F69DECE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8" name="Right Arrow 17">
              <a:extLst>
                <a:ext uri="{FF2B5EF4-FFF2-40B4-BE49-F238E27FC236}">
                  <a16:creationId xmlns:a16="http://schemas.microsoft.com/office/drawing/2014/main" id="{573EFFE2-20CE-BF43-A806-E55CEF0D59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E9CA260D-9F15-2142-A9F2-7757FC6E873E}"/>
              </a:ext>
            </a:extLst>
          </p:cNvPr>
          <p:cNvGrpSpPr/>
          <p:nvPr/>
        </p:nvGrpSpPr>
        <p:grpSpPr>
          <a:xfrm>
            <a:off x="2313771" y="6175196"/>
            <a:ext cx="726263" cy="506769"/>
            <a:chOff x="2141031" y="6174821"/>
            <a:chExt cx="726263" cy="506769"/>
          </a:xfrm>
        </p:grpSpPr>
        <p:sp>
          <p:nvSpPr>
            <p:cNvPr id="20" name="Subtitle 8">
              <a:extLst>
                <a:ext uri="{FF2B5EF4-FFF2-40B4-BE49-F238E27FC236}">
                  <a16:creationId xmlns:a16="http://schemas.microsoft.com/office/drawing/2014/main" id="{670DC818-B917-6944-86C6-8E61EA986C23}"/>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1" name="Right Arrow 20">
              <a:extLst>
                <a:ext uri="{FF2B5EF4-FFF2-40B4-BE49-F238E27FC236}">
                  <a16:creationId xmlns:a16="http://schemas.microsoft.com/office/drawing/2014/main" id="{C923C042-1941-F548-8F36-3DC817D16BA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657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85768"/>
            <a:ext cx="10510220" cy="2209577"/>
          </a:xfrm>
        </p:spPr>
        <p:txBody>
          <a:bodyPr>
            <a:noAutofit/>
          </a:bodyPr>
          <a:lstStyle/>
          <a:p>
            <a:pPr marL="0" indent="0">
              <a:buNone/>
            </a:pPr>
            <a:r>
              <a:rPr lang="en-US" dirty="0"/>
              <a:t>If the first person gets offended and leaves, the silhouette will light up in </a:t>
            </a:r>
            <a:r>
              <a:rPr lang="en-US" dirty="0">
                <a:solidFill>
                  <a:srgbClr val="FF0000"/>
                </a:solidFill>
              </a:rPr>
              <a:t>red</a:t>
            </a:r>
            <a:r>
              <a:rPr lang="en-US" dirty="0">
                <a:solidFill>
                  <a:srgbClr val="00FF00"/>
                </a:solidFill>
              </a:rPr>
              <a:t> </a:t>
            </a:r>
            <a:r>
              <a:rPr lang="en-US" dirty="0"/>
              <a:t>like this. </a:t>
            </a:r>
          </a:p>
          <a:p>
            <a:pPr marL="0" indent="0">
              <a:buNone/>
            </a:pPr>
            <a:r>
              <a:rPr lang="en-US" dirty="0"/>
              <a:t>When this happens,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6" y="3210291"/>
            <a:ext cx="5265347"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Calibri"/>
                <a:ea typeface="+mn-ea"/>
                <a:cs typeface="+mn-cs"/>
              </a:rPr>
              <a:t>END UP ALONE</a:t>
            </a:r>
          </a:p>
        </p:txBody>
      </p:sp>
      <p:sp>
        <p:nvSpPr>
          <p:cNvPr id="14" name="Title 3">
            <a:extLst>
              <a:ext uri="{FF2B5EF4-FFF2-40B4-BE49-F238E27FC236}">
                <a16:creationId xmlns:a16="http://schemas.microsoft.com/office/drawing/2014/main" id="{D75218A9-ED0A-0943-9575-21FF350BD412}"/>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222F85AA-3402-AB48-A2D0-7B8F09DFFA8D}"/>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E216B1B5-C9CB-854B-AE63-CD4C8662DC6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D9050CF-98B2-8D4C-BD4A-49395259A7B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F824D16-7DEC-3D47-B149-069A5294EF6A}"/>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03F27004-C05B-684E-AE9C-3C381EC3C1F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08AF7FB3-F250-F043-8393-5AC4DE6D85F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41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3">
            <a:extLst>
              <a:ext uri="{FF2B5EF4-FFF2-40B4-BE49-F238E27FC236}">
                <a16:creationId xmlns:a16="http://schemas.microsoft.com/office/drawing/2014/main" id="{E2C0C636-0B66-794F-A67F-1DDF147FD9E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63D11790-10C4-AB4E-8F7D-759402C7E725}"/>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61480748-B95B-1F46-BEDE-933397E281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32295DFE-85F3-2647-8A17-CB46EBE3825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3DB85BB-5016-BF40-A6EB-F67325250E29}"/>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6743ECB3-C7A2-A344-BACF-A71AE5E77FF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9D8F9F40-A56A-6748-953E-266A3BA1FD6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22B63754-1E3A-6041-B4A6-CE0BA58F487F}"/>
              </a:ext>
            </a:extLst>
          </p:cNvPr>
          <p:cNvSpPr/>
          <p:nvPr/>
        </p:nvSpPr>
        <p:spPr>
          <a:xfrm>
            <a:off x="5792878" y="4353254"/>
            <a:ext cx="5254452" cy="584775"/>
          </a:xfrm>
          <a:prstGeom prst="rect">
            <a:avLst/>
          </a:prstGeom>
        </p:spPr>
        <p:txBody>
          <a:bodyPr wrap="none">
            <a:spAutoFit/>
          </a:bodyPr>
          <a:lstStyle/>
          <a:p>
            <a:pPr algn="ctr"/>
            <a:r>
              <a:rPr lang="en-US" sz="3200" dirty="0"/>
              <a:t>Use the RIGHT Button to WAIT</a:t>
            </a:r>
          </a:p>
        </p:txBody>
      </p:sp>
      <p:cxnSp>
        <p:nvCxnSpPr>
          <p:cNvPr id="29" name="Straight Arrow Connector 28">
            <a:extLst>
              <a:ext uri="{FF2B5EF4-FFF2-40B4-BE49-F238E27FC236}">
                <a16:creationId xmlns:a16="http://schemas.microsoft.com/office/drawing/2014/main" id="{329B9EEA-6776-C941-953A-4645E21B54B6}"/>
              </a:ext>
            </a:extLst>
          </p:cNvPr>
          <p:cNvCxnSpPr>
            <a:cxnSpLocks/>
            <a:stCxn id="28" idx="0"/>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7355CEA-CEAB-1E4E-9BEC-0AC7EF20CF43}"/>
              </a:ext>
            </a:extLst>
          </p:cNvPr>
          <p:cNvSpPr/>
          <p:nvPr/>
        </p:nvSpPr>
        <p:spPr>
          <a:xfrm>
            <a:off x="3585804" y="3070838"/>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16" name="Rectangle 15">
            <a:extLst>
              <a:ext uri="{FF2B5EF4-FFF2-40B4-BE49-F238E27FC236}">
                <a16:creationId xmlns:a16="http://schemas.microsoft.com/office/drawing/2014/main" id="{83003292-293D-4B4B-994D-6BC86A23561B}"/>
              </a:ext>
            </a:extLst>
          </p:cNvPr>
          <p:cNvSpPr/>
          <p:nvPr/>
        </p:nvSpPr>
        <p:spPr>
          <a:xfrm>
            <a:off x="7638009" y="3070837"/>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sp>
        <p:nvSpPr>
          <p:cNvPr id="18" name="Content Placeholder 2">
            <a:extLst>
              <a:ext uri="{FF2B5EF4-FFF2-40B4-BE49-F238E27FC236}">
                <a16:creationId xmlns:a16="http://schemas.microsoft.com/office/drawing/2014/main" id="{0D8F07FD-1081-1C44-BC17-23D0221220DA}"/>
              </a:ext>
            </a:extLst>
          </p:cNvPr>
          <p:cNvSpPr txBox="1">
            <a:spLocks/>
          </p:cNvSpPr>
          <p:nvPr/>
        </p:nvSpPr>
        <p:spPr>
          <a:xfrm>
            <a:off x="569583" y="1533657"/>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SELECT the person.</a:t>
            </a:r>
          </a:p>
        </p:txBody>
      </p:sp>
      <p:cxnSp>
        <p:nvCxnSpPr>
          <p:cNvPr id="26" name="Straight Arrow Connector 25">
            <a:extLst>
              <a:ext uri="{FF2B5EF4-FFF2-40B4-BE49-F238E27FC236}">
                <a16:creationId xmlns:a16="http://schemas.microsoft.com/office/drawing/2014/main" id="{34EFE065-1760-B843-A412-A342F6E5934D}"/>
              </a:ext>
            </a:extLst>
          </p:cNvPr>
          <p:cNvCxnSpPr>
            <a:cxnSpLocks/>
          </p:cNvCxnSpPr>
          <p:nvPr/>
        </p:nvCxnSpPr>
        <p:spPr>
          <a:xfrm flipH="1">
            <a:off x="4139216" y="2105101"/>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370347"/>
            <a:ext cx="10949491" cy="2222245"/>
          </a:xfrm>
        </p:spPr>
        <p:txBody>
          <a:bodyPr>
            <a:noAutofit/>
          </a:bodyPr>
          <a:lstStyle/>
          <a:p>
            <a:pPr marL="0" indent="0">
              <a:buNone/>
            </a:pPr>
            <a:r>
              <a:rPr lang="en-US" dirty="0"/>
              <a:t>If the original person is still there on the last turn, </a:t>
            </a:r>
          </a:p>
        </p:txBody>
      </p:sp>
      <p:sp>
        <p:nvSpPr>
          <p:cNvPr id="7" name="Content Placeholder 2">
            <a:extLst>
              <a:ext uri="{FF2B5EF4-FFF2-40B4-BE49-F238E27FC236}">
                <a16:creationId xmlns:a16="http://schemas.microsoft.com/office/drawing/2014/main" id="{93E66728-3E5F-034F-899D-90979789A200}"/>
              </a:ext>
            </a:extLst>
          </p:cNvPr>
          <p:cNvSpPr txBox="1">
            <a:spLocks/>
          </p:cNvSpPr>
          <p:nvPr/>
        </p:nvSpPr>
        <p:spPr>
          <a:xfrm>
            <a:off x="569583" y="1533657"/>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SELECT the person.</a:t>
            </a:r>
          </a:p>
        </p:txBody>
      </p:sp>
      <p:sp>
        <p:nvSpPr>
          <p:cNvPr id="2" name="Rectangle 1">
            <a:extLst>
              <a:ext uri="{FF2B5EF4-FFF2-40B4-BE49-F238E27FC236}">
                <a16:creationId xmlns:a16="http://schemas.microsoft.com/office/drawing/2014/main" id="{26F35271-41F8-9048-829F-F9434268F251}"/>
              </a:ext>
            </a:extLst>
          </p:cNvPr>
          <p:cNvSpPr/>
          <p:nvPr/>
        </p:nvSpPr>
        <p:spPr>
          <a:xfrm>
            <a:off x="5271248" y="4305886"/>
            <a:ext cx="6321909" cy="1077218"/>
          </a:xfrm>
          <a:prstGeom prst="rect">
            <a:avLst/>
          </a:prstGeom>
        </p:spPr>
        <p:txBody>
          <a:bodyPr wrap="square">
            <a:spAutoFit/>
          </a:bodyPr>
          <a:lstStyle/>
          <a:p>
            <a:r>
              <a:rPr lang="en-US" sz="3200" dirty="0"/>
              <a:t>Use the RIGHT Button to REJECT</a:t>
            </a:r>
          </a:p>
          <a:p>
            <a:r>
              <a:rPr lang="en-US" sz="3200" dirty="0"/>
              <a:t>them if you’re still not interested.</a:t>
            </a:r>
          </a:p>
        </p:txBody>
      </p:sp>
      <p:cxnSp>
        <p:nvCxnSpPr>
          <p:cNvPr id="9" name="Straight Arrow Connector 8">
            <a:extLst>
              <a:ext uri="{FF2B5EF4-FFF2-40B4-BE49-F238E27FC236}">
                <a16:creationId xmlns:a16="http://schemas.microsoft.com/office/drawing/2014/main" id="{04724148-9805-C84F-A52C-2884BEA4C48F}"/>
              </a:ext>
            </a:extLst>
          </p:cNvPr>
          <p:cNvCxnSpPr>
            <a:cxnSpLocks/>
            <a:stCxn id="7" idx="2"/>
          </p:cNvCxnSpPr>
          <p:nvPr/>
        </p:nvCxnSpPr>
        <p:spPr>
          <a:xfrm flipH="1">
            <a:off x="4139216" y="2105101"/>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3E8A42-9164-CD47-9D92-5B7F3952243B}"/>
              </a:ext>
            </a:extLst>
          </p:cNvPr>
          <p:cNvSpPr/>
          <p:nvPr/>
        </p:nvSpPr>
        <p:spPr>
          <a:xfrm>
            <a:off x="3585804" y="3070838"/>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17" name="Rectangle 16">
            <a:extLst>
              <a:ext uri="{FF2B5EF4-FFF2-40B4-BE49-F238E27FC236}">
                <a16:creationId xmlns:a16="http://schemas.microsoft.com/office/drawing/2014/main" id="{7A70F57F-E988-8E45-B039-6307A4A91148}"/>
              </a:ext>
            </a:extLst>
          </p:cNvPr>
          <p:cNvSpPr/>
          <p:nvPr/>
        </p:nvSpPr>
        <p:spPr>
          <a:xfrm>
            <a:off x="7638009" y="3070837"/>
            <a:ext cx="968189" cy="4168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8" name="Straight Arrow Connector 17">
            <a:extLst>
              <a:ext uri="{FF2B5EF4-FFF2-40B4-BE49-F238E27FC236}">
                <a16:creationId xmlns:a16="http://schemas.microsoft.com/office/drawing/2014/main" id="{2BE396C9-94A1-8043-8B10-A3758B1A8F34}"/>
              </a:ext>
            </a:extLst>
          </p:cNvPr>
          <p:cNvCxnSpPr>
            <a:cxnSpLocks/>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3">
            <a:extLst>
              <a:ext uri="{FF2B5EF4-FFF2-40B4-BE49-F238E27FC236}">
                <a16:creationId xmlns:a16="http://schemas.microsoft.com/office/drawing/2014/main" id="{D0E218AF-94F1-E040-80A3-52C8188642FB}"/>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D5EC52D5-AC65-8B48-BAFA-B10A25E03A7B}"/>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EE8DFD3F-A038-104D-907C-F07274E03DD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5EC43F49-A112-5A46-8E3E-1B2466AD47F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8E67D24-60F4-3248-8930-92040C8F4280}"/>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10AA595D-43F3-F440-8725-CD122235AAE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BEB29788-DBF6-FF46-A331-3C81EF33382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07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441525" y="768379"/>
            <a:ext cx="9412941" cy="4008015"/>
          </a:xfrm>
        </p:spPr>
        <p:txBody>
          <a:bodyPr>
            <a:noAutofit/>
          </a:bodyPr>
          <a:lstStyle/>
          <a:p>
            <a:pPr marL="0" indent="0">
              <a:buNone/>
            </a:pPr>
            <a:r>
              <a:rPr lang="en-US" dirty="0"/>
              <a:t>Remember, if you choose to wait, you might meet someone who matches your preferences better. You might also stay with the person who matches your preferences the same as before.</a:t>
            </a:r>
          </a:p>
          <a:p>
            <a:pPr marL="0" indent="0">
              <a:buNone/>
            </a:pPr>
            <a:r>
              <a:rPr lang="en-US" dirty="0"/>
              <a:t> </a:t>
            </a:r>
          </a:p>
          <a:p>
            <a:pPr marL="0" indent="0">
              <a:buNone/>
            </a:pPr>
            <a:r>
              <a:rPr lang="en-US" dirty="0"/>
              <a:t>However, there is also a chance that the first person will leave and you will end up alone.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3">
            <a:extLst>
              <a:ext uri="{FF2B5EF4-FFF2-40B4-BE49-F238E27FC236}">
                <a16:creationId xmlns:a16="http://schemas.microsoft.com/office/drawing/2014/main" id="{9DB9C3E6-0BFF-AA43-8020-BA931BA0E9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9" name="Group 18">
            <a:extLst>
              <a:ext uri="{FF2B5EF4-FFF2-40B4-BE49-F238E27FC236}">
                <a16:creationId xmlns:a16="http://schemas.microsoft.com/office/drawing/2014/main" id="{3ABA2B01-0B3B-B94E-881B-278A741A7C01}"/>
              </a:ext>
            </a:extLst>
          </p:cNvPr>
          <p:cNvGrpSpPr/>
          <p:nvPr/>
        </p:nvGrpSpPr>
        <p:grpSpPr>
          <a:xfrm>
            <a:off x="9151966" y="6157852"/>
            <a:ext cx="726263" cy="506769"/>
            <a:chOff x="9551255" y="6174821"/>
            <a:chExt cx="726263" cy="506769"/>
          </a:xfrm>
        </p:grpSpPr>
        <p:sp>
          <p:nvSpPr>
            <p:cNvPr id="20" name="Subtitle 8">
              <a:extLst>
                <a:ext uri="{FF2B5EF4-FFF2-40B4-BE49-F238E27FC236}">
                  <a16:creationId xmlns:a16="http://schemas.microsoft.com/office/drawing/2014/main" id="{6DDB0DF0-C01C-3847-A192-4F5F4D2E1ADE}"/>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1" name="Right Arrow 20">
              <a:extLst>
                <a:ext uri="{FF2B5EF4-FFF2-40B4-BE49-F238E27FC236}">
                  <a16:creationId xmlns:a16="http://schemas.microsoft.com/office/drawing/2014/main" id="{B65B0E50-6161-2C44-A8D4-E924739C413E}"/>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BFC114C-C539-9A42-BA4D-5AA3090CB531}"/>
              </a:ext>
            </a:extLst>
          </p:cNvPr>
          <p:cNvGrpSpPr/>
          <p:nvPr/>
        </p:nvGrpSpPr>
        <p:grpSpPr>
          <a:xfrm>
            <a:off x="2313771" y="6175196"/>
            <a:ext cx="726263" cy="506769"/>
            <a:chOff x="2141031" y="6174821"/>
            <a:chExt cx="726263" cy="506769"/>
          </a:xfrm>
        </p:grpSpPr>
        <p:sp>
          <p:nvSpPr>
            <p:cNvPr id="23" name="Subtitle 8">
              <a:extLst>
                <a:ext uri="{FF2B5EF4-FFF2-40B4-BE49-F238E27FC236}">
                  <a16:creationId xmlns:a16="http://schemas.microsoft.com/office/drawing/2014/main" id="{D3274284-6B0C-6041-8F15-723FFFF06826}"/>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4" name="Right Arrow 23">
              <a:extLst>
                <a:ext uri="{FF2B5EF4-FFF2-40B4-BE49-F238E27FC236}">
                  <a16:creationId xmlns:a16="http://schemas.microsoft.com/office/drawing/2014/main" id="{211550BB-099C-D548-AD48-8328AC5AC4C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5115568"/>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7" name="Title 3">
            <a:extLst>
              <a:ext uri="{FF2B5EF4-FFF2-40B4-BE49-F238E27FC236}">
                <a16:creationId xmlns:a16="http://schemas.microsoft.com/office/drawing/2014/main" id="{A76D8595-F2F4-8648-8B44-FEEA1658CBCB}"/>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34E02373-ED9C-9747-AAC7-0BD22E4C17C6}"/>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34F4BDD8-8227-3840-A543-0460842DE95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93BCBDD8-5B02-6A4E-8424-5293B97CFB6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911FE87-ACEB-C648-B214-790AC003E73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F801187E-A7C1-B64E-9E9E-172651727CE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0965B462-36F0-5646-BA2E-2066072013B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12028" y="521227"/>
            <a:ext cx="9767944" cy="5236358"/>
          </a:xfrm>
        </p:spPr>
        <p:txBody>
          <a:bodyPr>
            <a:noAutofit/>
          </a:bodyPr>
          <a:lstStyle/>
          <a:p>
            <a:pPr marL="0" indent="0">
              <a:buNone/>
            </a:pPr>
            <a:r>
              <a:rPr lang="en-US" dirty="0"/>
              <a:t>Remember, not everyone you choose will also be interested in you. </a:t>
            </a:r>
          </a:p>
          <a:p>
            <a:pPr marL="0" indent="0">
              <a:buNone/>
            </a:pPr>
            <a:r>
              <a:rPr lang="en-US" dirty="0"/>
              <a:t>So to successfully find a romantic partner, you will want to get as many dates 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FA399BB6-88BF-9243-8F78-D071AC8CBA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F10299A-5068-F544-92FF-DD5E0B3C18B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EEDFA6F7-4F0E-9442-AD5D-437D0590F84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42F16204-056D-6B42-A3F1-9E95C9C7734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C11180-8AD2-4D47-AF7F-F692A78ABB1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C67140CB-58C9-BB4F-8FB0-566C2A129F7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A525BE39-C765-AB4D-B0CB-901D6BBC8E7B}"/>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2131807" y="2220936"/>
            <a:ext cx="7928386" cy="1463040"/>
          </a:xfrm>
        </p:spPr>
        <p:txBody>
          <a:bodyPr>
            <a:noAutofit/>
          </a:bodyPr>
          <a:lstStyle/>
          <a:p>
            <a:pPr marL="0" indent="0">
              <a:buNone/>
            </a:pPr>
            <a:r>
              <a:rPr lang="en-US" dirty="0"/>
              <a:t>To help you get comfortable with this task,</a:t>
            </a:r>
          </a:p>
          <a:p>
            <a:pPr marL="0" indent="0">
              <a:buNone/>
            </a:pPr>
            <a:r>
              <a:rPr lang="en-US" dirty="0"/>
              <a:t>let’s do a few practice events</a:t>
            </a:r>
          </a:p>
        </p:txBody>
      </p:sp>
      <p:sp>
        <p:nvSpPr>
          <p:cNvPr id="6" name="Title 3">
            <a:extLst>
              <a:ext uri="{FF2B5EF4-FFF2-40B4-BE49-F238E27FC236}">
                <a16:creationId xmlns:a16="http://schemas.microsoft.com/office/drawing/2014/main" id="{E48480D4-F73E-D44E-A1C7-E6BD86B2BE3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DC0863A3-0C30-814C-BB96-379931D89E7D}"/>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1233DE1B-DA89-924B-AF67-352804D1A99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79EEADD-6339-444A-8A44-1ECA065B135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0B6DA56-B512-BA4A-B242-4D2837F2593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CD33BFDA-88D9-EB42-A7A2-B52F56180F13}"/>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7F51EF7-9247-5F44-9BB9-E552E84B487C}"/>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2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967113"/>
            <a:ext cx="10510220" cy="273476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p:txBody>
      </p:sp>
      <p:sp>
        <p:nvSpPr>
          <p:cNvPr id="7" name="Title 3">
            <a:extLst>
              <a:ext uri="{FF2B5EF4-FFF2-40B4-BE49-F238E27FC236}">
                <a16:creationId xmlns:a16="http://schemas.microsoft.com/office/drawing/2014/main" id="{6CDBB654-B76A-4646-B215-95608044D5AE}"/>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1638CD9-5914-A049-B68E-066BB6794FC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31BCD856-9649-804A-969D-D59DCB43ADC5}"/>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1BE38B4-3DCE-F14B-9273-ABC2BD8A5D7A}"/>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ACD8B3-08F1-D647-B0E8-771FC3F9215F}"/>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EE762AE-3187-F542-8712-54A4A48FF11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75232D35-E525-7748-BEBF-089AFB71802E}"/>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618113"/>
            <a:ext cx="10510220" cy="4406499"/>
          </a:xfrm>
        </p:spPr>
        <p:txBody>
          <a:bodyPr>
            <a:noAutofit/>
          </a:bodyPr>
          <a:lstStyle/>
          <a:p>
            <a:pPr marL="0" indent="0">
              <a:buNone/>
            </a:pPr>
            <a:r>
              <a:rPr lang="en-US" dirty="0"/>
              <a:t>For each event, after being introduced to a person, you can choose to </a:t>
            </a:r>
            <a:r>
              <a:rPr lang="en-US" dirty="0">
                <a:solidFill>
                  <a:srgbClr val="00FF00"/>
                </a:solidFill>
              </a:rPr>
              <a:t>accept</a:t>
            </a:r>
            <a:r>
              <a:rPr lang="en-US" dirty="0"/>
              <a:t> them as the one you’d like to go on a date with. Alternatively, you can choose to </a:t>
            </a:r>
            <a:r>
              <a:rPr lang="en-US" dirty="0">
                <a:solidFill>
                  <a:srgbClr val="00B0F0"/>
                </a:solidFill>
              </a:rPr>
              <a:t>wait</a:t>
            </a:r>
            <a:r>
              <a:rPr lang="en-US" dirty="0"/>
              <a:t> and see if a second person comes along that is a better match. </a:t>
            </a:r>
          </a:p>
          <a:p>
            <a:pPr marL="0" indent="0">
              <a:buNone/>
            </a:pPr>
            <a:r>
              <a:rPr lang="en-US" dirty="0"/>
              <a:t>If you </a:t>
            </a:r>
            <a:r>
              <a:rPr lang="en-US" dirty="0">
                <a:solidFill>
                  <a:srgbClr val="00B0F0"/>
                </a:solidFill>
              </a:rPr>
              <a:t>wait</a:t>
            </a:r>
            <a:r>
              <a:rPr lang="en-US" dirty="0"/>
              <a:t>, the first person may stick around to see if you still might pick them. But they may also grow impatient or offended and turn you down. If they turn you down before a better person comes along, you will </a:t>
            </a:r>
            <a:r>
              <a:rPr lang="en-US" dirty="0">
                <a:solidFill>
                  <a:srgbClr val="C00000"/>
                </a:solidFill>
              </a:rPr>
              <a:t>leave that event alone</a:t>
            </a:r>
            <a:r>
              <a:rPr lang="en-US" dirty="0"/>
              <a:t>.</a:t>
            </a:r>
          </a:p>
          <a:p>
            <a:pPr marL="0" indent="0">
              <a:buNone/>
            </a:pPr>
            <a:endParaRPr lang="en-US" dirty="0"/>
          </a:p>
        </p:txBody>
      </p:sp>
      <p:sp>
        <p:nvSpPr>
          <p:cNvPr id="7" name="Title 3">
            <a:extLst>
              <a:ext uri="{FF2B5EF4-FFF2-40B4-BE49-F238E27FC236}">
                <a16:creationId xmlns:a16="http://schemas.microsoft.com/office/drawing/2014/main" id="{147ACD9F-2CC5-254B-9B0D-F818FB9326B5}"/>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7BD0724-BA04-3049-B31F-34EC630B594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520193B3-2A6A-5C4F-A49F-3902E675EFEF}"/>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B313622D-F2D7-C94E-B4CF-649E0ADB788A}"/>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BB30E-9067-F24E-BBC6-E32D9BDD1B9E}"/>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A7A3FA58-0399-DD4F-933A-48D4DF6DD3D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9C54B6C0-C564-F943-88AB-E1050FF7E835}"/>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767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198709"/>
            <a:ext cx="10510220" cy="3935632"/>
          </a:xfrm>
        </p:spPr>
        <p:txBody>
          <a:bodyPr>
            <a:noAutofit/>
          </a:bodyPr>
          <a:lstStyle/>
          <a:p>
            <a:pPr marL="0" indent="0">
              <a:buNone/>
            </a:pPr>
            <a:r>
              <a:rPr lang="en-US" dirty="0"/>
              <a:t>At some </a:t>
            </a:r>
            <a:r>
              <a:rPr lang="en-US" dirty="0">
                <a:solidFill>
                  <a:srgbClr val="00FF00"/>
                </a:solidFill>
              </a:rPr>
              <a:t>smaller events</a:t>
            </a:r>
            <a:r>
              <a:rPr lang="en-US" dirty="0"/>
              <a:t>, there will only be </a:t>
            </a:r>
            <a:r>
              <a:rPr lang="en-US" dirty="0">
                <a:solidFill>
                  <a:srgbClr val="00FF00"/>
                </a:solidFill>
              </a:rPr>
              <a:t>4 turns </a:t>
            </a:r>
            <a:r>
              <a:rPr lang="en-US" dirty="0"/>
              <a:t>to wait or pick a dating partner. At other </a:t>
            </a:r>
            <a:r>
              <a:rPr lang="en-US" dirty="0">
                <a:solidFill>
                  <a:srgbClr val="FFFF00"/>
                </a:solidFill>
              </a:rPr>
              <a:t>larger events</a:t>
            </a:r>
            <a:r>
              <a:rPr lang="en-US" dirty="0"/>
              <a:t>, there will be </a:t>
            </a:r>
            <a:r>
              <a:rPr lang="en-US" dirty="0">
                <a:solidFill>
                  <a:srgbClr val="FFFF00"/>
                </a:solidFill>
              </a:rPr>
              <a:t>8 turns</a:t>
            </a:r>
            <a:r>
              <a:rPr lang="en-US" dirty="0"/>
              <a:t> to make a decision. But remember that there is a risk to choosing to wait. If the first person you are introduced to gets impatient or offended, they may leave before a better person could come along. If so, you will </a:t>
            </a:r>
            <a:r>
              <a:rPr lang="en-US" dirty="0">
                <a:solidFill>
                  <a:srgbClr val="C00000"/>
                </a:solidFill>
              </a:rPr>
              <a:t>end up alone</a:t>
            </a:r>
            <a:r>
              <a:rPr lang="en-US" dirty="0"/>
              <a:t>. </a:t>
            </a:r>
          </a:p>
          <a:p>
            <a:pPr marL="0" indent="0">
              <a:buNone/>
            </a:pPr>
            <a:endParaRPr lang="en-US" dirty="0"/>
          </a:p>
          <a:p>
            <a:pPr marL="0" indent="0">
              <a:buNone/>
            </a:pPr>
            <a:r>
              <a:rPr lang="en-US" dirty="0"/>
              <a:t>If you don’t want to pick the first person no matter what, you can also choose to </a:t>
            </a:r>
            <a:r>
              <a:rPr lang="en-US" dirty="0">
                <a:solidFill>
                  <a:srgbClr val="FFFF66"/>
                </a:solidFill>
              </a:rPr>
              <a:t>reject them on the final turn</a:t>
            </a:r>
            <a:r>
              <a:rPr lang="en-US" dirty="0"/>
              <a:t>.</a:t>
            </a:r>
          </a:p>
          <a:p>
            <a:pPr marL="0" indent="0">
              <a:buNone/>
            </a:pPr>
            <a:endParaRPr lang="en-US" dirty="0"/>
          </a:p>
        </p:txBody>
      </p:sp>
      <p:sp>
        <p:nvSpPr>
          <p:cNvPr id="7" name="Title 3">
            <a:extLst>
              <a:ext uri="{FF2B5EF4-FFF2-40B4-BE49-F238E27FC236}">
                <a16:creationId xmlns:a16="http://schemas.microsoft.com/office/drawing/2014/main" id="{E1C095EB-1E91-EE45-9C51-3941EAE6BDC6}"/>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C745349-E135-0E4C-B058-B84F08EA62AB}"/>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54205DB-6F8B-EB42-9682-E97F49C7293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5EB0BCDE-921A-2448-A026-07D144B15C11}"/>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A596F349-C794-444A-BC7A-0E611D54E313}"/>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38524B0B-FB8F-C944-A389-129EF1809D2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7CB81C3C-DFF0-8C4C-961C-151CC66EC67D}"/>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275550"/>
            <a:ext cx="10510220" cy="3178116"/>
          </a:xfrm>
        </p:spPr>
        <p:txBody>
          <a:bodyPr>
            <a:noAutofit/>
          </a:bodyPr>
          <a:lstStyle/>
          <a:p>
            <a:pPr marL="0" indent="0">
              <a:buNone/>
            </a:pPr>
            <a:r>
              <a:rPr lang="en-US" dirty="0"/>
              <a:t>To be successful at finding a romantic partner, you will want to </a:t>
            </a:r>
            <a:r>
              <a:rPr lang="en-US" dirty="0">
                <a:solidFill>
                  <a:srgbClr val="00FF00"/>
                </a:solidFill>
              </a:rPr>
              <a:t>schedule as many dates as you can</a:t>
            </a:r>
            <a:r>
              <a:rPr lang="en-US" dirty="0"/>
              <a:t>. Remember, just because a person matches what you’re looking for, this </a:t>
            </a:r>
            <a:r>
              <a:rPr lang="en-US" dirty="0">
                <a:solidFill>
                  <a:srgbClr val="FF0000"/>
                </a:solidFill>
              </a:rPr>
              <a:t>doesn’t guarantee that you match what they’re looking for</a:t>
            </a:r>
            <a:r>
              <a:rPr lang="en-US" dirty="0"/>
              <a:t>. So you could end up on dates with people that match your preferences well, but that will still ultimately turn you down.</a:t>
            </a:r>
          </a:p>
          <a:p>
            <a:pPr marL="0" indent="0">
              <a:buNone/>
            </a:pPr>
            <a:endParaRPr lang="en-US" dirty="0"/>
          </a:p>
        </p:txBody>
      </p:sp>
      <p:sp>
        <p:nvSpPr>
          <p:cNvPr id="17" name="Title 3">
            <a:extLst>
              <a:ext uri="{FF2B5EF4-FFF2-40B4-BE49-F238E27FC236}">
                <a16:creationId xmlns:a16="http://schemas.microsoft.com/office/drawing/2014/main" id="{282D2671-52D5-FB46-AA61-3A4834A88DB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DDC78D90-A1F3-0741-AB2F-6F0BFECED29B}"/>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D2F8D67-CB6C-F149-876C-BA511860846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EA909CB7-BEA7-3D4A-8E07-0CEBA742262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7FA3A2B-66E8-2E45-855B-82A04B6F10C4}"/>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E35ABDA3-44B2-D147-B180-737697F1D9C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EA786083-DF31-0941-BFFE-6298D20ED19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547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498387"/>
            <a:ext cx="10510220" cy="3244569"/>
          </a:xfrm>
        </p:spPr>
        <p:txBody>
          <a:bodyPr>
            <a:noAutofit/>
          </a:bodyPr>
          <a:lstStyle/>
          <a:p>
            <a:pPr marL="0" indent="0">
              <a:buNone/>
            </a:pPr>
            <a:r>
              <a:rPr lang="en-US" dirty="0"/>
              <a:t>On the other hand, while you probably don’t want to </a:t>
            </a:r>
            <a:r>
              <a:rPr lang="en-US" dirty="0">
                <a:solidFill>
                  <a:srgbClr val="C00000"/>
                </a:solidFill>
              </a:rPr>
              <a:t>end up alone</a:t>
            </a:r>
            <a:r>
              <a:rPr lang="en-US" dirty="0"/>
              <a:t>, you also need to consider how well each person matches your preferences. If you’re too selective, you may not find someone who will also be interested in you. But if you’re not selective enough, you might end up unsatisfied with the partner you end up with.</a:t>
            </a:r>
          </a:p>
          <a:p>
            <a:pPr marL="0" indent="0">
              <a:buNone/>
            </a:pPr>
            <a:endParaRPr lang="en-US" dirty="0"/>
          </a:p>
          <a:p>
            <a:pPr marL="0" indent="0">
              <a:buNone/>
            </a:pPr>
            <a:endParaRPr lang="en-US" dirty="0"/>
          </a:p>
        </p:txBody>
      </p:sp>
      <p:sp>
        <p:nvSpPr>
          <p:cNvPr id="7" name="Title 3">
            <a:extLst>
              <a:ext uri="{FF2B5EF4-FFF2-40B4-BE49-F238E27FC236}">
                <a16:creationId xmlns:a16="http://schemas.microsoft.com/office/drawing/2014/main" id="{AA892B83-56D8-454F-9983-3DFEF755153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BD64B6CC-9E76-0A4D-8AB0-432CFBC95C76}"/>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0404C79-4234-8244-89E7-F97A123B7217}"/>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5969A559-EC02-8246-8579-ECF5143727F3}"/>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B74FD14-E971-194C-A24D-260BDDADB52E}"/>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6DE61F10-74ED-E647-96B4-60608225115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93FEC03C-0A2F-9343-AFE1-86551C5A977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684363"/>
          </a:xfrm>
        </p:spPr>
        <p:txBody>
          <a:bodyPr>
            <a:noAutofit/>
          </a:bodyPr>
          <a:lstStyle/>
          <a:p>
            <a:pPr marL="0" indent="0">
              <a:buNone/>
            </a:pPr>
            <a:r>
              <a:rPr lang="en-US" dirty="0"/>
              <a:t>Each speed dating event will display a silhouette for every turn to make a decision. </a:t>
            </a:r>
          </a:p>
          <a:p>
            <a:pPr marL="0" indent="0">
              <a:buNone/>
            </a:pPr>
            <a:r>
              <a:rPr lang="en-US" dirty="0"/>
              <a:t>For example, the event below has 4 turns to make a decision.</a:t>
            </a:r>
          </a:p>
          <a:p>
            <a:pPr marL="0" indent="0" algn="ctr">
              <a:buNone/>
            </a:pPr>
            <a:endParaRPr lang="en-US" dirty="0"/>
          </a:p>
        </p:txBody>
      </p:sp>
      <p:grpSp>
        <p:nvGrpSpPr>
          <p:cNvPr id="6" name="Group 5">
            <a:extLst>
              <a:ext uri="{FF2B5EF4-FFF2-40B4-BE49-F238E27FC236}">
                <a16:creationId xmlns:a16="http://schemas.microsoft.com/office/drawing/2014/main" id="{58306578-D8EC-FE49-AAD2-C9C2F7FACBD9}"/>
              </a:ext>
            </a:extLst>
          </p:cNvPr>
          <p:cNvGrpSpPr/>
          <p:nvPr/>
        </p:nvGrpSpPr>
        <p:grpSpPr>
          <a:xfrm>
            <a:off x="3665354" y="3429000"/>
            <a:ext cx="4861292" cy="970599"/>
            <a:chOff x="1174269" y="3043959"/>
            <a:chExt cx="4861292" cy="970599"/>
          </a:xfrm>
        </p:grpSpPr>
        <p:pic>
          <p:nvPicPr>
            <p:cNvPr id="7" name="Picture 6" descr="A person wearing a mask&#10;&#10;Description automatically generated with low confidence">
              <a:extLst>
                <a:ext uri="{FF2B5EF4-FFF2-40B4-BE49-F238E27FC236}">
                  <a16:creationId xmlns:a16="http://schemas.microsoft.com/office/drawing/2014/main" id="{DE10533C-09B5-E14B-A050-26B410B43C4B}"/>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8" name="Picture 7" descr="A person wearing a mask&#10;&#10;Description automatically generated with low confidence">
              <a:extLst>
                <a:ext uri="{FF2B5EF4-FFF2-40B4-BE49-F238E27FC236}">
                  <a16:creationId xmlns:a16="http://schemas.microsoft.com/office/drawing/2014/main" id="{CC66BD59-B825-8243-A078-4923B6D9722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9" name="Picture 8" descr="A person wearing a mask&#10;&#10;Description automatically generated with low confidence">
              <a:extLst>
                <a:ext uri="{FF2B5EF4-FFF2-40B4-BE49-F238E27FC236}">
                  <a16:creationId xmlns:a16="http://schemas.microsoft.com/office/drawing/2014/main" id="{A6B24CFB-EC8B-F94E-98BF-35B2EACCC1F1}"/>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10" name="Picture 9" descr="A person wearing a mask&#10;&#10;Description automatically generated with low confidence">
              <a:extLst>
                <a:ext uri="{FF2B5EF4-FFF2-40B4-BE49-F238E27FC236}">
                  <a16:creationId xmlns:a16="http://schemas.microsoft.com/office/drawing/2014/main" id="{BB8C67D5-4BAA-B74B-8239-3C25B5B0FAEB}"/>
                </a:ext>
              </a:extLst>
            </p:cNvPr>
            <p:cNvPicPr>
              <a:picLocks noChangeAspect="1"/>
            </p:cNvPicPr>
            <p:nvPr/>
          </p:nvPicPr>
          <p:blipFill>
            <a:blip r:embed="rId3"/>
            <a:stretch>
              <a:fillRect/>
            </a:stretch>
          </p:blipFill>
          <p:spPr>
            <a:xfrm>
              <a:off x="4857175" y="3043959"/>
              <a:ext cx="1178386" cy="970599"/>
            </a:xfrm>
            <a:prstGeom prst="rect">
              <a:avLst/>
            </a:prstGeom>
          </p:spPr>
        </p:pic>
      </p:grpSp>
      <p:pic>
        <p:nvPicPr>
          <p:cNvPr id="11" name="Picture 10" descr="Graphical user interface, application&#10;&#10;Description automatically generated">
            <a:extLst>
              <a:ext uri="{FF2B5EF4-FFF2-40B4-BE49-F238E27FC236}">
                <a16:creationId xmlns:a16="http://schemas.microsoft.com/office/drawing/2014/main" id="{6E63EB29-5BCB-0944-8F74-31D1A185C427}"/>
              </a:ext>
            </a:extLst>
          </p:cNvPr>
          <p:cNvPicPr>
            <a:picLocks noChangeAspect="1"/>
          </p:cNvPicPr>
          <p:nvPr/>
        </p:nvPicPr>
        <p:blipFill rotWithShape="1">
          <a:blip r:embed="rId4"/>
          <a:srcRect l="13023" t="23939" r="47940" b="72593"/>
          <a:stretch/>
        </p:blipFill>
        <p:spPr>
          <a:xfrm>
            <a:off x="4059381" y="3014171"/>
            <a:ext cx="4682838" cy="310059"/>
          </a:xfrm>
          <a:prstGeom prst="rect">
            <a:avLst/>
          </a:prstGeom>
        </p:spPr>
      </p:pic>
      <p:sp>
        <p:nvSpPr>
          <p:cNvPr id="2" name="TextBox 1">
            <a:extLst>
              <a:ext uri="{FF2B5EF4-FFF2-40B4-BE49-F238E27FC236}">
                <a16:creationId xmlns:a16="http://schemas.microsoft.com/office/drawing/2014/main" id="{22DEA775-7B34-2A45-8F3A-3055486351E6}"/>
              </a:ext>
            </a:extLst>
          </p:cNvPr>
          <p:cNvSpPr txBox="1"/>
          <p:nvPr/>
        </p:nvSpPr>
        <p:spPr>
          <a:xfrm>
            <a:off x="3834999" y="2652907"/>
            <a:ext cx="839096" cy="400110"/>
          </a:xfrm>
          <a:prstGeom prst="rect">
            <a:avLst/>
          </a:prstGeom>
          <a:noFill/>
        </p:spPr>
        <p:txBody>
          <a:bodyPr wrap="square" rtlCol="0">
            <a:spAutoFit/>
          </a:bodyPr>
          <a:lstStyle/>
          <a:p>
            <a:pPr algn="ctr"/>
            <a:r>
              <a:rPr lang="en-US" sz="2000" dirty="0"/>
              <a:t>Turn</a:t>
            </a:r>
          </a:p>
        </p:txBody>
      </p:sp>
      <p:sp>
        <p:nvSpPr>
          <p:cNvPr id="14" name="TextBox 13">
            <a:extLst>
              <a:ext uri="{FF2B5EF4-FFF2-40B4-BE49-F238E27FC236}">
                <a16:creationId xmlns:a16="http://schemas.microsoft.com/office/drawing/2014/main" id="{76B22CB4-B31A-4D43-B9D5-99917BB0867B}"/>
              </a:ext>
            </a:extLst>
          </p:cNvPr>
          <p:cNvSpPr txBox="1"/>
          <p:nvPr/>
        </p:nvSpPr>
        <p:spPr>
          <a:xfrm>
            <a:off x="5066576" y="2633484"/>
            <a:ext cx="839096" cy="400110"/>
          </a:xfrm>
          <a:prstGeom prst="rect">
            <a:avLst/>
          </a:prstGeom>
          <a:noFill/>
        </p:spPr>
        <p:txBody>
          <a:bodyPr wrap="square" rtlCol="0">
            <a:spAutoFit/>
          </a:bodyPr>
          <a:lstStyle/>
          <a:p>
            <a:pPr algn="ctr"/>
            <a:r>
              <a:rPr lang="en-US" sz="2000" dirty="0"/>
              <a:t>Turn</a:t>
            </a:r>
          </a:p>
        </p:txBody>
      </p:sp>
      <p:sp>
        <p:nvSpPr>
          <p:cNvPr id="16" name="TextBox 15">
            <a:extLst>
              <a:ext uri="{FF2B5EF4-FFF2-40B4-BE49-F238E27FC236}">
                <a16:creationId xmlns:a16="http://schemas.microsoft.com/office/drawing/2014/main" id="{9375A341-E2D3-4B40-AE17-7B3E8F3DFA6A}"/>
              </a:ext>
            </a:extLst>
          </p:cNvPr>
          <p:cNvSpPr txBox="1"/>
          <p:nvPr/>
        </p:nvSpPr>
        <p:spPr>
          <a:xfrm>
            <a:off x="6259333" y="2652907"/>
            <a:ext cx="839096" cy="400110"/>
          </a:xfrm>
          <a:prstGeom prst="rect">
            <a:avLst/>
          </a:prstGeom>
          <a:noFill/>
        </p:spPr>
        <p:txBody>
          <a:bodyPr wrap="square" rtlCol="0">
            <a:spAutoFit/>
          </a:bodyPr>
          <a:lstStyle/>
          <a:p>
            <a:pPr algn="ctr"/>
            <a:r>
              <a:rPr lang="en-US" sz="2000" dirty="0"/>
              <a:t>Turn</a:t>
            </a:r>
          </a:p>
        </p:txBody>
      </p:sp>
      <p:sp>
        <p:nvSpPr>
          <p:cNvPr id="17" name="TextBox 16">
            <a:extLst>
              <a:ext uri="{FF2B5EF4-FFF2-40B4-BE49-F238E27FC236}">
                <a16:creationId xmlns:a16="http://schemas.microsoft.com/office/drawing/2014/main" id="{A59202C6-5EA9-394D-8FED-1F4A29A2C75A}"/>
              </a:ext>
            </a:extLst>
          </p:cNvPr>
          <p:cNvSpPr txBox="1"/>
          <p:nvPr/>
        </p:nvSpPr>
        <p:spPr>
          <a:xfrm>
            <a:off x="7457019" y="2652907"/>
            <a:ext cx="839096" cy="400110"/>
          </a:xfrm>
          <a:prstGeom prst="rect">
            <a:avLst/>
          </a:prstGeom>
          <a:noFill/>
        </p:spPr>
        <p:txBody>
          <a:bodyPr wrap="square" rtlCol="0">
            <a:spAutoFit/>
          </a:bodyPr>
          <a:lstStyle/>
          <a:p>
            <a:pPr algn="ctr"/>
            <a:r>
              <a:rPr lang="en-US" sz="2000" dirty="0"/>
              <a:t>Turn</a:t>
            </a:r>
          </a:p>
        </p:txBody>
      </p:sp>
      <p:sp>
        <p:nvSpPr>
          <p:cNvPr id="18" name="Title 3">
            <a:extLst>
              <a:ext uri="{FF2B5EF4-FFF2-40B4-BE49-F238E27FC236}">
                <a16:creationId xmlns:a16="http://schemas.microsoft.com/office/drawing/2014/main" id="{53A0663E-464C-7C44-9700-3530C8F412E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9" name="Group 18">
            <a:extLst>
              <a:ext uri="{FF2B5EF4-FFF2-40B4-BE49-F238E27FC236}">
                <a16:creationId xmlns:a16="http://schemas.microsoft.com/office/drawing/2014/main" id="{099B7574-7B22-124E-9D17-4F70320327BA}"/>
              </a:ext>
            </a:extLst>
          </p:cNvPr>
          <p:cNvGrpSpPr/>
          <p:nvPr/>
        </p:nvGrpSpPr>
        <p:grpSpPr>
          <a:xfrm>
            <a:off x="9151966" y="6157852"/>
            <a:ext cx="726263" cy="506769"/>
            <a:chOff x="9551255" y="6174821"/>
            <a:chExt cx="726263" cy="506769"/>
          </a:xfrm>
        </p:grpSpPr>
        <p:sp>
          <p:nvSpPr>
            <p:cNvPr id="20" name="Subtitle 8">
              <a:extLst>
                <a:ext uri="{FF2B5EF4-FFF2-40B4-BE49-F238E27FC236}">
                  <a16:creationId xmlns:a16="http://schemas.microsoft.com/office/drawing/2014/main" id="{C5D76B8F-B79F-9843-87FA-EEAB9F30E1B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1" name="Right Arrow 20">
              <a:extLst>
                <a:ext uri="{FF2B5EF4-FFF2-40B4-BE49-F238E27FC236}">
                  <a16:creationId xmlns:a16="http://schemas.microsoft.com/office/drawing/2014/main" id="{159CDFDC-0493-A34B-8917-F2855894F8D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5076F23-3EA5-3444-BEF8-DCD6BAF4C00D}"/>
              </a:ext>
            </a:extLst>
          </p:cNvPr>
          <p:cNvGrpSpPr/>
          <p:nvPr/>
        </p:nvGrpSpPr>
        <p:grpSpPr>
          <a:xfrm>
            <a:off x="2313771" y="6175196"/>
            <a:ext cx="726263" cy="506769"/>
            <a:chOff x="2141031" y="6174821"/>
            <a:chExt cx="726263" cy="506769"/>
          </a:xfrm>
        </p:grpSpPr>
        <p:sp>
          <p:nvSpPr>
            <p:cNvPr id="23" name="Subtitle 8">
              <a:extLst>
                <a:ext uri="{FF2B5EF4-FFF2-40B4-BE49-F238E27FC236}">
                  <a16:creationId xmlns:a16="http://schemas.microsoft.com/office/drawing/2014/main" id="{4D18571F-14E7-4048-A47E-38E1D0D2DAF7}"/>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4" name="Right Arrow 23">
              <a:extLst>
                <a:ext uri="{FF2B5EF4-FFF2-40B4-BE49-F238E27FC236}">
                  <a16:creationId xmlns:a16="http://schemas.microsoft.com/office/drawing/2014/main" id="{35A3AAE1-8F9E-3742-8C1F-2144F980B28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101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759205"/>
          </a:xfrm>
        </p:spPr>
        <p:txBody>
          <a:bodyPr>
            <a:noAutofit/>
          </a:bodyPr>
          <a:lstStyle/>
          <a:p>
            <a:pPr marL="0" indent="0" algn="ctr">
              <a:buNone/>
            </a:pPr>
            <a:r>
              <a:rPr lang="en-US" dirty="0"/>
              <a:t>This event instead has 8 turns to make a decision.</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3C53DD7-F669-8C4C-AA8C-A3CBF1FF2689}"/>
              </a:ext>
            </a:extLst>
          </p:cNvPr>
          <p:cNvGrpSpPr/>
          <p:nvPr/>
        </p:nvGrpSpPr>
        <p:grpSpPr>
          <a:xfrm>
            <a:off x="1210813" y="3257206"/>
            <a:ext cx="9843461" cy="970599"/>
            <a:chOff x="315379" y="2955191"/>
            <a:chExt cx="12482053" cy="1230773"/>
          </a:xfrm>
        </p:grpSpPr>
        <p:pic>
          <p:nvPicPr>
            <p:cNvPr id="10" name="Picture 9" descr="A person wearing a mask&#10;&#10;Description automatically generated with low confidence">
              <a:extLst>
                <a:ext uri="{FF2B5EF4-FFF2-40B4-BE49-F238E27FC236}">
                  <a16:creationId xmlns:a16="http://schemas.microsoft.com/office/drawing/2014/main" id="{4D423AC1-80E7-4B4E-B11B-0AA38EAE2D40}"/>
                </a:ext>
              </a:extLst>
            </p:cNvPr>
            <p:cNvPicPr>
              <a:picLocks noChangeAspect="1"/>
            </p:cNvPicPr>
            <p:nvPr/>
          </p:nvPicPr>
          <p:blipFill>
            <a:blip r:embed="rId3"/>
            <a:stretch>
              <a:fillRect/>
            </a:stretch>
          </p:blipFill>
          <p:spPr>
            <a:xfrm>
              <a:off x="315379" y="2955191"/>
              <a:ext cx="1494258" cy="1230773"/>
            </a:xfrm>
            <a:prstGeom prst="rect">
              <a:avLst/>
            </a:prstGeom>
          </p:spPr>
        </p:pic>
        <p:pic>
          <p:nvPicPr>
            <p:cNvPr id="11" name="Picture 10" descr="A person wearing a mask&#10;&#10;Description automatically generated with low confidence">
              <a:extLst>
                <a:ext uri="{FF2B5EF4-FFF2-40B4-BE49-F238E27FC236}">
                  <a16:creationId xmlns:a16="http://schemas.microsoft.com/office/drawing/2014/main" id="{3E8B4E92-B116-6E47-AFF4-FDC3E5C8F9B6}"/>
                </a:ext>
              </a:extLst>
            </p:cNvPr>
            <p:cNvPicPr>
              <a:picLocks noChangeAspect="1"/>
            </p:cNvPicPr>
            <p:nvPr/>
          </p:nvPicPr>
          <p:blipFill>
            <a:blip r:embed="rId3"/>
            <a:stretch>
              <a:fillRect/>
            </a:stretch>
          </p:blipFill>
          <p:spPr>
            <a:xfrm>
              <a:off x="1877087" y="2955191"/>
              <a:ext cx="1494258" cy="1230773"/>
            </a:xfrm>
            <a:prstGeom prst="rect">
              <a:avLst/>
            </a:prstGeom>
          </p:spPr>
        </p:pic>
        <p:pic>
          <p:nvPicPr>
            <p:cNvPr id="14" name="Picture 13" descr="A person wearing a mask&#10;&#10;Description automatically generated with low confidence">
              <a:extLst>
                <a:ext uri="{FF2B5EF4-FFF2-40B4-BE49-F238E27FC236}">
                  <a16:creationId xmlns:a16="http://schemas.microsoft.com/office/drawing/2014/main" id="{6061F40D-EFDD-C845-8D0E-819C413F3781}"/>
                </a:ext>
              </a:extLst>
            </p:cNvPr>
            <p:cNvPicPr>
              <a:picLocks noChangeAspect="1"/>
            </p:cNvPicPr>
            <p:nvPr/>
          </p:nvPicPr>
          <p:blipFill>
            <a:blip r:embed="rId3"/>
            <a:stretch>
              <a:fillRect/>
            </a:stretch>
          </p:blipFill>
          <p:spPr>
            <a:xfrm>
              <a:off x="3438795" y="2955191"/>
              <a:ext cx="1494258" cy="1230773"/>
            </a:xfrm>
            <a:prstGeom prst="rect">
              <a:avLst/>
            </a:prstGeom>
          </p:spPr>
        </p:pic>
        <p:pic>
          <p:nvPicPr>
            <p:cNvPr id="17" name="Picture 16" descr="A person wearing a mask&#10;&#10;Description automatically generated with low confidence">
              <a:extLst>
                <a:ext uri="{FF2B5EF4-FFF2-40B4-BE49-F238E27FC236}">
                  <a16:creationId xmlns:a16="http://schemas.microsoft.com/office/drawing/2014/main" id="{9AFC2846-886F-864A-89BE-1273DD00A8E0}"/>
                </a:ext>
              </a:extLst>
            </p:cNvPr>
            <p:cNvPicPr>
              <a:picLocks noChangeAspect="1"/>
            </p:cNvPicPr>
            <p:nvPr/>
          </p:nvPicPr>
          <p:blipFill>
            <a:blip r:embed="rId3"/>
            <a:stretch>
              <a:fillRect/>
            </a:stretch>
          </p:blipFill>
          <p:spPr>
            <a:xfrm>
              <a:off x="5019116" y="2955191"/>
              <a:ext cx="1494258" cy="1230773"/>
            </a:xfrm>
            <a:prstGeom prst="rect">
              <a:avLst/>
            </a:prstGeom>
          </p:spPr>
        </p:pic>
        <p:pic>
          <p:nvPicPr>
            <p:cNvPr id="18" name="Picture 17" descr="A person wearing a mask&#10;&#10;Description automatically generated with low confidence">
              <a:extLst>
                <a:ext uri="{FF2B5EF4-FFF2-40B4-BE49-F238E27FC236}">
                  <a16:creationId xmlns:a16="http://schemas.microsoft.com/office/drawing/2014/main" id="{7014DBD1-4B0E-1747-BCA2-184D68AB3E38}"/>
                </a:ext>
              </a:extLst>
            </p:cNvPr>
            <p:cNvPicPr>
              <a:picLocks noChangeAspect="1"/>
            </p:cNvPicPr>
            <p:nvPr/>
          </p:nvPicPr>
          <p:blipFill>
            <a:blip r:embed="rId3"/>
            <a:stretch>
              <a:fillRect/>
            </a:stretch>
          </p:blipFill>
          <p:spPr>
            <a:xfrm>
              <a:off x="6599437" y="2955191"/>
              <a:ext cx="1494258" cy="1230773"/>
            </a:xfrm>
            <a:prstGeom prst="rect">
              <a:avLst/>
            </a:prstGeom>
          </p:spPr>
        </p:pic>
        <p:pic>
          <p:nvPicPr>
            <p:cNvPr id="19" name="Picture 18" descr="A person wearing a mask&#10;&#10;Description automatically generated with low confidence">
              <a:extLst>
                <a:ext uri="{FF2B5EF4-FFF2-40B4-BE49-F238E27FC236}">
                  <a16:creationId xmlns:a16="http://schemas.microsoft.com/office/drawing/2014/main" id="{D5C91DD8-21F5-034C-80B2-1BE4165FBF1A}"/>
                </a:ext>
              </a:extLst>
            </p:cNvPr>
            <p:cNvPicPr>
              <a:picLocks noChangeAspect="1"/>
            </p:cNvPicPr>
            <p:nvPr/>
          </p:nvPicPr>
          <p:blipFill>
            <a:blip r:embed="rId3"/>
            <a:stretch>
              <a:fillRect/>
            </a:stretch>
          </p:blipFill>
          <p:spPr>
            <a:xfrm>
              <a:off x="8161145" y="2955191"/>
              <a:ext cx="1494258" cy="1230773"/>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F9936770-EFBA-E840-964B-7EFC474C3F40}"/>
                </a:ext>
              </a:extLst>
            </p:cNvPr>
            <p:cNvPicPr>
              <a:picLocks noChangeAspect="1"/>
            </p:cNvPicPr>
            <p:nvPr/>
          </p:nvPicPr>
          <p:blipFill>
            <a:blip r:embed="rId3"/>
            <a:stretch>
              <a:fillRect/>
            </a:stretch>
          </p:blipFill>
          <p:spPr>
            <a:xfrm>
              <a:off x="9722853" y="2955191"/>
              <a:ext cx="1494258" cy="1230773"/>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D2379CAC-CD01-C849-A85B-3D61E8873DCC}"/>
                </a:ext>
              </a:extLst>
            </p:cNvPr>
            <p:cNvPicPr>
              <a:picLocks noChangeAspect="1"/>
            </p:cNvPicPr>
            <p:nvPr/>
          </p:nvPicPr>
          <p:blipFill>
            <a:blip r:embed="rId3"/>
            <a:stretch>
              <a:fillRect/>
            </a:stretch>
          </p:blipFill>
          <p:spPr>
            <a:xfrm>
              <a:off x="11303174" y="2955191"/>
              <a:ext cx="1494258" cy="1230773"/>
            </a:xfrm>
            <a:prstGeom prst="rect">
              <a:avLst/>
            </a:prstGeom>
          </p:spPr>
        </p:pic>
      </p:grpSp>
      <p:pic>
        <p:nvPicPr>
          <p:cNvPr id="22" name="Picture 21" descr="Graphical user interface, application&#10;&#10;Description automatically generated">
            <a:extLst>
              <a:ext uri="{FF2B5EF4-FFF2-40B4-BE49-F238E27FC236}">
                <a16:creationId xmlns:a16="http://schemas.microsoft.com/office/drawing/2014/main" id="{7C9AC864-ED31-A344-A148-6088A62EB1B9}"/>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3" name="TextBox 22">
            <a:extLst>
              <a:ext uri="{FF2B5EF4-FFF2-40B4-BE49-F238E27FC236}">
                <a16:creationId xmlns:a16="http://schemas.microsoft.com/office/drawing/2014/main" id="{51387956-B890-DE4F-A143-F6EF9FACFA19}"/>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4" name="TextBox 23">
            <a:extLst>
              <a:ext uri="{FF2B5EF4-FFF2-40B4-BE49-F238E27FC236}">
                <a16:creationId xmlns:a16="http://schemas.microsoft.com/office/drawing/2014/main" id="{3D17D967-3A65-2F4B-969A-5F392DB7CA9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25" name="TextBox 24">
            <a:extLst>
              <a:ext uri="{FF2B5EF4-FFF2-40B4-BE49-F238E27FC236}">
                <a16:creationId xmlns:a16="http://schemas.microsoft.com/office/drawing/2014/main" id="{5D26B486-30B1-AE47-AD90-D18C8923685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27" name="TextBox 26">
            <a:extLst>
              <a:ext uri="{FF2B5EF4-FFF2-40B4-BE49-F238E27FC236}">
                <a16:creationId xmlns:a16="http://schemas.microsoft.com/office/drawing/2014/main" id="{53860B10-9EF7-BD4C-839C-B3D1F9B9C806}"/>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28" name="TextBox 27">
            <a:extLst>
              <a:ext uri="{FF2B5EF4-FFF2-40B4-BE49-F238E27FC236}">
                <a16:creationId xmlns:a16="http://schemas.microsoft.com/office/drawing/2014/main" id="{0B7B36F2-1189-BA4E-9CEA-3D63FAEC5AA0}"/>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7D721327-494A-1245-B478-7DD7E69F817D}"/>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5EEB47B-61A4-5D4B-968D-446367036525}"/>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F777E7CC-09D2-FD4C-B0BD-1020D031F7D5}"/>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32" name="Title 3">
            <a:extLst>
              <a:ext uri="{FF2B5EF4-FFF2-40B4-BE49-F238E27FC236}">
                <a16:creationId xmlns:a16="http://schemas.microsoft.com/office/drawing/2014/main" id="{71CBEB32-7257-214A-BD8B-55C6DFE613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33" name="Group 32">
            <a:extLst>
              <a:ext uri="{FF2B5EF4-FFF2-40B4-BE49-F238E27FC236}">
                <a16:creationId xmlns:a16="http://schemas.microsoft.com/office/drawing/2014/main" id="{5201C31B-38BC-254E-85ED-1DF0491588CB}"/>
              </a:ext>
            </a:extLst>
          </p:cNvPr>
          <p:cNvGrpSpPr/>
          <p:nvPr/>
        </p:nvGrpSpPr>
        <p:grpSpPr>
          <a:xfrm>
            <a:off x="9151966" y="6157852"/>
            <a:ext cx="726263" cy="506769"/>
            <a:chOff x="9551255" y="6174821"/>
            <a:chExt cx="726263" cy="506769"/>
          </a:xfrm>
        </p:grpSpPr>
        <p:sp>
          <p:nvSpPr>
            <p:cNvPr id="34" name="Subtitle 8">
              <a:extLst>
                <a:ext uri="{FF2B5EF4-FFF2-40B4-BE49-F238E27FC236}">
                  <a16:creationId xmlns:a16="http://schemas.microsoft.com/office/drawing/2014/main" id="{5388C298-C818-8E4E-92BA-6877742ACD2D}"/>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35" name="Right Arrow 34">
              <a:extLst>
                <a:ext uri="{FF2B5EF4-FFF2-40B4-BE49-F238E27FC236}">
                  <a16:creationId xmlns:a16="http://schemas.microsoft.com/office/drawing/2014/main" id="{97597048-D94D-9A4A-83EB-30D6CF41320C}"/>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27E4EB45-7C22-1949-9BE1-51AB1AC9B460}"/>
              </a:ext>
            </a:extLst>
          </p:cNvPr>
          <p:cNvGrpSpPr/>
          <p:nvPr/>
        </p:nvGrpSpPr>
        <p:grpSpPr>
          <a:xfrm>
            <a:off x="2313771" y="6175196"/>
            <a:ext cx="726263" cy="506769"/>
            <a:chOff x="2141031" y="6174821"/>
            <a:chExt cx="726263" cy="506769"/>
          </a:xfrm>
        </p:grpSpPr>
        <p:sp>
          <p:nvSpPr>
            <p:cNvPr id="37" name="Subtitle 8">
              <a:extLst>
                <a:ext uri="{FF2B5EF4-FFF2-40B4-BE49-F238E27FC236}">
                  <a16:creationId xmlns:a16="http://schemas.microsoft.com/office/drawing/2014/main" id="{756B34E7-789D-7948-8812-A23BCF8AF86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38" name="Right Arrow 37">
              <a:extLst>
                <a:ext uri="{FF2B5EF4-FFF2-40B4-BE49-F238E27FC236}">
                  <a16:creationId xmlns:a16="http://schemas.microsoft.com/office/drawing/2014/main" id="{F4BF2FDE-EA4B-5F48-9376-DC521739A645}"/>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230251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47912</TotalTime>
  <Words>1171</Words>
  <Application>Microsoft Macintosh PowerPoint</Application>
  <PresentationFormat>Widescreen</PresentationFormat>
  <Paragraphs>198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465</cp:revision>
  <dcterms:created xsi:type="dcterms:W3CDTF">2014-09-09T19:40:19Z</dcterms:created>
  <dcterms:modified xsi:type="dcterms:W3CDTF">2022-08-19T03:08:15Z</dcterms:modified>
</cp:coreProperties>
</file>