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498" r:id="rId2"/>
    <p:sldId id="495" r:id="rId3"/>
    <p:sldId id="510" r:id="rId4"/>
    <p:sldId id="511" r:id="rId5"/>
    <p:sldId id="513" r:id="rId6"/>
    <p:sldId id="514" r:id="rId7"/>
    <p:sldId id="515" r:id="rId8"/>
    <p:sldId id="516" r:id="rId9"/>
    <p:sldId id="517" r:id="rId10"/>
    <p:sldId id="518" r:id="rId11"/>
    <p:sldId id="519" r:id="rId12"/>
    <p:sldId id="520" r:id="rId13"/>
    <p:sldId id="521" r:id="rId14"/>
    <p:sldId id="522" r:id="rId15"/>
    <p:sldId id="523" r:id="rId16"/>
    <p:sldId id="524" r:id="rId17"/>
    <p:sldId id="525" r:id="rId18"/>
    <p:sldId id="526" r:id="rId19"/>
    <p:sldId id="528" r:id="rId20"/>
    <p:sldId id="529" r:id="rId21"/>
    <p:sldId id="530" r:id="rId22"/>
    <p:sldId id="531" r:id="rId23"/>
    <p:sldId id="532" r:id="rId24"/>
    <p:sldId id="53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un1" id="{83EBD0D1-AFB9-CA47-840B-0BC3DF865093}">
          <p14:sldIdLst>
            <p14:sldId id="498"/>
            <p14:sldId id="495"/>
            <p14:sldId id="510"/>
            <p14:sldId id="511"/>
            <p14:sldId id="513"/>
            <p14:sldId id="514"/>
            <p14:sldId id="515"/>
            <p14:sldId id="516"/>
            <p14:sldId id="517"/>
            <p14:sldId id="518"/>
            <p14:sldId id="519"/>
            <p14:sldId id="520"/>
            <p14:sldId id="521"/>
            <p14:sldId id="522"/>
            <p14:sldId id="523"/>
            <p14:sldId id="524"/>
            <p14:sldId id="525"/>
            <p14:sldId id="526"/>
            <p14:sldId id="528"/>
            <p14:sldId id="529"/>
            <p14:sldId id="530"/>
            <p14:sldId id="531"/>
          </p14:sldIdLst>
        </p14:section>
        <p14:section name="run2" id="{D32F0954-C8B6-BD40-8229-7B80911332A3}">
          <p14:sldIdLst>
            <p14:sldId id="532"/>
            <p14:sldId id="53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a:srgbClr val="10253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311" autoAdjust="0"/>
    <p:restoredTop sz="93333" autoAdjust="0"/>
  </p:normalViewPr>
  <p:slideViewPr>
    <p:cSldViewPr snapToGrid="0" snapToObjects="1">
      <p:cViewPr varScale="1">
        <p:scale>
          <a:sx n="100" d="100"/>
          <a:sy n="100" d="100"/>
        </p:scale>
        <p:origin x="184" y="5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8/17/20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259967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1833526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3588524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2118517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1277906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15</a:t>
            </a:fld>
            <a:endParaRPr lang="en-US"/>
          </a:p>
        </p:txBody>
      </p:sp>
    </p:spTree>
    <p:extLst>
      <p:ext uri="{BB962C8B-B14F-4D97-AF65-F5344CB8AC3E}">
        <p14:creationId xmlns:p14="http://schemas.microsoft.com/office/powerpoint/2010/main" val="1249516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2875520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3028053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18</a:t>
            </a:fld>
            <a:endParaRPr lang="en-US"/>
          </a:p>
        </p:txBody>
      </p:sp>
    </p:spTree>
    <p:extLst>
      <p:ext uri="{BB962C8B-B14F-4D97-AF65-F5344CB8AC3E}">
        <p14:creationId xmlns:p14="http://schemas.microsoft.com/office/powerpoint/2010/main" val="1434618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170651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965742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21</a:t>
            </a:fld>
            <a:endParaRPr lang="en-US"/>
          </a:p>
        </p:txBody>
      </p:sp>
    </p:spTree>
    <p:extLst>
      <p:ext uri="{BB962C8B-B14F-4D97-AF65-F5344CB8AC3E}">
        <p14:creationId xmlns:p14="http://schemas.microsoft.com/office/powerpoint/2010/main" val="3186647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22</a:t>
            </a:fld>
            <a:endParaRPr lang="en-US"/>
          </a:p>
        </p:txBody>
      </p:sp>
    </p:spTree>
    <p:extLst>
      <p:ext uri="{BB962C8B-B14F-4D97-AF65-F5344CB8AC3E}">
        <p14:creationId xmlns:p14="http://schemas.microsoft.com/office/powerpoint/2010/main" val="3781381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23</a:t>
            </a:fld>
            <a:endParaRPr lang="en-US"/>
          </a:p>
        </p:txBody>
      </p:sp>
    </p:spTree>
    <p:extLst>
      <p:ext uri="{BB962C8B-B14F-4D97-AF65-F5344CB8AC3E}">
        <p14:creationId xmlns:p14="http://schemas.microsoft.com/office/powerpoint/2010/main" val="2080840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24</a:t>
            </a:fld>
            <a:endParaRPr lang="en-US"/>
          </a:p>
        </p:txBody>
      </p:sp>
    </p:spTree>
    <p:extLst>
      <p:ext uri="{BB962C8B-B14F-4D97-AF65-F5344CB8AC3E}">
        <p14:creationId xmlns:p14="http://schemas.microsoft.com/office/powerpoint/2010/main" val="3322356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136975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1478228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a:t>
            </a:fld>
            <a:endParaRPr lang="en-US"/>
          </a:p>
        </p:txBody>
      </p:sp>
    </p:spTree>
    <p:extLst>
      <p:ext uri="{BB962C8B-B14F-4D97-AF65-F5344CB8AC3E}">
        <p14:creationId xmlns:p14="http://schemas.microsoft.com/office/powerpoint/2010/main" val="2763533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138161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4289614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314671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2526153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8/17/20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8/17/20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8/17/20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8/17/20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8/17/20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8/17/20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8/17/20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8/17/20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Horizon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5983" y="236744"/>
            <a:ext cx="1760561" cy="333863"/>
          </a:xfrm>
          <a:prstGeom prst="rect">
            <a:avLst/>
          </a:prstGeom>
        </p:spPr>
      </p:pic>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3</a:t>
            </a:r>
            <a:r>
              <a:rPr lang="en-US" baseline="30000" dirty="0"/>
              <a:t>rd</a:t>
            </a:r>
            <a:r>
              <a:rPr lang="en-US" dirty="0"/>
              <a:t> box on the right you might get 45 points this time.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91991"/>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91991"/>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33870"/>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33870"/>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847989"/>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867027"/>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03748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buNone/>
            </a:pPr>
            <a:r>
              <a:rPr lang="en-US" dirty="0"/>
              <a:t>And so on, such that if you were to play the right slot machine 5 times in a row you might see these rewards.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1"/>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1"/>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02870"/>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02870"/>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816989"/>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836027"/>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E31F75B7-8BB4-3C42-BD9F-DD3273472A9A}"/>
              </a:ext>
            </a:extLst>
          </p:cNvPr>
          <p:cNvSpPr txBox="1"/>
          <p:nvPr/>
        </p:nvSpPr>
        <p:spPr>
          <a:xfrm>
            <a:off x="6502401" y="4179305"/>
            <a:ext cx="619346" cy="461665"/>
          </a:xfrm>
          <a:prstGeom prst="rect">
            <a:avLst/>
          </a:prstGeom>
          <a:noFill/>
        </p:spPr>
        <p:txBody>
          <a:bodyPr wrap="square" rtlCol="0">
            <a:spAutoFit/>
          </a:bodyPr>
          <a:lstStyle/>
          <a:p>
            <a:r>
              <a:rPr lang="en-US" sz="2400" dirty="0"/>
              <a:t>60</a:t>
            </a:r>
          </a:p>
        </p:txBody>
      </p:sp>
      <p:sp>
        <p:nvSpPr>
          <p:cNvPr id="18" name="TextBox 17">
            <a:extLst>
              <a:ext uri="{FF2B5EF4-FFF2-40B4-BE49-F238E27FC236}">
                <a16:creationId xmlns:a16="http://schemas.microsoft.com/office/drawing/2014/main" id="{8A28B0A4-2632-654D-B765-EDF66E1819C0}"/>
              </a:ext>
            </a:extLst>
          </p:cNvPr>
          <p:cNvSpPr txBox="1"/>
          <p:nvPr/>
        </p:nvSpPr>
        <p:spPr>
          <a:xfrm>
            <a:off x="6502401" y="4493424"/>
            <a:ext cx="619346" cy="461665"/>
          </a:xfrm>
          <a:prstGeom prst="rect">
            <a:avLst/>
          </a:prstGeom>
          <a:noFill/>
        </p:spPr>
        <p:txBody>
          <a:bodyPr wrap="square" rtlCol="0">
            <a:spAutoFit/>
          </a:bodyPr>
          <a:lstStyle/>
          <a:p>
            <a:r>
              <a:rPr lang="en-US" sz="2400" dirty="0"/>
              <a:t>51</a:t>
            </a:r>
          </a:p>
        </p:txBody>
      </p:sp>
      <p:sp>
        <p:nvSpPr>
          <p:cNvPr id="19" name="TextBox 18">
            <a:extLst>
              <a:ext uri="{FF2B5EF4-FFF2-40B4-BE49-F238E27FC236}">
                <a16:creationId xmlns:a16="http://schemas.microsoft.com/office/drawing/2014/main" id="{BBC8C9C2-F086-464A-9A97-43CAFB322C99}"/>
              </a:ext>
            </a:extLst>
          </p:cNvPr>
          <p:cNvSpPr txBox="1"/>
          <p:nvPr/>
        </p:nvSpPr>
        <p:spPr>
          <a:xfrm>
            <a:off x="5302032" y="4177906"/>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E2729D0F-837E-DA4E-9695-8E367B684CF1}"/>
              </a:ext>
            </a:extLst>
          </p:cNvPr>
          <p:cNvSpPr txBox="1"/>
          <p:nvPr/>
        </p:nvSpPr>
        <p:spPr>
          <a:xfrm>
            <a:off x="5295754" y="4509056"/>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211643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2"/>
            <a:ext cx="11214100" cy="2205519"/>
          </a:xfrm>
          <a:ln>
            <a:noFill/>
          </a:ln>
        </p:spPr>
        <p:txBody>
          <a:bodyPr>
            <a:noAutofit/>
          </a:bodyPr>
          <a:lstStyle/>
          <a:p>
            <a:pPr marL="0" indent="0">
              <a:buNone/>
            </a:pPr>
            <a:r>
              <a:rPr lang="en-US" dirty="0"/>
              <a:t>The pay outs will vary in the same way for both slot machines, and the level in which they vary will stay the same throughout the experiment. It is just the </a:t>
            </a:r>
            <a:r>
              <a:rPr lang="en-US" u="sng" dirty="0"/>
              <a:t>average pay out</a:t>
            </a:r>
            <a:r>
              <a:rPr lang="en-US" dirty="0"/>
              <a:t> that will change for each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7DF4815-5FA4-2147-A897-230F2C492850}"/>
              </a:ext>
            </a:extLst>
          </p:cNvPr>
          <p:cNvSpPr txBox="1"/>
          <p:nvPr/>
        </p:nvSpPr>
        <p:spPr>
          <a:xfrm>
            <a:off x="5295754" y="3160994"/>
            <a:ext cx="619346" cy="461665"/>
          </a:xfrm>
          <a:prstGeom prst="rect">
            <a:avLst/>
          </a:prstGeom>
          <a:noFill/>
        </p:spPr>
        <p:txBody>
          <a:bodyPr wrap="square" rtlCol="0">
            <a:spAutoFit/>
          </a:bodyPr>
          <a:lstStyle/>
          <a:p>
            <a:r>
              <a:rPr lang="en-US" sz="2400" dirty="0"/>
              <a:t>XX</a:t>
            </a:r>
          </a:p>
        </p:txBody>
      </p:sp>
      <p:sp>
        <p:nvSpPr>
          <p:cNvPr id="24" name="TextBox 23">
            <a:extLst>
              <a:ext uri="{FF2B5EF4-FFF2-40B4-BE49-F238E27FC236}">
                <a16:creationId xmlns:a16="http://schemas.microsoft.com/office/drawing/2014/main" id="{9662C5EA-F251-6544-9710-5C153CF3A46C}"/>
              </a:ext>
            </a:extLst>
          </p:cNvPr>
          <p:cNvSpPr txBox="1"/>
          <p:nvPr/>
        </p:nvSpPr>
        <p:spPr>
          <a:xfrm>
            <a:off x="6502401" y="3160994"/>
            <a:ext cx="619346" cy="461665"/>
          </a:xfrm>
          <a:prstGeom prst="rect">
            <a:avLst/>
          </a:prstGeom>
          <a:noFill/>
        </p:spPr>
        <p:txBody>
          <a:bodyPr wrap="square" rtlCol="0">
            <a:spAutoFit/>
          </a:bodyPr>
          <a:lstStyle/>
          <a:p>
            <a:r>
              <a:rPr lang="en-US" sz="2400" dirty="0"/>
              <a:t>52</a:t>
            </a:r>
          </a:p>
        </p:txBody>
      </p:sp>
      <p:sp>
        <p:nvSpPr>
          <p:cNvPr id="25" name="TextBox 24">
            <a:extLst>
              <a:ext uri="{FF2B5EF4-FFF2-40B4-BE49-F238E27FC236}">
                <a16:creationId xmlns:a16="http://schemas.microsoft.com/office/drawing/2014/main" id="{F0E76D81-FE45-6A4B-85B7-C00F8561E6F9}"/>
              </a:ext>
            </a:extLst>
          </p:cNvPr>
          <p:cNvSpPr txBox="1"/>
          <p:nvPr/>
        </p:nvSpPr>
        <p:spPr>
          <a:xfrm>
            <a:off x="6502401" y="3502873"/>
            <a:ext cx="619346" cy="461665"/>
          </a:xfrm>
          <a:prstGeom prst="rect">
            <a:avLst/>
          </a:prstGeom>
          <a:noFill/>
        </p:spPr>
        <p:txBody>
          <a:bodyPr wrap="square" rtlCol="0">
            <a:spAutoFit/>
          </a:bodyPr>
          <a:lstStyle/>
          <a:p>
            <a:r>
              <a:rPr lang="en-US" sz="2400" dirty="0"/>
              <a:t>56</a:t>
            </a:r>
          </a:p>
        </p:txBody>
      </p:sp>
      <p:sp>
        <p:nvSpPr>
          <p:cNvPr id="27" name="TextBox 26">
            <a:extLst>
              <a:ext uri="{FF2B5EF4-FFF2-40B4-BE49-F238E27FC236}">
                <a16:creationId xmlns:a16="http://schemas.microsoft.com/office/drawing/2014/main" id="{0DB9B629-D4ED-0B4D-BEE1-BBE369D340AF}"/>
              </a:ext>
            </a:extLst>
          </p:cNvPr>
          <p:cNvSpPr txBox="1"/>
          <p:nvPr/>
        </p:nvSpPr>
        <p:spPr>
          <a:xfrm>
            <a:off x="5295754" y="3502873"/>
            <a:ext cx="619346" cy="461665"/>
          </a:xfrm>
          <a:prstGeom prst="rect">
            <a:avLst/>
          </a:prstGeom>
          <a:noFill/>
        </p:spPr>
        <p:txBody>
          <a:bodyPr wrap="square" rtlCol="0">
            <a:spAutoFit/>
          </a:bodyPr>
          <a:lstStyle/>
          <a:p>
            <a:r>
              <a:rPr lang="en-US" sz="2400" dirty="0"/>
              <a:t>XX</a:t>
            </a:r>
          </a:p>
        </p:txBody>
      </p:sp>
      <p:sp>
        <p:nvSpPr>
          <p:cNvPr id="28" name="TextBox 27">
            <a:extLst>
              <a:ext uri="{FF2B5EF4-FFF2-40B4-BE49-F238E27FC236}">
                <a16:creationId xmlns:a16="http://schemas.microsoft.com/office/drawing/2014/main" id="{03A86BCE-5A57-7644-918E-CCCAC3782501}"/>
              </a:ext>
            </a:extLst>
          </p:cNvPr>
          <p:cNvSpPr txBox="1"/>
          <p:nvPr/>
        </p:nvSpPr>
        <p:spPr>
          <a:xfrm>
            <a:off x="6502401" y="3816992"/>
            <a:ext cx="619346" cy="461665"/>
          </a:xfrm>
          <a:prstGeom prst="rect">
            <a:avLst/>
          </a:prstGeom>
          <a:noFill/>
        </p:spPr>
        <p:txBody>
          <a:bodyPr wrap="square" rtlCol="0">
            <a:spAutoFit/>
          </a:bodyPr>
          <a:lstStyle/>
          <a:p>
            <a:r>
              <a:rPr lang="en-US" sz="2400" dirty="0"/>
              <a:t>XX</a:t>
            </a:r>
          </a:p>
        </p:txBody>
      </p:sp>
      <p:sp>
        <p:nvSpPr>
          <p:cNvPr id="29" name="TextBox 28">
            <a:extLst>
              <a:ext uri="{FF2B5EF4-FFF2-40B4-BE49-F238E27FC236}">
                <a16:creationId xmlns:a16="http://schemas.microsoft.com/office/drawing/2014/main" id="{171C3BF1-8FF7-2B4E-BC85-90B61ACDA036}"/>
              </a:ext>
            </a:extLst>
          </p:cNvPr>
          <p:cNvSpPr txBox="1"/>
          <p:nvPr/>
        </p:nvSpPr>
        <p:spPr>
          <a:xfrm>
            <a:off x="5295754" y="3836030"/>
            <a:ext cx="619346" cy="461665"/>
          </a:xfrm>
          <a:prstGeom prst="rect">
            <a:avLst/>
          </a:prstGeom>
          <a:noFill/>
        </p:spPr>
        <p:txBody>
          <a:bodyPr wrap="square" rtlCol="0">
            <a:spAutoFit/>
          </a:bodyPr>
          <a:lstStyle/>
          <a:p>
            <a:r>
              <a:rPr lang="en-US" sz="2400" dirty="0"/>
              <a:t>31</a:t>
            </a:r>
          </a:p>
        </p:txBody>
      </p:sp>
      <p:sp>
        <p:nvSpPr>
          <p:cNvPr id="30" name="TextBox 29">
            <a:extLst>
              <a:ext uri="{FF2B5EF4-FFF2-40B4-BE49-F238E27FC236}">
                <a16:creationId xmlns:a16="http://schemas.microsoft.com/office/drawing/2014/main" id="{B3F80B8D-9175-5A4E-989E-E317A5A0A2E6}"/>
              </a:ext>
            </a:extLst>
          </p:cNvPr>
          <p:cNvSpPr txBox="1"/>
          <p:nvPr/>
        </p:nvSpPr>
        <p:spPr>
          <a:xfrm>
            <a:off x="6502401" y="4179308"/>
            <a:ext cx="619346" cy="461665"/>
          </a:xfrm>
          <a:prstGeom prst="rect">
            <a:avLst/>
          </a:prstGeom>
          <a:noFill/>
        </p:spPr>
        <p:txBody>
          <a:bodyPr wrap="square" rtlCol="0">
            <a:spAutoFit/>
          </a:bodyPr>
          <a:lstStyle/>
          <a:p>
            <a:r>
              <a:rPr lang="en-US" sz="2400" dirty="0"/>
              <a:t>XX</a:t>
            </a:r>
          </a:p>
        </p:txBody>
      </p:sp>
      <p:sp>
        <p:nvSpPr>
          <p:cNvPr id="31" name="TextBox 30">
            <a:extLst>
              <a:ext uri="{FF2B5EF4-FFF2-40B4-BE49-F238E27FC236}">
                <a16:creationId xmlns:a16="http://schemas.microsoft.com/office/drawing/2014/main" id="{4F78E0C8-EA6C-954E-9682-9058851145D9}"/>
              </a:ext>
            </a:extLst>
          </p:cNvPr>
          <p:cNvSpPr txBox="1"/>
          <p:nvPr/>
        </p:nvSpPr>
        <p:spPr>
          <a:xfrm>
            <a:off x="5302032" y="4177909"/>
            <a:ext cx="619346" cy="461665"/>
          </a:xfrm>
          <a:prstGeom prst="rect">
            <a:avLst/>
          </a:prstGeom>
          <a:noFill/>
        </p:spPr>
        <p:txBody>
          <a:bodyPr wrap="square" rtlCol="0">
            <a:spAutoFit/>
          </a:bodyPr>
          <a:lstStyle/>
          <a:p>
            <a:r>
              <a:rPr lang="en-US" sz="2400" dirty="0"/>
              <a:t>27</a:t>
            </a:r>
          </a:p>
        </p:txBody>
      </p:sp>
    </p:spTree>
    <p:extLst>
      <p:ext uri="{BB962C8B-B14F-4D97-AF65-F5344CB8AC3E}">
        <p14:creationId xmlns:p14="http://schemas.microsoft.com/office/powerpoint/2010/main" val="133987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9383"/>
            <a:ext cx="11214100" cy="2117890"/>
          </a:xfrm>
          <a:ln>
            <a:noFill/>
          </a:ln>
        </p:spPr>
        <p:txBody>
          <a:bodyPr>
            <a:noAutofit/>
          </a:bodyPr>
          <a:lstStyle/>
          <a:p>
            <a:pPr marL="0" indent="0">
              <a:buNone/>
            </a:pPr>
            <a:r>
              <a:rPr lang="en-US" dirty="0"/>
              <a:t>During each game, one of the slot machines will have a higher average reward and will therefore be the best choice during that game. However, the same slot machine will not always be the best for all games.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3AF2FA3-C301-9643-910E-23FD5CF42FCD}"/>
              </a:ext>
            </a:extLst>
          </p:cNvPr>
          <p:cNvSpPr txBox="1"/>
          <p:nvPr/>
        </p:nvSpPr>
        <p:spPr>
          <a:xfrm>
            <a:off x="5295754" y="3160993"/>
            <a:ext cx="619346" cy="461665"/>
          </a:xfrm>
          <a:prstGeom prst="rect">
            <a:avLst/>
          </a:prstGeom>
          <a:noFill/>
        </p:spPr>
        <p:txBody>
          <a:bodyPr wrap="square" rtlCol="0">
            <a:spAutoFit/>
          </a:bodyPr>
          <a:lstStyle/>
          <a:p>
            <a:r>
              <a:rPr lang="en-US" sz="2400" dirty="0"/>
              <a:t>70</a:t>
            </a:r>
          </a:p>
        </p:txBody>
      </p:sp>
      <p:sp>
        <p:nvSpPr>
          <p:cNvPr id="9" name="TextBox 8">
            <a:extLst>
              <a:ext uri="{FF2B5EF4-FFF2-40B4-BE49-F238E27FC236}">
                <a16:creationId xmlns:a16="http://schemas.microsoft.com/office/drawing/2014/main" id="{9C9D6707-2DD2-4542-B618-A0BE974B2858}"/>
              </a:ext>
            </a:extLst>
          </p:cNvPr>
          <p:cNvSpPr txBox="1"/>
          <p:nvPr/>
        </p:nvSpPr>
        <p:spPr>
          <a:xfrm>
            <a:off x="6502401"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EAF1981A-6C74-C344-92AC-F4ED098F4F80}"/>
              </a:ext>
            </a:extLst>
          </p:cNvPr>
          <p:cNvSpPr txBox="1"/>
          <p:nvPr/>
        </p:nvSpPr>
        <p:spPr>
          <a:xfrm>
            <a:off x="6502401" y="3502872"/>
            <a:ext cx="619346" cy="461665"/>
          </a:xfrm>
          <a:prstGeom prst="rect">
            <a:avLst/>
          </a:prstGeom>
          <a:noFill/>
        </p:spPr>
        <p:txBody>
          <a:bodyPr wrap="square" rtlCol="0">
            <a:spAutoFit/>
          </a:bodyPr>
          <a:lstStyle/>
          <a:p>
            <a:r>
              <a:rPr lang="en-US" sz="2400" dirty="0"/>
              <a:t>56</a:t>
            </a:r>
          </a:p>
        </p:txBody>
      </p:sp>
      <p:sp>
        <p:nvSpPr>
          <p:cNvPr id="11" name="TextBox 10">
            <a:extLst>
              <a:ext uri="{FF2B5EF4-FFF2-40B4-BE49-F238E27FC236}">
                <a16:creationId xmlns:a16="http://schemas.microsoft.com/office/drawing/2014/main" id="{B731B07E-EA2E-1843-AAB0-9061E64C2AE0}"/>
              </a:ext>
            </a:extLst>
          </p:cNvPr>
          <p:cNvSpPr txBox="1"/>
          <p:nvPr/>
        </p:nvSpPr>
        <p:spPr>
          <a:xfrm>
            <a:off x="5295754" y="3502872"/>
            <a:ext cx="619346" cy="461665"/>
          </a:xfrm>
          <a:prstGeom prst="rect">
            <a:avLst/>
          </a:prstGeom>
          <a:noFill/>
        </p:spPr>
        <p:txBody>
          <a:bodyPr wrap="square" rtlCol="0">
            <a:spAutoFit/>
          </a:bodyPr>
          <a:lstStyle/>
          <a:p>
            <a:r>
              <a:rPr lang="en-US" sz="2400" dirty="0"/>
              <a:t>XX</a:t>
            </a:r>
          </a:p>
        </p:txBody>
      </p:sp>
      <p:sp>
        <p:nvSpPr>
          <p:cNvPr id="14" name="TextBox 13">
            <a:extLst>
              <a:ext uri="{FF2B5EF4-FFF2-40B4-BE49-F238E27FC236}">
                <a16:creationId xmlns:a16="http://schemas.microsoft.com/office/drawing/2014/main" id="{6CD88DC3-91B0-1543-BE47-E39B5943B243}"/>
              </a:ext>
            </a:extLst>
          </p:cNvPr>
          <p:cNvSpPr txBox="1"/>
          <p:nvPr/>
        </p:nvSpPr>
        <p:spPr>
          <a:xfrm>
            <a:off x="6502401" y="3816991"/>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94DA9100-5D23-D740-878D-D3AB5FA6DD95}"/>
              </a:ext>
            </a:extLst>
          </p:cNvPr>
          <p:cNvSpPr txBox="1"/>
          <p:nvPr/>
        </p:nvSpPr>
        <p:spPr>
          <a:xfrm>
            <a:off x="5295754" y="3836029"/>
            <a:ext cx="619346" cy="461665"/>
          </a:xfrm>
          <a:prstGeom prst="rect">
            <a:avLst/>
          </a:prstGeom>
          <a:noFill/>
        </p:spPr>
        <p:txBody>
          <a:bodyPr wrap="square" rtlCol="0">
            <a:spAutoFit/>
          </a:bodyPr>
          <a:lstStyle/>
          <a:p>
            <a:r>
              <a:rPr lang="en-US" sz="2400" dirty="0"/>
              <a:t>76</a:t>
            </a:r>
          </a:p>
        </p:txBody>
      </p:sp>
      <p:sp>
        <p:nvSpPr>
          <p:cNvPr id="16" name="TextBox 15">
            <a:extLst>
              <a:ext uri="{FF2B5EF4-FFF2-40B4-BE49-F238E27FC236}">
                <a16:creationId xmlns:a16="http://schemas.microsoft.com/office/drawing/2014/main" id="{CFC03BD4-D74F-2A4C-BECD-76CEC81248EE}"/>
              </a:ext>
            </a:extLst>
          </p:cNvPr>
          <p:cNvSpPr txBox="1"/>
          <p:nvPr/>
        </p:nvSpPr>
        <p:spPr>
          <a:xfrm>
            <a:off x="6502401" y="4179307"/>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95C3F462-C9A2-2748-A743-267E9D81CE09}"/>
              </a:ext>
            </a:extLst>
          </p:cNvPr>
          <p:cNvSpPr txBox="1"/>
          <p:nvPr/>
        </p:nvSpPr>
        <p:spPr>
          <a:xfrm>
            <a:off x="5302032" y="4177908"/>
            <a:ext cx="619346" cy="461665"/>
          </a:xfrm>
          <a:prstGeom prst="rect">
            <a:avLst/>
          </a:prstGeom>
          <a:noFill/>
        </p:spPr>
        <p:txBody>
          <a:bodyPr wrap="square" rtlCol="0">
            <a:spAutoFit/>
          </a:bodyPr>
          <a:lstStyle/>
          <a:p>
            <a:r>
              <a:rPr lang="en-US" sz="2400" dirty="0"/>
              <a:t>80</a:t>
            </a:r>
          </a:p>
        </p:txBody>
      </p:sp>
    </p:spTree>
    <p:extLst>
      <p:ext uri="{BB962C8B-B14F-4D97-AF65-F5344CB8AC3E}">
        <p14:creationId xmlns:p14="http://schemas.microsoft.com/office/powerpoint/2010/main" val="298994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To make your choice:</a:t>
            </a:r>
          </a:p>
          <a:p>
            <a:pPr marL="0" indent="0" algn="ctr">
              <a:buNone/>
            </a:pPr>
            <a:r>
              <a:rPr lang="en-US" dirty="0"/>
              <a:t>Press the LEFT BUTTON to play the left slot machine.</a:t>
            </a:r>
          </a:p>
          <a:p>
            <a:pPr marL="0" indent="0" algn="ctr">
              <a:buNone/>
            </a:pPr>
            <a:r>
              <a:rPr lang="en-US" dirty="0"/>
              <a:t>Press the RIGHT BUTTON to play the right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844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88950" y="100210"/>
            <a:ext cx="11214100" cy="2640050"/>
          </a:xfrm>
          <a:ln>
            <a:noFill/>
          </a:ln>
        </p:spPr>
        <p:txBody>
          <a:bodyPr>
            <a:noAutofit/>
          </a:bodyPr>
          <a:lstStyle/>
          <a:p>
            <a:pPr marL="0" indent="0">
              <a:buNone/>
            </a:pPr>
            <a:r>
              <a:rPr lang="en-US" dirty="0"/>
              <a:t>For any one choice, you can only play one slot machine. The number of choices in each game is determined by the height of the slot machine. For example, when the slot machines are 10 boxes high, you will have 10 choices in that game. Once you make those 10 choices, that game is over and you will start a new one.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888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buNone/>
            </a:pPr>
            <a:r>
              <a:rPr lang="en-US" dirty="0"/>
              <a:t>When the stacks are 5 boxes high, there are only 5 choices in that game.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9204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88950" y="361594"/>
            <a:ext cx="11214100" cy="2104927"/>
          </a:xfrm>
          <a:ln>
            <a:noFill/>
          </a:ln>
        </p:spPr>
        <p:txBody>
          <a:bodyPr>
            <a:noAutofit/>
          </a:bodyPr>
          <a:lstStyle/>
          <a:p>
            <a:pPr marL="0" indent="0">
              <a:buNone/>
            </a:pPr>
            <a:r>
              <a:rPr lang="en-US" dirty="0"/>
              <a:t>In addition, the first 4 choices in each game are “forced choices” where we will choose an option for you. This will give you some experience with each option before you make your first free choice between the two slot machines.”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6EF0B8-BEBF-9E40-8E24-62C972A7BAAC}"/>
              </a:ext>
            </a:extLst>
          </p:cNvPr>
          <p:cNvSpPr/>
          <p:nvPr/>
        </p:nvSpPr>
        <p:spPr>
          <a:xfrm>
            <a:off x="5232401" y="2925040"/>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6C7153-4F07-324E-BC23-7744A43CBB20}"/>
              </a:ext>
            </a:extLst>
          </p:cNvPr>
          <p:cNvSpPr/>
          <p:nvPr/>
        </p:nvSpPr>
        <p:spPr>
          <a:xfrm>
            <a:off x="5245101" y="2916674"/>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0191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9951"/>
          <a:stretch/>
        </p:blipFill>
        <p:spPr>
          <a:xfrm>
            <a:off x="3429000" y="3543301"/>
            <a:ext cx="5270500" cy="2959099"/>
          </a:xfrm>
          <a:prstGeom prst="rect">
            <a:avLst/>
          </a:prstGeom>
        </p:spPr>
      </p:pic>
      <p:sp>
        <p:nvSpPr>
          <p:cNvPr id="3" name="Content Placeholder 2"/>
          <p:cNvSpPr>
            <a:spLocks noGrp="1"/>
          </p:cNvSpPr>
          <p:nvPr>
            <p:ph idx="1"/>
          </p:nvPr>
        </p:nvSpPr>
        <p:spPr>
          <a:xfrm>
            <a:off x="457200" y="473172"/>
            <a:ext cx="11214100" cy="3070128"/>
          </a:xfrm>
          <a:ln>
            <a:noFill/>
          </a:ln>
        </p:spPr>
        <p:txBody>
          <a:bodyPr>
            <a:noAutofit/>
          </a:bodyPr>
          <a:lstStyle/>
          <a:p>
            <a:pPr marL="0" indent="0">
              <a:buNone/>
            </a:pPr>
            <a:r>
              <a:rPr lang="en-US" dirty="0"/>
              <a:t>“These “forced choices” will be indicated by a red square inside the box we want you to open. You must press the button to choose this option in order to see the reward and move on to the next choice in the game. </a:t>
            </a:r>
          </a:p>
          <a:p>
            <a:pPr marL="0" indent="0">
              <a:buNone/>
            </a:pPr>
            <a:r>
              <a:rPr lang="en-US" dirty="0"/>
              <a:t>For example, if you are instructed to choose the left box for your first choice, you will see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32402" y="4402398"/>
            <a:ext cx="533399" cy="279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931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1148"/>
          <a:stretch/>
        </p:blipFill>
        <p:spPr>
          <a:xfrm>
            <a:off x="3429000" y="3543300"/>
            <a:ext cx="5270500" cy="3540027"/>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lgn="ctr">
              <a:buNone/>
            </a:pPr>
            <a:r>
              <a:rPr lang="en-US" dirty="0"/>
              <a:t>If you are instructed to choose the right box on the third trial, you will see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6456474" y="5062572"/>
            <a:ext cx="533399" cy="279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4292506"/>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4292506"/>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635180"/>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635180"/>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94079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40890" y="871371"/>
            <a:ext cx="10510220" cy="4406499"/>
          </a:xfrm>
        </p:spPr>
        <p:txBody>
          <a:bodyPr>
            <a:noAutofit/>
          </a:bodyPr>
          <a:lstStyle/>
          <a:p>
            <a:pPr marL="0" indent="0" algn="ctr">
              <a:buNone/>
            </a:pPr>
            <a:r>
              <a:rPr lang="en-US" dirty="0"/>
              <a:t>Welcome! </a:t>
            </a:r>
          </a:p>
          <a:p>
            <a:pPr marL="0" indent="0" algn="ctr">
              <a:buNone/>
            </a:pPr>
            <a:r>
              <a:rPr lang="en-US" dirty="0"/>
              <a:t>Thank you for volunteering for this experiment. </a:t>
            </a:r>
          </a:p>
          <a:p>
            <a:pPr marL="0" indent="0" algn="ctr">
              <a:buNone/>
            </a:pPr>
            <a:endParaRPr lang="en-US" dirty="0"/>
          </a:p>
          <a:p>
            <a:pPr marL="0" indent="0" algn="ctr">
              <a:buNone/>
            </a:pPr>
            <a:r>
              <a:rPr lang="en-US" dirty="0"/>
              <a:t>In this experiment, we would like you to choose between 2 slot machines of the sort you might find in a casino.</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07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9566"/>
          <a:stretch/>
        </p:blipFill>
        <p:spPr>
          <a:xfrm>
            <a:off x="3429000" y="3543301"/>
            <a:ext cx="5270500" cy="2984500"/>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buNone/>
            </a:pPr>
            <a:r>
              <a:rPr lang="en-US" dirty="0"/>
              <a:t>Once these “forced choices” are complete, you will have a free choice between the two stacks that is indicated by two green squares inside the two boxes you are choosing between.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44954" y="57189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4292509"/>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4292509"/>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635183"/>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635183"/>
            <a:ext cx="619346" cy="461665"/>
          </a:xfrm>
          <a:prstGeom prst="rect">
            <a:avLst/>
          </a:prstGeom>
          <a:noFill/>
        </p:spPr>
        <p:txBody>
          <a:bodyPr wrap="square" rtlCol="0">
            <a:spAutoFit/>
          </a:bodyPr>
          <a:lstStyle/>
          <a:p>
            <a:r>
              <a:rPr lang="en-US" sz="2400" dirty="0"/>
              <a:t>XX</a:t>
            </a:r>
          </a:p>
        </p:txBody>
      </p:sp>
      <p:sp>
        <p:nvSpPr>
          <p:cNvPr id="18" name="Rectangle 17">
            <a:extLst>
              <a:ext uri="{FF2B5EF4-FFF2-40B4-BE49-F238E27FC236}">
                <a16:creationId xmlns:a16="http://schemas.microsoft.com/office/drawing/2014/main" id="{B4EBC8B5-2D46-B846-9221-5307DB867507}"/>
              </a:ext>
            </a:extLst>
          </p:cNvPr>
          <p:cNvSpPr/>
          <p:nvPr/>
        </p:nvSpPr>
        <p:spPr>
          <a:xfrm>
            <a:off x="6464228" y="57062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4C2674-2384-B74E-B345-435AA193391E}"/>
              </a:ext>
            </a:extLst>
          </p:cNvPr>
          <p:cNvSpPr txBox="1"/>
          <p:nvPr/>
        </p:nvSpPr>
        <p:spPr>
          <a:xfrm>
            <a:off x="5262527" y="4948579"/>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F6380869-EE06-3A4F-8F8E-26037441ECAC}"/>
              </a:ext>
            </a:extLst>
          </p:cNvPr>
          <p:cNvSpPr txBox="1"/>
          <p:nvPr/>
        </p:nvSpPr>
        <p:spPr>
          <a:xfrm>
            <a:off x="6469174" y="4948579"/>
            <a:ext cx="619346" cy="461665"/>
          </a:xfrm>
          <a:prstGeom prst="rect">
            <a:avLst/>
          </a:prstGeom>
          <a:noFill/>
        </p:spPr>
        <p:txBody>
          <a:bodyPr wrap="square" rtlCol="0">
            <a:spAutoFit/>
          </a:bodyPr>
          <a:lstStyle/>
          <a:p>
            <a:r>
              <a:rPr lang="en-US" sz="2400" dirty="0"/>
              <a:t>70</a:t>
            </a:r>
          </a:p>
        </p:txBody>
      </p:sp>
      <p:sp>
        <p:nvSpPr>
          <p:cNvPr id="21" name="TextBox 20">
            <a:extLst>
              <a:ext uri="{FF2B5EF4-FFF2-40B4-BE49-F238E27FC236}">
                <a16:creationId xmlns:a16="http://schemas.microsoft.com/office/drawing/2014/main" id="{DB8B0A42-D5D3-ED4D-A7B3-839003A5E5FA}"/>
              </a:ext>
            </a:extLst>
          </p:cNvPr>
          <p:cNvSpPr txBox="1"/>
          <p:nvPr/>
        </p:nvSpPr>
        <p:spPr>
          <a:xfrm>
            <a:off x="5262527" y="5304851"/>
            <a:ext cx="619346" cy="461665"/>
          </a:xfrm>
          <a:prstGeom prst="rect">
            <a:avLst/>
          </a:prstGeom>
          <a:noFill/>
        </p:spPr>
        <p:txBody>
          <a:bodyPr wrap="square" rtlCol="0">
            <a:spAutoFit/>
          </a:bodyPr>
          <a:lstStyle/>
          <a:p>
            <a:r>
              <a:rPr lang="en-US" sz="2400" dirty="0"/>
              <a:t>XX</a:t>
            </a:r>
          </a:p>
        </p:txBody>
      </p:sp>
      <p:sp>
        <p:nvSpPr>
          <p:cNvPr id="22" name="TextBox 21">
            <a:extLst>
              <a:ext uri="{FF2B5EF4-FFF2-40B4-BE49-F238E27FC236}">
                <a16:creationId xmlns:a16="http://schemas.microsoft.com/office/drawing/2014/main" id="{DCECAE16-BE42-7949-B4E0-3532B2DA255B}"/>
              </a:ext>
            </a:extLst>
          </p:cNvPr>
          <p:cNvSpPr txBox="1"/>
          <p:nvPr/>
        </p:nvSpPr>
        <p:spPr>
          <a:xfrm>
            <a:off x="6469174" y="5304851"/>
            <a:ext cx="619346" cy="461665"/>
          </a:xfrm>
          <a:prstGeom prst="rect">
            <a:avLst/>
          </a:prstGeom>
          <a:noFill/>
        </p:spPr>
        <p:txBody>
          <a:bodyPr wrap="square" rtlCol="0">
            <a:spAutoFit/>
          </a:bodyPr>
          <a:lstStyle/>
          <a:p>
            <a:r>
              <a:rPr lang="en-US" sz="2400" dirty="0"/>
              <a:t>65</a:t>
            </a:r>
          </a:p>
        </p:txBody>
      </p:sp>
    </p:spTree>
    <p:extLst>
      <p:ext uri="{BB962C8B-B14F-4D97-AF65-F5344CB8AC3E}">
        <p14:creationId xmlns:p14="http://schemas.microsoft.com/office/powerpoint/2010/main" val="101108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So to be sure that everything makes sense let’s work through a few example games.</a:t>
            </a:r>
          </a:p>
          <a:p>
            <a:pPr marL="0" indent="0" algn="ctr">
              <a:buNone/>
            </a:pPr>
            <a:endParaRPr lang="en-US" dirty="0"/>
          </a:p>
          <a:p>
            <a:pPr marL="0" indent="0" algn="ctr">
              <a:buNone/>
            </a:pPr>
            <a:endParaRPr lang="en-US" dirty="0"/>
          </a:p>
          <a:p>
            <a:pPr marL="0" indent="0" algn="ctr">
              <a:buNone/>
            </a:pPr>
            <a:r>
              <a:rPr lang="en-US" dirty="0"/>
              <a:t>Press the LEFT BUTTON to play the left slot machine.</a:t>
            </a:r>
          </a:p>
          <a:p>
            <a:pPr marL="0" indent="0" algn="ctr">
              <a:buNone/>
            </a:pPr>
            <a:r>
              <a:rPr lang="en-US" dirty="0"/>
              <a:t>Press the RIGHT BUTTON to play the right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451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0451"/>
            <a:ext cx="11214100" cy="5013227"/>
          </a:xfrm>
          <a:ln>
            <a:noFill/>
          </a:ln>
        </p:spPr>
        <p:txBody>
          <a:bodyPr>
            <a:noAutofit/>
          </a:bodyPr>
          <a:lstStyle/>
          <a:p>
            <a:pPr marL="0" indent="0" algn="ctr">
              <a:buNone/>
            </a:pPr>
            <a:r>
              <a:rPr lang="en-US" dirty="0"/>
              <a:t>Good Job!</a:t>
            </a:r>
          </a:p>
          <a:p>
            <a:pPr marL="0" indent="0" algn="ctr">
              <a:buNone/>
            </a:pPr>
            <a:endParaRPr lang="en-US" dirty="0"/>
          </a:p>
          <a:p>
            <a:pPr marL="0" indent="0" algn="ctr">
              <a:buNone/>
            </a:pPr>
            <a:r>
              <a:rPr lang="en-US" dirty="0"/>
              <a:t>Now you know how to play this game.</a:t>
            </a:r>
          </a:p>
          <a:p>
            <a:pPr marL="0" indent="0" algn="ctr">
              <a:buNone/>
            </a:pPr>
            <a:endParaRPr lang="en-US" dirty="0"/>
          </a:p>
          <a:p>
            <a:pPr marL="0" indent="0" algn="ctr">
              <a:buNone/>
            </a:pPr>
            <a:r>
              <a:rPr lang="en-US" dirty="0"/>
              <a:t>Once you are ready to start playing the  actual game to win points, please press the RIGHT BUTTON.</a:t>
            </a:r>
          </a:p>
        </p:txBody>
      </p:sp>
    </p:spTree>
    <p:extLst>
      <p:ext uri="{BB962C8B-B14F-4D97-AF65-F5344CB8AC3E}">
        <p14:creationId xmlns:p14="http://schemas.microsoft.com/office/powerpoint/2010/main" val="3634238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Horizon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5983" y="236744"/>
            <a:ext cx="1760561" cy="333863"/>
          </a:xfrm>
          <a:prstGeom prst="rect">
            <a:avLst/>
          </a:prstGeom>
        </p:spPr>
      </p:pic>
      <p:sp>
        <p:nvSpPr>
          <p:cNvPr id="3" name="TextBox 2">
            <a:extLst>
              <a:ext uri="{FF2B5EF4-FFF2-40B4-BE49-F238E27FC236}">
                <a16:creationId xmlns:a16="http://schemas.microsoft.com/office/drawing/2014/main" id="{FFBB1882-2811-DC42-B2D6-C0A65CB2AA4E}"/>
              </a:ext>
            </a:extLst>
          </p:cNvPr>
          <p:cNvSpPr txBox="1"/>
          <p:nvPr/>
        </p:nvSpPr>
        <p:spPr>
          <a:xfrm>
            <a:off x="5064211" y="5704512"/>
            <a:ext cx="2063578" cy="369332"/>
          </a:xfrm>
          <a:prstGeom prst="rect">
            <a:avLst/>
          </a:prstGeom>
          <a:noFill/>
        </p:spPr>
        <p:txBody>
          <a:bodyPr wrap="square" rtlCol="0">
            <a:spAutoFit/>
          </a:bodyPr>
          <a:lstStyle/>
          <a:p>
            <a:pPr algn="ctr"/>
            <a:r>
              <a:rPr lang="en-US" dirty="0"/>
              <a:t>RUN 2</a:t>
            </a:r>
          </a:p>
        </p:txBody>
      </p:sp>
    </p:spTree>
    <p:extLst>
      <p:ext uri="{BB962C8B-B14F-4D97-AF65-F5344CB8AC3E}">
        <p14:creationId xmlns:p14="http://schemas.microsoft.com/office/powerpoint/2010/main" val="1204496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40890" y="871371"/>
            <a:ext cx="10510220" cy="4406499"/>
          </a:xfrm>
        </p:spPr>
        <p:txBody>
          <a:bodyPr>
            <a:noAutofit/>
          </a:bodyPr>
          <a:lstStyle/>
          <a:p>
            <a:pPr marL="0" indent="0" algn="ctr">
              <a:buNone/>
            </a:pPr>
            <a:r>
              <a:rPr lang="en-US" dirty="0"/>
              <a:t>This is run 2.</a:t>
            </a:r>
          </a:p>
          <a:p>
            <a:pPr marL="0" indent="0" algn="ctr">
              <a:buNone/>
            </a:pPr>
            <a:endParaRPr lang="en-US" dirty="0"/>
          </a:p>
          <a:p>
            <a:pPr marL="0" indent="0" algn="ctr">
              <a:buNone/>
            </a:pPr>
            <a:r>
              <a:rPr lang="en-US" dirty="0"/>
              <a:t>Same instructions as Run 1</a:t>
            </a:r>
          </a:p>
          <a:p>
            <a:pPr marL="0" indent="0" algn="ctr">
              <a:buNone/>
            </a:pPr>
            <a:endParaRPr lang="en-US" dirty="0"/>
          </a:p>
          <a:p>
            <a:pPr marL="0" indent="0" algn="ctr">
              <a:buNone/>
            </a:pPr>
            <a:endParaRPr lang="en-US" dirty="0"/>
          </a:p>
          <a:p>
            <a:pPr marL="0" indent="0" algn="ctr">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4613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1067092" y="473173"/>
            <a:ext cx="10057815" cy="801637"/>
          </a:xfrm>
          <a:ln>
            <a:noFill/>
          </a:ln>
        </p:spPr>
        <p:txBody>
          <a:bodyPr>
            <a:noAutofit/>
          </a:bodyPr>
          <a:lstStyle/>
          <a:p>
            <a:pPr marL="0" indent="0" algn="ctr">
              <a:buNone/>
            </a:pPr>
            <a:r>
              <a:rPr lang="en-US" dirty="0"/>
              <a:t>The slot machines will look like this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BCED2FB-39E9-E049-BFD0-F21CFB7B6ADD}"/>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01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1968039"/>
            <a:ext cx="5270500" cy="3540027"/>
          </a:xfrm>
          <a:prstGeom prst="rect">
            <a:avLst/>
          </a:prstGeom>
        </p:spPr>
      </p:pic>
      <p:sp>
        <p:nvSpPr>
          <p:cNvPr id="3" name="Content Placeholder 2"/>
          <p:cNvSpPr>
            <a:spLocks noGrp="1"/>
          </p:cNvSpPr>
          <p:nvPr>
            <p:ph idx="1"/>
          </p:nvPr>
        </p:nvSpPr>
        <p:spPr>
          <a:xfrm>
            <a:off x="1067092" y="473173"/>
            <a:ext cx="10057815" cy="1477386"/>
          </a:xfrm>
          <a:ln>
            <a:noFill/>
          </a:ln>
        </p:spPr>
        <p:txBody>
          <a:bodyPr>
            <a:noAutofit/>
          </a:bodyPr>
          <a:lstStyle/>
          <a:p>
            <a:pPr marL="0" indent="0" algn="ctr">
              <a:buNone/>
            </a:pPr>
            <a:r>
              <a:rPr lang="en-US" dirty="0"/>
              <a:t>Every time you choose to play a particular slot machine, the lever will be pulled down. For example, if  you chose the left slot machine, it would look like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A picture containing object, clock, drawing&#10;&#10;Description automatically generated">
            <a:extLst>
              <a:ext uri="{FF2B5EF4-FFF2-40B4-BE49-F238E27FC236}">
                <a16:creationId xmlns:a16="http://schemas.microsoft.com/office/drawing/2014/main" id="{11135A3A-9AE5-6E4F-A077-A04710F8F602}"/>
              </a:ext>
            </a:extLst>
          </p:cNvPr>
          <p:cNvPicPr>
            <a:picLocks noChangeAspect="1"/>
          </p:cNvPicPr>
          <p:nvPr/>
        </p:nvPicPr>
        <p:blipFill rotWithShape="1">
          <a:blip r:embed="rId3"/>
          <a:srcRect l="28021" t="10989" r="57447" b="56158"/>
          <a:stretch/>
        </p:blipFill>
        <p:spPr>
          <a:xfrm flipV="1">
            <a:off x="3460749" y="2078010"/>
            <a:ext cx="1771651" cy="2168042"/>
          </a:xfrm>
          <a:prstGeom prst="rect">
            <a:avLst/>
          </a:prstGeom>
        </p:spPr>
      </p:pic>
      <p:sp>
        <p:nvSpPr>
          <p:cNvPr id="8" name="Rectangle 7">
            <a:extLst>
              <a:ext uri="{FF2B5EF4-FFF2-40B4-BE49-F238E27FC236}">
                <a16:creationId xmlns:a16="http://schemas.microsoft.com/office/drawing/2014/main" id="{BA35EE1F-CC4A-864E-9B7A-789B08A83B16}"/>
              </a:ext>
            </a:extLst>
          </p:cNvPr>
          <p:cNvSpPr/>
          <p:nvPr/>
        </p:nvSpPr>
        <p:spPr>
          <a:xfrm>
            <a:off x="6502400" y="28321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18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sz="2800" dirty="0"/>
              <a:t>The points you win will be shown like this. For example, in this case the left slot machine was chosen and gave 77 points. XXs will be shown for the slot machine that wasn’t chosen. So you will not know how many points you would have won if you chose the other slot machine instead.</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359777-E360-5148-9CDF-BE1F079D8C1D}"/>
              </a:ext>
            </a:extLst>
          </p:cNvPr>
          <p:cNvSpPr txBox="1"/>
          <p:nvPr/>
        </p:nvSpPr>
        <p:spPr>
          <a:xfrm>
            <a:off x="5295753" y="2928964"/>
            <a:ext cx="495300" cy="461665"/>
          </a:xfrm>
          <a:prstGeom prst="rect">
            <a:avLst/>
          </a:prstGeom>
          <a:noFill/>
        </p:spPr>
        <p:txBody>
          <a:bodyPr wrap="square" rtlCol="0">
            <a:spAutoFit/>
          </a:bodyPr>
          <a:lstStyle/>
          <a:p>
            <a:r>
              <a:rPr lang="en-US" sz="2400" dirty="0"/>
              <a:t>77</a:t>
            </a:r>
          </a:p>
        </p:txBody>
      </p:sp>
      <p:sp>
        <p:nvSpPr>
          <p:cNvPr id="8" name="TextBox 7">
            <a:extLst>
              <a:ext uri="{FF2B5EF4-FFF2-40B4-BE49-F238E27FC236}">
                <a16:creationId xmlns:a16="http://schemas.microsoft.com/office/drawing/2014/main" id="{28092C75-34C5-924C-8FCD-BA7E91514CD6}"/>
              </a:ext>
            </a:extLst>
          </p:cNvPr>
          <p:cNvSpPr txBox="1"/>
          <p:nvPr/>
        </p:nvSpPr>
        <p:spPr>
          <a:xfrm>
            <a:off x="6492654" y="2928964"/>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49673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dirty="0"/>
              <a:t>You job is to maximize the total points you get. Try your best to get as many points as you can!</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A picture containing object, clock, drawing&#10;&#10;Description automatically generated">
            <a:extLst>
              <a:ext uri="{FF2B5EF4-FFF2-40B4-BE49-F238E27FC236}">
                <a16:creationId xmlns:a16="http://schemas.microsoft.com/office/drawing/2014/main" id="{FED5138D-AE2A-FB4F-AFA9-D6ED24B67265}"/>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11" name="Rectangle 10">
            <a:extLst>
              <a:ext uri="{FF2B5EF4-FFF2-40B4-BE49-F238E27FC236}">
                <a16:creationId xmlns:a16="http://schemas.microsoft.com/office/drawing/2014/main" id="{CDE7477D-D8EA-C841-AD43-E266DE2F6629}"/>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1B726F4-8A66-9046-820A-10A0CA44C303}"/>
              </a:ext>
            </a:extLst>
          </p:cNvPr>
          <p:cNvSpPr txBox="1"/>
          <p:nvPr/>
        </p:nvSpPr>
        <p:spPr>
          <a:xfrm>
            <a:off x="5295753" y="2928964"/>
            <a:ext cx="495300" cy="461665"/>
          </a:xfrm>
          <a:prstGeom prst="rect">
            <a:avLst/>
          </a:prstGeom>
          <a:noFill/>
        </p:spPr>
        <p:txBody>
          <a:bodyPr wrap="square" rtlCol="0">
            <a:spAutoFit/>
          </a:bodyPr>
          <a:lstStyle/>
          <a:p>
            <a:r>
              <a:rPr lang="en-US" sz="2400" dirty="0"/>
              <a:t>77</a:t>
            </a:r>
          </a:p>
        </p:txBody>
      </p:sp>
      <p:sp>
        <p:nvSpPr>
          <p:cNvPr id="15" name="TextBox 14">
            <a:extLst>
              <a:ext uri="{FF2B5EF4-FFF2-40B4-BE49-F238E27FC236}">
                <a16:creationId xmlns:a16="http://schemas.microsoft.com/office/drawing/2014/main" id="{A2671CCB-A97D-C24A-9BB1-C6DC5DC73FC5}"/>
              </a:ext>
            </a:extLst>
          </p:cNvPr>
          <p:cNvSpPr txBox="1"/>
          <p:nvPr/>
        </p:nvSpPr>
        <p:spPr>
          <a:xfrm>
            <a:off x="6492654" y="2928964"/>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382964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During one game, each slot machine will have a different average “pay out”. For example, one of the machines may pay out an average of 45 points while the other averages 52 points. However, the specific amount awarded on any given choice will vary.”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375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buNone/>
            </a:pPr>
            <a:r>
              <a:rPr lang="en-US" dirty="0"/>
              <a:t>For example, the average reward for the slot machine on the right might be 50 points, but on the first choice, you might see a reward of 52 points. This is because the exact reward on any given choice will vary around the average of 50 points.”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3"/>
            <a:ext cx="619346" cy="461665"/>
          </a:xfrm>
          <a:prstGeom prst="rect">
            <a:avLst/>
          </a:prstGeom>
          <a:noFill/>
        </p:spPr>
        <p:txBody>
          <a:bodyPr wrap="square" rtlCol="0">
            <a:spAutoFit/>
          </a:bodyPr>
          <a:lstStyle/>
          <a:p>
            <a:r>
              <a:rPr lang="en-US" sz="2400" dirty="0"/>
              <a:t>52</a:t>
            </a:r>
          </a:p>
        </p:txBody>
      </p:sp>
    </p:spTree>
    <p:extLst>
      <p:ext uri="{BB962C8B-B14F-4D97-AF65-F5344CB8AC3E}">
        <p14:creationId xmlns:p14="http://schemas.microsoft.com/office/powerpoint/2010/main" val="319142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second play you might get 56 points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3"/>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02872"/>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02872"/>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560079765"/>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44381</TotalTime>
  <Words>1349</Words>
  <Application>Microsoft Macintosh PowerPoint</Application>
  <PresentationFormat>Widescreen</PresentationFormat>
  <Paragraphs>191</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Black</vt:lpstr>
      <vt:lpstr>Horizon 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Horizon Task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James Touthang</cp:lastModifiedBy>
  <cp:revision>449</cp:revision>
  <dcterms:created xsi:type="dcterms:W3CDTF">2014-09-09T19:40:19Z</dcterms:created>
  <dcterms:modified xsi:type="dcterms:W3CDTF">2020-08-17T22:23:16Z</dcterms:modified>
</cp:coreProperties>
</file>