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498" r:id="rId2"/>
    <p:sldId id="495" r:id="rId3"/>
    <p:sldId id="510" r:id="rId4"/>
    <p:sldId id="536" r:id="rId5"/>
    <p:sldId id="542" r:id="rId6"/>
    <p:sldId id="511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39" r:id="rId17"/>
    <p:sldId id="522" r:id="rId18"/>
    <p:sldId id="543" r:id="rId19"/>
    <p:sldId id="523" r:id="rId20"/>
    <p:sldId id="524" r:id="rId21"/>
    <p:sldId id="525" r:id="rId22"/>
    <p:sldId id="526" r:id="rId23"/>
    <p:sldId id="528" r:id="rId24"/>
    <p:sldId id="544" r:id="rId25"/>
    <p:sldId id="529" r:id="rId26"/>
    <p:sldId id="534" r:id="rId27"/>
    <p:sldId id="546" r:id="rId28"/>
    <p:sldId id="530" r:id="rId29"/>
    <p:sldId id="538" r:id="rId30"/>
    <p:sldId id="540" r:id="rId31"/>
    <p:sldId id="541" r:id="rId32"/>
    <p:sldId id="54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42"/>
            <p14:sldId id="511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9"/>
            <p14:sldId id="522"/>
            <p14:sldId id="543"/>
            <p14:sldId id="523"/>
            <p14:sldId id="524"/>
            <p14:sldId id="525"/>
            <p14:sldId id="526"/>
            <p14:sldId id="528"/>
            <p14:sldId id="544"/>
            <p14:sldId id="529"/>
            <p14:sldId id="534"/>
            <p14:sldId id="546"/>
            <p14:sldId id="530"/>
          </p14:sldIdLst>
        </p14:section>
        <p14:section name="Role Reversal Section" id="{E14ED5AF-C50F-9842-B2C8-76EE845F50BB}">
          <p14:sldIdLst>
            <p14:sldId id="538"/>
            <p14:sldId id="540"/>
            <p14:sldId id="541"/>
          </p14:sldIdLst>
        </p14:section>
        <p14:section name="Main Play" id="{1481569A-AB52-774D-B08D-77F1481F9803}">
          <p14:sldIdLst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FFFF66"/>
    <a:srgbClr val="00FF00"/>
    <a:srgbClr val="2A5973"/>
    <a:srgbClr val="6E3600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 autoAdjust="0"/>
    <p:restoredTop sz="93099" autoAdjust="0"/>
  </p:normalViewPr>
  <p:slideViewPr>
    <p:cSldViewPr snapToGrid="0" snapToObjects="1">
      <p:cViewPr varScale="1">
        <p:scale>
          <a:sx n="96" d="100"/>
          <a:sy n="96" d="100"/>
        </p:scale>
        <p:origin x="200" y="5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7/5/22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9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7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51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88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7/5/22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63B67C-48D2-EB41-8067-62EBF9B7601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3C3E268-526B-6545-AB36-817E90D7953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F21B82D7-2578-164B-A6A6-BE7B5BCE2B6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750D5B8-F8DB-8040-B9AB-86B452278C4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47C59450-4C6B-CA4A-A7F1-FF7A4CF5927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D62D775-076A-984C-9DAD-9E781971A27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  <p:sp>
        <p:nvSpPr>
          <p:cNvPr id="25" name="Subtitle 8">
            <a:extLst>
              <a:ext uri="{FF2B5EF4-FFF2-40B4-BE49-F238E27FC236}">
                <a16:creationId xmlns:a16="http://schemas.microsoft.com/office/drawing/2014/main" id="{7AD63CDA-C8F9-1940-8BD5-08E00EB33675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2BC990-493F-8043-8CC6-08CAA758560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people will tend to like one of the topics more than the other. </a:t>
            </a:r>
          </a:p>
          <a:p>
            <a:pPr marL="0" indent="0">
              <a:buNone/>
            </a:pPr>
            <a:r>
              <a:rPr lang="en-US" dirty="0"/>
              <a:t>That topic will therefore be the better one for getting the most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a new set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 same topic will not always be the one that is liked most. 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BA04E2E6-5E6D-8442-85C9-C03B284D45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AD6B2D4-1F9F-D34A-9F43-9980FA31A6B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In our experience, the number of people that like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tend to show a similar range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around the average for both topics, and this range also tends to stay the same from one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to the next. ​</a:t>
            </a:r>
          </a:p>
          <a:p>
            <a:pPr marL="0" indent="0" fontAlgn="base">
              <a:buNone/>
            </a:pP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en-US" sz="2800" dirty="0"/>
              <a:t>For example, if the average number of people that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for the left topic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were 50, some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might get 40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 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The topic on the right might instead have an average of 55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, with 45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 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D4503D36-E15D-BB40-B13C-418714626CF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C477A1-2E10-1849-89EC-970884EB765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u="sng" dirty="0"/>
              <a:t>average number of people that like </a:t>
            </a:r>
            <a:r>
              <a:rPr lang="en-US" u="sng" dirty="0">
                <a:solidFill>
                  <a:srgbClr val="FFFF00"/>
                </a:solidFill>
              </a:rPr>
              <a:t>posts</a:t>
            </a:r>
            <a:r>
              <a:rPr lang="en-US" u="sng" dirty="0"/>
              <a:t> about each topic </a:t>
            </a:r>
            <a:r>
              <a:rPr lang="en-US" dirty="0"/>
              <a:t>could change for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because there will be a different 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 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But, as mentioned before,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tend to show a similar range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from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for each topic.​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191E1420-A7C5-C14C-A3A4-EBAF77462F9E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71C1C0C-C6F3-CE4D-AC01-4C259D09C0F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B4606754-71A0-4D48-B2BA-9FDEC03DA67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22C720-80FB-A24C-8C37-21145FEF61B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for the purposes of this game, the left panel links have been disabled. 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509247-DB81-7E4D-B746-D61E4FECB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88"/>
          <a:stretch/>
        </p:blipFill>
        <p:spPr>
          <a:xfrm>
            <a:off x="2963464" y="1771040"/>
            <a:ext cx="6176881" cy="4221159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5F07A-3892-C74C-9AF1-9DFF3384EFA6}"/>
              </a:ext>
            </a:extLst>
          </p:cNvPr>
          <p:cNvSpPr/>
          <p:nvPr/>
        </p:nvSpPr>
        <p:spPr>
          <a:xfrm>
            <a:off x="4657980" y="1699303"/>
            <a:ext cx="4482365" cy="439744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D06B-B1AF-9B47-AD60-D6CF20E1EFE3}"/>
              </a:ext>
            </a:extLst>
          </p:cNvPr>
          <p:cNvSpPr/>
          <p:nvPr/>
        </p:nvSpPr>
        <p:spPr>
          <a:xfrm>
            <a:off x="2754086" y="1771040"/>
            <a:ext cx="2090057" cy="4072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1FEB19E2-FC1A-954B-BAB0-7D1DAA43A60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7214DF3-483F-0D4D-99B9-A4D1F523D80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10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B18D5B1-FFE8-2D45-B5C5-B626315F732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A00011-9179-3E48-B879-0F171F2A60C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from the other people online.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49AF0E53-D5B3-F04D-B832-8B116D935F1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548F8E5-02C7-C140-AFB1-DEAE578A775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6D80E513-E29B-994E-AB80-5D1D68EF0CF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A5E6BE-04F6-8341-9E58-1F3C9A57148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FB7191B8-5B4A-C046-A3FF-AEFD2484DD6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80996E7-3031-DE41-B63B-43777A93F7A9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first four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only one of the topics will be lit up. This indicates that you can only choose that topic. </a:t>
            </a:r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51B17024-9446-2648-8656-1FC88E37D9E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72987C-C444-1D46-9EAF-BA381019F5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second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21815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</a:t>
            </a:r>
            <a:r>
              <a:rPr lang="en-US" dirty="0">
                <a:solidFill>
                  <a:srgbClr val="00FDFF"/>
                </a:solidFill>
              </a:rPr>
              <a:t>social approval score </a:t>
            </a:r>
            <a:r>
              <a:rPr lang="en-US" dirty="0"/>
              <a:t>will not be affected by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 on the first four </a:t>
            </a:r>
            <a:r>
              <a:rPr lang="en-US" dirty="0">
                <a:solidFill>
                  <a:srgbClr val="00FDFF"/>
                </a:solidFill>
              </a:rPr>
              <a:t>posts</a:t>
            </a:r>
            <a:r>
              <a:rPr lang="en-US" dirty="0"/>
              <a:t> where you can only choose one topic.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1373" y="3439973"/>
            <a:ext cx="4577174" cy="1202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3E121-544D-2347-B6B1-C8EABF40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3012" y="3429000"/>
            <a:ext cx="4689491" cy="122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479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free to choose between the two topics.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C4E2662-BD07-D440-8337-EF69351F4AF9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61A77B-7126-1044-9F53-7EDA909B3D7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across all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Try to get as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as possible. </a:t>
            </a:r>
          </a:p>
          <a:p>
            <a:pPr marL="0" indent="0">
              <a:buNone/>
            </a:pPr>
            <a:r>
              <a:rPr lang="en-US" dirty="0"/>
              <a:t>In the upper-right corner, we will use this to calculate your overall “</a:t>
            </a:r>
            <a:r>
              <a:rPr lang="en-US" dirty="0">
                <a:solidFill>
                  <a:srgbClr val="00FDFF"/>
                </a:solidFill>
              </a:rPr>
              <a:t>social approval score</a:t>
            </a:r>
            <a:r>
              <a:rPr lang="en-US" dirty="0"/>
              <a:t>”, which will go up or down over time depending on how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33" y="3677802"/>
            <a:ext cx="5247982" cy="2429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Instead of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”, sometimes you will also enter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 where people indicate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”.  The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 will be shown as negative numbers. These numbers will be negative because every “</a:t>
            </a:r>
            <a:r>
              <a:rPr lang="en-US" sz="2400" dirty="0">
                <a:solidFill>
                  <a:srgbClr val="FF0000"/>
                </a:solidFill>
              </a:rPr>
              <a:t>dislike</a:t>
            </a:r>
            <a:r>
              <a:rPr lang="en-US" sz="2400" dirty="0"/>
              <a:t>” you receive will reduce your overall “</a:t>
            </a:r>
            <a:r>
              <a:rPr lang="en-US" sz="2400" dirty="0">
                <a:solidFill>
                  <a:srgbClr val="00FDFF"/>
                </a:solidFill>
              </a:rPr>
              <a:t>social approval score</a:t>
            </a:r>
            <a:r>
              <a:rPr lang="en-US" sz="2400" dirty="0"/>
              <a:t>”. For example, if you had gotten a total of 350 “likes” in the first chatroom, and then you got a -50 in the next chatroom, then you would now only have 300 total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Text shown on the right side of the screen will indicate whether the current chatroom  will have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 or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”.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891" y="3997695"/>
            <a:ext cx="4483869" cy="20761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126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0F714337-856E-4449-A4F3-F54575B354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E94B0F1-EBDA-F244-A053-DBD743B030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Before you start playing as the person choosing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, we'd also like you to help as a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member reading some other players'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A315B9-3AE8-544C-BB4B-3F1CB8849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0" t="13549" r="4278" b="6797"/>
          <a:stretch/>
        </p:blipFill>
        <p:spPr>
          <a:xfrm>
            <a:off x="3628103" y="2264577"/>
            <a:ext cx="4935794" cy="3634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664" y="436250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F97EDD64-8A2C-FE4F-80FE-0737860394B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20A3A1C-360A-9544-8239-DFA1356F9EC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A0E1E0F-615C-F245-919B-AF1D0451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" t="14234" r="4235" b="6280"/>
          <a:stretch/>
        </p:blipFill>
        <p:spPr>
          <a:xfrm>
            <a:off x="3130147" y="1679980"/>
            <a:ext cx="5931706" cy="4406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AECFE0-4DE0-A642-B84B-622F5F792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90" t="25136" r="16970" b="67881"/>
          <a:stretch/>
        </p:blipFill>
        <p:spPr>
          <a:xfrm>
            <a:off x="2542325" y="2690287"/>
            <a:ext cx="6908866" cy="751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E110C0-4239-7A4B-930B-CD80117D2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35" t="31963" r="16724" b="61066"/>
          <a:stretch/>
        </p:blipFill>
        <p:spPr>
          <a:xfrm>
            <a:off x="2542325" y="3459670"/>
            <a:ext cx="6908866" cy="7417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654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60" y="712122"/>
            <a:ext cx="10591879" cy="188421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8AFC28FF-E56E-C24A-ADF8-84A5C380A13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397E97-8CBC-1849-B93C-7FDE623F169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74C630-076E-164C-B4FC-70070247F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" r="688" b="3660"/>
          <a:stretch/>
        </p:blipFill>
        <p:spPr>
          <a:xfrm>
            <a:off x="2542325" y="4201421"/>
            <a:ext cx="6908866" cy="14357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097A60F-26F5-B749-A5F7-F3369D5DC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90" t="25136" r="16970" b="67881"/>
          <a:stretch/>
        </p:blipFill>
        <p:spPr>
          <a:xfrm>
            <a:off x="2542325" y="2690287"/>
            <a:ext cx="6908866" cy="751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7AF40FF-A4D7-E54A-9360-653E510789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35" t="31963" r="16724" b="61066"/>
          <a:stretch/>
        </p:blipFill>
        <p:spPr>
          <a:xfrm>
            <a:off x="2542325" y="3459670"/>
            <a:ext cx="6908866" cy="7417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6889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62" y="270370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Remember, 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1" y="5223249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</a:t>
            </a:r>
            <a:r>
              <a:rPr lang="en-US" sz="3000" dirty="0">
                <a:solidFill>
                  <a:srgbClr val="FF0000"/>
                </a:solidFill>
                <a:highlight>
                  <a:srgbClr val="00FF00"/>
                </a:highlight>
              </a:rPr>
              <a:t>BEGIN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76DA4-1FAB-B745-81C7-134B8947625F}"/>
              </a:ext>
            </a:extLst>
          </p:cNvPr>
          <p:cNvSpPr/>
          <p:nvPr/>
        </p:nvSpPr>
        <p:spPr>
          <a:xfrm>
            <a:off x="969818" y="632486"/>
            <a:ext cx="10002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Good Job!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Now you know how to play this game.</a:t>
            </a:r>
          </a:p>
        </p:txBody>
      </p:sp>
    </p:spTree>
    <p:extLst>
      <p:ext uri="{BB962C8B-B14F-4D97-AF65-F5344CB8AC3E}">
        <p14:creationId xmlns:p14="http://schemas.microsoft.com/office/powerpoint/2010/main" val="177757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D15FBD-3F9B-EA40-A568-A46463C63BE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47ECA33-6270-6F43-AFE0-8AFCFF3295B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0F0364A-8C73-A34B-B64F-6C59EBA6E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" t="14234" r="4235" b="6280"/>
          <a:stretch/>
        </p:blipFill>
        <p:spPr>
          <a:xfrm>
            <a:off x="6137393" y="2580953"/>
            <a:ext cx="4109459" cy="3052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358DAF-9814-A74F-8652-EE02065D2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1" t="13333" r="4112" b="6798"/>
          <a:stretch/>
        </p:blipFill>
        <p:spPr>
          <a:xfrm>
            <a:off x="1440439" y="2580953"/>
            <a:ext cx="4166186" cy="3052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314243"/>
            <a:ext cx="10546080" cy="57596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there will be 100 people. At the top of the screen, you will see two topics you can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about.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Every time you choose a topic, a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 that topic will appear in the chat. 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Note that you will not be writing the </a:t>
            </a:r>
            <a:r>
              <a:rPr lang="en-US" sz="2800" dirty="0">
                <a:solidFill>
                  <a:srgbClr val="FFFF66"/>
                </a:solidFill>
                <a:latin typeface="-apple-system"/>
              </a:rPr>
              <a:t>posts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The posts will be generated for you based on the topics you choose.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1573997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BFD3B99-9FBE-7345-9B45-2A49EDF78DEB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103D135-E2A2-C040-94FF-6FC9383B757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644435"/>
            <a:ext cx="10546080" cy="240761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Each person in the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has already had the chance to see each possible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decide if they like it.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So, 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immediately after you make a choice.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A429E-80A3-0B46-A170-D4FBF334B1FA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6B9FE1-0BF1-BD4E-9D9C-976D6221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97286-3F4D-DB41-B970-BA0D5E225436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DEF9-1769-244C-9591-997E0DFA4D65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11727-E814-D248-8425-1A3704036EAC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7F546-507A-8E4A-8D37-FE9D669790A7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E91A9-9A7D-F446-B2A3-045A052D094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DE5CD-6DE2-D54C-8B6E-79222370A55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8">
            <a:extLst>
              <a:ext uri="{FF2B5EF4-FFF2-40B4-BE49-F238E27FC236}">
                <a16:creationId xmlns:a16="http://schemas.microsoft.com/office/drawing/2014/main" id="{AD69DE6B-FA6B-7B40-80BC-3891823D28B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375FA1B-30A1-5943-8976-971A4FC9BEE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296162"/>
            <a:ext cx="10206446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8">
            <a:extLst>
              <a:ext uri="{FF2B5EF4-FFF2-40B4-BE49-F238E27FC236}">
                <a16:creationId xmlns:a16="http://schemas.microsoft.com/office/drawing/2014/main" id="{43FE94E3-5627-3C4E-9E9E-EEF1B8A37EA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211C87E-3BC6-7545-A34B-208FAB504A4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8998AEB-E238-974E-BE06-44DFB1CA3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76" t="32889" r="3120" b="55978"/>
          <a:stretch/>
        </p:blipFill>
        <p:spPr>
          <a:xfrm>
            <a:off x="9637318" y="3479245"/>
            <a:ext cx="1875002" cy="140830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3372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You job is to figure out what the people in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like most.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Try your best to get as many </a:t>
            </a:r>
            <a:r>
              <a:rPr lang="en-US" sz="2400" u="sng" dirty="0">
                <a:solidFill>
                  <a:srgbClr val="00FDFF"/>
                </a:solidFill>
              </a:rPr>
              <a:t>likes</a:t>
            </a:r>
            <a:r>
              <a:rPr lang="en-US" sz="2400" u="sng" dirty="0"/>
              <a:t> as you can!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We will also calculate an overall “</a:t>
            </a:r>
            <a:r>
              <a:rPr lang="en-US" sz="2400" dirty="0">
                <a:solidFill>
                  <a:srgbClr val="00FDFF"/>
                </a:solidFill>
              </a:rPr>
              <a:t>Social Approval</a:t>
            </a:r>
            <a:r>
              <a:rPr lang="en-US" sz="2400" dirty="0"/>
              <a:t>” score as you go through the chatrooms. This will indicate the percentage of 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 you have received out of the maximum possible number </a:t>
            </a:r>
            <a:r>
              <a:rPr lang="en-US" sz="2400" dirty="0">
                <a:solidFill>
                  <a:srgbClr val="00FDFF"/>
                </a:solidFill>
              </a:rPr>
              <a:t>likes </a:t>
            </a:r>
            <a:r>
              <a:rPr lang="en-US" sz="2400" dirty="0"/>
              <a:t>across all chatrooms.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141775" y="436546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30%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In each </a:t>
            </a:r>
            <a:r>
              <a:rPr lang="en-US" sz="2800" dirty="0">
                <a:solidFill>
                  <a:srgbClr val="00FF00"/>
                </a:solidFill>
                <a:latin typeface="-apple-system"/>
              </a:rPr>
              <a:t>chatroom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, more people have been included that prefer one of the topics over the other.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5A53F2-4E79-6B4D-95D9-DE4C7ED197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76" t="32889" r="3120" b="55978"/>
          <a:stretch/>
        </p:blipFill>
        <p:spPr>
          <a:xfrm>
            <a:off x="9637318" y="3479245"/>
            <a:ext cx="1875002" cy="1408300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311A4E-5A92-2B40-8555-EAD79EF38711}"/>
              </a:ext>
            </a:extLst>
          </p:cNvPr>
          <p:cNvSpPr txBox="1"/>
          <p:nvPr/>
        </p:nvSpPr>
        <p:spPr>
          <a:xfrm>
            <a:off x="10141775" y="436546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30%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2122ABBB-3D93-314E-8C50-CF4D6786492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D41D89A-A324-074F-8D33-E2E5469FDE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44963</TotalTime>
  <Words>2236</Words>
  <Application>Microsoft Macintosh PowerPoint</Application>
  <PresentationFormat>Widescreen</PresentationFormat>
  <Paragraphs>281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-apple-system</vt:lpstr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497</cp:revision>
  <dcterms:created xsi:type="dcterms:W3CDTF">2014-09-09T19:40:19Z</dcterms:created>
  <dcterms:modified xsi:type="dcterms:W3CDTF">2022-07-05T18:22:56Z</dcterms:modified>
</cp:coreProperties>
</file>