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498" r:id="rId2"/>
    <p:sldId id="495" r:id="rId3"/>
    <p:sldId id="510" r:id="rId4"/>
    <p:sldId id="511" r:id="rId5"/>
    <p:sldId id="513" r:id="rId6"/>
    <p:sldId id="514" r:id="rId7"/>
    <p:sldId id="515" r:id="rId8"/>
    <p:sldId id="516" r:id="rId9"/>
    <p:sldId id="517" r:id="rId10"/>
    <p:sldId id="518" r:id="rId11"/>
    <p:sldId id="519" r:id="rId12"/>
    <p:sldId id="520" r:id="rId13"/>
    <p:sldId id="521" r:id="rId14"/>
    <p:sldId id="522" r:id="rId15"/>
    <p:sldId id="523" r:id="rId16"/>
    <p:sldId id="524" r:id="rId17"/>
    <p:sldId id="525" r:id="rId18"/>
    <p:sldId id="526" r:id="rId19"/>
    <p:sldId id="528" r:id="rId20"/>
    <p:sldId id="529" r:id="rId21"/>
    <p:sldId id="530" r:id="rId22"/>
    <p:sldId id="531" r:id="rId23"/>
    <p:sldId id="532" r:id="rId24"/>
    <p:sldId id="53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un1" id="{83EBD0D1-AFB9-CA47-840B-0BC3DF865093}">
          <p14:sldIdLst>
            <p14:sldId id="498"/>
            <p14:sldId id="495"/>
            <p14:sldId id="510"/>
            <p14:sldId id="511"/>
            <p14:sldId id="513"/>
            <p14:sldId id="514"/>
            <p14:sldId id="515"/>
            <p14:sldId id="516"/>
            <p14:sldId id="517"/>
            <p14:sldId id="518"/>
            <p14:sldId id="519"/>
            <p14:sldId id="520"/>
            <p14:sldId id="521"/>
            <p14:sldId id="522"/>
            <p14:sldId id="523"/>
            <p14:sldId id="524"/>
            <p14:sldId id="525"/>
            <p14:sldId id="526"/>
            <p14:sldId id="528"/>
            <p14:sldId id="529"/>
            <p14:sldId id="530"/>
            <p14:sldId id="531"/>
          </p14:sldIdLst>
        </p14:section>
        <p14:section name="run2" id="{D32F0954-C8B6-BD40-8229-7B80911332A3}">
          <p14:sldIdLst>
            <p14:sldId id="532"/>
            <p14:sldId id="53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00FF"/>
    <a:srgbClr val="10253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849" autoAdjust="0"/>
    <p:restoredTop sz="93333" autoAdjust="0"/>
  </p:normalViewPr>
  <p:slideViewPr>
    <p:cSldViewPr snapToGrid="0" snapToObjects="1">
      <p:cViewPr varScale="1">
        <p:scale>
          <a:sx n="103" d="100"/>
          <a:sy n="103" d="100"/>
        </p:scale>
        <p:origin x="192" y="52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CDFB13-8C7E-2148-B293-047F9641DD71}" type="datetimeFigureOut">
              <a:rPr lang="en-US" smtClean="0"/>
              <a:t>8/11/20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AE12D7-AE97-9243-8341-9A20FCA5A307}" type="slidenum">
              <a:rPr lang="en-US" smtClean="0"/>
              <a:t>‹#›</a:t>
            </a:fld>
            <a:endParaRPr lang="en-US" dirty="0"/>
          </a:p>
        </p:txBody>
      </p:sp>
    </p:spTree>
    <p:extLst>
      <p:ext uri="{BB962C8B-B14F-4D97-AF65-F5344CB8AC3E}">
        <p14:creationId xmlns:p14="http://schemas.microsoft.com/office/powerpoint/2010/main" val="18636752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Outside</a:t>
            </a:r>
            <a:r>
              <a:rPr lang="en-US" baseline="0" dirty="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a:t>
            </a:fld>
            <a:endParaRPr lang="en-US"/>
          </a:p>
        </p:txBody>
      </p:sp>
    </p:spTree>
    <p:extLst>
      <p:ext uri="{BB962C8B-B14F-4D97-AF65-F5344CB8AC3E}">
        <p14:creationId xmlns:p14="http://schemas.microsoft.com/office/powerpoint/2010/main" val="4221271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10</a:t>
            </a:fld>
            <a:endParaRPr lang="en-US"/>
          </a:p>
        </p:txBody>
      </p:sp>
    </p:spTree>
    <p:extLst>
      <p:ext uri="{BB962C8B-B14F-4D97-AF65-F5344CB8AC3E}">
        <p14:creationId xmlns:p14="http://schemas.microsoft.com/office/powerpoint/2010/main" val="2599677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11</a:t>
            </a:fld>
            <a:endParaRPr lang="en-US"/>
          </a:p>
        </p:txBody>
      </p:sp>
    </p:spTree>
    <p:extLst>
      <p:ext uri="{BB962C8B-B14F-4D97-AF65-F5344CB8AC3E}">
        <p14:creationId xmlns:p14="http://schemas.microsoft.com/office/powerpoint/2010/main" val="1833526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12</a:t>
            </a:fld>
            <a:endParaRPr lang="en-US"/>
          </a:p>
        </p:txBody>
      </p:sp>
    </p:spTree>
    <p:extLst>
      <p:ext uri="{BB962C8B-B14F-4D97-AF65-F5344CB8AC3E}">
        <p14:creationId xmlns:p14="http://schemas.microsoft.com/office/powerpoint/2010/main" val="3588524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13</a:t>
            </a:fld>
            <a:endParaRPr lang="en-US"/>
          </a:p>
        </p:txBody>
      </p:sp>
    </p:spTree>
    <p:extLst>
      <p:ext uri="{BB962C8B-B14F-4D97-AF65-F5344CB8AC3E}">
        <p14:creationId xmlns:p14="http://schemas.microsoft.com/office/powerpoint/2010/main" val="2118517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14</a:t>
            </a:fld>
            <a:endParaRPr lang="en-US"/>
          </a:p>
        </p:txBody>
      </p:sp>
    </p:spTree>
    <p:extLst>
      <p:ext uri="{BB962C8B-B14F-4D97-AF65-F5344CB8AC3E}">
        <p14:creationId xmlns:p14="http://schemas.microsoft.com/office/powerpoint/2010/main" val="1277906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15</a:t>
            </a:fld>
            <a:endParaRPr lang="en-US"/>
          </a:p>
        </p:txBody>
      </p:sp>
    </p:spTree>
    <p:extLst>
      <p:ext uri="{BB962C8B-B14F-4D97-AF65-F5344CB8AC3E}">
        <p14:creationId xmlns:p14="http://schemas.microsoft.com/office/powerpoint/2010/main" val="1249516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16</a:t>
            </a:fld>
            <a:endParaRPr lang="en-US"/>
          </a:p>
        </p:txBody>
      </p:sp>
    </p:spTree>
    <p:extLst>
      <p:ext uri="{BB962C8B-B14F-4D97-AF65-F5344CB8AC3E}">
        <p14:creationId xmlns:p14="http://schemas.microsoft.com/office/powerpoint/2010/main" val="2875520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17</a:t>
            </a:fld>
            <a:endParaRPr lang="en-US"/>
          </a:p>
        </p:txBody>
      </p:sp>
    </p:spTree>
    <p:extLst>
      <p:ext uri="{BB962C8B-B14F-4D97-AF65-F5344CB8AC3E}">
        <p14:creationId xmlns:p14="http://schemas.microsoft.com/office/powerpoint/2010/main" val="3028053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18</a:t>
            </a:fld>
            <a:endParaRPr lang="en-US"/>
          </a:p>
        </p:txBody>
      </p:sp>
    </p:spTree>
    <p:extLst>
      <p:ext uri="{BB962C8B-B14F-4D97-AF65-F5344CB8AC3E}">
        <p14:creationId xmlns:p14="http://schemas.microsoft.com/office/powerpoint/2010/main" val="1434618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19</a:t>
            </a:fld>
            <a:endParaRPr lang="en-US"/>
          </a:p>
        </p:txBody>
      </p:sp>
    </p:spTree>
    <p:extLst>
      <p:ext uri="{BB962C8B-B14F-4D97-AF65-F5344CB8AC3E}">
        <p14:creationId xmlns:p14="http://schemas.microsoft.com/office/powerpoint/2010/main" val="1706510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20</a:t>
            </a:fld>
            <a:endParaRPr lang="en-US"/>
          </a:p>
        </p:txBody>
      </p:sp>
    </p:spTree>
    <p:extLst>
      <p:ext uri="{BB962C8B-B14F-4D97-AF65-F5344CB8AC3E}">
        <p14:creationId xmlns:p14="http://schemas.microsoft.com/office/powerpoint/2010/main" val="965742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21</a:t>
            </a:fld>
            <a:endParaRPr lang="en-US"/>
          </a:p>
        </p:txBody>
      </p:sp>
    </p:spTree>
    <p:extLst>
      <p:ext uri="{BB962C8B-B14F-4D97-AF65-F5344CB8AC3E}">
        <p14:creationId xmlns:p14="http://schemas.microsoft.com/office/powerpoint/2010/main" val="31866471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22</a:t>
            </a:fld>
            <a:endParaRPr lang="en-US"/>
          </a:p>
        </p:txBody>
      </p:sp>
    </p:spTree>
    <p:extLst>
      <p:ext uri="{BB962C8B-B14F-4D97-AF65-F5344CB8AC3E}">
        <p14:creationId xmlns:p14="http://schemas.microsoft.com/office/powerpoint/2010/main" val="37813819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Outside</a:t>
            </a:r>
            <a:r>
              <a:rPr lang="en-US" baseline="0" dirty="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23</a:t>
            </a:fld>
            <a:endParaRPr lang="en-US"/>
          </a:p>
        </p:txBody>
      </p:sp>
    </p:spTree>
    <p:extLst>
      <p:ext uri="{BB962C8B-B14F-4D97-AF65-F5344CB8AC3E}">
        <p14:creationId xmlns:p14="http://schemas.microsoft.com/office/powerpoint/2010/main" val="20808404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24</a:t>
            </a:fld>
            <a:endParaRPr lang="en-US"/>
          </a:p>
        </p:txBody>
      </p:sp>
    </p:spTree>
    <p:extLst>
      <p:ext uri="{BB962C8B-B14F-4D97-AF65-F5344CB8AC3E}">
        <p14:creationId xmlns:p14="http://schemas.microsoft.com/office/powerpoint/2010/main" val="3322356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a:t>
            </a:fld>
            <a:endParaRPr lang="en-US"/>
          </a:p>
        </p:txBody>
      </p:sp>
    </p:spTree>
    <p:extLst>
      <p:ext uri="{BB962C8B-B14F-4D97-AF65-F5344CB8AC3E}">
        <p14:creationId xmlns:p14="http://schemas.microsoft.com/office/powerpoint/2010/main" val="1369753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4</a:t>
            </a:fld>
            <a:endParaRPr lang="en-US"/>
          </a:p>
        </p:txBody>
      </p:sp>
    </p:spTree>
    <p:extLst>
      <p:ext uri="{BB962C8B-B14F-4D97-AF65-F5344CB8AC3E}">
        <p14:creationId xmlns:p14="http://schemas.microsoft.com/office/powerpoint/2010/main" val="1478228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5</a:t>
            </a:fld>
            <a:endParaRPr lang="en-US"/>
          </a:p>
        </p:txBody>
      </p:sp>
    </p:spTree>
    <p:extLst>
      <p:ext uri="{BB962C8B-B14F-4D97-AF65-F5344CB8AC3E}">
        <p14:creationId xmlns:p14="http://schemas.microsoft.com/office/powerpoint/2010/main" val="2763533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6</a:t>
            </a:fld>
            <a:endParaRPr lang="en-US"/>
          </a:p>
        </p:txBody>
      </p:sp>
    </p:spTree>
    <p:extLst>
      <p:ext uri="{BB962C8B-B14F-4D97-AF65-F5344CB8AC3E}">
        <p14:creationId xmlns:p14="http://schemas.microsoft.com/office/powerpoint/2010/main" val="138161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7</a:t>
            </a:fld>
            <a:endParaRPr lang="en-US"/>
          </a:p>
        </p:txBody>
      </p:sp>
    </p:spTree>
    <p:extLst>
      <p:ext uri="{BB962C8B-B14F-4D97-AF65-F5344CB8AC3E}">
        <p14:creationId xmlns:p14="http://schemas.microsoft.com/office/powerpoint/2010/main" val="4289614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8</a:t>
            </a:fld>
            <a:endParaRPr lang="en-US"/>
          </a:p>
        </p:txBody>
      </p:sp>
    </p:spTree>
    <p:extLst>
      <p:ext uri="{BB962C8B-B14F-4D97-AF65-F5344CB8AC3E}">
        <p14:creationId xmlns:p14="http://schemas.microsoft.com/office/powerpoint/2010/main" val="3146710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9</a:t>
            </a:fld>
            <a:endParaRPr lang="en-US"/>
          </a:p>
        </p:txBody>
      </p:sp>
    </p:spTree>
    <p:extLst>
      <p:ext uri="{BB962C8B-B14F-4D97-AF65-F5344CB8AC3E}">
        <p14:creationId xmlns:p14="http://schemas.microsoft.com/office/powerpoint/2010/main" val="2526153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9A4D3A-6EF8-7448-AC6F-AD52FEDAA6A8}" type="datetimeFigureOut">
              <a:rPr lang="en-US" smtClean="0"/>
              <a:t>8/11/20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8/11/20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8/11/20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8/11/20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9A4D3A-6EF8-7448-AC6F-AD52FEDAA6A8}" type="datetimeFigureOut">
              <a:rPr lang="en-US" smtClean="0"/>
              <a:t>8/11/20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9A4D3A-6EF8-7448-AC6F-AD52FEDAA6A8}" type="datetimeFigureOut">
              <a:rPr lang="en-US" smtClean="0"/>
              <a:t>8/11/20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9A4D3A-6EF8-7448-AC6F-AD52FEDAA6A8}" type="datetimeFigureOut">
              <a:rPr lang="en-US" smtClean="0"/>
              <a:t>8/11/20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9A4D3A-6EF8-7448-AC6F-AD52FEDAA6A8}" type="datetimeFigureOut">
              <a:rPr lang="en-US" smtClean="0"/>
              <a:t>8/11/20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A4D3A-6EF8-7448-AC6F-AD52FEDAA6A8}" type="datetimeFigureOut">
              <a:rPr lang="en-US" smtClean="0"/>
              <a:t>8/11/20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8/11/20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8/11/20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0253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A4D3A-6EF8-7448-AC6F-AD52FEDAA6A8}" type="datetimeFigureOut">
              <a:rPr lang="en-US" smtClean="0"/>
              <a:t>8/11/20</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51D23-C897-684A-8E67-1EBE4884B6DC}" type="slidenum">
              <a:rPr lang="en-US" smtClean="0"/>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888343" y="2130426"/>
            <a:ext cx="8458200" cy="1470025"/>
          </a:xfrm>
        </p:spPr>
        <p:txBody>
          <a:bodyPr>
            <a:normAutofit/>
          </a:bodyPr>
          <a:lstStyle/>
          <a:p>
            <a:r>
              <a:rPr lang="en-US" dirty="0"/>
              <a:t>Horizon Task</a:t>
            </a:r>
          </a:p>
        </p:txBody>
      </p:sp>
      <p:sp>
        <p:nvSpPr>
          <p:cNvPr id="7"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5983" y="236744"/>
            <a:ext cx="1760561" cy="333863"/>
          </a:xfrm>
          <a:prstGeom prst="rect">
            <a:avLst/>
          </a:prstGeom>
        </p:spPr>
      </p:pic>
    </p:spTree>
    <p:extLst>
      <p:ext uri="{BB962C8B-B14F-4D97-AF65-F5344CB8AC3E}">
        <p14:creationId xmlns:p14="http://schemas.microsoft.com/office/powerpoint/2010/main" val="1268561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On the 3</a:t>
            </a:r>
            <a:r>
              <a:rPr lang="en-US" baseline="30000" dirty="0"/>
              <a:t>rd</a:t>
            </a:r>
            <a:r>
              <a:rPr lang="en-US" dirty="0"/>
              <a:t> box on the right you might get 45 points this time.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91991"/>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91991"/>
            <a:ext cx="619346" cy="461665"/>
          </a:xfrm>
          <a:prstGeom prst="rect">
            <a:avLst/>
          </a:prstGeom>
          <a:noFill/>
        </p:spPr>
        <p:txBody>
          <a:bodyPr wrap="square" rtlCol="0">
            <a:spAutoFit/>
          </a:bodyPr>
          <a:lstStyle/>
          <a:p>
            <a:r>
              <a:rPr lang="en-US" sz="2400" dirty="0"/>
              <a:t>52</a:t>
            </a:r>
          </a:p>
        </p:txBody>
      </p:sp>
      <p:sp>
        <p:nvSpPr>
          <p:cNvPr id="11" name="TextBox 10">
            <a:extLst>
              <a:ext uri="{FF2B5EF4-FFF2-40B4-BE49-F238E27FC236}">
                <a16:creationId xmlns:a16="http://schemas.microsoft.com/office/drawing/2014/main" id="{924A4D8D-0C30-594C-895E-3EC032D5B651}"/>
              </a:ext>
            </a:extLst>
          </p:cNvPr>
          <p:cNvSpPr txBox="1"/>
          <p:nvPr/>
        </p:nvSpPr>
        <p:spPr>
          <a:xfrm>
            <a:off x="6502401" y="3533870"/>
            <a:ext cx="619346" cy="461665"/>
          </a:xfrm>
          <a:prstGeom prst="rect">
            <a:avLst/>
          </a:prstGeom>
          <a:noFill/>
        </p:spPr>
        <p:txBody>
          <a:bodyPr wrap="square" rtlCol="0">
            <a:spAutoFit/>
          </a:bodyPr>
          <a:lstStyle/>
          <a:p>
            <a:r>
              <a:rPr lang="en-US" sz="2400" dirty="0"/>
              <a:t>56</a:t>
            </a:r>
          </a:p>
        </p:txBody>
      </p:sp>
      <p:sp>
        <p:nvSpPr>
          <p:cNvPr id="14" name="TextBox 13">
            <a:extLst>
              <a:ext uri="{FF2B5EF4-FFF2-40B4-BE49-F238E27FC236}">
                <a16:creationId xmlns:a16="http://schemas.microsoft.com/office/drawing/2014/main" id="{B5294D0E-2096-5942-9AA1-8703900206EE}"/>
              </a:ext>
            </a:extLst>
          </p:cNvPr>
          <p:cNvSpPr txBox="1"/>
          <p:nvPr/>
        </p:nvSpPr>
        <p:spPr>
          <a:xfrm>
            <a:off x="5295754" y="3533870"/>
            <a:ext cx="619346" cy="461665"/>
          </a:xfrm>
          <a:prstGeom prst="rect">
            <a:avLst/>
          </a:prstGeom>
          <a:noFill/>
        </p:spPr>
        <p:txBody>
          <a:bodyPr wrap="square" rtlCol="0">
            <a:spAutoFit/>
          </a:bodyPr>
          <a:lstStyle/>
          <a:p>
            <a:r>
              <a:rPr lang="en-US" sz="2400" dirty="0"/>
              <a:t>XX</a:t>
            </a:r>
          </a:p>
        </p:txBody>
      </p:sp>
      <p:sp>
        <p:nvSpPr>
          <p:cNvPr id="15" name="TextBox 14">
            <a:extLst>
              <a:ext uri="{FF2B5EF4-FFF2-40B4-BE49-F238E27FC236}">
                <a16:creationId xmlns:a16="http://schemas.microsoft.com/office/drawing/2014/main" id="{41E7FE53-D44E-D74C-A8D9-F0D042707AB4}"/>
              </a:ext>
            </a:extLst>
          </p:cNvPr>
          <p:cNvSpPr txBox="1"/>
          <p:nvPr/>
        </p:nvSpPr>
        <p:spPr>
          <a:xfrm>
            <a:off x="6502401" y="3847989"/>
            <a:ext cx="619346" cy="461665"/>
          </a:xfrm>
          <a:prstGeom prst="rect">
            <a:avLst/>
          </a:prstGeom>
          <a:noFill/>
        </p:spPr>
        <p:txBody>
          <a:bodyPr wrap="square" rtlCol="0">
            <a:spAutoFit/>
          </a:bodyPr>
          <a:lstStyle/>
          <a:p>
            <a:r>
              <a:rPr lang="en-US" sz="2400" dirty="0"/>
              <a:t>45</a:t>
            </a:r>
          </a:p>
        </p:txBody>
      </p:sp>
      <p:sp>
        <p:nvSpPr>
          <p:cNvPr id="16" name="TextBox 15">
            <a:extLst>
              <a:ext uri="{FF2B5EF4-FFF2-40B4-BE49-F238E27FC236}">
                <a16:creationId xmlns:a16="http://schemas.microsoft.com/office/drawing/2014/main" id="{DF69718F-6200-5E4B-8CEC-A8B6ABF6CDEA}"/>
              </a:ext>
            </a:extLst>
          </p:cNvPr>
          <p:cNvSpPr txBox="1"/>
          <p:nvPr/>
        </p:nvSpPr>
        <p:spPr>
          <a:xfrm>
            <a:off x="5295754" y="3867027"/>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1037487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And so on, such that if you were to play the right slot machine 5 times in a row you might see these rewards.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60991"/>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60991"/>
            <a:ext cx="619346" cy="461665"/>
          </a:xfrm>
          <a:prstGeom prst="rect">
            <a:avLst/>
          </a:prstGeom>
          <a:noFill/>
        </p:spPr>
        <p:txBody>
          <a:bodyPr wrap="square" rtlCol="0">
            <a:spAutoFit/>
          </a:bodyPr>
          <a:lstStyle/>
          <a:p>
            <a:r>
              <a:rPr lang="en-US" sz="2400" dirty="0"/>
              <a:t>52</a:t>
            </a:r>
          </a:p>
        </p:txBody>
      </p:sp>
      <p:sp>
        <p:nvSpPr>
          <p:cNvPr id="11" name="TextBox 10">
            <a:extLst>
              <a:ext uri="{FF2B5EF4-FFF2-40B4-BE49-F238E27FC236}">
                <a16:creationId xmlns:a16="http://schemas.microsoft.com/office/drawing/2014/main" id="{924A4D8D-0C30-594C-895E-3EC032D5B651}"/>
              </a:ext>
            </a:extLst>
          </p:cNvPr>
          <p:cNvSpPr txBox="1"/>
          <p:nvPr/>
        </p:nvSpPr>
        <p:spPr>
          <a:xfrm>
            <a:off x="6502401" y="3502870"/>
            <a:ext cx="619346" cy="461665"/>
          </a:xfrm>
          <a:prstGeom prst="rect">
            <a:avLst/>
          </a:prstGeom>
          <a:noFill/>
        </p:spPr>
        <p:txBody>
          <a:bodyPr wrap="square" rtlCol="0">
            <a:spAutoFit/>
          </a:bodyPr>
          <a:lstStyle/>
          <a:p>
            <a:r>
              <a:rPr lang="en-US" sz="2400" dirty="0"/>
              <a:t>56</a:t>
            </a:r>
          </a:p>
        </p:txBody>
      </p:sp>
      <p:sp>
        <p:nvSpPr>
          <p:cNvPr id="14" name="TextBox 13">
            <a:extLst>
              <a:ext uri="{FF2B5EF4-FFF2-40B4-BE49-F238E27FC236}">
                <a16:creationId xmlns:a16="http://schemas.microsoft.com/office/drawing/2014/main" id="{B5294D0E-2096-5942-9AA1-8703900206EE}"/>
              </a:ext>
            </a:extLst>
          </p:cNvPr>
          <p:cNvSpPr txBox="1"/>
          <p:nvPr/>
        </p:nvSpPr>
        <p:spPr>
          <a:xfrm>
            <a:off x="5295754" y="3502870"/>
            <a:ext cx="619346" cy="461665"/>
          </a:xfrm>
          <a:prstGeom prst="rect">
            <a:avLst/>
          </a:prstGeom>
          <a:noFill/>
        </p:spPr>
        <p:txBody>
          <a:bodyPr wrap="square" rtlCol="0">
            <a:spAutoFit/>
          </a:bodyPr>
          <a:lstStyle/>
          <a:p>
            <a:r>
              <a:rPr lang="en-US" sz="2400" dirty="0"/>
              <a:t>XX</a:t>
            </a:r>
          </a:p>
        </p:txBody>
      </p:sp>
      <p:sp>
        <p:nvSpPr>
          <p:cNvPr id="15" name="TextBox 14">
            <a:extLst>
              <a:ext uri="{FF2B5EF4-FFF2-40B4-BE49-F238E27FC236}">
                <a16:creationId xmlns:a16="http://schemas.microsoft.com/office/drawing/2014/main" id="{41E7FE53-D44E-D74C-A8D9-F0D042707AB4}"/>
              </a:ext>
            </a:extLst>
          </p:cNvPr>
          <p:cNvSpPr txBox="1"/>
          <p:nvPr/>
        </p:nvSpPr>
        <p:spPr>
          <a:xfrm>
            <a:off x="6502401" y="3816989"/>
            <a:ext cx="619346" cy="461665"/>
          </a:xfrm>
          <a:prstGeom prst="rect">
            <a:avLst/>
          </a:prstGeom>
          <a:noFill/>
        </p:spPr>
        <p:txBody>
          <a:bodyPr wrap="square" rtlCol="0">
            <a:spAutoFit/>
          </a:bodyPr>
          <a:lstStyle/>
          <a:p>
            <a:r>
              <a:rPr lang="en-US" sz="2400" dirty="0"/>
              <a:t>45</a:t>
            </a:r>
          </a:p>
        </p:txBody>
      </p:sp>
      <p:sp>
        <p:nvSpPr>
          <p:cNvPr id="16" name="TextBox 15">
            <a:extLst>
              <a:ext uri="{FF2B5EF4-FFF2-40B4-BE49-F238E27FC236}">
                <a16:creationId xmlns:a16="http://schemas.microsoft.com/office/drawing/2014/main" id="{DF69718F-6200-5E4B-8CEC-A8B6ABF6CDEA}"/>
              </a:ext>
            </a:extLst>
          </p:cNvPr>
          <p:cNvSpPr txBox="1"/>
          <p:nvPr/>
        </p:nvSpPr>
        <p:spPr>
          <a:xfrm>
            <a:off x="5295754" y="3836027"/>
            <a:ext cx="619346" cy="461665"/>
          </a:xfrm>
          <a:prstGeom prst="rect">
            <a:avLst/>
          </a:prstGeom>
          <a:noFill/>
        </p:spPr>
        <p:txBody>
          <a:bodyPr wrap="square" rtlCol="0">
            <a:spAutoFit/>
          </a:bodyPr>
          <a:lstStyle/>
          <a:p>
            <a:r>
              <a:rPr lang="en-US" sz="2400" dirty="0"/>
              <a:t>XX</a:t>
            </a:r>
          </a:p>
        </p:txBody>
      </p:sp>
      <p:sp>
        <p:nvSpPr>
          <p:cNvPr id="17" name="TextBox 16">
            <a:extLst>
              <a:ext uri="{FF2B5EF4-FFF2-40B4-BE49-F238E27FC236}">
                <a16:creationId xmlns:a16="http://schemas.microsoft.com/office/drawing/2014/main" id="{E31F75B7-8BB4-3C42-BD9F-DD3273472A9A}"/>
              </a:ext>
            </a:extLst>
          </p:cNvPr>
          <p:cNvSpPr txBox="1"/>
          <p:nvPr/>
        </p:nvSpPr>
        <p:spPr>
          <a:xfrm>
            <a:off x="6502401" y="4179305"/>
            <a:ext cx="619346" cy="461665"/>
          </a:xfrm>
          <a:prstGeom prst="rect">
            <a:avLst/>
          </a:prstGeom>
          <a:noFill/>
        </p:spPr>
        <p:txBody>
          <a:bodyPr wrap="square" rtlCol="0">
            <a:spAutoFit/>
          </a:bodyPr>
          <a:lstStyle/>
          <a:p>
            <a:r>
              <a:rPr lang="en-US" sz="2400" dirty="0"/>
              <a:t>60</a:t>
            </a:r>
          </a:p>
        </p:txBody>
      </p:sp>
      <p:sp>
        <p:nvSpPr>
          <p:cNvPr id="18" name="TextBox 17">
            <a:extLst>
              <a:ext uri="{FF2B5EF4-FFF2-40B4-BE49-F238E27FC236}">
                <a16:creationId xmlns:a16="http://schemas.microsoft.com/office/drawing/2014/main" id="{8A28B0A4-2632-654D-B765-EDF66E1819C0}"/>
              </a:ext>
            </a:extLst>
          </p:cNvPr>
          <p:cNvSpPr txBox="1"/>
          <p:nvPr/>
        </p:nvSpPr>
        <p:spPr>
          <a:xfrm>
            <a:off x="6502401" y="4493424"/>
            <a:ext cx="619346" cy="461665"/>
          </a:xfrm>
          <a:prstGeom prst="rect">
            <a:avLst/>
          </a:prstGeom>
          <a:noFill/>
        </p:spPr>
        <p:txBody>
          <a:bodyPr wrap="square" rtlCol="0">
            <a:spAutoFit/>
          </a:bodyPr>
          <a:lstStyle/>
          <a:p>
            <a:r>
              <a:rPr lang="en-US" sz="2400" dirty="0"/>
              <a:t>51</a:t>
            </a:r>
          </a:p>
        </p:txBody>
      </p:sp>
      <p:sp>
        <p:nvSpPr>
          <p:cNvPr id="19" name="TextBox 18">
            <a:extLst>
              <a:ext uri="{FF2B5EF4-FFF2-40B4-BE49-F238E27FC236}">
                <a16:creationId xmlns:a16="http://schemas.microsoft.com/office/drawing/2014/main" id="{BBC8C9C2-F086-464A-9A97-43CAFB322C99}"/>
              </a:ext>
            </a:extLst>
          </p:cNvPr>
          <p:cNvSpPr txBox="1"/>
          <p:nvPr/>
        </p:nvSpPr>
        <p:spPr>
          <a:xfrm>
            <a:off x="5302032" y="4177906"/>
            <a:ext cx="619346" cy="461665"/>
          </a:xfrm>
          <a:prstGeom prst="rect">
            <a:avLst/>
          </a:prstGeom>
          <a:noFill/>
        </p:spPr>
        <p:txBody>
          <a:bodyPr wrap="square" rtlCol="0">
            <a:spAutoFit/>
          </a:bodyPr>
          <a:lstStyle/>
          <a:p>
            <a:r>
              <a:rPr lang="en-US" sz="2400" dirty="0"/>
              <a:t>XX</a:t>
            </a:r>
          </a:p>
        </p:txBody>
      </p:sp>
      <p:sp>
        <p:nvSpPr>
          <p:cNvPr id="20" name="TextBox 19">
            <a:extLst>
              <a:ext uri="{FF2B5EF4-FFF2-40B4-BE49-F238E27FC236}">
                <a16:creationId xmlns:a16="http://schemas.microsoft.com/office/drawing/2014/main" id="{E2729D0F-837E-DA4E-9695-8E367B684CF1}"/>
              </a:ext>
            </a:extLst>
          </p:cNvPr>
          <p:cNvSpPr txBox="1"/>
          <p:nvPr/>
        </p:nvSpPr>
        <p:spPr>
          <a:xfrm>
            <a:off x="5295754" y="4509056"/>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2116435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Both slot machines will have the same kind of variability, and this variability will stay constant throughout the experiment.</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7DF4815-5FA4-2147-A897-230F2C492850}"/>
              </a:ext>
            </a:extLst>
          </p:cNvPr>
          <p:cNvSpPr txBox="1"/>
          <p:nvPr/>
        </p:nvSpPr>
        <p:spPr>
          <a:xfrm>
            <a:off x="5295754" y="3160994"/>
            <a:ext cx="619346" cy="461665"/>
          </a:xfrm>
          <a:prstGeom prst="rect">
            <a:avLst/>
          </a:prstGeom>
          <a:noFill/>
        </p:spPr>
        <p:txBody>
          <a:bodyPr wrap="square" rtlCol="0">
            <a:spAutoFit/>
          </a:bodyPr>
          <a:lstStyle/>
          <a:p>
            <a:r>
              <a:rPr lang="en-US" sz="2400" dirty="0"/>
              <a:t>XX</a:t>
            </a:r>
          </a:p>
        </p:txBody>
      </p:sp>
      <p:sp>
        <p:nvSpPr>
          <p:cNvPr id="24" name="TextBox 23">
            <a:extLst>
              <a:ext uri="{FF2B5EF4-FFF2-40B4-BE49-F238E27FC236}">
                <a16:creationId xmlns:a16="http://schemas.microsoft.com/office/drawing/2014/main" id="{9662C5EA-F251-6544-9710-5C153CF3A46C}"/>
              </a:ext>
            </a:extLst>
          </p:cNvPr>
          <p:cNvSpPr txBox="1"/>
          <p:nvPr/>
        </p:nvSpPr>
        <p:spPr>
          <a:xfrm>
            <a:off x="6502401" y="3160994"/>
            <a:ext cx="619346" cy="461665"/>
          </a:xfrm>
          <a:prstGeom prst="rect">
            <a:avLst/>
          </a:prstGeom>
          <a:noFill/>
        </p:spPr>
        <p:txBody>
          <a:bodyPr wrap="square" rtlCol="0">
            <a:spAutoFit/>
          </a:bodyPr>
          <a:lstStyle/>
          <a:p>
            <a:r>
              <a:rPr lang="en-US" sz="2400" dirty="0"/>
              <a:t>52</a:t>
            </a:r>
          </a:p>
        </p:txBody>
      </p:sp>
      <p:sp>
        <p:nvSpPr>
          <p:cNvPr id="25" name="TextBox 24">
            <a:extLst>
              <a:ext uri="{FF2B5EF4-FFF2-40B4-BE49-F238E27FC236}">
                <a16:creationId xmlns:a16="http://schemas.microsoft.com/office/drawing/2014/main" id="{F0E76D81-FE45-6A4B-85B7-C00F8561E6F9}"/>
              </a:ext>
            </a:extLst>
          </p:cNvPr>
          <p:cNvSpPr txBox="1"/>
          <p:nvPr/>
        </p:nvSpPr>
        <p:spPr>
          <a:xfrm>
            <a:off x="6502401" y="3502873"/>
            <a:ext cx="619346" cy="461665"/>
          </a:xfrm>
          <a:prstGeom prst="rect">
            <a:avLst/>
          </a:prstGeom>
          <a:noFill/>
        </p:spPr>
        <p:txBody>
          <a:bodyPr wrap="square" rtlCol="0">
            <a:spAutoFit/>
          </a:bodyPr>
          <a:lstStyle/>
          <a:p>
            <a:r>
              <a:rPr lang="en-US" sz="2400" dirty="0"/>
              <a:t>56</a:t>
            </a:r>
          </a:p>
        </p:txBody>
      </p:sp>
      <p:sp>
        <p:nvSpPr>
          <p:cNvPr id="27" name="TextBox 26">
            <a:extLst>
              <a:ext uri="{FF2B5EF4-FFF2-40B4-BE49-F238E27FC236}">
                <a16:creationId xmlns:a16="http://schemas.microsoft.com/office/drawing/2014/main" id="{0DB9B629-D4ED-0B4D-BEE1-BBE369D340AF}"/>
              </a:ext>
            </a:extLst>
          </p:cNvPr>
          <p:cNvSpPr txBox="1"/>
          <p:nvPr/>
        </p:nvSpPr>
        <p:spPr>
          <a:xfrm>
            <a:off x="5295754" y="3502873"/>
            <a:ext cx="619346" cy="461665"/>
          </a:xfrm>
          <a:prstGeom prst="rect">
            <a:avLst/>
          </a:prstGeom>
          <a:noFill/>
        </p:spPr>
        <p:txBody>
          <a:bodyPr wrap="square" rtlCol="0">
            <a:spAutoFit/>
          </a:bodyPr>
          <a:lstStyle/>
          <a:p>
            <a:r>
              <a:rPr lang="en-US" sz="2400" dirty="0"/>
              <a:t>XX</a:t>
            </a:r>
          </a:p>
        </p:txBody>
      </p:sp>
      <p:sp>
        <p:nvSpPr>
          <p:cNvPr id="28" name="TextBox 27">
            <a:extLst>
              <a:ext uri="{FF2B5EF4-FFF2-40B4-BE49-F238E27FC236}">
                <a16:creationId xmlns:a16="http://schemas.microsoft.com/office/drawing/2014/main" id="{03A86BCE-5A57-7644-918E-CCCAC3782501}"/>
              </a:ext>
            </a:extLst>
          </p:cNvPr>
          <p:cNvSpPr txBox="1"/>
          <p:nvPr/>
        </p:nvSpPr>
        <p:spPr>
          <a:xfrm>
            <a:off x="6502401" y="3816992"/>
            <a:ext cx="619346" cy="461665"/>
          </a:xfrm>
          <a:prstGeom prst="rect">
            <a:avLst/>
          </a:prstGeom>
          <a:noFill/>
        </p:spPr>
        <p:txBody>
          <a:bodyPr wrap="square" rtlCol="0">
            <a:spAutoFit/>
          </a:bodyPr>
          <a:lstStyle/>
          <a:p>
            <a:r>
              <a:rPr lang="en-US" sz="2400" dirty="0"/>
              <a:t>XX</a:t>
            </a:r>
          </a:p>
        </p:txBody>
      </p:sp>
      <p:sp>
        <p:nvSpPr>
          <p:cNvPr id="29" name="TextBox 28">
            <a:extLst>
              <a:ext uri="{FF2B5EF4-FFF2-40B4-BE49-F238E27FC236}">
                <a16:creationId xmlns:a16="http://schemas.microsoft.com/office/drawing/2014/main" id="{171C3BF1-8FF7-2B4E-BC85-90B61ACDA036}"/>
              </a:ext>
            </a:extLst>
          </p:cNvPr>
          <p:cNvSpPr txBox="1"/>
          <p:nvPr/>
        </p:nvSpPr>
        <p:spPr>
          <a:xfrm>
            <a:off x="5295754" y="3836030"/>
            <a:ext cx="619346" cy="461665"/>
          </a:xfrm>
          <a:prstGeom prst="rect">
            <a:avLst/>
          </a:prstGeom>
          <a:noFill/>
        </p:spPr>
        <p:txBody>
          <a:bodyPr wrap="square" rtlCol="0">
            <a:spAutoFit/>
          </a:bodyPr>
          <a:lstStyle/>
          <a:p>
            <a:r>
              <a:rPr lang="en-US" sz="2400" dirty="0"/>
              <a:t>31</a:t>
            </a:r>
          </a:p>
        </p:txBody>
      </p:sp>
      <p:sp>
        <p:nvSpPr>
          <p:cNvPr id="30" name="TextBox 29">
            <a:extLst>
              <a:ext uri="{FF2B5EF4-FFF2-40B4-BE49-F238E27FC236}">
                <a16:creationId xmlns:a16="http://schemas.microsoft.com/office/drawing/2014/main" id="{B3F80B8D-9175-5A4E-989E-E317A5A0A2E6}"/>
              </a:ext>
            </a:extLst>
          </p:cNvPr>
          <p:cNvSpPr txBox="1"/>
          <p:nvPr/>
        </p:nvSpPr>
        <p:spPr>
          <a:xfrm>
            <a:off x="6502401" y="4179308"/>
            <a:ext cx="619346" cy="461665"/>
          </a:xfrm>
          <a:prstGeom prst="rect">
            <a:avLst/>
          </a:prstGeom>
          <a:noFill/>
        </p:spPr>
        <p:txBody>
          <a:bodyPr wrap="square" rtlCol="0">
            <a:spAutoFit/>
          </a:bodyPr>
          <a:lstStyle/>
          <a:p>
            <a:r>
              <a:rPr lang="en-US" sz="2400" dirty="0"/>
              <a:t>XX</a:t>
            </a:r>
          </a:p>
        </p:txBody>
      </p:sp>
      <p:sp>
        <p:nvSpPr>
          <p:cNvPr id="31" name="TextBox 30">
            <a:extLst>
              <a:ext uri="{FF2B5EF4-FFF2-40B4-BE49-F238E27FC236}">
                <a16:creationId xmlns:a16="http://schemas.microsoft.com/office/drawing/2014/main" id="{4F78E0C8-EA6C-954E-9682-9058851145D9}"/>
              </a:ext>
            </a:extLst>
          </p:cNvPr>
          <p:cNvSpPr txBox="1"/>
          <p:nvPr/>
        </p:nvSpPr>
        <p:spPr>
          <a:xfrm>
            <a:off x="5302032" y="4177909"/>
            <a:ext cx="619346" cy="461665"/>
          </a:xfrm>
          <a:prstGeom prst="rect">
            <a:avLst/>
          </a:prstGeom>
          <a:noFill/>
        </p:spPr>
        <p:txBody>
          <a:bodyPr wrap="square" rtlCol="0">
            <a:spAutoFit/>
          </a:bodyPr>
          <a:lstStyle/>
          <a:p>
            <a:r>
              <a:rPr lang="en-US" sz="2400" dirty="0"/>
              <a:t>27</a:t>
            </a:r>
          </a:p>
        </p:txBody>
      </p:sp>
    </p:spTree>
    <p:extLst>
      <p:ext uri="{BB962C8B-B14F-4D97-AF65-F5344CB8AC3E}">
        <p14:creationId xmlns:p14="http://schemas.microsoft.com/office/powerpoint/2010/main" val="1339877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9383"/>
            <a:ext cx="11214100" cy="1662164"/>
          </a:xfrm>
          <a:ln>
            <a:noFill/>
          </a:ln>
        </p:spPr>
        <p:txBody>
          <a:bodyPr>
            <a:noAutofit/>
          </a:bodyPr>
          <a:lstStyle/>
          <a:p>
            <a:pPr marL="0" indent="0" algn="ctr">
              <a:buNone/>
            </a:pPr>
            <a:r>
              <a:rPr lang="en-US" dirty="0"/>
              <a:t>During each game, one of the slot machines will always have a higher average reward and hence is the better option to choose on average. However, the same slot machine will not always be best for all games.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3AF2FA3-C301-9643-910E-23FD5CF42FCD}"/>
              </a:ext>
            </a:extLst>
          </p:cNvPr>
          <p:cNvSpPr txBox="1"/>
          <p:nvPr/>
        </p:nvSpPr>
        <p:spPr>
          <a:xfrm>
            <a:off x="5295754" y="3160993"/>
            <a:ext cx="619346" cy="461665"/>
          </a:xfrm>
          <a:prstGeom prst="rect">
            <a:avLst/>
          </a:prstGeom>
          <a:noFill/>
        </p:spPr>
        <p:txBody>
          <a:bodyPr wrap="square" rtlCol="0">
            <a:spAutoFit/>
          </a:bodyPr>
          <a:lstStyle/>
          <a:p>
            <a:r>
              <a:rPr lang="en-US" sz="2400" dirty="0"/>
              <a:t>70</a:t>
            </a:r>
          </a:p>
        </p:txBody>
      </p:sp>
      <p:sp>
        <p:nvSpPr>
          <p:cNvPr id="9" name="TextBox 8">
            <a:extLst>
              <a:ext uri="{FF2B5EF4-FFF2-40B4-BE49-F238E27FC236}">
                <a16:creationId xmlns:a16="http://schemas.microsoft.com/office/drawing/2014/main" id="{9C9D6707-2DD2-4542-B618-A0BE974B2858}"/>
              </a:ext>
            </a:extLst>
          </p:cNvPr>
          <p:cNvSpPr txBox="1"/>
          <p:nvPr/>
        </p:nvSpPr>
        <p:spPr>
          <a:xfrm>
            <a:off x="6502401" y="3160993"/>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EAF1981A-6C74-C344-92AC-F4ED098F4F80}"/>
              </a:ext>
            </a:extLst>
          </p:cNvPr>
          <p:cNvSpPr txBox="1"/>
          <p:nvPr/>
        </p:nvSpPr>
        <p:spPr>
          <a:xfrm>
            <a:off x="6502401" y="3502872"/>
            <a:ext cx="619346" cy="461665"/>
          </a:xfrm>
          <a:prstGeom prst="rect">
            <a:avLst/>
          </a:prstGeom>
          <a:noFill/>
        </p:spPr>
        <p:txBody>
          <a:bodyPr wrap="square" rtlCol="0">
            <a:spAutoFit/>
          </a:bodyPr>
          <a:lstStyle/>
          <a:p>
            <a:r>
              <a:rPr lang="en-US" sz="2400" dirty="0"/>
              <a:t>56</a:t>
            </a:r>
          </a:p>
        </p:txBody>
      </p:sp>
      <p:sp>
        <p:nvSpPr>
          <p:cNvPr id="11" name="TextBox 10">
            <a:extLst>
              <a:ext uri="{FF2B5EF4-FFF2-40B4-BE49-F238E27FC236}">
                <a16:creationId xmlns:a16="http://schemas.microsoft.com/office/drawing/2014/main" id="{B731B07E-EA2E-1843-AAB0-9061E64C2AE0}"/>
              </a:ext>
            </a:extLst>
          </p:cNvPr>
          <p:cNvSpPr txBox="1"/>
          <p:nvPr/>
        </p:nvSpPr>
        <p:spPr>
          <a:xfrm>
            <a:off x="5295754" y="3502872"/>
            <a:ext cx="619346" cy="461665"/>
          </a:xfrm>
          <a:prstGeom prst="rect">
            <a:avLst/>
          </a:prstGeom>
          <a:noFill/>
        </p:spPr>
        <p:txBody>
          <a:bodyPr wrap="square" rtlCol="0">
            <a:spAutoFit/>
          </a:bodyPr>
          <a:lstStyle/>
          <a:p>
            <a:r>
              <a:rPr lang="en-US" sz="2400" dirty="0"/>
              <a:t>XX</a:t>
            </a:r>
          </a:p>
        </p:txBody>
      </p:sp>
      <p:sp>
        <p:nvSpPr>
          <p:cNvPr id="14" name="TextBox 13">
            <a:extLst>
              <a:ext uri="{FF2B5EF4-FFF2-40B4-BE49-F238E27FC236}">
                <a16:creationId xmlns:a16="http://schemas.microsoft.com/office/drawing/2014/main" id="{6CD88DC3-91B0-1543-BE47-E39B5943B243}"/>
              </a:ext>
            </a:extLst>
          </p:cNvPr>
          <p:cNvSpPr txBox="1"/>
          <p:nvPr/>
        </p:nvSpPr>
        <p:spPr>
          <a:xfrm>
            <a:off x="6502401" y="3816991"/>
            <a:ext cx="619346" cy="461665"/>
          </a:xfrm>
          <a:prstGeom prst="rect">
            <a:avLst/>
          </a:prstGeom>
          <a:noFill/>
        </p:spPr>
        <p:txBody>
          <a:bodyPr wrap="square" rtlCol="0">
            <a:spAutoFit/>
          </a:bodyPr>
          <a:lstStyle/>
          <a:p>
            <a:r>
              <a:rPr lang="en-US" sz="2400" dirty="0"/>
              <a:t>XX</a:t>
            </a:r>
          </a:p>
        </p:txBody>
      </p:sp>
      <p:sp>
        <p:nvSpPr>
          <p:cNvPr id="15" name="TextBox 14">
            <a:extLst>
              <a:ext uri="{FF2B5EF4-FFF2-40B4-BE49-F238E27FC236}">
                <a16:creationId xmlns:a16="http://schemas.microsoft.com/office/drawing/2014/main" id="{94DA9100-5D23-D740-878D-D3AB5FA6DD95}"/>
              </a:ext>
            </a:extLst>
          </p:cNvPr>
          <p:cNvSpPr txBox="1"/>
          <p:nvPr/>
        </p:nvSpPr>
        <p:spPr>
          <a:xfrm>
            <a:off x="5295754" y="3836029"/>
            <a:ext cx="619346" cy="461665"/>
          </a:xfrm>
          <a:prstGeom prst="rect">
            <a:avLst/>
          </a:prstGeom>
          <a:noFill/>
        </p:spPr>
        <p:txBody>
          <a:bodyPr wrap="square" rtlCol="0">
            <a:spAutoFit/>
          </a:bodyPr>
          <a:lstStyle/>
          <a:p>
            <a:r>
              <a:rPr lang="en-US" sz="2400" dirty="0"/>
              <a:t>76</a:t>
            </a:r>
          </a:p>
        </p:txBody>
      </p:sp>
      <p:sp>
        <p:nvSpPr>
          <p:cNvPr id="16" name="TextBox 15">
            <a:extLst>
              <a:ext uri="{FF2B5EF4-FFF2-40B4-BE49-F238E27FC236}">
                <a16:creationId xmlns:a16="http://schemas.microsoft.com/office/drawing/2014/main" id="{CFC03BD4-D74F-2A4C-BECD-76CEC81248EE}"/>
              </a:ext>
            </a:extLst>
          </p:cNvPr>
          <p:cNvSpPr txBox="1"/>
          <p:nvPr/>
        </p:nvSpPr>
        <p:spPr>
          <a:xfrm>
            <a:off x="6502401" y="4179307"/>
            <a:ext cx="619346" cy="461665"/>
          </a:xfrm>
          <a:prstGeom prst="rect">
            <a:avLst/>
          </a:prstGeom>
          <a:noFill/>
        </p:spPr>
        <p:txBody>
          <a:bodyPr wrap="square" rtlCol="0">
            <a:spAutoFit/>
          </a:bodyPr>
          <a:lstStyle/>
          <a:p>
            <a:r>
              <a:rPr lang="en-US" sz="2400" dirty="0"/>
              <a:t>XX</a:t>
            </a:r>
          </a:p>
        </p:txBody>
      </p:sp>
      <p:sp>
        <p:nvSpPr>
          <p:cNvPr id="17" name="TextBox 16">
            <a:extLst>
              <a:ext uri="{FF2B5EF4-FFF2-40B4-BE49-F238E27FC236}">
                <a16:creationId xmlns:a16="http://schemas.microsoft.com/office/drawing/2014/main" id="{95C3F462-C9A2-2748-A743-267E9D81CE09}"/>
              </a:ext>
            </a:extLst>
          </p:cNvPr>
          <p:cNvSpPr txBox="1"/>
          <p:nvPr/>
        </p:nvSpPr>
        <p:spPr>
          <a:xfrm>
            <a:off x="5302032" y="4177908"/>
            <a:ext cx="619346" cy="461665"/>
          </a:xfrm>
          <a:prstGeom prst="rect">
            <a:avLst/>
          </a:prstGeom>
          <a:noFill/>
        </p:spPr>
        <p:txBody>
          <a:bodyPr wrap="square" rtlCol="0">
            <a:spAutoFit/>
          </a:bodyPr>
          <a:lstStyle/>
          <a:p>
            <a:r>
              <a:rPr lang="en-US" sz="2400" dirty="0"/>
              <a:t>80</a:t>
            </a:r>
          </a:p>
        </p:txBody>
      </p:sp>
    </p:spTree>
    <p:extLst>
      <p:ext uri="{BB962C8B-B14F-4D97-AF65-F5344CB8AC3E}">
        <p14:creationId xmlns:p14="http://schemas.microsoft.com/office/powerpoint/2010/main" val="2989949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To make your choice:</a:t>
            </a:r>
          </a:p>
          <a:p>
            <a:pPr marL="0" indent="0" algn="ctr">
              <a:buNone/>
            </a:pPr>
            <a:r>
              <a:rPr lang="en-US" dirty="0"/>
              <a:t>Press the LEFT BUTTON to play the left slot machine.</a:t>
            </a:r>
          </a:p>
          <a:p>
            <a:pPr marL="0" indent="0" algn="ctr">
              <a:buNone/>
            </a:pPr>
            <a:r>
              <a:rPr lang="en-US" dirty="0"/>
              <a:t>Press the RIGHT BUTTON to play the right slot machine.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1844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clock&#10;&#10;Description automatically generated">
            <a:extLst>
              <a:ext uri="{FF2B5EF4-FFF2-40B4-BE49-F238E27FC236}">
                <a16:creationId xmlns:a16="http://schemas.microsoft.com/office/drawing/2014/main" id="{FA5D0B31-F412-4D42-83F2-8B6E57BB3707}"/>
              </a:ext>
            </a:extLst>
          </p:cNvPr>
          <p:cNvPicPr>
            <a:picLocks noChangeAspect="1"/>
          </p:cNvPicPr>
          <p:nvPr/>
        </p:nvPicPr>
        <p:blipFill rotWithShape="1">
          <a:blip r:embed="rId3"/>
          <a:srcRect t="7536"/>
          <a:stretch/>
        </p:blipFill>
        <p:spPr>
          <a:xfrm>
            <a:off x="0" y="2171700"/>
            <a:ext cx="12192000" cy="4821967"/>
          </a:xfrm>
          <a:prstGeom prst="rect">
            <a:avLst/>
          </a:prstGeom>
        </p:spPr>
      </p:pic>
      <p:sp>
        <p:nvSpPr>
          <p:cNvPr id="3" name="Content Placeholder 2"/>
          <p:cNvSpPr>
            <a:spLocks noGrp="1"/>
          </p:cNvSpPr>
          <p:nvPr>
            <p:ph idx="1"/>
          </p:nvPr>
        </p:nvSpPr>
        <p:spPr>
          <a:xfrm>
            <a:off x="457200" y="473172"/>
            <a:ext cx="11214100" cy="2104927"/>
          </a:xfrm>
          <a:ln>
            <a:noFill/>
          </a:ln>
        </p:spPr>
        <p:txBody>
          <a:bodyPr>
            <a:noAutofit/>
          </a:bodyPr>
          <a:lstStyle/>
          <a:p>
            <a:pPr marL="0" indent="0" algn="ctr">
              <a:buNone/>
            </a:pPr>
            <a:r>
              <a:rPr lang="en-US" dirty="0"/>
              <a:t>On any trial you can only play one slot machine and the number of trials in each game is determined by the height of the slot machine. For example, when the slot machines are 10 boxes high, there are 10 trials in each game.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C452D78-C300-294E-B6C0-92C6B6E7A035}"/>
              </a:ext>
            </a:extLst>
          </p:cNvPr>
          <p:cNvSpPr/>
          <p:nvPr/>
        </p:nvSpPr>
        <p:spPr>
          <a:xfrm>
            <a:off x="6464301" y="29166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8882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When the stacks are 5 boxes high there are only 5 trials in each game.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9204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clock&#10;&#10;Description automatically generated">
            <a:extLst>
              <a:ext uri="{FF2B5EF4-FFF2-40B4-BE49-F238E27FC236}">
                <a16:creationId xmlns:a16="http://schemas.microsoft.com/office/drawing/2014/main" id="{FA5D0B31-F412-4D42-83F2-8B6E57BB3707}"/>
              </a:ext>
            </a:extLst>
          </p:cNvPr>
          <p:cNvPicPr>
            <a:picLocks noChangeAspect="1"/>
          </p:cNvPicPr>
          <p:nvPr/>
        </p:nvPicPr>
        <p:blipFill rotWithShape="1">
          <a:blip r:embed="rId3"/>
          <a:srcRect t="7536"/>
          <a:stretch/>
        </p:blipFill>
        <p:spPr>
          <a:xfrm>
            <a:off x="0" y="2171700"/>
            <a:ext cx="12192000" cy="4821967"/>
          </a:xfrm>
          <a:prstGeom prst="rect">
            <a:avLst/>
          </a:prstGeom>
        </p:spPr>
      </p:pic>
      <p:sp>
        <p:nvSpPr>
          <p:cNvPr id="3" name="Content Placeholder 2"/>
          <p:cNvSpPr>
            <a:spLocks noGrp="1"/>
          </p:cNvSpPr>
          <p:nvPr>
            <p:ph idx="1"/>
          </p:nvPr>
        </p:nvSpPr>
        <p:spPr>
          <a:xfrm>
            <a:off x="457200" y="473172"/>
            <a:ext cx="11214100" cy="2104927"/>
          </a:xfrm>
          <a:ln>
            <a:noFill/>
          </a:ln>
        </p:spPr>
        <p:txBody>
          <a:bodyPr>
            <a:noAutofit/>
          </a:bodyPr>
          <a:lstStyle/>
          <a:p>
            <a:pPr marL="0" indent="0" algn="ctr">
              <a:buNone/>
            </a:pPr>
            <a:r>
              <a:rPr lang="en-US" dirty="0"/>
              <a:t>In addition, the first 4 choices in each game are instructed trials where we will choose an option for you. This will give you some experience with each option before you make your first choice between the two slot machines.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C452D78-C300-294E-B6C0-92C6B6E7A035}"/>
              </a:ext>
            </a:extLst>
          </p:cNvPr>
          <p:cNvSpPr/>
          <p:nvPr/>
        </p:nvSpPr>
        <p:spPr>
          <a:xfrm>
            <a:off x="6464301" y="29166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66EF0B8-BEBF-9E40-8E24-62C972A7BAAC}"/>
              </a:ext>
            </a:extLst>
          </p:cNvPr>
          <p:cNvSpPr/>
          <p:nvPr/>
        </p:nvSpPr>
        <p:spPr>
          <a:xfrm>
            <a:off x="5232401" y="2925040"/>
            <a:ext cx="533399" cy="279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B6C7153-4F07-324E-BC23-7744A43CBB20}"/>
              </a:ext>
            </a:extLst>
          </p:cNvPr>
          <p:cNvSpPr/>
          <p:nvPr/>
        </p:nvSpPr>
        <p:spPr>
          <a:xfrm>
            <a:off x="5245101" y="2916674"/>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0191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object, clock, drawing&#10;&#10;Description automatically generated">
            <a:extLst>
              <a:ext uri="{FF2B5EF4-FFF2-40B4-BE49-F238E27FC236}">
                <a16:creationId xmlns:a16="http://schemas.microsoft.com/office/drawing/2014/main" id="{259A344D-F838-5B46-9A70-093ADF2AF4AB}"/>
              </a:ext>
            </a:extLst>
          </p:cNvPr>
          <p:cNvPicPr>
            <a:picLocks noChangeAspect="1"/>
          </p:cNvPicPr>
          <p:nvPr/>
        </p:nvPicPr>
        <p:blipFill rotWithShape="1">
          <a:blip r:embed="rId3"/>
          <a:srcRect l="28021" t="5209" r="28750" b="41148"/>
          <a:stretch/>
        </p:blipFill>
        <p:spPr>
          <a:xfrm>
            <a:off x="3429000" y="3543300"/>
            <a:ext cx="5270500" cy="3540027"/>
          </a:xfrm>
          <a:prstGeom prst="rect">
            <a:avLst/>
          </a:prstGeom>
        </p:spPr>
      </p:pic>
      <p:sp>
        <p:nvSpPr>
          <p:cNvPr id="3" name="Content Placeholder 2"/>
          <p:cNvSpPr>
            <a:spLocks noGrp="1"/>
          </p:cNvSpPr>
          <p:nvPr>
            <p:ph idx="1"/>
          </p:nvPr>
        </p:nvSpPr>
        <p:spPr>
          <a:xfrm>
            <a:off x="457200" y="473172"/>
            <a:ext cx="11214100" cy="2104927"/>
          </a:xfrm>
          <a:ln>
            <a:noFill/>
          </a:ln>
        </p:spPr>
        <p:txBody>
          <a:bodyPr>
            <a:noAutofit/>
          </a:bodyPr>
          <a:lstStyle/>
          <a:p>
            <a:pPr marL="0" indent="0" algn="ctr">
              <a:buNone/>
            </a:pPr>
            <a:r>
              <a:rPr lang="en-US" dirty="0"/>
              <a:t>These instructed trials will be indicated by a red square inside the box we want you to open. You must press the button to choose this option in order to see the reward and move on to the next trial. </a:t>
            </a:r>
          </a:p>
          <a:p>
            <a:pPr marL="0" indent="0" algn="ctr">
              <a:buNone/>
            </a:pPr>
            <a:r>
              <a:rPr lang="en-US" dirty="0"/>
              <a:t>For example, if you are instructed to choose the left box on the first trial, you will see this:</a:t>
            </a:r>
          </a:p>
          <a:p>
            <a:pPr marL="0" indent="0" algn="ctr">
              <a:buNone/>
            </a:pPr>
            <a:endParaRPr lang="en-US" dirty="0"/>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BB8DDE-10A9-024A-958D-837D4740EBF0}"/>
              </a:ext>
            </a:extLst>
          </p:cNvPr>
          <p:cNvSpPr/>
          <p:nvPr/>
        </p:nvSpPr>
        <p:spPr>
          <a:xfrm>
            <a:off x="6451601" y="43898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C65577-B094-3C43-B451-E513B02BE61C}"/>
              </a:ext>
            </a:extLst>
          </p:cNvPr>
          <p:cNvSpPr/>
          <p:nvPr/>
        </p:nvSpPr>
        <p:spPr>
          <a:xfrm>
            <a:off x="5232402" y="4402398"/>
            <a:ext cx="533399" cy="279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1931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object, clock, drawing&#10;&#10;Description automatically generated">
            <a:extLst>
              <a:ext uri="{FF2B5EF4-FFF2-40B4-BE49-F238E27FC236}">
                <a16:creationId xmlns:a16="http://schemas.microsoft.com/office/drawing/2014/main" id="{259A344D-F838-5B46-9A70-093ADF2AF4AB}"/>
              </a:ext>
            </a:extLst>
          </p:cNvPr>
          <p:cNvPicPr>
            <a:picLocks noChangeAspect="1"/>
          </p:cNvPicPr>
          <p:nvPr/>
        </p:nvPicPr>
        <p:blipFill rotWithShape="1">
          <a:blip r:embed="rId3"/>
          <a:srcRect l="28021" t="5209" r="28750" b="41148"/>
          <a:stretch/>
        </p:blipFill>
        <p:spPr>
          <a:xfrm>
            <a:off x="3429000" y="3543300"/>
            <a:ext cx="5270500" cy="3540027"/>
          </a:xfrm>
          <a:prstGeom prst="rect">
            <a:avLst/>
          </a:prstGeom>
        </p:spPr>
      </p:pic>
      <p:sp>
        <p:nvSpPr>
          <p:cNvPr id="3" name="Content Placeholder 2"/>
          <p:cNvSpPr>
            <a:spLocks noGrp="1"/>
          </p:cNvSpPr>
          <p:nvPr>
            <p:ph idx="1"/>
          </p:nvPr>
        </p:nvSpPr>
        <p:spPr>
          <a:xfrm>
            <a:off x="457200" y="473172"/>
            <a:ext cx="11214100" cy="3298728"/>
          </a:xfrm>
          <a:ln>
            <a:noFill/>
          </a:ln>
        </p:spPr>
        <p:txBody>
          <a:bodyPr>
            <a:noAutofit/>
          </a:bodyPr>
          <a:lstStyle/>
          <a:p>
            <a:pPr marL="0" indent="0" algn="ctr">
              <a:buNone/>
            </a:pPr>
            <a:r>
              <a:rPr lang="en-US" dirty="0"/>
              <a:t>If you are instructed to choose the right box on the third trial, you will see this: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BB8DDE-10A9-024A-958D-837D4740EBF0}"/>
              </a:ext>
            </a:extLst>
          </p:cNvPr>
          <p:cNvSpPr/>
          <p:nvPr/>
        </p:nvSpPr>
        <p:spPr>
          <a:xfrm>
            <a:off x="6451601" y="43898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C65577-B094-3C43-B451-E513B02BE61C}"/>
              </a:ext>
            </a:extLst>
          </p:cNvPr>
          <p:cNvSpPr/>
          <p:nvPr/>
        </p:nvSpPr>
        <p:spPr>
          <a:xfrm>
            <a:off x="6456474" y="5062572"/>
            <a:ext cx="533399" cy="279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DA0583E-77F5-FE44-8E46-A733592D668F}"/>
              </a:ext>
            </a:extLst>
          </p:cNvPr>
          <p:cNvSpPr txBox="1"/>
          <p:nvPr/>
        </p:nvSpPr>
        <p:spPr>
          <a:xfrm>
            <a:off x="5244954" y="4292506"/>
            <a:ext cx="619346" cy="461665"/>
          </a:xfrm>
          <a:prstGeom prst="rect">
            <a:avLst/>
          </a:prstGeom>
          <a:noFill/>
        </p:spPr>
        <p:txBody>
          <a:bodyPr wrap="square" rtlCol="0">
            <a:spAutoFit/>
          </a:bodyPr>
          <a:lstStyle/>
          <a:p>
            <a:r>
              <a:rPr lang="en-US" sz="2400" dirty="0"/>
              <a:t>30</a:t>
            </a:r>
          </a:p>
        </p:txBody>
      </p:sp>
      <p:sp>
        <p:nvSpPr>
          <p:cNvPr id="10" name="TextBox 9">
            <a:extLst>
              <a:ext uri="{FF2B5EF4-FFF2-40B4-BE49-F238E27FC236}">
                <a16:creationId xmlns:a16="http://schemas.microsoft.com/office/drawing/2014/main" id="{030FC67A-8FF1-B64F-B5D7-CA5E66A37F23}"/>
              </a:ext>
            </a:extLst>
          </p:cNvPr>
          <p:cNvSpPr txBox="1"/>
          <p:nvPr/>
        </p:nvSpPr>
        <p:spPr>
          <a:xfrm>
            <a:off x="6451601" y="4292506"/>
            <a:ext cx="619346" cy="461665"/>
          </a:xfrm>
          <a:prstGeom prst="rect">
            <a:avLst/>
          </a:prstGeom>
          <a:noFill/>
        </p:spPr>
        <p:txBody>
          <a:bodyPr wrap="square" rtlCol="0">
            <a:spAutoFit/>
          </a:bodyPr>
          <a:lstStyle/>
          <a:p>
            <a:r>
              <a:rPr lang="en-US" sz="2400" dirty="0"/>
              <a:t>XX</a:t>
            </a:r>
          </a:p>
        </p:txBody>
      </p:sp>
      <p:sp>
        <p:nvSpPr>
          <p:cNvPr id="11" name="TextBox 10">
            <a:extLst>
              <a:ext uri="{FF2B5EF4-FFF2-40B4-BE49-F238E27FC236}">
                <a16:creationId xmlns:a16="http://schemas.microsoft.com/office/drawing/2014/main" id="{06CFCB51-D384-6347-A9E3-7581DAF61FDA}"/>
              </a:ext>
            </a:extLst>
          </p:cNvPr>
          <p:cNvSpPr txBox="1"/>
          <p:nvPr/>
        </p:nvSpPr>
        <p:spPr>
          <a:xfrm>
            <a:off x="5262527" y="4635180"/>
            <a:ext cx="619346" cy="461665"/>
          </a:xfrm>
          <a:prstGeom prst="rect">
            <a:avLst/>
          </a:prstGeom>
          <a:noFill/>
        </p:spPr>
        <p:txBody>
          <a:bodyPr wrap="square" rtlCol="0">
            <a:spAutoFit/>
          </a:bodyPr>
          <a:lstStyle/>
          <a:p>
            <a:r>
              <a:rPr lang="en-US" sz="2400" dirty="0"/>
              <a:t>25</a:t>
            </a:r>
          </a:p>
        </p:txBody>
      </p:sp>
      <p:sp>
        <p:nvSpPr>
          <p:cNvPr id="17" name="TextBox 16">
            <a:extLst>
              <a:ext uri="{FF2B5EF4-FFF2-40B4-BE49-F238E27FC236}">
                <a16:creationId xmlns:a16="http://schemas.microsoft.com/office/drawing/2014/main" id="{448FFE48-2A10-A145-B68A-7145BCE8C92B}"/>
              </a:ext>
            </a:extLst>
          </p:cNvPr>
          <p:cNvSpPr txBox="1"/>
          <p:nvPr/>
        </p:nvSpPr>
        <p:spPr>
          <a:xfrm>
            <a:off x="6469174" y="4635180"/>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1940799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40890" y="871371"/>
            <a:ext cx="10510220" cy="4406499"/>
          </a:xfrm>
        </p:spPr>
        <p:txBody>
          <a:bodyPr>
            <a:noAutofit/>
          </a:bodyPr>
          <a:lstStyle/>
          <a:p>
            <a:pPr marL="0" indent="0" algn="ctr">
              <a:buNone/>
            </a:pPr>
            <a:r>
              <a:rPr lang="en-US" dirty="0"/>
              <a:t>Welcome! </a:t>
            </a:r>
          </a:p>
          <a:p>
            <a:pPr marL="0" indent="0" algn="ctr">
              <a:buNone/>
            </a:pPr>
            <a:r>
              <a:rPr lang="en-US" dirty="0"/>
              <a:t>Thank you for volunteering for this experiment. </a:t>
            </a:r>
          </a:p>
          <a:p>
            <a:pPr marL="0" indent="0" algn="ctr">
              <a:buNone/>
            </a:pPr>
            <a:endParaRPr lang="en-US" dirty="0"/>
          </a:p>
          <a:p>
            <a:pPr marL="0" indent="0" algn="ctr">
              <a:buNone/>
            </a:pPr>
            <a:r>
              <a:rPr lang="en-US" dirty="0"/>
              <a:t>In this experiment, we would like you to choose between 2 slot machines of the sort you might find in a casino.</a:t>
            </a:r>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9079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object, clock, drawing&#10;&#10;Description automatically generated">
            <a:extLst>
              <a:ext uri="{FF2B5EF4-FFF2-40B4-BE49-F238E27FC236}">
                <a16:creationId xmlns:a16="http://schemas.microsoft.com/office/drawing/2014/main" id="{259A344D-F838-5B46-9A70-093ADF2AF4AB}"/>
              </a:ext>
            </a:extLst>
          </p:cNvPr>
          <p:cNvPicPr>
            <a:picLocks noChangeAspect="1"/>
          </p:cNvPicPr>
          <p:nvPr/>
        </p:nvPicPr>
        <p:blipFill rotWithShape="1">
          <a:blip r:embed="rId3"/>
          <a:srcRect l="28021" t="5209" r="28750" b="41148"/>
          <a:stretch/>
        </p:blipFill>
        <p:spPr>
          <a:xfrm>
            <a:off x="3429000" y="3543300"/>
            <a:ext cx="5270500" cy="3540027"/>
          </a:xfrm>
          <a:prstGeom prst="rect">
            <a:avLst/>
          </a:prstGeom>
        </p:spPr>
      </p:pic>
      <p:sp>
        <p:nvSpPr>
          <p:cNvPr id="3" name="Content Placeholder 2"/>
          <p:cNvSpPr>
            <a:spLocks noGrp="1"/>
          </p:cNvSpPr>
          <p:nvPr>
            <p:ph idx="1"/>
          </p:nvPr>
        </p:nvSpPr>
        <p:spPr>
          <a:xfrm>
            <a:off x="457200" y="473172"/>
            <a:ext cx="11214100" cy="3298728"/>
          </a:xfrm>
          <a:ln>
            <a:noFill/>
          </a:ln>
        </p:spPr>
        <p:txBody>
          <a:bodyPr>
            <a:noAutofit/>
          </a:bodyPr>
          <a:lstStyle/>
          <a:p>
            <a:pPr marL="0" indent="0" algn="ctr">
              <a:buNone/>
            </a:pPr>
            <a:r>
              <a:rPr lang="en-US" dirty="0"/>
              <a:t>Once these instructed trials are complete, you will have a free choice between the two stacks that is indicated by two green squares inside the two boxes you are choosing between.</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BB8DDE-10A9-024A-958D-837D4740EBF0}"/>
              </a:ext>
            </a:extLst>
          </p:cNvPr>
          <p:cNvSpPr/>
          <p:nvPr/>
        </p:nvSpPr>
        <p:spPr>
          <a:xfrm>
            <a:off x="6451601" y="43898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C65577-B094-3C43-B451-E513B02BE61C}"/>
              </a:ext>
            </a:extLst>
          </p:cNvPr>
          <p:cNvSpPr/>
          <p:nvPr/>
        </p:nvSpPr>
        <p:spPr>
          <a:xfrm>
            <a:off x="5244954" y="5718921"/>
            <a:ext cx="533399" cy="279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DA0583E-77F5-FE44-8E46-A733592D668F}"/>
              </a:ext>
            </a:extLst>
          </p:cNvPr>
          <p:cNvSpPr txBox="1"/>
          <p:nvPr/>
        </p:nvSpPr>
        <p:spPr>
          <a:xfrm>
            <a:off x="5244954" y="4292509"/>
            <a:ext cx="619346" cy="461665"/>
          </a:xfrm>
          <a:prstGeom prst="rect">
            <a:avLst/>
          </a:prstGeom>
          <a:noFill/>
        </p:spPr>
        <p:txBody>
          <a:bodyPr wrap="square" rtlCol="0">
            <a:spAutoFit/>
          </a:bodyPr>
          <a:lstStyle/>
          <a:p>
            <a:r>
              <a:rPr lang="en-US" sz="2400" dirty="0"/>
              <a:t>30</a:t>
            </a:r>
          </a:p>
        </p:txBody>
      </p:sp>
      <p:sp>
        <p:nvSpPr>
          <p:cNvPr id="10" name="TextBox 9">
            <a:extLst>
              <a:ext uri="{FF2B5EF4-FFF2-40B4-BE49-F238E27FC236}">
                <a16:creationId xmlns:a16="http://schemas.microsoft.com/office/drawing/2014/main" id="{030FC67A-8FF1-B64F-B5D7-CA5E66A37F23}"/>
              </a:ext>
            </a:extLst>
          </p:cNvPr>
          <p:cNvSpPr txBox="1"/>
          <p:nvPr/>
        </p:nvSpPr>
        <p:spPr>
          <a:xfrm>
            <a:off x="6451601" y="4292509"/>
            <a:ext cx="619346" cy="461665"/>
          </a:xfrm>
          <a:prstGeom prst="rect">
            <a:avLst/>
          </a:prstGeom>
          <a:noFill/>
        </p:spPr>
        <p:txBody>
          <a:bodyPr wrap="square" rtlCol="0">
            <a:spAutoFit/>
          </a:bodyPr>
          <a:lstStyle/>
          <a:p>
            <a:r>
              <a:rPr lang="en-US" sz="2400" dirty="0"/>
              <a:t>XX</a:t>
            </a:r>
          </a:p>
        </p:txBody>
      </p:sp>
      <p:sp>
        <p:nvSpPr>
          <p:cNvPr id="11" name="TextBox 10">
            <a:extLst>
              <a:ext uri="{FF2B5EF4-FFF2-40B4-BE49-F238E27FC236}">
                <a16:creationId xmlns:a16="http://schemas.microsoft.com/office/drawing/2014/main" id="{06CFCB51-D384-6347-A9E3-7581DAF61FDA}"/>
              </a:ext>
            </a:extLst>
          </p:cNvPr>
          <p:cNvSpPr txBox="1"/>
          <p:nvPr/>
        </p:nvSpPr>
        <p:spPr>
          <a:xfrm>
            <a:off x="5262527" y="4635183"/>
            <a:ext cx="619346" cy="461665"/>
          </a:xfrm>
          <a:prstGeom prst="rect">
            <a:avLst/>
          </a:prstGeom>
          <a:noFill/>
        </p:spPr>
        <p:txBody>
          <a:bodyPr wrap="square" rtlCol="0">
            <a:spAutoFit/>
          </a:bodyPr>
          <a:lstStyle/>
          <a:p>
            <a:r>
              <a:rPr lang="en-US" sz="2400" dirty="0"/>
              <a:t>25</a:t>
            </a:r>
          </a:p>
        </p:txBody>
      </p:sp>
      <p:sp>
        <p:nvSpPr>
          <p:cNvPr id="17" name="TextBox 16">
            <a:extLst>
              <a:ext uri="{FF2B5EF4-FFF2-40B4-BE49-F238E27FC236}">
                <a16:creationId xmlns:a16="http://schemas.microsoft.com/office/drawing/2014/main" id="{448FFE48-2A10-A145-B68A-7145BCE8C92B}"/>
              </a:ext>
            </a:extLst>
          </p:cNvPr>
          <p:cNvSpPr txBox="1"/>
          <p:nvPr/>
        </p:nvSpPr>
        <p:spPr>
          <a:xfrm>
            <a:off x="6469174" y="4635183"/>
            <a:ext cx="619346" cy="461665"/>
          </a:xfrm>
          <a:prstGeom prst="rect">
            <a:avLst/>
          </a:prstGeom>
          <a:noFill/>
        </p:spPr>
        <p:txBody>
          <a:bodyPr wrap="square" rtlCol="0">
            <a:spAutoFit/>
          </a:bodyPr>
          <a:lstStyle/>
          <a:p>
            <a:r>
              <a:rPr lang="en-US" sz="2400" dirty="0"/>
              <a:t>XX</a:t>
            </a:r>
          </a:p>
        </p:txBody>
      </p:sp>
      <p:sp>
        <p:nvSpPr>
          <p:cNvPr id="18" name="Rectangle 17">
            <a:extLst>
              <a:ext uri="{FF2B5EF4-FFF2-40B4-BE49-F238E27FC236}">
                <a16:creationId xmlns:a16="http://schemas.microsoft.com/office/drawing/2014/main" id="{B4EBC8B5-2D46-B846-9221-5307DB867507}"/>
              </a:ext>
            </a:extLst>
          </p:cNvPr>
          <p:cNvSpPr/>
          <p:nvPr/>
        </p:nvSpPr>
        <p:spPr>
          <a:xfrm>
            <a:off x="6464228" y="5706221"/>
            <a:ext cx="533399" cy="279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D4C2674-2384-B74E-B345-435AA193391E}"/>
              </a:ext>
            </a:extLst>
          </p:cNvPr>
          <p:cNvSpPr txBox="1"/>
          <p:nvPr/>
        </p:nvSpPr>
        <p:spPr>
          <a:xfrm>
            <a:off x="5262527" y="4948579"/>
            <a:ext cx="619346" cy="461665"/>
          </a:xfrm>
          <a:prstGeom prst="rect">
            <a:avLst/>
          </a:prstGeom>
          <a:noFill/>
        </p:spPr>
        <p:txBody>
          <a:bodyPr wrap="square" rtlCol="0">
            <a:spAutoFit/>
          </a:bodyPr>
          <a:lstStyle/>
          <a:p>
            <a:r>
              <a:rPr lang="en-US" sz="2400" dirty="0"/>
              <a:t>XX</a:t>
            </a:r>
          </a:p>
        </p:txBody>
      </p:sp>
      <p:sp>
        <p:nvSpPr>
          <p:cNvPr id="20" name="TextBox 19">
            <a:extLst>
              <a:ext uri="{FF2B5EF4-FFF2-40B4-BE49-F238E27FC236}">
                <a16:creationId xmlns:a16="http://schemas.microsoft.com/office/drawing/2014/main" id="{F6380869-EE06-3A4F-8F8E-26037441ECAC}"/>
              </a:ext>
            </a:extLst>
          </p:cNvPr>
          <p:cNvSpPr txBox="1"/>
          <p:nvPr/>
        </p:nvSpPr>
        <p:spPr>
          <a:xfrm>
            <a:off x="6469174" y="4948579"/>
            <a:ext cx="619346" cy="461665"/>
          </a:xfrm>
          <a:prstGeom prst="rect">
            <a:avLst/>
          </a:prstGeom>
          <a:noFill/>
        </p:spPr>
        <p:txBody>
          <a:bodyPr wrap="square" rtlCol="0">
            <a:spAutoFit/>
          </a:bodyPr>
          <a:lstStyle/>
          <a:p>
            <a:r>
              <a:rPr lang="en-US" sz="2400" dirty="0"/>
              <a:t>70</a:t>
            </a:r>
          </a:p>
        </p:txBody>
      </p:sp>
      <p:sp>
        <p:nvSpPr>
          <p:cNvPr id="21" name="TextBox 20">
            <a:extLst>
              <a:ext uri="{FF2B5EF4-FFF2-40B4-BE49-F238E27FC236}">
                <a16:creationId xmlns:a16="http://schemas.microsoft.com/office/drawing/2014/main" id="{DB8B0A42-D5D3-ED4D-A7B3-839003A5E5FA}"/>
              </a:ext>
            </a:extLst>
          </p:cNvPr>
          <p:cNvSpPr txBox="1"/>
          <p:nvPr/>
        </p:nvSpPr>
        <p:spPr>
          <a:xfrm>
            <a:off x="5262527" y="5304851"/>
            <a:ext cx="619346" cy="461665"/>
          </a:xfrm>
          <a:prstGeom prst="rect">
            <a:avLst/>
          </a:prstGeom>
          <a:noFill/>
        </p:spPr>
        <p:txBody>
          <a:bodyPr wrap="square" rtlCol="0">
            <a:spAutoFit/>
          </a:bodyPr>
          <a:lstStyle/>
          <a:p>
            <a:r>
              <a:rPr lang="en-US" sz="2400" dirty="0"/>
              <a:t>XX</a:t>
            </a:r>
          </a:p>
        </p:txBody>
      </p:sp>
      <p:sp>
        <p:nvSpPr>
          <p:cNvPr id="22" name="TextBox 21">
            <a:extLst>
              <a:ext uri="{FF2B5EF4-FFF2-40B4-BE49-F238E27FC236}">
                <a16:creationId xmlns:a16="http://schemas.microsoft.com/office/drawing/2014/main" id="{DCECAE16-BE42-7949-B4E0-3532B2DA255B}"/>
              </a:ext>
            </a:extLst>
          </p:cNvPr>
          <p:cNvSpPr txBox="1"/>
          <p:nvPr/>
        </p:nvSpPr>
        <p:spPr>
          <a:xfrm>
            <a:off x="6469174" y="5304851"/>
            <a:ext cx="619346" cy="461665"/>
          </a:xfrm>
          <a:prstGeom prst="rect">
            <a:avLst/>
          </a:prstGeom>
          <a:noFill/>
        </p:spPr>
        <p:txBody>
          <a:bodyPr wrap="square" rtlCol="0">
            <a:spAutoFit/>
          </a:bodyPr>
          <a:lstStyle/>
          <a:p>
            <a:r>
              <a:rPr lang="en-US" sz="2400" dirty="0"/>
              <a:t>65</a:t>
            </a:r>
          </a:p>
        </p:txBody>
      </p:sp>
    </p:spTree>
    <p:extLst>
      <p:ext uri="{BB962C8B-B14F-4D97-AF65-F5344CB8AC3E}">
        <p14:creationId xmlns:p14="http://schemas.microsoft.com/office/powerpoint/2010/main" val="101108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So to be sure that everything makes sense let’s work through a few example games.</a:t>
            </a:r>
          </a:p>
          <a:p>
            <a:pPr marL="0" indent="0" algn="ctr">
              <a:buNone/>
            </a:pPr>
            <a:endParaRPr lang="en-US" dirty="0"/>
          </a:p>
          <a:p>
            <a:pPr marL="0" indent="0" algn="ctr">
              <a:buNone/>
            </a:pPr>
            <a:r>
              <a:rPr lang="en-US" dirty="0"/>
              <a:t>Press the LEFT BUTTON to play the left slot machine.</a:t>
            </a:r>
          </a:p>
          <a:p>
            <a:pPr marL="0" indent="0" algn="ctr">
              <a:buNone/>
            </a:pPr>
            <a:r>
              <a:rPr lang="en-US" dirty="0"/>
              <a:t>Press the RIGHT BUTTON to play the right machine.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8451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60451"/>
            <a:ext cx="11214100" cy="5013227"/>
          </a:xfrm>
          <a:ln>
            <a:noFill/>
          </a:ln>
        </p:spPr>
        <p:txBody>
          <a:bodyPr>
            <a:noAutofit/>
          </a:bodyPr>
          <a:lstStyle/>
          <a:p>
            <a:pPr marL="0" indent="0" algn="ctr">
              <a:buNone/>
            </a:pPr>
            <a:r>
              <a:rPr lang="en-US" dirty="0"/>
              <a:t>Good Job!</a:t>
            </a:r>
          </a:p>
          <a:p>
            <a:pPr marL="0" indent="0" algn="ctr">
              <a:buNone/>
            </a:pPr>
            <a:endParaRPr lang="en-US" dirty="0"/>
          </a:p>
          <a:p>
            <a:pPr marL="0" indent="0" algn="ctr">
              <a:buNone/>
            </a:pPr>
            <a:r>
              <a:rPr lang="en-US" dirty="0"/>
              <a:t>Now you know how to play this game.</a:t>
            </a:r>
          </a:p>
          <a:p>
            <a:pPr marL="0" indent="0" algn="ctr">
              <a:buNone/>
            </a:pPr>
            <a:endParaRPr lang="en-US" dirty="0"/>
          </a:p>
          <a:p>
            <a:pPr marL="0" indent="0" algn="ctr">
              <a:buNone/>
            </a:pPr>
            <a:r>
              <a:rPr lang="en-US" dirty="0"/>
              <a:t>Once you are ready to start playing the  actual game to win points, please press the RIGHT BUTTON.</a:t>
            </a:r>
          </a:p>
        </p:txBody>
      </p:sp>
    </p:spTree>
    <p:extLst>
      <p:ext uri="{BB962C8B-B14F-4D97-AF65-F5344CB8AC3E}">
        <p14:creationId xmlns:p14="http://schemas.microsoft.com/office/powerpoint/2010/main" val="3634238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888343" y="2130426"/>
            <a:ext cx="8458200" cy="1470025"/>
          </a:xfrm>
        </p:spPr>
        <p:txBody>
          <a:bodyPr>
            <a:normAutofit/>
          </a:bodyPr>
          <a:lstStyle/>
          <a:p>
            <a:r>
              <a:rPr lang="en-US" dirty="0"/>
              <a:t>Horizon Task</a:t>
            </a:r>
          </a:p>
        </p:txBody>
      </p:sp>
      <p:sp>
        <p:nvSpPr>
          <p:cNvPr id="7"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5983" y="236744"/>
            <a:ext cx="1760561" cy="333863"/>
          </a:xfrm>
          <a:prstGeom prst="rect">
            <a:avLst/>
          </a:prstGeom>
        </p:spPr>
      </p:pic>
      <p:sp>
        <p:nvSpPr>
          <p:cNvPr id="3" name="TextBox 2">
            <a:extLst>
              <a:ext uri="{FF2B5EF4-FFF2-40B4-BE49-F238E27FC236}">
                <a16:creationId xmlns:a16="http://schemas.microsoft.com/office/drawing/2014/main" id="{FFBB1882-2811-DC42-B2D6-C0A65CB2AA4E}"/>
              </a:ext>
            </a:extLst>
          </p:cNvPr>
          <p:cNvSpPr txBox="1"/>
          <p:nvPr/>
        </p:nvSpPr>
        <p:spPr>
          <a:xfrm>
            <a:off x="5064211" y="5704512"/>
            <a:ext cx="2063578" cy="369332"/>
          </a:xfrm>
          <a:prstGeom prst="rect">
            <a:avLst/>
          </a:prstGeom>
          <a:noFill/>
        </p:spPr>
        <p:txBody>
          <a:bodyPr wrap="square" rtlCol="0">
            <a:spAutoFit/>
          </a:bodyPr>
          <a:lstStyle/>
          <a:p>
            <a:pPr algn="ctr"/>
            <a:r>
              <a:rPr lang="en-US" dirty="0"/>
              <a:t>RUN 2</a:t>
            </a:r>
          </a:p>
        </p:txBody>
      </p:sp>
    </p:spTree>
    <p:extLst>
      <p:ext uri="{BB962C8B-B14F-4D97-AF65-F5344CB8AC3E}">
        <p14:creationId xmlns:p14="http://schemas.microsoft.com/office/powerpoint/2010/main" val="1204496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40890" y="871371"/>
            <a:ext cx="10510220" cy="4406499"/>
          </a:xfrm>
        </p:spPr>
        <p:txBody>
          <a:bodyPr>
            <a:noAutofit/>
          </a:bodyPr>
          <a:lstStyle/>
          <a:p>
            <a:pPr marL="0" indent="0" algn="ctr">
              <a:buNone/>
            </a:pPr>
            <a:r>
              <a:rPr lang="en-US" dirty="0"/>
              <a:t>This is run 2.</a:t>
            </a:r>
          </a:p>
          <a:p>
            <a:pPr marL="0" indent="0" algn="ctr">
              <a:buNone/>
            </a:pPr>
            <a:endParaRPr lang="en-US" dirty="0"/>
          </a:p>
          <a:p>
            <a:pPr marL="0" indent="0" algn="ctr">
              <a:buNone/>
            </a:pPr>
            <a:r>
              <a:rPr lang="en-US" dirty="0"/>
              <a:t>Same instructions as Run 1</a:t>
            </a:r>
          </a:p>
          <a:p>
            <a:pPr marL="0" indent="0" algn="ctr">
              <a:buNone/>
            </a:pPr>
            <a:endParaRPr lang="en-US" dirty="0"/>
          </a:p>
          <a:p>
            <a:pPr marL="0" indent="0" algn="ctr">
              <a:buNone/>
            </a:pPr>
            <a:endParaRPr lang="en-US" dirty="0"/>
          </a:p>
          <a:p>
            <a:pPr marL="0" indent="0" algn="ctr">
              <a:buNone/>
            </a:pPr>
            <a:endParaRPr lang="en-US" dirty="0"/>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4613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49" y="2152817"/>
            <a:ext cx="5270500" cy="3540027"/>
          </a:xfrm>
          <a:prstGeom prst="rect">
            <a:avLst/>
          </a:prstGeom>
        </p:spPr>
      </p:pic>
      <p:sp>
        <p:nvSpPr>
          <p:cNvPr id="3" name="Content Placeholder 2"/>
          <p:cNvSpPr>
            <a:spLocks noGrp="1"/>
          </p:cNvSpPr>
          <p:nvPr>
            <p:ph idx="1"/>
          </p:nvPr>
        </p:nvSpPr>
        <p:spPr>
          <a:xfrm>
            <a:off x="1067092" y="473173"/>
            <a:ext cx="10057815" cy="801637"/>
          </a:xfrm>
          <a:ln>
            <a:noFill/>
          </a:ln>
        </p:spPr>
        <p:txBody>
          <a:bodyPr>
            <a:noAutofit/>
          </a:bodyPr>
          <a:lstStyle/>
          <a:p>
            <a:pPr marL="0" indent="0" algn="ctr">
              <a:buNone/>
            </a:pPr>
            <a:r>
              <a:rPr lang="en-US" dirty="0"/>
              <a:t>The slot machines will be represented like this: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BCED2FB-39E9-E049-BFD0-F21CFB7B6ADD}"/>
              </a:ext>
            </a:extLst>
          </p:cNvPr>
          <p:cNvSpPr/>
          <p:nvPr/>
        </p:nvSpPr>
        <p:spPr>
          <a:xfrm>
            <a:off x="6502400" y="30099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1012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49" y="1968039"/>
            <a:ext cx="5270500" cy="3540027"/>
          </a:xfrm>
          <a:prstGeom prst="rect">
            <a:avLst/>
          </a:prstGeom>
        </p:spPr>
      </p:pic>
      <p:sp>
        <p:nvSpPr>
          <p:cNvPr id="3" name="Content Placeholder 2"/>
          <p:cNvSpPr>
            <a:spLocks noGrp="1"/>
          </p:cNvSpPr>
          <p:nvPr>
            <p:ph idx="1"/>
          </p:nvPr>
        </p:nvSpPr>
        <p:spPr>
          <a:xfrm>
            <a:off x="1067092" y="473173"/>
            <a:ext cx="10057815" cy="1477386"/>
          </a:xfrm>
          <a:ln>
            <a:noFill/>
          </a:ln>
        </p:spPr>
        <p:txBody>
          <a:bodyPr>
            <a:noAutofit/>
          </a:bodyPr>
          <a:lstStyle/>
          <a:p>
            <a:pPr marL="0" indent="0" algn="ctr">
              <a:buNone/>
            </a:pPr>
            <a:r>
              <a:rPr lang="en-US" dirty="0"/>
              <a:t>Every time you choose to play a particular slot machine, the lever will be pulled down. For example, if  you chose the left slot machine, it would look like this: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A picture containing object, clock, drawing&#10;&#10;Description automatically generated">
            <a:extLst>
              <a:ext uri="{FF2B5EF4-FFF2-40B4-BE49-F238E27FC236}">
                <a16:creationId xmlns:a16="http://schemas.microsoft.com/office/drawing/2014/main" id="{11135A3A-9AE5-6E4F-A077-A04710F8F602}"/>
              </a:ext>
            </a:extLst>
          </p:cNvPr>
          <p:cNvPicPr>
            <a:picLocks noChangeAspect="1"/>
          </p:cNvPicPr>
          <p:nvPr/>
        </p:nvPicPr>
        <p:blipFill rotWithShape="1">
          <a:blip r:embed="rId3"/>
          <a:srcRect l="28021" t="10989" r="57447" b="56158"/>
          <a:stretch/>
        </p:blipFill>
        <p:spPr>
          <a:xfrm flipV="1">
            <a:off x="3460749" y="2078010"/>
            <a:ext cx="1771651" cy="2168042"/>
          </a:xfrm>
          <a:prstGeom prst="rect">
            <a:avLst/>
          </a:prstGeom>
        </p:spPr>
      </p:pic>
      <p:sp>
        <p:nvSpPr>
          <p:cNvPr id="8" name="Rectangle 7">
            <a:extLst>
              <a:ext uri="{FF2B5EF4-FFF2-40B4-BE49-F238E27FC236}">
                <a16:creationId xmlns:a16="http://schemas.microsoft.com/office/drawing/2014/main" id="{BA35EE1F-CC4A-864E-9B7A-789B08A83B16}"/>
              </a:ext>
            </a:extLst>
          </p:cNvPr>
          <p:cNvSpPr/>
          <p:nvPr/>
        </p:nvSpPr>
        <p:spPr>
          <a:xfrm>
            <a:off x="6502400" y="28321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184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49" y="2152817"/>
            <a:ext cx="5270500" cy="3540027"/>
          </a:xfrm>
          <a:prstGeom prst="rect">
            <a:avLst/>
          </a:prstGeom>
        </p:spPr>
      </p:pic>
      <p:sp>
        <p:nvSpPr>
          <p:cNvPr id="3" name="Content Placeholder 2"/>
          <p:cNvSpPr>
            <a:spLocks noGrp="1"/>
          </p:cNvSpPr>
          <p:nvPr>
            <p:ph idx="1"/>
          </p:nvPr>
        </p:nvSpPr>
        <p:spPr>
          <a:xfrm>
            <a:off x="457200" y="473173"/>
            <a:ext cx="10667707" cy="1050827"/>
          </a:xfrm>
          <a:ln>
            <a:noFill/>
          </a:ln>
        </p:spPr>
        <p:txBody>
          <a:bodyPr>
            <a:noAutofit/>
          </a:bodyPr>
          <a:lstStyle/>
          <a:p>
            <a:pPr marL="0" indent="0" algn="ctr">
              <a:buNone/>
            </a:pPr>
            <a:r>
              <a:rPr lang="en-US" sz="2800" dirty="0"/>
              <a:t>The points you win will be shown like this. For example, in this case the left slot machine was chosen and gave 77 points. XXs will be shown for the slot machine that wasn’t chosen. So you will not know how many points you would have won if you chose the other slot machine instead.</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0" y="30099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A359777-E360-5148-9CDF-BE1F079D8C1D}"/>
              </a:ext>
            </a:extLst>
          </p:cNvPr>
          <p:cNvSpPr txBox="1"/>
          <p:nvPr/>
        </p:nvSpPr>
        <p:spPr>
          <a:xfrm>
            <a:off x="5295753" y="2928964"/>
            <a:ext cx="495300" cy="461665"/>
          </a:xfrm>
          <a:prstGeom prst="rect">
            <a:avLst/>
          </a:prstGeom>
          <a:noFill/>
        </p:spPr>
        <p:txBody>
          <a:bodyPr wrap="square" rtlCol="0">
            <a:spAutoFit/>
          </a:bodyPr>
          <a:lstStyle/>
          <a:p>
            <a:r>
              <a:rPr lang="en-US" sz="2400" dirty="0"/>
              <a:t>77</a:t>
            </a:r>
          </a:p>
        </p:txBody>
      </p:sp>
      <p:sp>
        <p:nvSpPr>
          <p:cNvPr id="8" name="TextBox 7">
            <a:extLst>
              <a:ext uri="{FF2B5EF4-FFF2-40B4-BE49-F238E27FC236}">
                <a16:creationId xmlns:a16="http://schemas.microsoft.com/office/drawing/2014/main" id="{28092C75-34C5-924C-8FCD-BA7E91514CD6}"/>
              </a:ext>
            </a:extLst>
          </p:cNvPr>
          <p:cNvSpPr txBox="1"/>
          <p:nvPr/>
        </p:nvSpPr>
        <p:spPr>
          <a:xfrm>
            <a:off x="6492654" y="2928964"/>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496730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0667707" cy="1050827"/>
          </a:xfrm>
          <a:ln>
            <a:noFill/>
          </a:ln>
        </p:spPr>
        <p:txBody>
          <a:bodyPr>
            <a:noAutofit/>
          </a:bodyPr>
          <a:lstStyle/>
          <a:p>
            <a:pPr marL="0" indent="0" algn="ctr">
              <a:buNone/>
            </a:pPr>
            <a:r>
              <a:rPr lang="en-US" dirty="0"/>
              <a:t>You job is to maximize the total points you get. Try your best to get as many points as you can!</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A picture containing object, clock, drawing&#10;&#10;Description automatically generated">
            <a:extLst>
              <a:ext uri="{FF2B5EF4-FFF2-40B4-BE49-F238E27FC236}">
                <a16:creationId xmlns:a16="http://schemas.microsoft.com/office/drawing/2014/main" id="{FED5138D-AE2A-FB4F-AFA9-D6ED24B67265}"/>
              </a:ext>
            </a:extLst>
          </p:cNvPr>
          <p:cNvPicPr>
            <a:picLocks noChangeAspect="1"/>
          </p:cNvPicPr>
          <p:nvPr/>
        </p:nvPicPr>
        <p:blipFill rotWithShape="1">
          <a:blip r:embed="rId3"/>
          <a:srcRect l="28021" t="5209" r="28750" b="41148"/>
          <a:stretch/>
        </p:blipFill>
        <p:spPr>
          <a:xfrm>
            <a:off x="3460749" y="2152817"/>
            <a:ext cx="5270500" cy="3540027"/>
          </a:xfrm>
          <a:prstGeom prst="rect">
            <a:avLst/>
          </a:prstGeom>
        </p:spPr>
      </p:pic>
      <p:sp>
        <p:nvSpPr>
          <p:cNvPr id="11" name="Rectangle 10">
            <a:extLst>
              <a:ext uri="{FF2B5EF4-FFF2-40B4-BE49-F238E27FC236}">
                <a16:creationId xmlns:a16="http://schemas.microsoft.com/office/drawing/2014/main" id="{CDE7477D-D8EA-C841-AD43-E266DE2F6629}"/>
              </a:ext>
            </a:extLst>
          </p:cNvPr>
          <p:cNvSpPr/>
          <p:nvPr/>
        </p:nvSpPr>
        <p:spPr>
          <a:xfrm>
            <a:off x="6502400" y="30099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1B726F4-8A66-9046-820A-10A0CA44C303}"/>
              </a:ext>
            </a:extLst>
          </p:cNvPr>
          <p:cNvSpPr txBox="1"/>
          <p:nvPr/>
        </p:nvSpPr>
        <p:spPr>
          <a:xfrm>
            <a:off x="5295753" y="2928964"/>
            <a:ext cx="495300" cy="461665"/>
          </a:xfrm>
          <a:prstGeom prst="rect">
            <a:avLst/>
          </a:prstGeom>
          <a:noFill/>
        </p:spPr>
        <p:txBody>
          <a:bodyPr wrap="square" rtlCol="0">
            <a:spAutoFit/>
          </a:bodyPr>
          <a:lstStyle/>
          <a:p>
            <a:r>
              <a:rPr lang="en-US" sz="2400" dirty="0"/>
              <a:t>77</a:t>
            </a:r>
          </a:p>
        </p:txBody>
      </p:sp>
      <p:sp>
        <p:nvSpPr>
          <p:cNvPr id="15" name="TextBox 14">
            <a:extLst>
              <a:ext uri="{FF2B5EF4-FFF2-40B4-BE49-F238E27FC236}">
                <a16:creationId xmlns:a16="http://schemas.microsoft.com/office/drawing/2014/main" id="{A2671CCB-A97D-C24A-9BB1-C6DC5DC73FC5}"/>
              </a:ext>
            </a:extLst>
          </p:cNvPr>
          <p:cNvSpPr txBox="1"/>
          <p:nvPr/>
        </p:nvSpPr>
        <p:spPr>
          <a:xfrm>
            <a:off x="6492654" y="2928964"/>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3829642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During one game, a slot machine will tend to pay out about the same amount on average, but there is variability in the reward on any given choice. </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3751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For example, the average reward for the slot machine on the right might be 50 points, but on the first play you might see a reward of 52 points because of the variability.</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60993"/>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60993"/>
            <a:ext cx="619346" cy="461665"/>
          </a:xfrm>
          <a:prstGeom prst="rect">
            <a:avLst/>
          </a:prstGeom>
          <a:noFill/>
        </p:spPr>
        <p:txBody>
          <a:bodyPr wrap="square" rtlCol="0">
            <a:spAutoFit/>
          </a:bodyPr>
          <a:lstStyle/>
          <a:p>
            <a:r>
              <a:rPr lang="en-US" sz="2400" dirty="0"/>
              <a:t>52</a:t>
            </a:r>
          </a:p>
        </p:txBody>
      </p:sp>
    </p:spTree>
    <p:extLst>
      <p:ext uri="{BB962C8B-B14F-4D97-AF65-F5344CB8AC3E}">
        <p14:creationId xmlns:p14="http://schemas.microsoft.com/office/powerpoint/2010/main" val="3191421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On the second play you might get 56 points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60993"/>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60993"/>
            <a:ext cx="619346" cy="461665"/>
          </a:xfrm>
          <a:prstGeom prst="rect">
            <a:avLst/>
          </a:prstGeom>
          <a:noFill/>
        </p:spPr>
        <p:txBody>
          <a:bodyPr wrap="square" rtlCol="0">
            <a:spAutoFit/>
          </a:bodyPr>
          <a:lstStyle/>
          <a:p>
            <a:r>
              <a:rPr lang="en-US" sz="2400" dirty="0"/>
              <a:t>52</a:t>
            </a:r>
          </a:p>
        </p:txBody>
      </p:sp>
      <p:sp>
        <p:nvSpPr>
          <p:cNvPr id="11" name="TextBox 10">
            <a:extLst>
              <a:ext uri="{FF2B5EF4-FFF2-40B4-BE49-F238E27FC236}">
                <a16:creationId xmlns:a16="http://schemas.microsoft.com/office/drawing/2014/main" id="{924A4D8D-0C30-594C-895E-3EC032D5B651}"/>
              </a:ext>
            </a:extLst>
          </p:cNvPr>
          <p:cNvSpPr txBox="1"/>
          <p:nvPr/>
        </p:nvSpPr>
        <p:spPr>
          <a:xfrm>
            <a:off x="6502401" y="3502872"/>
            <a:ext cx="619346" cy="461665"/>
          </a:xfrm>
          <a:prstGeom prst="rect">
            <a:avLst/>
          </a:prstGeom>
          <a:noFill/>
        </p:spPr>
        <p:txBody>
          <a:bodyPr wrap="square" rtlCol="0">
            <a:spAutoFit/>
          </a:bodyPr>
          <a:lstStyle/>
          <a:p>
            <a:r>
              <a:rPr lang="en-US" sz="2400" dirty="0"/>
              <a:t>56</a:t>
            </a:r>
          </a:p>
        </p:txBody>
      </p:sp>
      <p:sp>
        <p:nvSpPr>
          <p:cNvPr id="14" name="TextBox 13">
            <a:extLst>
              <a:ext uri="{FF2B5EF4-FFF2-40B4-BE49-F238E27FC236}">
                <a16:creationId xmlns:a16="http://schemas.microsoft.com/office/drawing/2014/main" id="{B5294D0E-2096-5942-9AA1-8703900206EE}"/>
              </a:ext>
            </a:extLst>
          </p:cNvPr>
          <p:cNvSpPr txBox="1"/>
          <p:nvPr/>
        </p:nvSpPr>
        <p:spPr>
          <a:xfrm>
            <a:off x="5295754" y="3502872"/>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560079765"/>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44313</TotalTime>
  <Words>1273</Words>
  <Application>Microsoft Macintosh PowerPoint</Application>
  <PresentationFormat>Widescreen</PresentationFormat>
  <Paragraphs>191</Paragraphs>
  <Slides>24</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Black</vt:lpstr>
      <vt:lpstr>Horizon Task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Horizon Task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Slot Machine</dc:title>
  <dc:creator>Robin Aupperle</dc:creator>
  <cp:lastModifiedBy>James Touthang</cp:lastModifiedBy>
  <cp:revision>446</cp:revision>
  <dcterms:created xsi:type="dcterms:W3CDTF">2014-09-09T19:40:19Z</dcterms:created>
  <dcterms:modified xsi:type="dcterms:W3CDTF">2020-08-11T20:21:07Z</dcterms:modified>
</cp:coreProperties>
</file>