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4" r:id="rId22"/>
    <p:sldId id="535" r:id="rId23"/>
    <p:sldId id="530" r:id="rId24"/>
    <p:sldId id="531" r:id="rId25"/>
    <p:sldId id="532" r:id="rId26"/>
    <p:sldId id="53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4"/>
            <p14:sldId id="535"/>
            <p14:sldId id="530"/>
            <p14:sldId id="531"/>
          </p14:sldIdLst>
        </p14:section>
        <p14:section name="run2" id="{D32F0954-C8B6-BD40-8229-7B80911332A3}">
          <p14:sldIdLst>
            <p14:sldId id="532"/>
            <p14:sldId id="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3333" autoAdjust="0"/>
  </p:normalViewPr>
  <p:slideViewPr>
    <p:cSldViewPr snapToGrid="0" snapToObjects="1">
      <p:cViewPr varScale="1">
        <p:scale>
          <a:sx n="109" d="100"/>
          <a:sy n="109" d="100"/>
        </p:scale>
        <p:origin x="216" y="4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2/9/22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970812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429599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25</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26</a:t>
            </a:fld>
            <a:endParaRPr lang="en-US"/>
          </a:p>
        </p:txBody>
      </p:sp>
    </p:spTree>
    <p:extLst>
      <p:ext uri="{BB962C8B-B14F-4D97-AF65-F5344CB8AC3E}">
        <p14:creationId xmlns:p14="http://schemas.microsoft.com/office/powerpoint/2010/main" val="289126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2/9/22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66900" y="2798641"/>
            <a:ext cx="8458200" cy="1470025"/>
          </a:xfrm>
        </p:spPr>
        <p:txBody>
          <a:bodyPr>
            <a:normAutofit/>
          </a:bodyPr>
          <a:lstStyle/>
          <a:p>
            <a:r>
              <a:rPr lang="en-US" sz="5400"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2" name="TextBox 1">
            <a:extLst>
              <a:ext uri="{FF2B5EF4-FFF2-40B4-BE49-F238E27FC236}">
                <a16:creationId xmlns:a16="http://schemas.microsoft.com/office/drawing/2014/main" id="{C225CAA8-1234-FC4A-90C1-FB81655EFF7B}"/>
              </a:ext>
            </a:extLst>
          </p:cNvPr>
          <p:cNvSpPr txBox="1"/>
          <p:nvPr/>
        </p:nvSpPr>
        <p:spPr>
          <a:xfrm>
            <a:off x="1866900" y="1539939"/>
            <a:ext cx="8268628" cy="584775"/>
          </a:xfrm>
          <a:prstGeom prst="rect">
            <a:avLst/>
          </a:prstGeom>
          <a:noFill/>
        </p:spPr>
        <p:txBody>
          <a:bodyPr wrap="square" rtlCol="0">
            <a:spAutoFit/>
          </a:bodyPr>
          <a:lstStyle/>
          <a:p>
            <a:pPr algn="ctr"/>
            <a:r>
              <a:rPr lang="en-US" sz="3200" i="1" dirty="0"/>
              <a:t>Turn up the volume to hear instructions.</a:t>
            </a:r>
          </a:p>
        </p:txBody>
      </p:sp>
      <p:sp>
        <p:nvSpPr>
          <p:cNvPr id="10" name="TextBox 9">
            <a:extLst>
              <a:ext uri="{FF2B5EF4-FFF2-40B4-BE49-F238E27FC236}">
                <a16:creationId xmlns:a16="http://schemas.microsoft.com/office/drawing/2014/main" id="{E73A45A9-74D9-7C48-985C-3CF674C494BA}"/>
              </a:ext>
            </a:extLst>
          </p:cNvPr>
          <p:cNvSpPr txBox="1"/>
          <p:nvPr/>
        </p:nvSpPr>
        <p:spPr>
          <a:xfrm>
            <a:off x="5064211" y="5704512"/>
            <a:ext cx="2063578" cy="369332"/>
          </a:xfrm>
          <a:prstGeom prst="rect">
            <a:avLst/>
          </a:prstGeom>
          <a:noFill/>
        </p:spPr>
        <p:txBody>
          <a:bodyPr wrap="square" rtlCol="0">
            <a:spAutoFit/>
          </a:bodyPr>
          <a:lstStyle/>
          <a:p>
            <a:pPr algn="ctr"/>
            <a:r>
              <a:rPr lang="en-US" dirty="0"/>
              <a:t>RUN 1</a:t>
            </a:r>
          </a:p>
        </p:txBody>
      </p:sp>
      <p:pic>
        <p:nvPicPr>
          <p:cNvPr id="6" name="Graphic 5">
            <a:extLst>
              <a:ext uri="{FF2B5EF4-FFF2-40B4-BE49-F238E27FC236}">
                <a16:creationId xmlns:a16="http://schemas.microsoft.com/office/drawing/2014/main" id="{8CE1BF04-FE2F-864E-8682-ABB8525CDF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01797" y="207796"/>
            <a:ext cx="2197100" cy="419100"/>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play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2205519"/>
          </a:xfrm>
          <a:ln>
            <a:noFill/>
          </a:ln>
        </p:spPr>
        <p:txBody>
          <a:bodyPr>
            <a:noAutofit/>
          </a:bodyPr>
          <a:lstStyle/>
          <a:p>
            <a:pPr marL="0" indent="0">
              <a:buNone/>
            </a:pPr>
            <a:r>
              <a:rPr lang="en-US" dirty="0"/>
              <a:t>The pay outs will vary in the same way for both slot machines, and the level in which they vary will stay the same throughout the experiment. It is just the </a:t>
            </a:r>
            <a:r>
              <a:rPr lang="en-US" u="sng" dirty="0"/>
              <a:t>average pay out</a:t>
            </a:r>
            <a:r>
              <a:rPr lang="en-US" dirty="0"/>
              <a:t> that will change for each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2117890"/>
          </a:xfrm>
          <a:ln>
            <a:noFill/>
          </a:ln>
        </p:spPr>
        <p:txBody>
          <a:bodyPr>
            <a:noAutofit/>
          </a:bodyPr>
          <a:lstStyle/>
          <a:p>
            <a:pPr marL="0" indent="0">
              <a:buNone/>
            </a:pPr>
            <a:r>
              <a:rPr lang="en-US" dirty="0"/>
              <a:t>During each game, one of the slot machines will have a higher average reward and will therefore be the best choice during that game. However, the same slot machine will not always be the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100210"/>
            <a:ext cx="11214100" cy="2640050"/>
          </a:xfrm>
          <a:ln>
            <a:noFill/>
          </a:ln>
        </p:spPr>
        <p:txBody>
          <a:bodyPr>
            <a:noAutofit/>
          </a:bodyPr>
          <a:lstStyle/>
          <a:p>
            <a:pPr marL="0" indent="0">
              <a:buNone/>
            </a:pPr>
            <a:r>
              <a:rPr lang="en-US" dirty="0"/>
              <a:t>For any one choice, you can only play one slot machine. The number of choices in each game is determined by the height of the slot machine. For example, when the slot machines are 10 boxes high, you will have 10 choices in that game. Once you make those 10 choices, that game is over and you will start a new one.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When the stacks are 5 boxes high, there are only 5 choices in that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361594"/>
            <a:ext cx="11214100" cy="2104927"/>
          </a:xfrm>
          <a:ln>
            <a:noFill/>
          </a:ln>
        </p:spPr>
        <p:txBody>
          <a:bodyPr>
            <a:noAutofit/>
          </a:bodyPr>
          <a:lstStyle/>
          <a:p>
            <a:pPr marL="0" indent="0">
              <a:buNone/>
            </a:pPr>
            <a:r>
              <a:rPr lang="en-US" dirty="0"/>
              <a:t>In addition, the first 4 choices in each game are “forced choices” where we will choose an option for you. This will give you some experience with each option before you make your first free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951"/>
          <a:stretch/>
        </p:blipFill>
        <p:spPr>
          <a:xfrm>
            <a:off x="3429000" y="3543301"/>
            <a:ext cx="5270500" cy="2959099"/>
          </a:xfrm>
          <a:prstGeom prst="rect">
            <a:avLst/>
          </a:prstGeom>
        </p:spPr>
      </p:pic>
      <p:sp>
        <p:nvSpPr>
          <p:cNvPr id="3" name="Content Placeholder 2"/>
          <p:cNvSpPr>
            <a:spLocks noGrp="1"/>
          </p:cNvSpPr>
          <p:nvPr>
            <p:ph idx="1"/>
          </p:nvPr>
        </p:nvSpPr>
        <p:spPr>
          <a:xfrm>
            <a:off x="457200" y="473172"/>
            <a:ext cx="11214100" cy="3070128"/>
          </a:xfrm>
          <a:ln>
            <a:noFill/>
          </a:ln>
        </p:spPr>
        <p:txBody>
          <a:bodyPr>
            <a:noAutofit/>
          </a:bodyPr>
          <a:lstStyle/>
          <a:p>
            <a:pPr marL="0" indent="0">
              <a:buNone/>
            </a:pPr>
            <a:r>
              <a:rPr lang="en-US" dirty="0"/>
              <a:t>“These “forced choices” will be indicated by a red square inside the box we want you to open. You must press the button to choose this option in order to see the reward and move on to the next choice in the game. </a:t>
            </a:r>
          </a:p>
          <a:p>
            <a:pPr marL="0" indent="0">
              <a:buNone/>
            </a:pPr>
            <a:r>
              <a:rPr lang="en-US" dirty="0"/>
              <a:t>For example, if you are instructed to choose the left box for your first choice,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566"/>
          <a:stretch/>
        </p:blipFill>
        <p:spPr>
          <a:xfrm>
            <a:off x="3429000" y="3543301"/>
            <a:ext cx="5270500" cy="2984500"/>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Once these “forced choices” are complete, you will have a free choice between the two stacks that is indicated by two green squares inside the two boxes you are choosing between.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You will receive payment based on the number of points  you win.</a:t>
            </a:r>
          </a:p>
          <a:p>
            <a:pPr marL="0" indent="0" algn="ctr">
              <a:buNone/>
            </a:pPr>
            <a:r>
              <a:rPr lang="en-US" dirty="0"/>
              <a:t>For every 100 points you win, you will receive 10 cents.</a:t>
            </a:r>
          </a:p>
          <a:p>
            <a:pPr marL="0" indent="0" algn="ctr">
              <a:buNone/>
            </a:pPr>
            <a:endParaRPr lang="en-US" dirty="0"/>
          </a:p>
          <a:p>
            <a:pPr marL="0" indent="0" algn="ctr">
              <a:buNone/>
            </a:pPr>
            <a:endParaRPr lang="en-US" dirty="0"/>
          </a:p>
          <a:p>
            <a:pPr marL="0" indent="0" algn="ctr">
              <a:buNone/>
            </a:pPr>
            <a:r>
              <a:rPr lang="en-US" sz="3600" b="1" dirty="0"/>
              <a:t>100 points = 10 cents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461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You will receive payment based on the number of points  you win.</a:t>
            </a:r>
          </a:p>
          <a:p>
            <a:pPr marL="0" indent="0" algn="ctr">
              <a:buNone/>
            </a:pPr>
            <a:r>
              <a:rPr lang="en-US" dirty="0"/>
              <a:t>For every 1000 points you win, you will receive 10 cents.</a:t>
            </a:r>
          </a:p>
          <a:p>
            <a:pPr marL="0" indent="0" algn="ctr">
              <a:buNone/>
            </a:pPr>
            <a:endParaRPr lang="en-US" dirty="0"/>
          </a:p>
          <a:p>
            <a:pPr marL="0" indent="0" algn="ctr">
              <a:buNone/>
            </a:pPr>
            <a:endParaRPr lang="en-US" dirty="0"/>
          </a:p>
          <a:p>
            <a:pPr marL="0" indent="0" algn="ctr">
              <a:buNone/>
            </a:pPr>
            <a:r>
              <a:rPr lang="en-US" sz="3600" b="1" dirty="0"/>
              <a:t>1000 points = 10 cents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6369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endParaRPr lang="en-US" dirty="0"/>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50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look like this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each slot machine will have a different average “pay out”. For example, one of the machines may pay out an average of 45 points while the other averages 52 points. However, the specific amount awarded on any given choice will vary.”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For example, the average reward for the slot machine on the right might be 50 points, but on the first choice, you might see a reward of 52 points. This is because the exact reward on any given choice will vary around the average of 50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44470</TotalTime>
  <Words>1439</Words>
  <Application>Microsoft Macintosh PowerPoint</Application>
  <PresentationFormat>Widescreen</PresentationFormat>
  <Paragraphs>207</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459</cp:revision>
  <dcterms:created xsi:type="dcterms:W3CDTF">2014-09-09T19:40:19Z</dcterms:created>
  <dcterms:modified xsi:type="dcterms:W3CDTF">2022-02-09T18:09:03Z</dcterms:modified>
</cp:coreProperties>
</file>