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sldIdLst>
    <p:sldId id="498" r:id="rId2"/>
    <p:sldId id="495" r:id="rId3"/>
    <p:sldId id="510" r:id="rId4"/>
    <p:sldId id="536" r:id="rId5"/>
    <p:sldId id="542" r:id="rId6"/>
    <p:sldId id="511" r:id="rId7"/>
    <p:sldId id="513" r:id="rId8"/>
    <p:sldId id="514" r:id="rId9"/>
    <p:sldId id="515" r:id="rId10"/>
    <p:sldId id="516" r:id="rId11"/>
    <p:sldId id="517" r:id="rId12"/>
    <p:sldId id="518" r:id="rId13"/>
    <p:sldId id="519" r:id="rId14"/>
    <p:sldId id="520" r:id="rId15"/>
    <p:sldId id="521" r:id="rId16"/>
    <p:sldId id="539" r:id="rId17"/>
    <p:sldId id="522" r:id="rId18"/>
    <p:sldId id="543" r:id="rId19"/>
    <p:sldId id="523" r:id="rId20"/>
    <p:sldId id="524" r:id="rId21"/>
    <p:sldId id="525" r:id="rId22"/>
    <p:sldId id="526" r:id="rId23"/>
    <p:sldId id="528" r:id="rId24"/>
    <p:sldId id="529" r:id="rId25"/>
    <p:sldId id="534" r:id="rId26"/>
    <p:sldId id="530" r:id="rId27"/>
    <p:sldId id="531" r:id="rId28"/>
    <p:sldId id="538" r:id="rId29"/>
    <p:sldId id="540" r:id="rId30"/>
    <p:sldId id="54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un1" id="{83EBD0D1-AFB9-CA47-840B-0BC3DF865093}">
          <p14:sldIdLst>
            <p14:sldId id="498"/>
            <p14:sldId id="495"/>
            <p14:sldId id="510"/>
            <p14:sldId id="536"/>
            <p14:sldId id="542"/>
            <p14:sldId id="511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39"/>
            <p14:sldId id="522"/>
            <p14:sldId id="543"/>
            <p14:sldId id="523"/>
            <p14:sldId id="524"/>
            <p14:sldId id="525"/>
            <p14:sldId id="526"/>
            <p14:sldId id="528"/>
            <p14:sldId id="529"/>
            <p14:sldId id="534"/>
            <p14:sldId id="530"/>
            <p14:sldId id="531"/>
          </p14:sldIdLst>
        </p14:section>
        <p14:section name="Role Reversal Section" id="{E14ED5AF-C50F-9842-B2C8-76EE845F50BB}">
          <p14:sldIdLst>
            <p14:sldId id="538"/>
            <p14:sldId id="540"/>
            <p14:sldId id="5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DFF"/>
    <a:srgbClr val="FFFF66"/>
    <a:srgbClr val="00FF00"/>
    <a:srgbClr val="2A5973"/>
    <a:srgbClr val="6E3600"/>
    <a:srgbClr val="0000FF"/>
    <a:srgbClr val="102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007" autoAdjust="0"/>
    <p:restoredTop sz="93239" autoAdjust="0"/>
  </p:normalViewPr>
  <p:slideViewPr>
    <p:cSldViewPr snapToGrid="0" snapToObjects="1">
      <p:cViewPr varScale="1">
        <p:scale>
          <a:sx n="78" d="100"/>
          <a:sy n="78" d="100"/>
        </p:scale>
        <p:origin x="176" y="9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CDFB13-8C7E-2148-B293-047F9641DD71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E12D7-AE97-9243-8341-9A20FCA5A30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675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Outside</a:t>
            </a:r>
            <a:r>
              <a:rPr lang="en-US" baseline="0" dirty="0"/>
              <a:t> the scanner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271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109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53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776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26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24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1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800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6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390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16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122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206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053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18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510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42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124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471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819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 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08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8060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53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588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161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201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8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3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the Social Approval. In % 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1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screenshots of an X and an O</a:t>
            </a:r>
            <a:r>
              <a:rPr lang="en-US" baseline="0" dirty="0"/>
              <a:t> screen – like a timeline of screenshots.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AE12D7-AE97-9243-8341-9A20FCA5A3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14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019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49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941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3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952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30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94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06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1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6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574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25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A4D3A-6EF8-7448-AC6F-AD52FEDAA6A8}" type="datetimeFigureOut">
              <a:rPr lang="en-US" smtClean="0"/>
              <a:t>6/29/22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51D23-C897-684A-8E67-1EBE4884B6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711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866900" y="2798641"/>
            <a:ext cx="8458200" cy="1470025"/>
          </a:xfrm>
        </p:spPr>
        <p:txBody>
          <a:bodyPr>
            <a:normAutofit/>
          </a:bodyPr>
          <a:lstStyle/>
          <a:p>
            <a:r>
              <a:rPr lang="en-US" sz="5400" dirty="0"/>
              <a:t>Social Media Task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18" y="303487"/>
            <a:ext cx="1760561" cy="3338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25CAA8-1234-FC4A-90C1-FB81655EFF7B}"/>
              </a:ext>
            </a:extLst>
          </p:cNvPr>
          <p:cNvSpPr txBox="1"/>
          <p:nvPr/>
        </p:nvSpPr>
        <p:spPr>
          <a:xfrm>
            <a:off x="1866900" y="1539939"/>
            <a:ext cx="8268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i="1" dirty="0"/>
              <a:t>Turn up the volume to hear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1268561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9822" y="270991"/>
            <a:ext cx="9793227" cy="222104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For example, 50 people in a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might like one topic on average. </a:t>
            </a:r>
          </a:p>
          <a:p>
            <a:pPr marL="0" indent="0">
              <a:buNone/>
            </a:pPr>
            <a:r>
              <a:rPr lang="en-US" sz="2400" dirty="0"/>
              <a:t>However, as shown below, 52 people may like the first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is because the exact number of people that like each </a:t>
            </a:r>
            <a:r>
              <a:rPr lang="en-US" sz="2400" dirty="0">
                <a:solidFill>
                  <a:srgbClr val="FFFF66"/>
                </a:solidFill>
              </a:rPr>
              <a:t>post</a:t>
            </a:r>
            <a:r>
              <a:rPr lang="en-US" sz="2400" dirty="0"/>
              <a:t> will vary around the average of 50.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96BCD9D8-986B-0048-BA89-CA53919F7B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DDED5-B4FF-F846-844C-3EBD93396DBB}"/>
              </a:ext>
            </a:extLst>
          </p:cNvPr>
          <p:cNvSpPr txBox="1"/>
          <p:nvPr/>
        </p:nvSpPr>
        <p:spPr>
          <a:xfrm>
            <a:off x="9067913" y="2748191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42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3FF9DD9D-0ADE-8A46-BDCE-F63806402B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2" y="473173"/>
            <a:ext cx="9664861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 the second play you might get 56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if you chose the same topic again.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B2CDCE-C523-9A4B-8B6E-471164503B38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3" name="Picture 22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9C6AD63-6AAA-5A4B-B96A-A178E653C8E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70C7D-DF4F-BE4A-BA55-EC386807485B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0F611-83FC-004A-9841-13E0B7EBAAF8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</p:spTree>
    <p:extLst>
      <p:ext uri="{BB962C8B-B14F-4D97-AF65-F5344CB8AC3E}">
        <p14:creationId xmlns:p14="http://schemas.microsoft.com/office/powerpoint/2010/main" val="560079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F3AECA27-3F7D-A744-A30B-244403C5F6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4105303"/>
            <a:ext cx="7205264" cy="73459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3173"/>
            <a:ext cx="939092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chose the same topic a third time, you might get 45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577CB6B-9280-3243-BE0B-151B3A45407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3407532"/>
            <a:ext cx="7205264" cy="73459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D47E569-8742-164F-98B3-CF5BD6B1D576}"/>
              </a:ext>
            </a:extLst>
          </p:cNvPr>
          <p:cNvSpPr txBox="1"/>
          <p:nvPr/>
        </p:nvSpPr>
        <p:spPr>
          <a:xfrm>
            <a:off x="9174400" y="3517254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56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22" name="Picture 21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E5ADA1CA-4234-6C47-BEF4-3CE9816D1C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897" r="285" b="59875"/>
          <a:stretch/>
        </p:blipFill>
        <p:spPr>
          <a:xfrm>
            <a:off x="2620799" y="2706370"/>
            <a:ext cx="7205264" cy="734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E2CD007-389E-6A41-9AC3-20530D99E74E}"/>
              </a:ext>
            </a:extLst>
          </p:cNvPr>
          <p:cNvSpPr txBox="1"/>
          <p:nvPr/>
        </p:nvSpPr>
        <p:spPr>
          <a:xfrm>
            <a:off x="9067913" y="2735665"/>
            <a:ext cx="610535" cy="461665"/>
          </a:xfrm>
          <a:prstGeom prst="rect">
            <a:avLst/>
          </a:prstGeom>
          <a:solidFill>
            <a:srgbClr val="6E36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200B24E-ED38-E74A-A766-C8B678826CCC}"/>
              </a:ext>
            </a:extLst>
          </p:cNvPr>
          <p:cNvSpPr txBox="1"/>
          <p:nvPr/>
        </p:nvSpPr>
        <p:spPr>
          <a:xfrm>
            <a:off x="9174400" y="4202751"/>
            <a:ext cx="397560" cy="369332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45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2B0C0-3CE7-644D-A014-86323945D8AE}"/>
              </a:ext>
            </a:extLst>
          </p:cNvPr>
          <p:cNvSpPr txBox="1"/>
          <p:nvPr/>
        </p:nvSpPr>
        <p:spPr>
          <a:xfrm>
            <a:off x="3441803" y="3545322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I'm trying to decide which concert to go to. Both have rappers I really like!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4099EB-EA64-3244-8A4E-BC0CD74F0FDF}"/>
              </a:ext>
            </a:extLst>
          </p:cNvPr>
          <p:cNvSpPr txBox="1"/>
          <p:nvPr/>
        </p:nvSpPr>
        <p:spPr>
          <a:xfrm>
            <a:off x="3452434" y="4226021"/>
            <a:ext cx="5491194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like listening to rap when I'm in some moods, but not others.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374874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B12A135B-A9A1-9043-BEA8-A7BA6CD84B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218" r="285" b="59875"/>
          <a:stretch/>
        </p:blipFill>
        <p:spPr>
          <a:xfrm>
            <a:off x="2806021" y="2189340"/>
            <a:ext cx="6579958" cy="656704"/>
          </a:xfrm>
          <a:prstGeom prst="rect">
            <a:avLst/>
          </a:prstGeom>
        </p:spPr>
      </p:pic>
      <p:pic>
        <p:nvPicPr>
          <p:cNvPr id="7" name="Picture 6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7A62E688-C267-5344-AF3D-7ED2C233A7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3" y="2845938"/>
            <a:ext cx="6579958" cy="6659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319ED7-16DB-4A45-B53E-6D50357FED81}"/>
              </a:ext>
            </a:extLst>
          </p:cNvPr>
          <p:cNvSpPr txBox="1"/>
          <p:nvPr/>
        </p:nvSpPr>
        <p:spPr>
          <a:xfrm>
            <a:off x="8729992" y="2288642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52</a:t>
            </a:r>
            <a:endParaRPr lang="en-US" sz="1600" b="1" dirty="0">
              <a:latin typeface="Helvetica" pitchFamily="2" charset="0"/>
            </a:endParaRPr>
          </a:p>
        </p:txBody>
      </p:sp>
      <p:pic>
        <p:nvPicPr>
          <p:cNvPr id="10" name="Picture 9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19C4C391-5EB1-B54E-B16A-5A29B38094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3500815"/>
            <a:ext cx="6579958" cy="6659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2030" y="416852"/>
            <a:ext cx="9433367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And so on, such that if you were to pick the topic on the right 5 times in a row, you might see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responses like this:</a:t>
            </a:r>
          </a:p>
        </p:txBody>
      </p:sp>
      <p:pic>
        <p:nvPicPr>
          <p:cNvPr id="14" name="Picture 13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D72D5878-C24E-0E49-AF04-0F11F4C160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151376"/>
            <a:ext cx="6579958" cy="665921"/>
          </a:xfrm>
          <a:prstGeom prst="rect">
            <a:avLst/>
          </a:prstGeom>
        </p:spPr>
      </p:pic>
      <p:pic>
        <p:nvPicPr>
          <p:cNvPr id="16" name="Picture 15" descr="Graphical user interface, text, website&#10;&#10;Description automatically generated with medium confidence">
            <a:extLst>
              <a:ext uri="{FF2B5EF4-FFF2-40B4-BE49-F238E27FC236}">
                <a16:creationId xmlns:a16="http://schemas.microsoft.com/office/drawing/2014/main" id="{C908AC90-EC50-0A40-AE9E-6B58B87606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006" r="285" b="14878"/>
          <a:stretch/>
        </p:blipFill>
        <p:spPr>
          <a:xfrm>
            <a:off x="2806021" y="4811447"/>
            <a:ext cx="6579958" cy="66592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D958A-56A7-7D41-9AE7-2406ABE0566B}"/>
              </a:ext>
            </a:extLst>
          </p:cNvPr>
          <p:cNvSpPr txBox="1"/>
          <p:nvPr/>
        </p:nvSpPr>
        <p:spPr>
          <a:xfrm>
            <a:off x="8729991" y="2911199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56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6677C4-AC3D-B247-A0F7-32AF687CB6B4}"/>
              </a:ext>
            </a:extLst>
          </p:cNvPr>
          <p:cNvSpPr txBox="1"/>
          <p:nvPr/>
        </p:nvSpPr>
        <p:spPr>
          <a:xfrm>
            <a:off x="8729993" y="356369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45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924FBE-3C6D-E541-A150-7495EA4F12AA}"/>
              </a:ext>
            </a:extLst>
          </p:cNvPr>
          <p:cNvSpPr txBox="1"/>
          <p:nvPr/>
        </p:nvSpPr>
        <p:spPr>
          <a:xfrm>
            <a:off x="8727049" y="4213746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49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DD3546-3A99-494C-A862-7D5002215D2E}"/>
              </a:ext>
            </a:extLst>
          </p:cNvPr>
          <p:cNvSpPr txBox="1"/>
          <p:nvPr/>
        </p:nvSpPr>
        <p:spPr>
          <a:xfrm>
            <a:off x="8727048" y="4858457"/>
            <a:ext cx="553345" cy="30777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000" b="1" dirty="0">
                <a:latin typeface="Helvetica" pitchFamily="2" charset="0"/>
              </a:rPr>
              <a:t>51</a:t>
            </a:r>
            <a:endParaRPr lang="en-US" sz="1600" b="1" dirty="0">
              <a:latin typeface="Helvetica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340645-B2F0-B44B-AA9A-AECAB3EA57E4}"/>
              </a:ext>
            </a:extLst>
          </p:cNvPr>
          <p:cNvSpPr txBox="1"/>
          <p:nvPr/>
        </p:nvSpPr>
        <p:spPr>
          <a:xfrm>
            <a:off x="3573459" y="3000117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I'm trying to decide which concert to go to. Both have rappers </a:t>
            </a:r>
          </a:p>
          <a:p>
            <a:r>
              <a:rPr lang="en-US" sz="1400" dirty="0"/>
              <a:t>I really like!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C22DA7-25C1-7044-BA94-3F304613C43B}"/>
              </a:ext>
            </a:extLst>
          </p:cNvPr>
          <p:cNvSpPr txBox="1"/>
          <p:nvPr/>
        </p:nvSpPr>
        <p:spPr>
          <a:xfrm>
            <a:off x="3573459" y="3697419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I like listening to rap when I'm in some moods, but not others.</a:t>
            </a:r>
          </a:p>
          <a:p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67AEB9-B900-5B44-9F72-BB726C405C85}"/>
              </a:ext>
            </a:extLst>
          </p:cNvPr>
          <p:cNvSpPr txBox="1"/>
          <p:nvPr/>
        </p:nvSpPr>
        <p:spPr>
          <a:xfrm>
            <a:off x="3573459" y="4254091"/>
            <a:ext cx="5141397" cy="430887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Rappers talk so fast I sometimes can't understand what they're saying, but it still sounds good anyway!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AE8CBD-5C7E-7C41-9059-8CCBD78CB9CD}"/>
              </a:ext>
            </a:extLst>
          </p:cNvPr>
          <p:cNvSpPr txBox="1"/>
          <p:nvPr/>
        </p:nvSpPr>
        <p:spPr>
          <a:xfrm>
            <a:off x="3573459" y="4901111"/>
            <a:ext cx="5141397" cy="492443"/>
          </a:xfrm>
          <a:prstGeom prst="rect">
            <a:avLst/>
          </a:prstGeom>
          <a:solidFill>
            <a:srgbClr val="6E3600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/>
              <a:t>I can't believe they cancelled the concert. Good rap artists never come do shows here anymore!</a:t>
            </a:r>
          </a:p>
        </p:txBody>
      </p:sp>
    </p:spTree>
    <p:extLst>
      <p:ext uri="{BB962C8B-B14F-4D97-AF65-F5344CB8AC3E}">
        <p14:creationId xmlns:p14="http://schemas.microsoft.com/office/powerpoint/2010/main" val="2116435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7387" y="473172"/>
            <a:ext cx="9664862" cy="506135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Within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people will tend to like one of the topics more than the other. </a:t>
            </a:r>
          </a:p>
          <a:p>
            <a:pPr marL="0" indent="0">
              <a:buNone/>
            </a:pPr>
            <a:r>
              <a:rPr lang="en-US" dirty="0"/>
              <a:t>That topic will therefore be the better one for getting the most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because there will be a new set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the same topic will not always be the one that is liked most. 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877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2800" dirty="0"/>
              <a:t>In our experience, the number of people that like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tend to show a similar range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around the average for both topics, and this range also tends to stay the same from one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to the next. ​</a:t>
            </a:r>
          </a:p>
          <a:p>
            <a:pPr marL="0" indent="0" fontAlgn="base">
              <a:buNone/>
            </a:pPr>
            <a:r>
              <a:rPr lang="en-US" sz="2800" dirty="0"/>
              <a:t>​</a:t>
            </a:r>
          </a:p>
          <a:p>
            <a:pPr marL="0" indent="0" fontAlgn="base">
              <a:buNone/>
            </a:pPr>
            <a:r>
              <a:rPr lang="en-US" sz="2800" dirty="0"/>
              <a:t>For example, if the average number of people that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for the left topic in a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were 50, some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might get 40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60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 </a:t>
            </a:r>
          </a:p>
          <a:p>
            <a:pPr marL="0" indent="0" fontAlgn="base">
              <a:buNone/>
            </a:pPr>
            <a:endParaRPr lang="en-US" sz="2800" dirty="0"/>
          </a:p>
          <a:p>
            <a:pPr marL="0" indent="0" fontAlgn="base">
              <a:buNone/>
            </a:pPr>
            <a:r>
              <a:rPr lang="en-US" sz="2800" dirty="0"/>
              <a:t>The topic on the right might instead have an average of 55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, with 45 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low end and 65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on the high end. 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4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687" y="419381"/>
            <a:ext cx="9834113" cy="5764433"/>
          </a:xfrm>
          <a:ln>
            <a:noFill/>
          </a:ln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dirty="0"/>
              <a:t>The </a:t>
            </a:r>
            <a:r>
              <a:rPr lang="en-US" u="sng" dirty="0"/>
              <a:t>average number of people that like </a:t>
            </a:r>
            <a:r>
              <a:rPr lang="en-US" u="sng" dirty="0">
                <a:solidFill>
                  <a:srgbClr val="FFFF00"/>
                </a:solidFill>
              </a:rPr>
              <a:t>posts</a:t>
            </a:r>
            <a:r>
              <a:rPr lang="en-US" u="sng" dirty="0"/>
              <a:t> about each topic </a:t>
            </a:r>
            <a:r>
              <a:rPr lang="en-US" dirty="0"/>
              <a:t>could change for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, because there will be a different group of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. ​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But, as mentioned before, people in each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tend to show a similar range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from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for each topic.​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69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3725317"/>
            <a:ext cx="11214100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To make your choices: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&lt;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left.</a:t>
            </a:r>
          </a:p>
          <a:p>
            <a:pPr marL="0" indent="0" algn="ctr">
              <a:buNone/>
            </a:pPr>
            <a:r>
              <a:rPr lang="en-US" dirty="0"/>
              <a:t>Press the </a:t>
            </a:r>
            <a:r>
              <a:rPr lang="en-US" b="1" dirty="0"/>
              <a:t>&gt;</a:t>
            </a:r>
            <a:r>
              <a:rPr lang="en-US" dirty="0"/>
              <a:t> KEY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the topic on the right.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586044F2-DD70-224F-8346-25B31DA0D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476" y="544396"/>
            <a:ext cx="5626100" cy="1422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D9FB4F5-2A90-DC45-A052-4EC2C46A86A1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107052" y="1966796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AE20CC4-55B3-EB41-92D8-9C5F9048376A}"/>
              </a:ext>
            </a:extLst>
          </p:cNvPr>
          <p:cNvSpPr/>
          <p:nvPr/>
        </p:nvSpPr>
        <p:spPr>
          <a:xfrm>
            <a:off x="3735092" y="2444337"/>
            <a:ext cx="743919" cy="666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880A477-A399-814E-9BBC-7191F82FF8E5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7369661" y="1916490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325BF1F-A1C1-E442-987B-5F8B0ABA3B05}"/>
              </a:ext>
            </a:extLst>
          </p:cNvPr>
          <p:cNvSpPr/>
          <p:nvPr/>
        </p:nvSpPr>
        <p:spPr>
          <a:xfrm>
            <a:off x="6997701" y="2394031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</p:spTree>
    <p:extLst>
      <p:ext uri="{BB962C8B-B14F-4D97-AF65-F5344CB8AC3E}">
        <p14:creationId xmlns:p14="http://schemas.microsoft.com/office/powerpoint/2010/main" val="2231844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for the purposes of this game, the left panel links have been disabled. 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7509247-DB81-7E4D-B746-D61E4FECB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88"/>
          <a:stretch/>
        </p:blipFill>
        <p:spPr>
          <a:xfrm>
            <a:off x="2963464" y="1771040"/>
            <a:ext cx="6176881" cy="4221159"/>
          </a:xfrm>
          <a:prstGeom prst="rect">
            <a:avLst/>
          </a:prstGeom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745F07A-3892-C74C-9AF1-9DFF3384EFA6}"/>
              </a:ext>
            </a:extLst>
          </p:cNvPr>
          <p:cNvSpPr/>
          <p:nvPr/>
        </p:nvSpPr>
        <p:spPr>
          <a:xfrm>
            <a:off x="4657980" y="1699303"/>
            <a:ext cx="4482365" cy="4397444"/>
          </a:xfrm>
          <a:prstGeom prst="rect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BFD06B-B1AF-9B47-AD60-D6CF20E1EFE3}"/>
              </a:ext>
            </a:extLst>
          </p:cNvPr>
          <p:cNvSpPr/>
          <p:nvPr/>
        </p:nvSpPr>
        <p:spPr>
          <a:xfrm>
            <a:off x="2754086" y="1771040"/>
            <a:ext cx="2090057" cy="40720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76620"/>
            <a:ext cx="9772891" cy="297597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some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In other </a:t>
            </a:r>
            <a:r>
              <a:rPr lang="en-US" sz="2400" dirty="0">
                <a:solidFill>
                  <a:srgbClr val="00FF00"/>
                </a:solidFill>
              </a:rPr>
              <a:t>chatrooms</a:t>
            </a:r>
            <a:r>
              <a:rPr lang="en-US" sz="2400" dirty="0"/>
              <a:t>, you will be able to make 10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The number of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 you can make in each game is determined by the number of empty slots that are shown.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For example,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shown below would allow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Once you make those 5 </a:t>
            </a:r>
            <a:r>
              <a:rPr lang="en-US" sz="2400" dirty="0">
                <a:solidFill>
                  <a:srgbClr val="FFFF66"/>
                </a:solidFill>
              </a:rPr>
              <a:t>posts</a:t>
            </a:r>
            <a:r>
              <a:rPr lang="en-US" sz="2400" dirty="0"/>
              <a:t>, that round is over and you will move to the next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DA945E9-41F3-5C4F-877F-B4546394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58" t="14237" r="16843" b="39958"/>
          <a:stretch/>
        </p:blipFill>
        <p:spPr>
          <a:xfrm>
            <a:off x="4166461" y="3429000"/>
            <a:ext cx="3859078" cy="2581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5888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340" y="570582"/>
            <a:ext cx="9983097" cy="532685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Welcome! </a:t>
            </a:r>
          </a:p>
          <a:p>
            <a:pPr marL="0" indent="0" algn="ctr">
              <a:buNone/>
            </a:pPr>
            <a:r>
              <a:rPr lang="en-US" dirty="0"/>
              <a:t>Thank you for volunteering for this experiment.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this experiment, we would like you to play a game where you participate in an online social media platform. You will choose different topics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Your goal is to maximize the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from the other people online.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794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6979" y="484917"/>
            <a:ext cx="9437948" cy="166216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instead looked like this, you could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AE16CA7-6556-E645-8E2C-3B78486F4571}"/>
              </a:ext>
            </a:extLst>
          </p:cNvPr>
          <p:cNvSpPr/>
          <p:nvPr/>
        </p:nvSpPr>
        <p:spPr>
          <a:xfrm>
            <a:off x="6502401" y="3255385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D9ACFB8-A196-8E4F-974C-8C73062123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340" t="14462" r="16661" b="6798"/>
          <a:stretch/>
        </p:blipFill>
        <p:spPr>
          <a:xfrm>
            <a:off x="4166461" y="1636273"/>
            <a:ext cx="3859078" cy="44375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3920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0066" y="361594"/>
            <a:ext cx="10012101" cy="255507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To help you get a sense of what people in the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are like, we will tell you which topic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for the first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After that, you can choose to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about whichever topic you’d like.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452D78-C300-294E-B6C0-92C6B6E7A035}"/>
              </a:ext>
            </a:extLst>
          </p:cNvPr>
          <p:cNvSpPr/>
          <p:nvPr/>
        </p:nvSpPr>
        <p:spPr>
          <a:xfrm>
            <a:off x="6464301" y="29166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E7B69D0-5EAD-164A-B3E5-0F5E0519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019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2744" y="473172"/>
            <a:ext cx="9954228" cy="25130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Therefore, for the first four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, only one of the topics will be lit up. This indicates that you can only choose that topic. </a:t>
            </a:r>
          </a:p>
          <a:p>
            <a:pPr marL="0" indent="0">
              <a:buNone/>
            </a:pPr>
            <a:r>
              <a:rPr lang="en-US" sz="2800" dirty="0"/>
              <a:t>For example, if you are instructed to choose the left topic for your first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, you will see this.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BB8DDE-10A9-024A-958D-837D4740EBF0}"/>
              </a:ext>
            </a:extLst>
          </p:cNvPr>
          <p:cNvSpPr/>
          <p:nvPr/>
        </p:nvSpPr>
        <p:spPr>
          <a:xfrm>
            <a:off x="6451601" y="4389870"/>
            <a:ext cx="533399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3D6BB8F-9387-E146-8A03-1ADF7F0466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4986" y="3076483"/>
            <a:ext cx="7410999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1931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364" y="473172"/>
            <a:ext cx="9792183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If you were instructed to choose the right topic on the third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, you would see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50FDC-4F77-6E44-9FB5-9089D63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97710" y="3076483"/>
            <a:ext cx="7365551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407996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7938" y="473172"/>
            <a:ext cx="10363361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Once these four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 are complete, you will be free to choose between the two topics. </a:t>
            </a:r>
          </a:p>
          <a:p>
            <a:pPr marL="0" indent="0">
              <a:buNone/>
            </a:pPr>
            <a:r>
              <a:rPr lang="en-US" dirty="0"/>
              <a:t>This is indicated by both topic options being lit up.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6FC358C1-B626-994A-8A79-A3ADE11ED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212" y="3076483"/>
            <a:ext cx="7652548" cy="19347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10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0536" y="285535"/>
            <a:ext cx="9919505" cy="329872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will keep track of the total number of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receive across all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Try to get as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as possible. </a:t>
            </a:r>
          </a:p>
          <a:p>
            <a:pPr marL="0" indent="0">
              <a:buNone/>
            </a:pPr>
            <a:r>
              <a:rPr lang="en-US" dirty="0"/>
              <a:t>In the upper-right corner, we will use this to calculate your overall “</a:t>
            </a:r>
            <a:r>
              <a:rPr lang="en-US" dirty="0">
                <a:solidFill>
                  <a:srgbClr val="00FDFF"/>
                </a:solidFill>
              </a:rPr>
              <a:t>social approval score</a:t>
            </a:r>
            <a:r>
              <a:rPr lang="en-US" dirty="0"/>
              <a:t>”, which will go up or down over time depending on how many </a:t>
            </a:r>
            <a:r>
              <a:rPr lang="en-US" dirty="0">
                <a:solidFill>
                  <a:srgbClr val="00FDFF"/>
                </a:solidFill>
              </a:rPr>
              <a:t>likes</a:t>
            </a:r>
            <a:r>
              <a:rPr lang="en-US" dirty="0"/>
              <a:t> you get.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F2ECFCF-775B-6249-8F94-0AE6566E9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5533" y="3677802"/>
            <a:ext cx="5247982" cy="24299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34461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076" y="473172"/>
            <a:ext cx="9051402" cy="137969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So to be sure that everything makes sense let’s work through a few example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&#10;&#10;Description automatically generated">
            <a:extLst>
              <a:ext uri="{FF2B5EF4-FFF2-40B4-BE49-F238E27FC236}">
                <a16:creationId xmlns:a16="http://schemas.microsoft.com/office/drawing/2014/main" id="{A77AD95F-E386-C04B-B4F1-084B641B1C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427"/>
          <a:stretch/>
        </p:blipFill>
        <p:spPr>
          <a:xfrm>
            <a:off x="3062508" y="2550695"/>
            <a:ext cx="5626100" cy="90425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CA22A-CD91-E940-BE65-2E10126871FE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119084" y="3454953"/>
            <a:ext cx="0" cy="47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A3AF63F-0AF3-B94B-B308-4DFAD06FE454}"/>
              </a:ext>
            </a:extLst>
          </p:cNvPr>
          <p:cNvSpPr/>
          <p:nvPr/>
        </p:nvSpPr>
        <p:spPr>
          <a:xfrm>
            <a:off x="3747124" y="3932494"/>
            <a:ext cx="743919" cy="666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“&lt;“ 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63D8C6-6470-804D-B1C3-71BF6E1F4D7A}"/>
              </a:ext>
            </a:extLst>
          </p:cNvPr>
          <p:cNvCxnSpPr>
            <a:cxnSpLocks/>
            <a:stCxn id="14" idx="0"/>
          </p:cNvCxnSpPr>
          <p:nvPr/>
        </p:nvCxnSpPr>
        <p:spPr>
          <a:xfrm flipV="1">
            <a:off x="7381693" y="3404647"/>
            <a:ext cx="0" cy="47754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92459D-A39A-3D4D-8CBD-F700CF67E597}"/>
              </a:ext>
            </a:extLst>
          </p:cNvPr>
          <p:cNvSpPr/>
          <p:nvPr/>
        </p:nvSpPr>
        <p:spPr>
          <a:xfrm>
            <a:off x="7009733" y="3882188"/>
            <a:ext cx="743919" cy="66671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“&gt;“ Key</a:t>
            </a:r>
          </a:p>
        </p:txBody>
      </p:sp>
    </p:spTree>
    <p:extLst>
      <p:ext uri="{BB962C8B-B14F-4D97-AF65-F5344CB8AC3E}">
        <p14:creationId xmlns:p14="http://schemas.microsoft.com/office/powerpoint/2010/main" val="7584516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8172" y="922386"/>
            <a:ext cx="8935655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dirty="0"/>
              <a:t>Good Job!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Now you know how to play this game.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Once you are ready to start playing the  actual game, please press the RIGHT BUTTON.</a:t>
            </a:r>
          </a:p>
        </p:txBody>
      </p:sp>
    </p:spTree>
    <p:extLst>
      <p:ext uri="{BB962C8B-B14F-4D97-AF65-F5344CB8AC3E}">
        <p14:creationId xmlns:p14="http://schemas.microsoft.com/office/powerpoint/2010/main" val="3634238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Before you start playing as the person choosing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, we'd also like you to help as a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member reading some other players'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59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583724"/>
            <a:ext cx="10591879" cy="501322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For each </a:t>
            </a:r>
            <a:r>
              <a:rPr lang="en-US" dirty="0">
                <a:solidFill>
                  <a:srgbClr val="FFFF66"/>
                </a:solidFill>
              </a:rPr>
              <a:t>post</a:t>
            </a:r>
            <a:r>
              <a:rPr lang="en-US" dirty="0"/>
              <a:t> you see:</a:t>
            </a:r>
          </a:p>
          <a:p>
            <a:pPr marL="0" indent="0">
              <a:buNone/>
            </a:pPr>
            <a:r>
              <a:rPr lang="en-US" dirty="0"/>
              <a:t>Press the ‘&gt;’ KEY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Press the ‘&lt;‘ KEY if you don’t want to add a </a:t>
            </a:r>
            <a:r>
              <a:rPr lang="en-US" dirty="0">
                <a:solidFill>
                  <a:srgbClr val="00FDFF"/>
                </a:solidFill>
              </a:rPr>
              <a:t>like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4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5733" y="473173"/>
            <a:ext cx="8792672" cy="108877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social media platform will start with an empty </a:t>
            </a:r>
            <a:r>
              <a:rPr lang="en-US" dirty="0">
                <a:solidFill>
                  <a:srgbClr val="00FF00"/>
                </a:solidFill>
              </a:rPr>
              <a:t>chatroom</a:t>
            </a:r>
            <a:r>
              <a:rPr lang="en-US" dirty="0"/>
              <a:t> that looks like this: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191F42A8-D44E-F240-AC52-4EB81DA80C3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188"/>
          <a:stretch/>
        </p:blipFill>
        <p:spPr>
          <a:xfrm>
            <a:off x="2963464" y="1771040"/>
            <a:ext cx="6176881" cy="422115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1101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1170" y="2255520"/>
            <a:ext cx="10591879" cy="33414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just have you do this for two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 before you start playing as the one posting.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04687C-A569-2C46-9FC2-ADCBBB048C8E}"/>
              </a:ext>
            </a:extLst>
          </p:cNvPr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5" name="Subtitle 8">
            <a:extLst>
              <a:ext uri="{FF2B5EF4-FFF2-40B4-BE49-F238E27FC236}">
                <a16:creationId xmlns:a16="http://schemas.microsoft.com/office/drawing/2014/main" id="{5385BA60-94EE-1D48-A0DD-23171E6645FB}"/>
              </a:ext>
            </a:extLst>
          </p:cNvPr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505ED16-B2E8-4140-B53D-56027D0A90C5}"/>
              </a:ext>
            </a:extLst>
          </p:cNvPr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8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2684" y="569834"/>
            <a:ext cx="9646632" cy="17430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Throughout this game, you will enter 80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 some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5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other </a:t>
            </a:r>
            <a:r>
              <a:rPr lang="en-US" dirty="0">
                <a:solidFill>
                  <a:srgbClr val="00FF00"/>
                </a:solidFill>
              </a:rPr>
              <a:t>chatrooms</a:t>
            </a:r>
            <a:r>
              <a:rPr lang="en-US" dirty="0"/>
              <a:t>, you will be able to make 10 </a:t>
            </a:r>
            <a:r>
              <a:rPr lang="en-US" dirty="0">
                <a:solidFill>
                  <a:srgbClr val="FFFF66"/>
                </a:solidFill>
              </a:rPr>
              <a:t>posts</a:t>
            </a:r>
            <a:r>
              <a:rPr lang="en-US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CED2FB-39E9-E049-BFD0-F21CFB7B6ADD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CDD2079-C87D-ED49-B195-8C5A3FD35E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286"/>
          <a:stretch/>
        </p:blipFill>
        <p:spPr>
          <a:xfrm>
            <a:off x="1524000" y="2580735"/>
            <a:ext cx="4380631" cy="30527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BC5E9C3B-AE03-1E42-94BD-5F20AF29B09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88"/>
          <a:stretch/>
        </p:blipFill>
        <p:spPr>
          <a:xfrm>
            <a:off x="6096000" y="2580736"/>
            <a:ext cx="4413196" cy="30158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464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314243"/>
            <a:ext cx="10546080" cy="575960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In each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, there will be 100 people. At the top of the screen, you will see two topics you can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about. 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Every time you choose a topic, a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about that topic will appear in the chat. 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Note that you will not be writing the </a:t>
            </a:r>
            <a:r>
              <a:rPr lang="en-US" sz="2800" dirty="0">
                <a:solidFill>
                  <a:srgbClr val="FFFF66"/>
                </a:solidFill>
                <a:latin typeface="-apple-system"/>
              </a:rPr>
              <a:t>posts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.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The posts will be generated for you based on the topics you choose.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36DE16D6-6B43-7F43-8DDE-6DD6FC1D2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096" y="1573997"/>
            <a:ext cx="5373808" cy="1358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7198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070" y="644435"/>
            <a:ext cx="10546080" cy="240761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Each person in the </a:t>
            </a:r>
            <a:r>
              <a:rPr lang="en-US" sz="2800" dirty="0">
                <a:solidFill>
                  <a:srgbClr val="00FF00"/>
                </a:solidFill>
              </a:rPr>
              <a:t>chatroom</a:t>
            </a:r>
            <a:r>
              <a:rPr lang="en-US" sz="2800" dirty="0"/>
              <a:t> has already had the chance to see each possible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decide if they like it. 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So, 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immediately after you make a choice.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CA429E-80A3-0B46-A170-D4FBF334B1FA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66B9FE1-0BF1-BD4E-9D9C-976D62210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5897286-3F4D-DB41-B970-BA0D5E225436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7DEF9-1769-244C-9591-997E0DFA4D65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D11727-E814-D248-8425-1A3704036EAC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7F546-507A-8E4A-8D37-FE9D669790A7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6E91A9-9A7D-F446-B2A3-045A052D094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0DE5CD-6DE2-D54C-8B6E-79222370A55D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18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114" y="296162"/>
            <a:ext cx="10206446" cy="284365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will appear on either the left or right side of your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It will appear on the left if you chose the topic on the left, or on the right if you chose the topic on the right. </a:t>
            </a:r>
          </a:p>
          <a:p>
            <a:pPr marL="0" indent="0">
              <a:buNone/>
            </a:pPr>
            <a:r>
              <a:rPr lang="en-US" sz="2800" dirty="0"/>
              <a:t>For example, here’s what it might look like after making a right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and then a left </a:t>
            </a:r>
            <a:r>
              <a:rPr lang="en-US" sz="2800" dirty="0">
                <a:solidFill>
                  <a:srgbClr val="FFFF66"/>
                </a:solidFill>
              </a:rPr>
              <a:t>post.</a:t>
            </a:r>
            <a:endParaRPr lang="en-US" sz="2800" dirty="0"/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35C5FD-C99D-9840-B91C-F707262D964C}"/>
              </a:ext>
            </a:extLst>
          </p:cNvPr>
          <p:cNvSpPr/>
          <p:nvPr/>
        </p:nvSpPr>
        <p:spPr>
          <a:xfrm>
            <a:off x="6502400" y="3009900"/>
            <a:ext cx="495300" cy="27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6C0E1-5F0B-3541-83F5-2D16AC02D7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9A7AAB-7849-1042-B2C9-7E11F7F541E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ADFC0C-9B07-A640-876B-9CB3A3D77CF4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99FDA5-C862-364F-8E70-3346D6494638}"/>
              </a:ext>
            </a:extLst>
          </p:cNvPr>
          <p:cNvSpPr/>
          <p:nvPr/>
        </p:nvSpPr>
        <p:spPr>
          <a:xfrm>
            <a:off x="9823366" y="3228462"/>
            <a:ext cx="1005840" cy="612648"/>
          </a:xfrm>
          <a:prstGeom prst="rect">
            <a:avLst/>
          </a:prstGeom>
          <a:noFill/>
          <a:ln>
            <a:solidFill>
              <a:srgbClr val="6E3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 Topic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96F561-B9FF-F446-BAF1-F93533314F1C}"/>
              </a:ext>
            </a:extLst>
          </p:cNvPr>
          <p:cNvSpPr/>
          <p:nvPr/>
        </p:nvSpPr>
        <p:spPr>
          <a:xfrm>
            <a:off x="1241151" y="4619323"/>
            <a:ext cx="1005840" cy="614818"/>
          </a:xfrm>
          <a:prstGeom prst="rect">
            <a:avLst/>
          </a:prstGeom>
          <a:noFill/>
          <a:ln>
            <a:solidFill>
              <a:srgbClr val="2A597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 Topic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5E8A70-3EB7-B74E-9BBC-772CEB532548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9592582" y="3534786"/>
            <a:ext cx="230784" cy="306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BB5136-829B-5C4E-81DB-57D1195A7A4E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246991" y="4601843"/>
            <a:ext cx="352427" cy="3248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6730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8998AEB-E238-974E-BE06-44DFB1CA36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787" y="432933"/>
            <a:ext cx="9954883" cy="337271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You job is to figure out what the people in the </a:t>
            </a:r>
            <a:r>
              <a:rPr lang="en-US" sz="2400" dirty="0">
                <a:solidFill>
                  <a:srgbClr val="00FF00"/>
                </a:solidFill>
              </a:rPr>
              <a:t>chatroom</a:t>
            </a:r>
            <a:r>
              <a:rPr lang="en-US" sz="2400" dirty="0"/>
              <a:t> like most.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u="sng" dirty="0"/>
              <a:t>Try your best to get as many </a:t>
            </a:r>
            <a:r>
              <a:rPr lang="en-US" sz="2400" u="sng" dirty="0">
                <a:solidFill>
                  <a:srgbClr val="00FDFF"/>
                </a:solidFill>
              </a:rPr>
              <a:t>likes</a:t>
            </a:r>
            <a:r>
              <a:rPr lang="en-US" sz="2400" u="sng" dirty="0"/>
              <a:t> as you can!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We will also calculate an overall “</a:t>
            </a:r>
            <a:r>
              <a:rPr lang="en-US" sz="2400" dirty="0">
                <a:solidFill>
                  <a:srgbClr val="00FDFF"/>
                </a:solidFill>
              </a:rPr>
              <a:t>Social Approval</a:t>
            </a:r>
            <a:r>
              <a:rPr lang="en-US" sz="2400" dirty="0"/>
              <a:t>” score as you go through the chatrooms. This will indicate the percentage of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 you have received out of the maximum possible number of 100 </a:t>
            </a:r>
            <a:r>
              <a:rPr lang="en-US" sz="2400" dirty="0">
                <a:solidFill>
                  <a:srgbClr val="00FDFF"/>
                </a:solidFill>
              </a:rPr>
              <a:t>likes</a:t>
            </a:r>
            <a:r>
              <a:rPr lang="en-US" sz="2400" dirty="0"/>
              <a:t>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0507474-1443-D545-B0F1-06ED77093B5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186390-05FB-104B-9660-83E1AB42D055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37164E-28C9-BF4F-BDE3-46DBA478CCF1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1500C-8E7C-DA41-9B6D-A494FFB65898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3829642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7550" y="333007"/>
            <a:ext cx="10405640" cy="285004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FFFF"/>
                </a:solidFill>
                <a:latin typeface="-apple-system"/>
              </a:rPr>
              <a:t>In each </a:t>
            </a:r>
            <a:r>
              <a:rPr lang="en-US" sz="2800" dirty="0">
                <a:solidFill>
                  <a:srgbClr val="00FF00"/>
                </a:solidFill>
                <a:latin typeface="-apple-system"/>
              </a:rPr>
              <a:t>chatroom</a:t>
            </a:r>
            <a:r>
              <a:rPr lang="en-US" sz="2800" dirty="0">
                <a:solidFill>
                  <a:srgbClr val="FFFFFF"/>
                </a:solidFill>
                <a:latin typeface="-apple-system"/>
              </a:rPr>
              <a:t>, more people have been included that prefer one of the topics over the other.</a:t>
            </a:r>
          </a:p>
          <a:p>
            <a:pPr marL="0" indent="0">
              <a:buNone/>
            </a:pPr>
            <a:r>
              <a:rPr lang="en-US" sz="2800" dirty="0"/>
              <a:t>For example, 60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one topic, while only 52 people might tend to like </a:t>
            </a:r>
            <a:r>
              <a:rPr lang="en-US" sz="2800" dirty="0">
                <a:solidFill>
                  <a:srgbClr val="FFFF66"/>
                </a:solidFill>
              </a:rPr>
              <a:t>posts</a:t>
            </a:r>
            <a:r>
              <a:rPr lang="en-US" sz="2800" dirty="0"/>
              <a:t> about another topic. </a:t>
            </a:r>
          </a:p>
          <a:p>
            <a:pPr marL="0" indent="0">
              <a:buNone/>
            </a:pPr>
            <a:r>
              <a:rPr lang="en-US" sz="2800" dirty="0"/>
              <a:t>However, the exact number of </a:t>
            </a:r>
            <a:r>
              <a:rPr lang="en-US" sz="2800" dirty="0">
                <a:solidFill>
                  <a:srgbClr val="00FDFF"/>
                </a:solidFill>
              </a:rPr>
              <a:t>likes</a:t>
            </a:r>
            <a:r>
              <a:rPr lang="en-US" sz="2800" dirty="0"/>
              <a:t> you get for each </a:t>
            </a:r>
            <a:r>
              <a:rPr lang="en-US" sz="2800" dirty="0">
                <a:solidFill>
                  <a:srgbClr val="FFFF66"/>
                </a:solidFill>
              </a:rPr>
              <a:t>post</a:t>
            </a:r>
            <a:r>
              <a:rPr lang="en-US" sz="2800" dirty="0"/>
              <a:t> will vary.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524000" y="6201295"/>
            <a:ext cx="9149174" cy="6567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rgbClr val="FF0000"/>
                </a:solidFill>
              </a:rPr>
              <a:t>PRESS THE RIGHT BUTTON TO CONTINUE</a:t>
            </a:r>
          </a:p>
        </p:txBody>
      </p:sp>
      <p:sp>
        <p:nvSpPr>
          <p:cNvPr id="12" name="Subtitle 8"/>
          <p:cNvSpPr txBox="1">
            <a:spLocks/>
          </p:cNvSpPr>
          <p:nvPr/>
        </p:nvSpPr>
        <p:spPr>
          <a:xfrm>
            <a:off x="9140345" y="6073844"/>
            <a:ext cx="1532830" cy="80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9637318" y="6391827"/>
            <a:ext cx="640200" cy="289763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13D88CCE-17F5-E74D-A8A1-7DEB0FEF7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4469"/>
          <a:stretch/>
        </p:blipFill>
        <p:spPr>
          <a:xfrm>
            <a:off x="2599418" y="3479245"/>
            <a:ext cx="6993164" cy="14474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030CE9A-22BE-9D44-B0EF-A9006ACDD8F4}"/>
              </a:ext>
            </a:extLst>
          </p:cNvPr>
          <p:cNvSpPr txBox="1"/>
          <p:nvPr/>
        </p:nvSpPr>
        <p:spPr>
          <a:xfrm>
            <a:off x="8956169" y="3534786"/>
            <a:ext cx="343044" cy="369332"/>
          </a:xfrm>
          <a:prstGeom prst="rect">
            <a:avLst/>
          </a:prstGeom>
          <a:solidFill>
            <a:srgbClr val="6E3600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60</a:t>
            </a:r>
            <a:endParaRPr lang="en-US" b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C03637-8362-C74C-A778-C6928276B72E}"/>
              </a:ext>
            </a:extLst>
          </p:cNvPr>
          <p:cNvSpPr txBox="1"/>
          <p:nvPr/>
        </p:nvSpPr>
        <p:spPr>
          <a:xfrm>
            <a:off x="2986812" y="4261210"/>
            <a:ext cx="348499" cy="369332"/>
          </a:xfrm>
          <a:prstGeom prst="rect">
            <a:avLst/>
          </a:prstGeom>
          <a:solidFill>
            <a:srgbClr val="2A5973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atin typeface="Helvetica" pitchFamily="2" charset="0"/>
              </a:rPr>
              <a:t>52</a:t>
            </a:r>
            <a:endParaRPr lang="en-US" b="1" dirty="0">
              <a:latin typeface="Helvetica" pitchFamily="2" charset="0"/>
            </a:endParaRPr>
          </a:p>
        </p:txBody>
      </p:sp>
      <p:pic>
        <p:nvPicPr>
          <p:cNvPr id="9" name="Picture 8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CA5A53F2-4E79-6B4D-95D9-DE4C7ED197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5076" t="32889" r="3120" b="55978"/>
          <a:stretch/>
        </p:blipFill>
        <p:spPr>
          <a:xfrm>
            <a:off x="9637318" y="3479245"/>
            <a:ext cx="1875002" cy="1408300"/>
          </a:xfrm>
          <a:prstGeom prst="rect">
            <a:avLst/>
          </a:prstGeom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311A4E-5A92-2B40-8555-EAD79EF38711}"/>
              </a:ext>
            </a:extLst>
          </p:cNvPr>
          <p:cNvSpPr txBox="1"/>
          <p:nvPr/>
        </p:nvSpPr>
        <p:spPr>
          <a:xfrm>
            <a:off x="10141775" y="4365461"/>
            <a:ext cx="8660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FDFF"/>
                </a:solidFill>
              </a:rPr>
              <a:t>30%</a:t>
            </a:r>
          </a:p>
        </p:txBody>
      </p:sp>
    </p:spTree>
    <p:extLst>
      <p:ext uri="{BB962C8B-B14F-4D97-AF65-F5344CB8AC3E}">
        <p14:creationId xmlns:p14="http://schemas.microsoft.com/office/powerpoint/2010/main" val="473751117"/>
      </p:ext>
    </p:extLst>
  </p:cSld>
  <p:clrMapOvr>
    <a:masterClrMapping/>
  </p:clrMapOvr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44755</TotalTime>
  <Words>1977</Words>
  <Application>Microsoft Macintosh PowerPoint</Application>
  <PresentationFormat>Widescreen</PresentationFormat>
  <Paragraphs>238</Paragraphs>
  <Slides>30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-apple-system</vt:lpstr>
      <vt:lpstr>Arial</vt:lpstr>
      <vt:lpstr>Calibri</vt:lpstr>
      <vt:lpstr>Helvetica</vt:lpstr>
      <vt:lpstr>Black</vt:lpstr>
      <vt:lpstr>Social Media Task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Slot Machine</dc:title>
  <dc:creator>Robin Aupperle</dc:creator>
  <cp:lastModifiedBy>James Touthang</cp:lastModifiedBy>
  <cp:revision>489</cp:revision>
  <dcterms:created xsi:type="dcterms:W3CDTF">2014-09-09T19:40:19Z</dcterms:created>
  <dcterms:modified xsi:type="dcterms:W3CDTF">2022-06-29T20:48:48Z</dcterms:modified>
</cp:coreProperties>
</file>