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48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39" r:id="rId18"/>
    <p:sldId id="522" r:id="rId19"/>
    <p:sldId id="543" r:id="rId20"/>
    <p:sldId id="523" r:id="rId21"/>
    <p:sldId id="524" r:id="rId22"/>
    <p:sldId id="525" r:id="rId23"/>
    <p:sldId id="526" r:id="rId24"/>
    <p:sldId id="528" r:id="rId25"/>
    <p:sldId id="544" r:id="rId26"/>
    <p:sldId id="529" r:id="rId27"/>
    <p:sldId id="534" r:id="rId28"/>
    <p:sldId id="546" r:id="rId29"/>
    <p:sldId id="549" r:id="rId30"/>
    <p:sldId id="530" r:id="rId31"/>
    <p:sldId id="538" r:id="rId32"/>
    <p:sldId id="540" r:id="rId33"/>
    <p:sldId id="547" r:id="rId34"/>
    <p:sldId id="541" r:id="rId35"/>
    <p:sldId id="5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48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49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2A5973"/>
    <a:srgbClr val="6E3600"/>
    <a:srgbClr val="00FF00"/>
    <a:srgbClr val="F51780"/>
    <a:srgbClr val="FFFF66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3099" autoAdjust="0"/>
  </p:normalViewPr>
  <p:slideViewPr>
    <p:cSldViewPr snapToGrid="0" snapToObjects="1">
      <p:cViewPr varScale="1">
        <p:scale>
          <a:sx n="62" d="100"/>
          <a:sy n="62" d="100"/>
        </p:scale>
        <p:origin x="19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75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8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</a:t>
            </a:r>
            <a:r>
              <a:rPr lang="en-US" u="sng" dirty="0"/>
              <a:t>tend to like one of the topics more than the other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</a:t>
            </a:r>
            <a:r>
              <a:rPr lang="en-US" u="sng" dirty="0"/>
              <a:t>a new set of people in each 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</a:t>
            </a:r>
            <a:r>
              <a:rPr lang="en-US" sz="2800" u="sng" dirty="0"/>
              <a:t>the number of people that like each </a:t>
            </a:r>
            <a:r>
              <a:rPr lang="en-US" sz="2800" u="sng" dirty="0">
                <a:solidFill>
                  <a:srgbClr val="FFFF66"/>
                </a:solidFill>
              </a:rPr>
              <a:t>post</a:t>
            </a:r>
            <a:r>
              <a:rPr lang="en-US" sz="2800" u="sng" dirty="0"/>
              <a:t> tend to show a similar range of </a:t>
            </a:r>
            <a:r>
              <a:rPr lang="en-US" sz="2800" u="sng" dirty="0">
                <a:solidFill>
                  <a:srgbClr val="00FDFF"/>
                </a:solidFill>
              </a:rPr>
              <a:t>likes</a:t>
            </a:r>
            <a:r>
              <a:rPr lang="en-US" sz="2800" u="sng" dirty="0"/>
              <a:t> around the average for both topics</a:t>
            </a:r>
            <a:r>
              <a:rPr lang="en-US" sz="2800" dirty="0"/>
              <a:t>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9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9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</a:t>
            </a:r>
            <a:r>
              <a:rPr lang="en-US" sz="2800" u="sng" dirty="0"/>
              <a:t>first four </a:t>
            </a:r>
            <a:r>
              <a:rPr lang="en-US" sz="2800" u="sng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</a:t>
            </a:r>
            <a:r>
              <a:rPr lang="en-US" sz="2800" u="sng" dirty="0"/>
              <a:t>only one of the topics will be lit up</a:t>
            </a:r>
            <a:r>
              <a:rPr lang="en-US" sz="2800" dirty="0"/>
              <a:t>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</a:t>
            </a:r>
            <a:r>
              <a:rPr lang="en-US" u="sng" dirty="0"/>
              <a:t>not be affected</a:t>
            </a:r>
            <a:r>
              <a:rPr lang="en-US" dirty="0"/>
              <a:t>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</a:t>
            </a:r>
            <a:r>
              <a:rPr lang="en-US" u="sng" dirty="0"/>
              <a:t>free to choose between the two topics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71" y="314563"/>
            <a:ext cx="10911456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In this case </a:t>
            </a:r>
            <a:r>
              <a:rPr lang="en-US" sz="2400" u="sng" dirty="0"/>
              <a:t>your goal should be  get as few </a:t>
            </a:r>
            <a:r>
              <a:rPr lang="en-US" sz="2400" u="sng" dirty="0">
                <a:solidFill>
                  <a:srgbClr val="FF0000"/>
                </a:solidFill>
              </a:rPr>
              <a:t>dislikes</a:t>
            </a:r>
            <a:r>
              <a:rPr lang="en-US" sz="2400" u="sng" dirty="0"/>
              <a:t> as possible.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type of chatroom, </a:t>
            </a:r>
            <a:r>
              <a:rPr lang="en-US" sz="2400" u="sng" dirty="0"/>
              <a:t>your </a:t>
            </a:r>
            <a:r>
              <a:rPr lang="en-US" sz="2400" u="sng" dirty="0">
                <a:solidFill>
                  <a:srgbClr val="00FDFF"/>
                </a:solidFill>
              </a:rPr>
              <a:t>social approval score </a:t>
            </a:r>
            <a:r>
              <a:rPr lang="en-US" sz="2400" u="sng" dirty="0"/>
              <a:t>will start at 100%. </a:t>
            </a:r>
            <a:r>
              <a:rPr lang="en-US" sz="2400" dirty="0"/>
              <a:t>A greater number of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each choice will lead to </a:t>
            </a:r>
            <a:r>
              <a:rPr lang="en-US" sz="2400" u="sng" dirty="0"/>
              <a:t>greater drops</a:t>
            </a:r>
            <a:r>
              <a:rPr lang="en-US" sz="2400" dirty="0"/>
              <a:t> in your 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5BC9D52-C37A-1A4D-ACE1-5B5D49B70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939" y="3020910"/>
            <a:ext cx="5708119" cy="3035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527" y="516444"/>
            <a:ext cx="10414659" cy="52193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if there were 5 total choices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, this would mean you could receive up to 500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in total.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 if you got 20 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 after the first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100% to 95%.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If you then got 50 dislikes after the 2</a:t>
            </a:r>
            <a:r>
              <a:rPr lang="en-US" sz="2400" baseline="30000" dirty="0"/>
              <a:t>nd</a:t>
            </a:r>
            <a:r>
              <a:rPr lang="en-US" sz="2400" dirty="0"/>
              <a:t> choice, your </a:t>
            </a:r>
            <a:r>
              <a:rPr lang="en-US" sz="2400" dirty="0">
                <a:solidFill>
                  <a:srgbClr val="00FDFF"/>
                </a:solidFill>
              </a:rPr>
              <a:t>social approval score </a:t>
            </a:r>
            <a:r>
              <a:rPr lang="en-US" sz="2400" dirty="0"/>
              <a:t>will </a:t>
            </a:r>
            <a:r>
              <a:rPr lang="en-US" sz="2400" dirty="0">
                <a:solidFill>
                  <a:srgbClr val="FF0000"/>
                </a:solidFill>
              </a:rPr>
              <a:t>drop</a:t>
            </a:r>
            <a:r>
              <a:rPr lang="en-US" sz="2400" dirty="0"/>
              <a:t> from 95% to 85%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443815-0601-B945-989F-038A9FB2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420836" y="2898696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9EC60E-0338-DF43-BB44-F73731F12B6B}"/>
              </a:ext>
            </a:extLst>
          </p:cNvPr>
          <p:cNvSpPr txBox="1"/>
          <p:nvPr/>
        </p:nvSpPr>
        <p:spPr>
          <a:xfrm>
            <a:off x="8800649" y="298472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30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2E02C3-5A29-A848-8C37-F92183D1992B}"/>
              </a:ext>
            </a:extLst>
          </p:cNvPr>
          <p:cNvSpPr txBox="1"/>
          <p:nvPr/>
        </p:nvSpPr>
        <p:spPr>
          <a:xfrm>
            <a:off x="2814872" y="370910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7E413A7-3960-3848-9C4F-71DEED955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881" y="3030771"/>
            <a:ext cx="1077219" cy="461665"/>
          </a:xfrm>
          <a:prstGeom prst="rect">
            <a:avLst/>
          </a:prstGeom>
        </p:spPr>
      </p:pic>
      <p:pic>
        <p:nvPicPr>
          <p:cNvPr id="15" name="Picture 1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D03F2B2-232E-924F-81AE-02F76B733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284" y="3786327"/>
            <a:ext cx="1077219" cy="4616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DE167B-0A0B-5845-B894-55D6C3E4ADCB}"/>
              </a:ext>
            </a:extLst>
          </p:cNvPr>
          <p:cNvSpPr txBox="1"/>
          <p:nvPr/>
        </p:nvSpPr>
        <p:spPr>
          <a:xfrm>
            <a:off x="10445001" y="303077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95%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C2089B-890F-EB4E-A544-0FD9C3DAB734}"/>
              </a:ext>
            </a:extLst>
          </p:cNvPr>
          <p:cNvSpPr txBox="1"/>
          <p:nvPr/>
        </p:nvSpPr>
        <p:spPr>
          <a:xfrm>
            <a:off x="10445001" y="378982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85%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75416-392E-0D48-AB51-7AC313B32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067" y="3347483"/>
            <a:ext cx="245169" cy="245169"/>
          </a:xfrm>
          <a:prstGeom prst="rect">
            <a:avLst/>
          </a:prstGeom>
          <a:solidFill>
            <a:srgbClr val="6E3600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54A395-F895-C948-90D3-3F4F586B3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58" y="4035467"/>
            <a:ext cx="245169" cy="245169"/>
          </a:xfrm>
          <a:prstGeom prst="rect">
            <a:avLst/>
          </a:prstGeom>
          <a:solidFill>
            <a:srgbClr val="2A5973"/>
          </a:solidFill>
        </p:spPr>
      </p:pic>
    </p:spTree>
    <p:extLst>
      <p:ext uri="{BB962C8B-B14F-4D97-AF65-F5344CB8AC3E}">
        <p14:creationId xmlns:p14="http://schemas.microsoft.com/office/powerpoint/2010/main" val="227954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912" y="424794"/>
            <a:ext cx="10961445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Before you start playing as the person choosing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, we'd also like you to help as a </a:t>
            </a:r>
            <a:r>
              <a:rPr lang="en-US" sz="2600" dirty="0">
                <a:solidFill>
                  <a:srgbClr val="00FF00"/>
                </a:solidFill>
              </a:rPr>
              <a:t>chatroom</a:t>
            </a:r>
            <a:r>
              <a:rPr lang="en-US" sz="2600" dirty="0"/>
              <a:t> member reading some other players' </a:t>
            </a:r>
            <a:r>
              <a:rPr lang="en-US" sz="2600" dirty="0">
                <a:solidFill>
                  <a:srgbClr val="FFFF66"/>
                </a:solidFill>
              </a:rPr>
              <a:t>posts</a:t>
            </a:r>
            <a:r>
              <a:rPr lang="en-US" sz="2600" dirty="0"/>
              <a:t>. This will help us provide the </a:t>
            </a:r>
            <a:r>
              <a:rPr lang="en-US" sz="2600" dirty="0">
                <a:solidFill>
                  <a:srgbClr val="00FDFF"/>
                </a:solidFill>
              </a:rPr>
              <a:t>likes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FF0000"/>
                </a:solidFill>
              </a:rPr>
              <a:t>dislikes</a:t>
            </a:r>
            <a:r>
              <a:rPr lang="en-US" sz="2600" dirty="0"/>
              <a:t> for other people who are also playing the game.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Thanks!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We are now ready for you to play the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9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512966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if there were 5 total choices in a chatroom, this would mean you could receive up to 500 likes in total.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So if you got 50 likes after the first choice, your social approval score will move from 0% to 10%.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you got 50 likes again after the 2nd choice, your social approval score will go from 10% to 20% and so forth.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705646" y="2493966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9070469" y="25949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3099682" y="3304375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865457" y="2548819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641" y="2536101"/>
            <a:ext cx="1077219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372CE8-6597-1249-98EB-D95BAB946CC2}"/>
              </a:ext>
            </a:extLst>
          </p:cNvPr>
          <p:cNvSpPr txBox="1"/>
          <p:nvPr/>
        </p:nvSpPr>
        <p:spPr>
          <a:xfrm>
            <a:off x="10894860" y="3304375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20%</a:t>
            </a:r>
          </a:p>
        </p:txBody>
      </p:sp>
      <p:pic>
        <p:nvPicPr>
          <p:cNvPr id="18" name="Picture 1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D0E0CE5-2C7F-A348-92FF-50FCD0605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7044" y="3291657"/>
            <a:ext cx="1077219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Your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build up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in each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19%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49233</TotalTime>
  <Words>2464</Words>
  <Application>Microsoft Office PowerPoint</Application>
  <PresentationFormat>Widescreen</PresentationFormat>
  <Paragraphs>326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Ryan Smith</cp:lastModifiedBy>
  <cp:revision>509</cp:revision>
  <dcterms:created xsi:type="dcterms:W3CDTF">2014-09-09T19:40:19Z</dcterms:created>
  <dcterms:modified xsi:type="dcterms:W3CDTF">2022-08-12T18:20:03Z</dcterms:modified>
</cp:coreProperties>
</file>