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498" r:id="rId2"/>
    <p:sldId id="583" r:id="rId3"/>
    <p:sldId id="584" r:id="rId4"/>
    <p:sldId id="559" r:id="rId5"/>
    <p:sldId id="538" r:id="rId6"/>
    <p:sldId id="564" r:id="rId7"/>
    <p:sldId id="550" r:id="rId8"/>
    <p:sldId id="565" r:id="rId9"/>
    <p:sldId id="551" r:id="rId10"/>
    <p:sldId id="552" r:id="rId11"/>
    <p:sldId id="579" r:id="rId12"/>
    <p:sldId id="555" r:id="rId13"/>
    <p:sldId id="566" r:id="rId14"/>
    <p:sldId id="556" r:id="rId15"/>
    <p:sldId id="576" r:id="rId16"/>
    <p:sldId id="557" r:id="rId17"/>
    <p:sldId id="558" r:id="rId18"/>
    <p:sldId id="578" r:id="rId19"/>
    <p:sldId id="560" r:id="rId20"/>
    <p:sldId id="580" r:id="rId21"/>
    <p:sldId id="561" r:id="rId22"/>
    <p:sldId id="581" r:id="rId23"/>
    <p:sldId id="562" r:id="rId24"/>
    <p:sldId id="563" r:id="rId25"/>
    <p:sldId id="582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10253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7"/>
    <p:restoredTop sz="93399" autoAdjust="0"/>
  </p:normalViewPr>
  <p:slideViewPr>
    <p:cSldViewPr snapToGrid="0" snapToObjects="1">
      <p:cViewPr varScale="1">
        <p:scale>
          <a:sx n="115" d="100"/>
          <a:sy n="115" d="100"/>
        </p:scale>
        <p:origin x="135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1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DFB13-8C7E-2148-B293-047F9641DD71}" type="datetimeFigureOut">
              <a:rPr lang="en-US" smtClean="0"/>
              <a:t>3/17/21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E12D7-AE97-9243-8341-9A20FCA5A3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675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</a:t>
            </a:r>
            <a:r>
              <a:rPr lang="en-US" baseline="0" dirty="0"/>
              <a:t>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71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83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Audi 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637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87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297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991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219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915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659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562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46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</a:t>
            </a:r>
            <a:r>
              <a:rPr lang="en-US" baseline="0" dirty="0"/>
              <a:t>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804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260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070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49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0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070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1200" dirty="0">
                <a:cs typeface="Calibri"/>
              </a:rPr>
              <a:t>Thank you for participating in our study. Please take a moment to provide and comments or feedback regarding the study and the cultural pictures, music, and videos</a:t>
            </a:r>
            <a:r>
              <a:rPr lang="en-US" sz="1200" i="1" dirty="0">
                <a:cs typeface="Calibri"/>
              </a:rPr>
              <a:t>.</a:t>
            </a:r>
            <a:endParaRPr lang="en-US" sz="1400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28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</a:t>
            </a:r>
            <a:r>
              <a:rPr lang="en-US" baseline="0" dirty="0"/>
              <a:t>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19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18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8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27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0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62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29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3/17/21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3/17/21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3/17/21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3/17/21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3/17/21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3/17/21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3/17/21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3/17/21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3/17/21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3/17/21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3/17/21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A4D3A-6EF8-7448-AC6F-AD52FEDAA6A8}" type="datetimeFigureOut">
              <a:rPr lang="en-US" smtClean="0"/>
              <a:t>3/17/21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4343" y="2130425"/>
            <a:ext cx="8458200" cy="1470025"/>
          </a:xfrm>
        </p:spPr>
        <p:txBody>
          <a:bodyPr>
            <a:normAutofit/>
          </a:bodyPr>
          <a:lstStyle/>
          <a:p>
            <a:r>
              <a:rPr lang="en-US" dirty="0"/>
              <a:t>NCAIR Remote Stimulus Task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982" y="236743"/>
            <a:ext cx="1760561" cy="333863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A9CEA40B-5234-42D7-930C-3D1F04A17646}"/>
              </a:ext>
            </a:extLst>
          </p:cNvPr>
          <p:cNvSpPr txBox="1">
            <a:spLocks/>
          </p:cNvSpPr>
          <p:nvPr/>
        </p:nvSpPr>
        <p:spPr>
          <a:xfrm>
            <a:off x="18856" y="620835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  <a:cs typeface="Calibri"/>
              </a:rPr>
              <a:t>CLICK THE RIGHT KEY TO CONTINUE</a:t>
            </a:r>
          </a:p>
        </p:txBody>
      </p:sp>
      <p:sp>
        <p:nvSpPr>
          <p:cNvPr id="3" name="Right Arrow 12">
            <a:extLst>
              <a:ext uri="{FF2B5EF4-FFF2-40B4-BE49-F238E27FC236}">
                <a16:creationId xmlns:a16="http://schemas.microsoft.com/office/drawing/2014/main" id="{B670D590-D386-4EBA-B0BF-F4CDB2DF6933}"/>
              </a:ext>
            </a:extLst>
          </p:cNvPr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803B1-4B33-004F-B3D2-AD86FEDA44F7}"/>
              </a:ext>
            </a:extLst>
          </p:cNvPr>
          <p:cNvSpPr txBox="1"/>
          <p:nvPr/>
        </p:nvSpPr>
        <p:spPr>
          <a:xfrm>
            <a:off x="3339790" y="5631366"/>
            <a:ext cx="2464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Run 1</a:t>
            </a:r>
          </a:p>
        </p:txBody>
      </p:sp>
    </p:spTree>
    <p:extLst>
      <p:ext uri="{BB962C8B-B14F-4D97-AF65-F5344CB8AC3E}">
        <p14:creationId xmlns:p14="http://schemas.microsoft.com/office/powerpoint/2010/main" val="126856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041160"/>
            <a:ext cx="9143999" cy="2431435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3600" b="1" dirty="0">
                <a:cs typeface="Calibri"/>
              </a:rPr>
              <a:t>Arousal: </a:t>
            </a:r>
            <a:r>
              <a:rPr lang="en-US" sz="3600" dirty="0">
                <a:cs typeface="Calibri"/>
              </a:rPr>
              <a:t>Rate your arousal in response to this video.</a:t>
            </a:r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3C802-5703-104E-B339-9CAB3C745E87}"/>
              </a:ext>
            </a:extLst>
          </p:cNvPr>
          <p:cNvSpPr txBox="1"/>
          <p:nvPr/>
        </p:nvSpPr>
        <p:spPr>
          <a:xfrm>
            <a:off x="1506071" y="3515061"/>
            <a:ext cx="6745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[insert </a:t>
            </a:r>
            <a:r>
              <a:rPr lang="en-US" dirty="0" err="1"/>
              <a:t>likert</a:t>
            </a:r>
            <a:r>
              <a:rPr lang="en-US" dirty="0"/>
              <a:t> scale 1-9 with anchors 1=calm 5= middle 9=excited controlled by mouse click]</a:t>
            </a:r>
          </a:p>
        </p:txBody>
      </p:sp>
    </p:spTree>
    <p:extLst>
      <p:ext uri="{BB962C8B-B14F-4D97-AF65-F5344CB8AC3E}">
        <p14:creationId xmlns:p14="http://schemas.microsoft.com/office/powerpoint/2010/main" val="3563157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799" y="176410"/>
            <a:ext cx="8738402" cy="611126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Aft>
                <a:spcPts val="2400"/>
              </a:spcAft>
              <a:buNone/>
            </a:pPr>
            <a:r>
              <a:rPr lang="en-US" dirty="0"/>
              <a:t>In this task, you will listen to music clips. After each clip, you will be asked to respond to five questions:</a:t>
            </a:r>
          </a:p>
          <a:p>
            <a:pPr marL="742950" indent="-742950"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cs typeface="Calibri"/>
              </a:rPr>
              <a:t>Relatedness: </a:t>
            </a:r>
            <a:r>
              <a:rPr lang="en-US" sz="2400" dirty="0">
                <a:cs typeface="Calibri"/>
              </a:rPr>
              <a:t>Is this clip related to your identity as a native person? (Y/N)</a:t>
            </a:r>
          </a:p>
          <a:p>
            <a:pPr marL="742950" indent="-742950"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cs typeface="Calibri"/>
              </a:rPr>
              <a:t>Identity: </a:t>
            </a:r>
            <a:r>
              <a:rPr lang="en-US" sz="2400" dirty="0">
                <a:cs typeface="Calibri"/>
              </a:rPr>
              <a:t>How much did this clip relate to your identity as a native person? (0-100)</a:t>
            </a:r>
          </a:p>
          <a:p>
            <a:pPr marL="742950" indent="-742950"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cs typeface="Calibri"/>
              </a:rPr>
              <a:t>Typicality: </a:t>
            </a:r>
            <a:r>
              <a:rPr lang="en-US" sz="2400" dirty="0">
                <a:cs typeface="Calibri"/>
              </a:rPr>
              <a:t>How likely is it for a native person to hear/experience sounds like this? (0-100)</a:t>
            </a:r>
          </a:p>
          <a:p>
            <a:pPr marL="742950" indent="-742950"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cs typeface="Calibri"/>
              </a:rPr>
              <a:t>Valence: </a:t>
            </a:r>
            <a:r>
              <a:rPr lang="en-US" sz="2400" dirty="0">
                <a:cs typeface="Calibri"/>
              </a:rPr>
              <a:t>Rate your mood in response to this clip.             	                 	               </a:t>
            </a:r>
            <a:r>
              <a:rPr lang="en-US" sz="2000" dirty="0">
                <a:cs typeface="Calibri"/>
              </a:rPr>
              <a:t>(1-9) 1 = negative  5 = neutral  9 = positive</a:t>
            </a:r>
          </a:p>
          <a:p>
            <a:pPr marL="742950" indent="-742950"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cs typeface="Calibri"/>
              </a:rPr>
              <a:t>Arousal: </a:t>
            </a:r>
            <a:r>
              <a:rPr lang="en-US" sz="2400" dirty="0">
                <a:cs typeface="Calibri"/>
              </a:rPr>
              <a:t>Rate your arousal in response to this clip.         	               	               </a:t>
            </a:r>
            <a:r>
              <a:rPr lang="en-US" sz="2000" dirty="0">
                <a:cs typeface="Calibri"/>
              </a:rPr>
              <a:t>(1-9) 1 = calm  5 = middle  9 = excited</a:t>
            </a:r>
            <a:endParaRPr lang="en-US" sz="2400" dirty="0">
              <a:cs typeface="Calibri"/>
            </a:endParaRP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4A40E84C-8146-EC44-B63C-4B296B345500}"/>
              </a:ext>
            </a:extLst>
          </p:cNvPr>
          <p:cNvSpPr txBox="1">
            <a:spLocks/>
          </p:cNvSpPr>
          <p:nvPr/>
        </p:nvSpPr>
        <p:spPr>
          <a:xfrm>
            <a:off x="18856" y="620835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  <a:cs typeface="Calibri"/>
              </a:rPr>
              <a:t>CLICK THE RIGHT KEY TO CONTINUE</a:t>
            </a:r>
          </a:p>
        </p:txBody>
      </p:sp>
      <p:sp>
        <p:nvSpPr>
          <p:cNvPr id="6" name="Right Arrow 12">
            <a:extLst>
              <a:ext uri="{FF2B5EF4-FFF2-40B4-BE49-F238E27FC236}">
                <a16:creationId xmlns:a16="http://schemas.microsoft.com/office/drawing/2014/main" id="{9652E570-CAA2-6D4A-BC9E-66B32493DAA6}"/>
              </a:ext>
            </a:extLst>
          </p:cNvPr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23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659455"/>
            <a:ext cx="9143999" cy="132343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4000" dirty="0"/>
              <a:t>When you are ready,</a:t>
            </a:r>
          </a:p>
          <a:p>
            <a:pPr algn="ctr"/>
            <a:r>
              <a:rPr lang="en-US" sz="4000" dirty="0"/>
              <a:t>Keep clicking the mouse to continue.</a:t>
            </a:r>
            <a:endParaRPr lang="en-US" sz="4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3921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041160"/>
            <a:ext cx="9143999" cy="2431435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3600" b="1" dirty="0">
                <a:cs typeface="Calibri"/>
              </a:rPr>
              <a:t>Relatedness: </a:t>
            </a:r>
            <a:r>
              <a:rPr lang="en-US" sz="3600" dirty="0">
                <a:cs typeface="Calibri"/>
              </a:rPr>
              <a:t>Is this clip related to your identity as a native person?</a:t>
            </a:r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3C802-5703-104E-B339-9CAB3C745E87}"/>
              </a:ext>
            </a:extLst>
          </p:cNvPr>
          <p:cNvSpPr txBox="1"/>
          <p:nvPr/>
        </p:nvSpPr>
        <p:spPr>
          <a:xfrm>
            <a:off x="1506071" y="3515061"/>
            <a:ext cx="6745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[Yes/No options controlled by mouse click]</a:t>
            </a:r>
          </a:p>
        </p:txBody>
      </p:sp>
    </p:spTree>
    <p:extLst>
      <p:ext uri="{BB962C8B-B14F-4D97-AF65-F5344CB8AC3E}">
        <p14:creationId xmlns:p14="http://schemas.microsoft.com/office/powerpoint/2010/main" val="4282962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25607"/>
            <a:ext cx="9143999" cy="3662541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3600" b="1" dirty="0">
                <a:cs typeface="Calibri"/>
              </a:rPr>
              <a:t>Identity: </a:t>
            </a:r>
            <a:r>
              <a:rPr lang="en-US" sz="3600" dirty="0">
                <a:cs typeface="Calibri"/>
              </a:rPr>
              <a:t>How much did this clip relate to your identity as a native person? (0-100)</a:t>
            </a: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3C802-5703-104E-B339-9CAB3C745E87}"/>
              </a:ext>
            </a:extLst>
          </p:cNvPr>
          <p:cNvSpPr txBox="1"/>
          <p:nvPr/>
        </p:nvSpPr>
        <p:spPr>
          <a:xfrm>
            <a:off x="2043953" y="3256877"/>
            <a:ext cx="5131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[insert number line 0-100controlled by dial]</a:t>
            </a:r>
          </a:p>
        </p:txBody>
      </p:sp>
    </p:spTree>
    <p:extLst>
      <p:ext uri="{BB962C8B-B14F-4D97-AF65-F5344CB8AC3E}">
        <p14:creationId xmlns:p14="http://schemas.microsoft.com/office/powerpoint/2010/main" val="1785467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25607"/>
            <a:ext cx="9143999" cy="3662541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3600" b="1" dirty="0">
                <a:cs typeface="Calibri"/>
              </a:rPr>
              <a:t>Typicality: </a:t>
            </a:r>
            <a:r>
              <a:rPr lang="en-US" sz="3600" dirty="0">
                <a:cs typeface="Calibri"/>
              </a:rPr>
              <a:t>How likely is it for a native person to hear/experience sounds like this? (0-100)</a:t>
            </a: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3C802-5703-104E-B339-9CAB3C745E87}"/>
              </a:ext>
            </a:extLst>
          </p:cNvPr>
          <p:cNvSpPr txBox="1"/>
          <p:nvPr/>
        </p:nvSpPr>
        <p:spPr>
          <a:xfrm>
            <a:off x="2043953" y="3256877"/>
            <a:ext cx="5131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[insert number line 0-100 use a slider controlled by mouse]</a:t>
            </a:r>
          </a:p>
        </p:txBody>
      </p:sp>
    </p:spTree>
    <p:extLst>
      <p:ext uri="{BB962C8B-B14F-4D97-AF65-F5344CB8AC3E}">
        <p14:creationId xmlns:p14="http://schemas.microsoft.com/office/powerpoint/2010/main" val="1542420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733384"/>
            <a:ext cx="9143999" cy="3046988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3600" b="1" dirty="0">
                <a:cs typeface="Calibri"/>
              </a:rPr>
              <a:t>Valence: </a:t>
            </a:r>
            <a:r>
              <a:rPr lang="en-US" sz="3600" dirty="0">
                <a:cs typeface="Calibri"/>
              </a:rPr>
              <a:t>Rate your mood in response to this clip. </a:t>
            </a:r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3C802-5703-104E-B339-9CAB3C745E87}"/>
              </a:ext>
            </a:extLst>
          </p:cNvPr>
          <p:cNvSpPr txBox="1"/>
          <p:nvPr/>
        </p:nvSpPr>
        <p:spPr>
          <a:xfrm>
            <a:off x="1506071" y="3515061"/>
            <a:ext cx="6745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[insert </a:t>
            </a:r>
            <a:r>
              <a:rPr lang="en-US" dirty="0" err="1"/>
              <a:t>likert</a:t>
            </a:r>
            <a:r>
              <a:rPr lang="en-US" dirty="0"/>
              <a:t> scale 1-9 with anchors 1=negative 5= neutral 9= positive]</a:t>
            </a:r>
          </a:p>
        </p:txBody>
      </p:sp>
    </p:spTree>
    <p:extLst>
      <p:ext uri="{BB962C8B-B14F-4D97-AF65-F5344CB8AC3E}">
        <p14:creationId xmlns:p14="http://schemas.microsoft.com/office/powerpoint/2010/main" val="1865332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041160"/>
            <a:ext cx="9143999" cy="2431435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3600" b="1" dirty="0">
                <a:cs typeface="Calibri"/>
              </a:rPr>
              <a:t>Arousal: </a:t>
            </a:r>
            <a:r>
              <a:rPr lang="en-US" sz="3600" dirty="0">
                <a:cs typeface="Calibri"/>
              </a:rPr>
              <a:t>Rate your arousal in response to this clip.</a:t>
            </a:r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3C802-5703-104E-B339-9CAB3C745E87}"/>
              </a:ext>
            </a:extLst>
          </p:cNvPr>
          <p:cNvSpPr txBox="1"/>
          <p:nvPr/>
        </p:nvSpPr>
        <p:spPr>
          <a:xfrm>
            <a:off x="1506071" y="3515061"/>
            <a:ext cx="6745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[insert </a:t>
            </a:r>
            <a:r>
              <a:rPr lang="en-US" dirty="0" err="1"/>
              <a:t>likert</a:t>
            </a:r>
            <a:r>
              <a:rPr lang="en-US" dirty="0"/>
              <a:t> scale 1-9 with anchors 1=calm 5= middle 9= excited]</a:t>
            </a:r>
          </a:p>
        </p:txBody>
      </p:sp>
    </p:spTree>
    <p:extLst>
      <p:ext uri="{BB962C8B-B14F-4D97-AF65-F5344CB8AC3E}">
        <p14:creationId xmlns:p14="http://schemas.microsoft.com/office/powerpoint/2010/main" val="1792324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799" y="176410"/>
            <a:ext cx="8738402" cy="611126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/>
              <a:t>In this task, you will see a series of pictures in sets of four. After each set of images, you will be asked to respond to five questions:</a:t>
            </a:r>
          </a:p>
          <a:p>
            <a:pPr marL="742950" indent="-742950"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cs typeface="Calibri"/>
              </a:rPr>
              <a:t>Relatedness: </a:t>
            </a:r>
            <a:r>
              <a:rPr lang="en-US" sz="2400" dirty="0">
                <a:cs typeface="Calibri"/>
              </a:rPr>
              <a:t>Are these pictures related to your identity as a native person? (Y/N)</a:t>
            </a:r>
          </a:p>
          <a:p>
            <a:pPr marL="742950" indent="-742950"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cs typeface="Calibri"/>
              </a:rPr>
              <a:t>Identity: </a:t>
            </a:r>
            <a:r>
              <a:rPr lang="en-US" sz="2400" dirty="0">
                <a:cs typeface="Calibri"/>
              </a:rPr>
              <a:t>How much did these pictures relate to your identity as a native person? (0-100)</a:t>
            </a:r>
          </a:p>
          <a:p>
            <a:pPr marL="742950" indent="-742950"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cs typeface="Calibri"/>
              </a:rPr>
              <a:t>Typicality: </a:t>
            </a:r>
            <a:r>
              <a:rPr lang="en-US" sz="2400" dirty="0">
                <a:cs typeface="Calibri"/>
              </a:rPr>
              <a:t>How likely is it for a native person to see/experience scenes like this? (0-100)</a:t>
            </a:r>
          </a:p>
          <a:p>
            <a:pPr marL="742950" indent="-742950"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cs typeface="Calibri"/>
              </a:rPr>
              <a:t>Valence: </a:t>
            </a:r>
            <a:r>
              <a:rPr lang="en-US" sz="2400" dirty="0">
                <a:cs typeface="Calibri"/>
              </a:rPr>
              <a:t>Rate your mood in response to these pictures.             	               </a:t>
            </a:r>
            <a:r>
              <a:rPr lang="en-US" sz="2000" dirty="0">
                <a:cs typeface="Calibri"/>
              </a:rPr>
              <a:t>(1-9) 1 = negative  5 = neutral  9 = positive</a:t>
            </a:r>
          </a:p>
          <a:p>
            <a:pPr marL="742950" indent="-742950"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cs typeface="Calibri"/>
              </a:rPr>
              <a:t>Arousal: </a:t>
            </a:r>
            <a:r>
              <a:rPr lang="en-US" sz="2400" dirty="0">
                <a:cs typeface="Calibri"/>
              </a:rPr>
              <a:t>Rate your arousal in response to these pictures.         	               </a:t>
            </a:r>
            <a:r>
              <a:rPr lang="en-US" sz="2000" dirty="0">
                <a:cs typeface="Calibri"/>
              </a:rPr>
              <a:t>(1-9) 1 = calm  5 = middle  9 = excited</a:t>
            </a:r>
            <a:endParaRPr lang="en-US" sz="2400" dirty="0">
              <a:cs typeface="Calibri"/>
            </a:endParaRP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53AD9BDC-D1D6-D34B-9246-0B7EC252ED38}"/>
              </a:ext>
            </a:extLst>
          </p:cNvPr>
          <p:cNvSpPr txBox="1">
            <a:spLocks/>
          </p:cNvSpPr>
          <p:nvPr/>
        </p:nvSpPr>
        <p:spPr>
          <a:xfrm>
            <a:off x="18856" y="620835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  <a:cs typeface="Calibri"/>
              </a:rPr>
              <a:t>CLICK THE RIGHT KEY TO CONTINUE</a:t>
            </a:r>
          </a:p>
        </p:txBody>
      </p:sp>
      <p:sp>
        <p:nvSpPr>
          <p:cNvPr id="6" name="Right Arrow 12">
            <a:extLst>
              <a:ext uri="{FF2B5EF4-FFF2-40B4-BE49-F238E27FC236}">
                <a16:creationId xmlns:a16="http://schemas.microsoft.com/office/drawing/2014/main" id="{178576FF-4B5E-3A44-980F-89AE5AF4D6D7}"/>
              </a:ext>
            </a:extLst>
          </p:cNvPr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56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659455"/>
            <a:ext cx="9143999" cy="132343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4000" dirty="0"/>
              <a:t>When you are ready,</a:t>
            </a:r>
          </a:p>
          <a:p>
            <a:pPr algn="ctr"/>
            <a:r>
              <a:rPr lang="en-US" sz="4000" dirty="0"/>
              <a:t>Keep clicking the mouse to continue.</a:t>
            </a:r>
            <a:endParaRPr lang="en-US" sz="4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570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4343" y="2130425"/>
            <a:ext cx="8458200" cy="1470025"/>
          </a:xfrm>
        </p:spPr>
        <p:txBody>
          <a:bodyPr>
            <a:normAutofit/>
          </a:bodyPr>
          <a:lstStyle/>
          <a:p>
            <a:r>
              <a:rPr lang="en-US" dirty="0"/>
              <a:t>NCAIR Remote Stimulus Task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982" y="236743"/>
            <a:ext cx="1760561" cy="333863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A9CEA40B-5234-42D7-930C-3D1F04A17646}"/>
              </a:ext>
            </a:extLst>
          </p:cNvPr>
          <p:cNvSpPr txBox="1">
            <a:spLocks/>
          </p:cNvSpPr>
          <p:nvPr/>
        </p:nvSpPr>
        <p:spPr>
          <a:xfrm>
            <a:off x="18856" y="620835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  <a:cs typeface="Calibri"/>
              </a:rPr>
              <a:t>CLICK THE RIGHT KEY TO CONTINUE</a:t>
            </a:r>
          </a:p>
        </p:txBody>
      </p:sp>
      <p:sp>
        <p:nvSpPr>
          <p:cNvPr id="3" name="Right Arrow 12">
            <a:extLst>
              <a:ext uri="{FF2B5EF4-FFF2-40B4-BE49-F238E27FC236}">
                <a16:creationId xmlns:a16="http://schemas.microsoft.com/office/drawing/2014/main" id="{B670D590-D386-4EBA-B0BF-F4CDB2DF6933}"/>
              </a:ext>
            </a:extLst>
          </p:cNvPr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803B1-4B33-004F-B3D2-AD86FEDA44F7}"/>
              </a:ext>
            </a:extLst>
          </p:cNvPr>
          <p:cNvSpPr txBox="1"/>
          <p:nvPr/>
        </p:nvSpPr>
        <p:spPr>
          <a:xfrm>
            <a:off x="3339790" y="5631366"/>
            <a:ext cx="2464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Run 2</a:t>
            </a:r>
          </a:p>
        </p:txBody>
      </p:sp>
    </p:spTree>
    <p:extLst>
      <p:ext uri="{BB962C8B-B14F-4D97-AF65-F5344CB8AC3E}">
        <p14:creationId xmlns:p14="http://schemas.microsoft.com/office/powerpoint/2010/main" val="3747310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041160"/>
            <a:ext cx="9143999" cy="2431435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3600" b="1" dirty="0">
                <a:cs typeface="Calibri"/>
              </a:rPr>
              <a:t>Relatedness: </a:t>
            </a:r>
            <a:r>
              <a:rPr lang="en-US" sz="3600" dirty="0">
                <a:cs typeface="Calibri"/>
              </a:rPr>
              <a:t>Are these pictures related to your identity as a native person?</a:t>
            </a:r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3C802-5703-104E-B339-9CAB3C745E87}"/>
              </a:ext>
            </a:extLst>
          </p:cNvPr>
          <p:cNvSpPr txBox="1"/>
          <p:nvPr/>
        </p:nvSpPr>
        <p:spPr>
          <a:xfrm>
            <a:off x="1506071" y="3515061"/>
            <a:ext cx="6745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[Yes/No options controlled by mouse click]</a:t>
            </a:r>
          </a:p>
        </p:txBody>
      </p:sp>
    </p:spTree>
    <p:extLst>
      <p:ext uri="{BB962C8B-B14F-4D97-AF65-F5344CB8AC3E}">
        <p14:creationId xmlns:p14="http://schemas.microsoft.com/office/powerpoint/2010/main" val="2608330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25607"/>
            <a:ext cx="9143999" cy="3662541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3600" b="1" dirty="0">
                <a:cs typeface="Calibri"/>
              </a:rPr>
              <a:t>Identity: </a:t>
            </a:r>
            <a:r>
              <a:rPr lang="en-US" sz="3600" dirty="0">
                <a:cs typeface="Calibri"/>
              </a:rPr>
              <a:t>How much did these pictures relate to your identity as a native person? (0-100)</a:t>
            </a: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3C802-5703-104E-B339-9CAB3C745E87}"/>
              </a:ext>
            </a:extLst>
          </p:cNvPr>
          <p:cNvSpPr txBox="1"/>
          <p:nvPr/>
        </p:nvSpPr>
        <p:spPr>
          <a:xfrm>
            <a:off x="2043953" y="3256877"/>
            <a:ext cx="5131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[insert number line 0-100 controlled by buttons]</a:t>
            </a:r>
          </a:p>
        </p:txBody>
      </p:sp>
    </p:spTree>
    <p:extLst>
      <p:ext uri="{BB962C8B-B14F-4D97-AF65-F5344CB8AC3E}">
        <p14:creationId xmlns:p14="http://schemas.microsoft.com/office/powerpoint/2010/main" val="164945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25607"/>
            <a:ext cx="9143999" cy="3662541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3600" b="1" dirty="0">
                <a:cs typeface="Calibri"/>
              </a:rPr>
              <a:t>Typicality: </a:t>
            </a:r>
            <a:r>
              <a:rPr lang="en-US" sz="3600" dirty="0">
                <a:cs typeface="Calibri"/>
              </a:rPr>
              <a:t>How likely is it for a native person to see/experience scenes like this? (0-100)</a:t>
            </a: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3C802-5703-104E-B339-9CAB3C745E87}"/>
              </a:ext>
            </a:extLst>
          </p:cNvPr>
          <p:cNvSpPr txBox="1"/>
          <p:nvPr/>
        </p:nvSpPr>
        <p:spPr>
          <a:xfrm>
            <a:off x="2043953" y="3256877"/>
            <a:ext cx="5131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[insert number line 0-100 use a slider controlled by mouse]</a:t>
            </a:r>
          </a:p>
        </p:txBody>
      </p:sp>
    </p:spTree>
    <p:extLst>
      <p:ext uri="{BB962C8B-B14F-4D97-AF65-F5344CB8AC3E}">
        <p14:creationId xmlns:p14="http://schemas.microsoft.com/office/powerpoint/2010/main" val="1848484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733384"/>
            <a:ext cx="9143999" cy="3046988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3600" b="1" dirty="0">
                <a:cs typeface="Calibri"/>
              </a:rPr>
              <a:t>Valence: </a:t>
            </a:r>
            <a:r>
              <a:rPr lang="en-US" sz="3600" dirty="0">
                <a:cs typeface="Calibri"/>
              </a:rPr>
              <a:t>Rate your mood in response to these pictures. </a:t>
            </a:r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3C802-5703-104E-B339-9CAB3C745E87}"/>
              </a:ext>
            </a:extLst>
          </p:cNvPr>
          <p:cNvSpPr txBox="1"/>
          <p:nvPr/>
        </p:nvSpPr>
        <p:spPr>
          <a:xfrm>
            <a:off x="1506071" y="3515061"/>
            <a:ext cx="6745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[insert </a:t>
            </a:r>
            <a:r>
              <a:rPr lang="en-US" dirty="0" err="1"/>
              <a:t>likert</a:t>
            </a:r>
            <a:r>
              <a:rPr lang="en-US" dirty="0"/>
              <a:t> scale 1-9 with anchors 1=negative 5= neutral 9= positive]</a:t>
            </a:r>
          </a:p>
        </p:txBody>
      </p:sp>
    </p:spTree>
    <p:extLst>
      <p:ext uri="{BB962C8B-B14F-4D97-AF65-F5344CB8AC3E}">
        <p14:creationId xmlns:p14="http://schemas.microsoft.com/office/powerpoint/2010/main" val="3408860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041160"/>
            <a:ext cx="9143999" cy="2431435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3600" b="1" dirty="0">
                <a:cs typeface="Calibri"/>
              </a:rPr>
              <a:t>Arousal: </a:t>
            </a:r>
            <a:r>
              <a:rPr lang="en-US" sz="3600" dirty="0">
                <a:cs typeface="Calibri"/>
              </a:rPr>
              <a:t>Rate your arousal in response to these pictures.</a:t>
            </a:r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3C802-5703-104E-B339-9CAB3C745E87}"/>
              </a:ext>
            </a:extLst>
          </p:cNvPr>
          <p:cNvSpPr txBox="1"/>
          <p:nvPr/>
        </p:nvSpPr>
        <p:spPr>
          <a:xfrm>
            <a:off x="1506071" y="3515061"/>
            <a:ext cx="6745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[insert </a:t>
            </a:r>
            <a:r>
              <a:rPr lang="en-US" dirty="0" err="1"/>
              <a:t>likert</a:t>
            </a:r>
            <a:r>
              <a:rPr lang="en-US" dirty="0"/>
              <a:t> scale 1-9 with anchors 1=calm 5= middle 9= excited]</a:t>
            </a:r>
          </a:p>
        </p:txBody>
      </p:sp>
    </p:spTree>
    <p:extLst>
      <p:ext uri="{BB962C8B-B14F-4D97-AF65-F5344CB8AC3E}">
        <p14:creationId xmlns:p14="http://schemas.microsoft.com/office/powerpoint/2010/main" val="14068357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9143999" cy="353943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3600" b="1" dirty="0">
                <a:cs typeface="Calibri"/>
              </a:rPr>
              <a:t>General Feedback:</a:t>
            </a:r>
            <a:r>
              <a:rPr lang="en-US" sz="3600" dirty="0">
                <a:cs typeface="Calibri"/>
              </a:rPr>
              <a:t> Thank you for participating in our study. Please take a moment to </a:t>
            </a:r>
            <a:r>
              <a:rPr lang="en-US" sz="3600">
                <a:cs typeface="Calibri"/>
              </a:rPr>
              <a:t>provide any </a:t>
            </a:r>
            <a:r>
              <a:rPr lang="en-US" sz="3600" dirty="0">
                <a:cs typeface="Calibri"/>
              </a:rPr>
              <a:t>comments or feedback regarding the study and the cultural pictures, music, and videos</a:t>
            </a:r>
            <a:r>
              <a:rPr lang="en-US" sz="3600" i="1" dirty="0">
                <a:cs typeface="Calibri"/>
              </a:rPr>
              <a:t>.</a:t>
            </a:r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878719-737B-45FC-898C-B2DAFFBE05E8}"/>
              </a:ext>
            </a:extLst>
          </p:cNvPr>
          <p:cNvSpPr txBox="1"/>
          <p:nvPr/>
        </p:nvSpPr>
        <p:spPr>
          <a:xfrm>
            <a:off x="419491" y="2409823"/>
            <a:ext cx="8305014" cy="4044099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254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4343" y="2130425"/>
            <a:ext cx="8458200" cy="1470025"/>
          </a:xfrm>
        </p:spPr>
        <p:txBody>
          <a:bodyPr>
            <a:normAutofit/>
          </a:bodyPr>
          <a:lstStyle/>
          <a:p>
            <a:r>
              <a:rPr lang="en-US" dirty="0"/>
              <a:t>NCAIR Remote Stimulus Task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982" y="236743"/>
            <a:ext cx="1760561" cy="333863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A9CEA40B-5234-42D7-930C-3D1F04A17646}"/>
              </a:ext>
            </a:extLst>
          </p:cNvPr>
          <p:cNvSpPr txBox="1">
            <a:spLocks/>
          </p:cNvSpPr>
          <p:nvPr/>
        </p:nvSpPr>
        <p:spPr>
          <a:xfrm>
            <a:off x="18856" y="620835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  <a:cs typeface="Calibri"/>
              </a:rPr>
              <a:t>CLICK THE RIGHT KEY TO CONTINUE</a:t>
            </a:r>
          </a:p>
        </p:txBody>
      </p:sp>
      <p:sp>
        <p:nvSpPr>
          <p:cNvPr id="3" name="Right Arrow 12">
            <a:extLst>
              <a:ext uri="{FF2B5EF4-FFF2-40B4-BE49-F238E27FC236}">
                <a16:creationId xmlns:a16="http://schemas.microsoft.com/office/drawing/2014/main" id="{B670D590-D386-4EBA-B0BF-F4CDB2DF6933}"/>
              </a:ext>
            </a:extLst>
          </p:cNvPr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803B1-4B33-004F-B3D2-AD86FEDA44F7}"/>
              </a:ext>
            </a:extLst>
          </p:cNvPr>
          <p:cNvSpPr txBox="1"/>
          <p:nvPr/>
        </p:nvSpPr>
        <p:spPr>
          <a:xfrm>
            <a:off x="3339790" y="5631366"/>
            <a:ext cx="2464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Run 3</a:t>
            </a:r>
          </a:p>
        </p:txBody>
      </p:sp>
    </p:spTree>
    <p:extLst>
      <p:ext uri="{BB962C8B-B14F-4D97-AF65-F5344CB8AC3E}">
        <p14:creationId xmlns:p14="http://schemas.microsoft.com/office/powerpoint/2010/main" val="4079018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799" y="176410"/>
            <a:ext cx="8738402" cy="602488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en-US" dirty="0"/>
              <a:t>In this task, you will watch a series of videos. After each video, you will be asked to respond to five questions:</a:t>
            </a:r>
          </a:p>
          <a:p>
            <a:pPr marL="742950" indent="-742950"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cs typeface="Calibri"/>
              </a:rPr>
              <a:t>Relatedness: </a:t>
            </a:r>
            <a:r>
              <a:rPr lang="en-US" sz="2400" dirty="0">
                <a:cs typeface="Calibri"/>
              </a:rPr>
              <a:t>Is this video related to your identity as a native person? (Y/N)</a:t>
            </a:r>
          </a:p>
          <a:p>
            <a:pPr marL="742950" indent="-742950"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cs typeface="Calibri"/>
              </a:rPr>
              <a:t>Identity: </a:t>
            </a:r>
            <a:r>
              <a:rPr lang="en-US" sz="2400" dirty="0">
                <a:cs typeface="Calibri"/>
              </a:rPr>
              <a:t>How much did this video relate to your identity as a native person? (0-100)</a:t>
            </a:r>
          </a:p>
          <a:p>
            <a:pPr marL="742950" indent="-742950"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cs typeface="Calibri"/>
              </a:rPr>
              <a:t>Typicality: </a:t>
            </a:r>
            <a:r>
              <a:rPr lang="en-US" sz="2400" dirty="0">
                <a:cs typeface="Calibri"/>
              </a:rPr>
              <a:t>How likely is it for a native person to see/experience scenes like this? (0-100)</a:t>
            </a:r>
          </a:p>
          <a:p>
            <a:pPr marL="742950" indent="-742950"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cs typeface="Calibri"/>
              </a:rPr>
              <a:t>Valence: </a:t>
            </a:r>
            <a:r>
              <a:rPr lang="en-US" sz="2400" dirty="0">
                <a:cs typeface="Calibri"/>
              </a:rPr>
              <a:t>Rate your mood in response to this video.                        		 </a:t>
            </a:r>
            <a:r>
              <a:rPr lang="en-US" sz="2000" dirty="0">
                <a:cs typeface="Calibri"/>
              </a:rPr>
              <a:t>(1-9) 1 = negative  5 = neutral  9 = positive</a:t>
            </a:r>
          </a:p>
          <a:p>
            <a:pPr marL="742950" indent="-742950"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cs typeface="Calibri"/>
              </a:rPr>
              <a:t>Arousal: </a:t>
            </a:r>
            <a:r>
              <a:rPr lang="en-US" sz="2400" dirty="0">
                <a:cs typeface="Calibri"/>
              </a:rPr>
              <a:t>Rate your arousal in response to this video.                   		 </a:t>
            </a:r>
            <a:r>
              <a:rPr lang="en-US" sz="2000" dirty="0">
                <a:cs typeface="Calibri"/>
              </a:rPr>
              <a:t>(1-9) 1 = calm  5 = middle  9 = excited</a:t>
            </a:r>
            <a:endParaRPr lang="en-US" sz="2400" dirty="0">
              <a:cs typeface="Calibri"/>
            </a:endParaRPr>
          </a:p>
        </p:txBody>
      </p:sp>
      <p:sp>
        <p:nvSpPr>
          <p:cNvPr id="6" name="Right Arrow 12">
            <a:extLst>
              <a:ext uri="{FF2B5EF4-FFF2-40B4-BE49-F238E27FC236}">
                <a16:creationId xmlns:a16="http://schemas.microsoft.com/office/drawing/2014/main" id="{61AD207B-49C0-5D4C-8F58-875D2B1B3D00}"/>
              </a:ext>
            </a:extLst>
          </p:cNvPr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DD13525A-E8DC-B54B-BDDC-476469EBEBF2}"/>
              </a:ext>
            </a:extLst>
          </p:cNvPr>
          <p:cNvSpPr txBox="1">
            <a:spLocks/>
          </p:cNvSpPr>
          <p:nvPr/>
        </p:nvSpPr>
        <p:spPr>
          <a:xfrm>
            <a:off x="18856" y="620835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  <a:cs typeface="Calibri"/>
              </a:rPr>
              <a:t>CLICK THE RIGHT KEY TO CONTINUE</a:t>
            </a:r>
          </a:p>
        </p:txBody>
      </p:sp>
    </p:spTree>
    <p:extLst>
      <p:ext uri="{BB962C8B-B14F-4D97-AF65-F5344CB8AC3E}">
        <p14:creationId xmlns:p14="http://schemas.microsoft.com/office/powerpoint/2010/main" val="1135926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659455"/>
            <a:ext cx="9143999" cy="132343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4000" dirty="0"/>
              <a:t>When you are ready,</a:t>
            </a:r>
          </a:p>
          <a:p>
            <a:pPr algn="ctr"/>
            <a:r>
              <a:rPr lang="en-US" sz="4000" dirty="0"/>
              <a:t>Press the RIGHT Key to continue</a:t>
            </a:r>
          </a:p>
        </p:txBody>
      </p:sp>
    </p:spTree>
    <p:extLst>
      <p:ext uri="{BB962C8B-B14F-4D97-AF65-F5344CB8AC3E}">
        <p14:creationId xmlns:p14="http://schemas.microsoft.com/office/powerpoint/2010/main" val="122476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041160"/>
            <a:ext cx="9143999" cy="2431435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3600" b="1" dirty="0">
                <a:cs typeface="Calibri"/>
              </a:rPr>
              <a:t>Relatedness: </a:t>
            </a:r>
            <a:r>
              <a:rPr lang="en-US" sz="3600" dirty="0">
                <a:cs typeface="Calibri"/>
              </a:rPr>
              <a:t>Is this video related to your identity as a native person?</a:t>
            </a:r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3C802-5703-104E-B339-9CAB3C745E87}"/>
              </a:ext>
            </a:extLst>
          </p:cNvPr>
          <p:cNvSpPr txBox="1"/>
          <p:nvPr/>
        </p:nvSpPr>
        <p:spPr>
          <a:xfrm>
            <a:off x="1506071" y="3515061"/>
            <a:ext cx="6745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[Yes/No options controlled by mouse click]</a:t>
            </a:r>
          </a:p>
        </p:txBody>
      </p:sp>
    </p:spTree>
    <p:extLst>
      <p:ext uri="{BB962C8B-B14F-4D97-AF65-F5344CB8AC3E}">
        <p14:creationId xmlns:p14="http://schemas.microsoft.com/office/powerpoint/2010/main" val="4176457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25607"/>
            <a:ext cx="9143999" cy="3662541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3600" b="1" dirty="0">
                <a:cs typeface="Calibri"/>
              </a:rPr>
              <a:t>Identity: </a:t>
            </a:r>
            <a:r>
              <a:rPr lang="en-US" sz="3600" dirty="0">
                <a:cs typeface="Calibri"/>
              </a:rPr>
              <a:t>How much did this video relate to your identity as a native person? (0-100)</a:t>
            </a: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3C802-5703-104E-B339-9CAB3C745E87}"/>
              </a:ext>
            </a:extLst>
          </p:cNvPr>
          <p:cNvSpPr txBox="1"/>
          <p:nvPr/>
        </p:nvSpPr>
        <p:spPr>
          <a:xfrm>
            <a:off x="2043953" y="3256877"/>
            <a:ext cx="5131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[insert number line 0-100 use a slider controlled by mouse]</a:t>
            </a:r>
          </a:p>
        </p:txBody>
      </p:sp>
    </p:spTree>
    <p:extLst>
      <p:ext uri="{BB962C8B-B14F-4D97-AF65-F5344CB8AC3E}">
        <p14:creationId xmlns:p14="http://schemas.microsoft.com/office/powerpoint/2010/main" val="946032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25607"/>
            <a:ext cx="9143999" cy="3662541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3600" b="1" dirty="0">
                <a:cs typeface="Calibri"/>
              </a:rPr>
              <a:t>Typicality: </a:t>
            </a:r>
            <a:r>
              <a:rPr lang="en-US" sz="3600" dirty="0">
                <a:cs typeface="Calibri"/>
              </a:rPr>
              <a:t>How likely is it for a native person to see/experience scenes like this? (0-100)</a:t>
            </a: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3C802-5703-104E-B339-9CAB3C745E87}"/>
              </a:ext>
            </a:extLst>
          </p:cNvPr>
          <p:cNvSpPr txBox="1"/>
          <p:nvPr/>
        </p:nvSpPr>
        <p:spPr>
          <a:xfrm>
            <a:off x="2043953" y="3256877"/>
            <a:ext cx="5131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[insert number line 0-100 use a slider controlled by mouse]</a:t>
            </a:r>
          </a:p>
        </p:txBody>
      </p:sp>
    </p:spTree>
    <p:extLst>
      <p:ext uri="{BB962C8B-B14F-4D97-AF65-F5344CB8AC3E}">
        <p14:creationId xmlns:p14="http://schemas.microsoft.com/office/powerpoint/2010/main" val="628954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733384"/>
            <a:ext cx="9143999" cy="3046988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3600" b="1" dirty="0">
                <a:cs typeface="Calibri"/>
              </a:rPr>
              <a:t>Valence: </a:t>
            </a:r>
            <a:r>
              <a:rPr lang="en-US" sz="3600" dirty="0">
                <a:cs typeface="Calibri"/>
              </a:rPr>
              <a:t>Rate your mood in response to this video. </a:t>
            </a:r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3C802-5703-104E-B339-9CAB3C745E87}"/>
              </a:ext>
            </a:extLst>
          </p:cNvPr>
          <p:cNvSpPr txBox="1"/>
          <p:nvPr/>
        </p:nvSpPr>
        <p:spPr>
          <a:xfrm>
            <a:off x="1506071" y="3515061"/>
            <a:ext cx="6745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[insert </a:t>
            </a:r>
            <a:r>
              <a:rPr lang="en-US" dirty="0" err="1"/>
              <a:t>likert</a:t>
            </a:r>
            <a:r>
              <a:rPr lang="en-US" dirty="0"/>
              <a:t> scale 1-9 with anchors 1=negative 5= neutral 9= positive controlled by mouse click]</a:t>
            </a:r>
          </a:p>
        </p:txBody>
      </p:sp>
    </p:spTree>
    <p:extLst>
      <p:ext uri="{BB962C8B-B14F-4D97-AF65-F5344CB8AC3E}">
        <p14:creationId xmlns:p14="http://schemas.microsoft.com/office/powerpoint/2010/main" val="2931273767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48530</TotalTime>
  <Words>1359</Words>
  <Application>Microsoft Macintosh PowerPoint</Application>
  <PresentationFormat>On-screen Show (4:3)</PresentationFormat>
  <Paragraphs>132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Black</vt:lpstr>
      <vt:lpstr>NCAIR Remote Stimulus Task</vt:lpstr>
      <vt:lpstr>NCAIR Remote Stimulus Task</vt:lpstr>
      <vt:lpstr>NCAIR Remote Stimulus Task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Slot Machine</dc:title>
  <dc:creator>Robin Aupperle</dc:creator>
  <cp:lastModifiedBy>James Touthang</cp:lastModifiedBy>
  <cp:revision>590</cp:revision>
  <dcterms:created xsi:type="dcterms:W3CDTF">2014-09-09T19:40:19Z</dcterms:created>
  <dcterms:modified xsi:type="dcterms:W3CDTF">2021-03-17T17:13:35Z</dcterms:modified>
</cp:coreProperties>
</file>