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498" r:id="rId2"/>
    <p:sldId id="495" r:id="rId3"/>
    <p:sldId id="510" r:id="rId4"/>
    <p:sldId id="511" r:id="rId5"/>
    <p:sldId id="513" r:id="rId6"/>
    <p:sldId id="514" r:id="rId7"/>
    <p:sldId id="515" r:id="rId8"/>
    <p:sldId id="516" r:id="rId9"/>
    <p:sldId id="517" r:id="rId10"/>
    <p:sldId id="518" r:id="rId11"/>
    <p:sldId id="519" r:id="rId12"/>
    <p:sldId id="520" r:id="rId13"/>
    <p:sldId id="521" r:id="rId14"/>
    <p:sldId id="522" r:id="rId15"/>
    <p:sldId id="523" r:id="rId16"/>
    <p:sldId id="524" r:id="rId17"/>
    <p:sldId id="525" r:id="rId18"/>
    <p:sldId id="526" r:id="rId19"/>
    <p:sldId id="528" r:id="rId20"/>
    <p:sldId id="529" r:id="rId21"/>
    <p:sldId id="530" r:id="rId22"/>
    <p:sldId id="53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00FF"/>
    <a:srgbClr val="10253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02" autoAdjust="0"/>
    <p:restoredTop sz="93333" autoAdjust="0"/>
  </p:normalViewPr>
  <p:slideViewPr>
    <p:cSldViewPr snapToGrid="0" snapToObjects="1">
      <p:cViewPr varScale="1">
        <p:scale>
          <a:sx n="100" d="100"/>
          <a:sy n="100" d="100"/>
        </p:scale>
        <p:origin x="192" y="58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CDFB13-8C7E-2148-B293-047F9641DD71}" type="datetimeFigureOut">
              <a:rPr lang="en-US" smtClean="0"/>
              <a:t>7/17/20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AE12D7-AE97-9243-8341-9A20FCA5A307}" type="slidenum">
              <a:rPr lang="en-US" smtClean="0"/>
              <a:t>‹#›</a:t>
            </a:fld>
            <a:endParaRPr lang="en-US" dirty="0"/>
          </a:p>
        </p:txBody>
      </p:sp>
    </p:spTree>
    <p:extLst>
      <p:ext uri="{BB962C8B-B14F-4D97-AF65-F5344CB8AC3E}">
        <p14:creationId xmlns:p14="http://schemas.microsoft.com/office/powerpoint/2010/main" val="18636752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Outside</a:t>
            </a:r>
            <a:r>
              <a:rPr lang="en-US" baseline="0" dirty="0"/>
              <a:t>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a:t>
            </a:fld>
            <a:endParaRPr lang="en-US"/>
          </a:p>
        </p:txBody>
      </p:sp>
    </p:spTree>
    <p:extLst>
      <p:ext uri="{BB962C8B-B14F-4D97-AF65-F5344CB8AC3E}">
        <p14:creationId xmlns:p14="http://schemas.microsoft.com/office/powerpoint/2010/main" val="4221271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10</a:t>
            </a:fld>
            <a:endParaRPr lang="en-US"/>
          </a:p>
        </p:txBody>
      </p:sp>
    </p:spTree>
    <p:extLst>
      <p:ext uri="{BB962C8B-B14F-4D97-AF65-F5344CB8AC3E}">
        <p14:creationId xmlns:p14="http://schemas.microsoft.com/office/powerpoint/2010/main" val="2599677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11</a:t>
            </a:fld>
            <a:endParaRPr lang="en-US"/>
          </a:p>
        </p:txBody>
      </p:sp>
    </p:spTree>
    <p:extLst>
      <p:ext uri="{BB962C8B-B14F-4D97-AF65-F5344CB8AC3E}">
        <p14:creationId xmlns:p14="http://schemas.microsoft.com/office/powerpoint/2010/main" val="1833526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12</a:t>
            </a:fld>
            <a:endParaRPr lang="en-US"/>
          </a:p>
        </p:txBody>
      </p:sp>
    </p:spTree>
    <p:extLst>
      <p:ext uri="{BB962C8B-B14F-4D97-AF65-F5344CB8AC3E}">
        <p14:creationId xmlns:p14="http://schemas.microsoft.com/office/powerpoint/2010/main" val="3588524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13</a:t>
            </a:fld>
            <a:endParaRPr lang="en-US"/>
          </a:p>
        </p:txBody>
      </p:sp>
    </p:spTree>
    <p:extLst>
      <p:ext uri="{BB962C8B-B14F-4D97-AF65-F5344CB8AC3E}">
        <p14:creationId xmlns:p14="http://schemas.microsoft.com/office/powerpoint/2010/main" val="2118517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14</a:t>
            </a:fld>
            <a:endParaRPr lang="en-US"/>
          </a:p>
        </p:txBody>
      </p:sp>
    </p:spTree>
    <p:extLst>
      <p:ext uri="{BB962C8B-B14F-4D97-AF65-F5344CB8AC3E}">
        <p14:creationId xmlns:p14="http://schemas.microsoft.com/office/powerpoint/2010/main" val="1277906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15</a:t>
            </a:fld>
            <a:endParaRPr lang="en-US"/>
          </a:p>
        </p:txBody>
      </p:sp>
    </p:spTree>
    <p:extLst>
      <p:ext uri="{BB962C8B-B14F-4D97-AF65-F5344CB8AC3E}">
        <p14:creationId xmlns:p14="http://schemas.microsoft.com/office/powerpoint/2010/main" val="1249516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16</a:t>
            </a:fld>
            <a:endParaRPr lang="en-US"/>
          </a:p>
        </p:txBody>
      </p:sp>
    </p:spTree>
    <p:extLst>
      <p:ext uri="{BB962C8B-B14F-4D97-AF65-F5344CB8AC3E}">
        <p14:creationId xmlns:p14="http://schemas.microsoft.com/office/powerpoint/2010/main" val="2875520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17</a:t>
            </a:fld>
            <a:endParaRPr lang="en-US"/>
          </a:p>
        </p:txBody>
      </p:sp>
    </p:spTree>
    <p:extLst>
      <p:ext uri="{BB962C8B-B14F-4D97-AF65-F5344CB8AC3E}">
        <p14:creationId xmlns:p14="http://schemas.microsoft.com/office/powerpoint/2010/main" val="3028053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18</a:t>
            </a:fld>
            <a:endParaRPr lang="en-US"/>
          </a:p>
        </p:txBody>
      </p:sp>
    </p:spTree>
    <p:extLst>
      <p:ext uri="{BB962C8B-B14F-4D97-AF65-F5344CB8AC3E}">
        <p14:creationId xmlns:p14="http://schemas.microsoft.com/office/powerpoint/2010/main" val="1434618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19</a:t>
            </a:fld>
            <a:endParaRPr lang="en-US"/>
          </a:p>
        </p:txBody>
      </p:sp>
    </p:spTree>
    <p:extLst>
      <p:ext uri="{BB962C8B-B14F-4D97-AF65-F5344CB8AC3E}">
        <p14:creationId xmlns:p14="http://schemas.microsoft.com/office/powerpoint/2010/main" val="1706510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20</a:t>
            </a:fld>
            <a:endParaRPr lang="en-US"/>
          </a:p>
        </p:txBody>
      </p:sp>
    </p:spTree>
    <p:extLst>
      <p:ext uri="{BB962C8B-B14F-4D97-AF65-F5344CB8AC3E}">
        <p14:creationId xmlns:p14="http://schemas.microsoft.com/office/powerpoint/2010/main" val="9657428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21</a:t>
            </a:fld>
            <a:endParaRPr lang="en-US"/>
          </a:p>
        </p:txBody>
      </p:sp>
    </p:spTree>
    <p:extLst>
      <p:ext uri="{BB962C8B-B14F-4D97-AF65-F5344CB8AC3E}">
        <p14:creationId xmlns:p14="http://schemas.microsoft.com/office/powerpoint/2010/main" val="31866471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22</a:t>
            </a:fld>
            <a:endParaRPr lang="en-US"/>
          </a:p>
        </p:txBody>
      </p:sp>
    </p:spTree>
    <p:extLst>
      <p:ext uri="{BB962C8B-B14F-4D97-AF65-F5344CB8AC3E}">
        <p14:creationId xmlns:p14="http://schemas.microsoft.com/office/powerpoint/2010/main" val="3781381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3</a:t>
            </a:fld>
            <a:endParaRPr lang="en-US"/>
          </a:p>
        </p:txBody>
      </p:sp>
    </p:spTree>
    <p:extLst>
      <p:ext uri="{BB962C8B-B14F-4D97-AF65-F5344CB8AC3E}">
        <p14:creationId xmlns:p14="http://schemas.microsoft.com/office/powerpoint/2010/main" val="1369753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4</a:t>
            </a:fld>
            <a:endParaRPr lang="en-US"/>
          </a:p>
        </p:txBody>
      </p:sp>
    </p:spTree>
    <p:extLst>
      <p:ext uri="{BB962C8B-B14F-4D97-AF65-F5344CB8AC3E}">
        <p14:creationId xmlns:p14="http://schemas.microsoft.com/office/powerpoint/2010/main" val="1478228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5</a:t>
            </a:fld>
            <a:endParaRPr lang="en-US"/>
          </a:p>
        </p:txBody>
      </p:sp>
    </p:spTree>
    <p:extLst>
      <p:ext uri="{BB962C8B-B14F-4D97-AF65-F5344CB8AC3E}">
        <p14:creationId xmlns:p14="http://schemas.microsoft.com/office/powerpoint/2010/main" val="2763533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6</a:t>
            </a:fld>
            <a:endParaRPr lang="en-US"/>
          </a:p>
        </p:txBody>
      </p:sp>
    </p:spTree>
    <p:extLst>
      <p:ext uri="{BB962C8B-B14F-4D97-AF65-F5344CB8AC3E}">
        <p14:creationId xmlns:p14="http://schemas.microsoft.com/office/powerpoint/2010/main" val="138161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7</a:t>
            </a:fld>
            <a:endParaRPr lang="en-US"/>
          </a:p>
        </p:txBody>
      </p:sp>
    </p:spTree>
    <p:extLst>
      <p:ext uri="{BB962C8B-B14F-4D97-AF65-F5344CB8AC3E}">
        <p14:creationId xmlns:p14="http://schemas.microsoft.com/office/powerpoint/2010/main" val="4289614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8</a:t>
            </a:fld>
            <a:endParaRPr lang="en-US"/>
          </a:p>
        </p:txBody>
      </p:sp>
    </p:spTree>
    <p:extLst>
      <p:ext uri="{BB962C8B-B14F-4D97-AF65-F5344CB8AC3E}">
        <p14:creationId xmlns:p14="http://schemas.microsoft.com/office/powerpoint/2010/main" val="3146710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9</a:t>
            </a:fld>
            <a:endParaRPr lang="en-US"/>
          </a:p>
        </p:txBody>
      </p:sp>
    </p:spTree>
    <p:extLst>
      <p:ext uri="{BB962C8B-B14F-4D97-AF65-F5344CB8AC3E}">
        <p14:creationId xmlns:p14="http://schemas.microsoft.com/office/powerpoint/2010/main" val="2526153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9A4D3A-6EF8-7448-AC6F-AD52FEDAA6A8}" type="datetimeFigureOut">
              <a:rPr lang="en-US" smtClean="0"/>
              <a:t>7/17/20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7/17/20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7/17/20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7/17/20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9A4D3A-6EF8-7448-AC6F-AD52FEDAA6A8}" type="datetimeFigureOut">
              <a:rPr lang="en-US" smtClean="0"/>
              <a:t>7/17/20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9A4D3A-6EF8-7448-AC6F-AD52FEDAA6A8}" type="datetimeFigureOut">
              <a:rPr lang="en-US" smtClean="0"/>
              <a:t>7/17/20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9A4D3A-6EF8-7448-AC6F-AD52FEDAA6A8}" type="datetimeFigureOut">
              <a:rPr lang="en-US" smtClean="0"/>
              <a:t>7/17/20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9A4D3A-6EF8-7448-AC6F-AD52FEDAA6A8}" type="datetimeFigureOut">
              <a:rPr lang="en-US" smtClean="0"/>
              <a:t>7/17/20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A4D3A-6EF8-7448-AC6F-AD52FEDAA6A8}" type="datetimeFigureOut">
              <a:rPr lang="en-US" smtClean="0"/>
              <a:t>7/17/20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7/17/20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7/17/20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0253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A4D3A-6EF8-7448-AC6F-AD52FEDAA6A8}" type="datetimeFigureOut">
              <a:rPr lang="en-US" smtClean="0"/>
              <a:t>7/17/20</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51D23-C897-684A-8E67-1EBE4884B6DC}" type="slidenum">
              <a:rPr lang="en-US" smtClean="0"/>
              <a:t>‹#›</a:t>
            </a:fld>
            <a:endParaRPr lang="en-US" dirty="0"/>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888343" y="2130426"/>
            <a:ext cx="8458200" cy="1470025"/>
          </a:xfrm>
        </p:spPr>
        <p:txBody>
          <a:bodyPr>
            <a:normAutofit/>
          </a:bodyPr>
          <a:lstStyle/>
          <a:p>
            <a:r>
              <a:rPr lang="en-US" dirty="0"/>
              <a:t>Horizon Task</a:t>
            </a:r>
          </a:p>
        </p:txBody>
      </p:sp>
      <p:sp>
        <p:nvSpPr>
          <p:cNvPr id="7"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5983" y="236744"/>
            <a:ext cx="1760561" cy="333863"/>
          </a:xfrm>
          <a:prstGeom prst="rect">
            <a:avLst/>
          </a:prstGeom>
        </p:spPr>
      </p:pic>
    </p:spTree>
    <p:extLst>
      <p:ext uri="{BB962C8B-B14F-4D97-AF65-F5344CB8AC3E}">
        <p14:creationId xmlns:p14="http://schemas.microsoft.com/office/powerpoint/2010/main" val="1268561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On the 3</a:t>
            </a:r>
            <a:r>
              <a:rPr lang="en-US" baseline="30000" dirty="0"/>
              <a:t>rd</a:t>
            </a:r>
            <a:r>
              <a:rPr lang="en-US" dirty="0"/>
              <a:t> box on the right we might get 45 points this time.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A1ECFE-B2D5-1248-B583-9CE1055C8012}"/>
              </a:ext>
            </a:extLst>
          </p:cNvPr>
          <p:cNvSpPr txBox="1"/>
          <p:nvPr/>
        </p:nvSpPr>
        <p:spPr>
          <a:xfrm>
            <a:off x="5295754" y="2851028"/>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8564BE96-6E52-2346-888F-728D8F40921D}"/>
              </a:ext>
            </a:extLst>
          </p:cNvPr>
          <p:cNvSpPr txBox="1"/>
          <p:nvPr/>
        </p:nvSpPr>
        <p:spPr>
          <a:xfrm>
            <a:off x="6502401" y="2851028"/>
            <a:ext cx="619346" cy="461665"/>
          </a:xfrm>
          <a:prstGeom prst="rect">
            <a:avLst/>
          </a:prstGeom>
          <a:noFill/>
        </p:spPr>
        <p:txBody>
          <a:bodyPr wrap="square" rtlCol="0">
            <a:spAutoFit/>
          </a:bodyPr>
          <a:lstStyle/>
          <a:p>
            <a:r>
              <a:rPr lang="en-US" sz="2400" dirty="0"/>
              <a:t>52</a:t>
            </a:r>
          </a:p>
        </p:txBody>
      </p:sp>
      <p:sp>
        <p:nvSpPr>
          <p:cNvPr id="11" name="TextBox 10">
            <a:extLst>
              <a:ext uri="{FF2B5EF4-FFF2-40B4-BE49-F238E27FC236}">
                <a16:creationId xmlns:a16="http://schemas.microsoft.com/office/drawing/2014/main" id="{924A4D8D-0C30-594C-895E-3EC032D5B651}"/>
              </a:ext>
            </a:extLst>
          </p:cNvPr>
          <p:cNvSpPr txBox="1"/>
          <p:nvPr/>
        </p:nvSpPr>
        <p:spPr>
          <a:xfrm>
            <a:off x="6502401" y="3192907"/>
            <a:ext cx="619346" cy="461665"/>
          </a:xfrm>
          <a:prstGeom prst="rect">
            <a:avLst/>
          </a:prstGeom>
          <a:noFill/>
        </p:spPr>
        <p:txBody>
          <a:bodyPr wrap="square" rtlCol="0">
            <a:spAutoFit/>
          </a:bodyPr>
          <a:lstStyle/>
          <a:p>
            <a:r>
              <a:rPr lang="en-US" sz="2400" dirty="0"/>
              <a:t>56</a:t>
            </a:r>
          </a:p>
        </p:txBody>
      </p:sp>
      <p:sp>
        <p:nvSpPr>
          <p:cNvPr id="14" name="TextBox 13">
            <a:extLst>
              <a:ext uri="{FF2B5EF4-FFF2-40B4-BE49-F238E27FC236}">
                <a16:creationId xmlns:a16="http://schemas.microsoft.com/office/drawing/2014/main" id="{B5294D0E-2096-5942-9AA1-8703900206EE}"/>
              </a:ext>
            </a:extLst>
          </p:cNvPr>
          <p:cNvSpPr txBox="1"/>
          <p:nvPr/>
        </p:nvSpPr>
        <p:spPr>
          <a:xfrm>
            <a:off x="5295754" y="3192907"/>
            <a:ext cx="619346" cy="461665"/>
          </a:xfrm>
          <a:prstGeom prst="rect">
            <a:avLst/>
          </a:prstGeom>
          <a:noFill/>
        </p:spPr>
        <p:txBody>
          <a:bodyPr wrap="square" rtlCol="0">
            <a:spAutoFit/>
          </a:bodyPr>
          <a:lstStyle/>
          <a:p>
            <a:r>
              <a:rPr lang="en-US" sz="2400" dirty="0"/>
              <a:t>XX</a:t>
            </a:r>
          </a:p>
        </p:txBody>
      </p:sp>
      <p:sp>
        <p:nvSpPr>
          <p:cNvPr id="15" name="TextBox 14">
            <a:extLst>
              <a:ext uri="{FF2B5EF4-FFF2-40B4-BE49-F238E27FC236}">
                <a16:creationId xmlns:a16="http://schemas.microsoft.com/office/drawing/2014/main" id="{41E7FE53-D44E-D74C-A8D9-F0D042707AB4}"/>
              </a:ext>
            </a:extLst>
          </p:cNvPr>
          <p:cNvSpPr txBox="1"/>
          <p:nvPr/>
        </p:nvSpPr>
        <p:spPr>
          <a:xfrm>
            <a:off x="6502401" y="3507026"/>
            <a:ext cx="619346" cy="461665"/>
          </a:xfrm>
          <a:prstGeom prst="rect">
            <a:avLst/>
          </a:prstGeom>
          <a:noFill/>
        </p:spPr>
        <p:txBody>
          <a:bodyPr wrap="square" rtlCol="0">
            <a:spAutoFit/>
          </a:bodyPr>
          <a:lstStyle/>
          <a:p>
            <a:r>
              <a:rPr lang="en-US" sz="2400" dirty="0"/>
              <a:t>45</a:t>
            </a:r>
          </a:p>
        </p:txBody>
      </p:sp>
      <p:sp>
        <p:nvSpPr>
          <p:cNvPr id="16" name="TextBox 15">
            <a:extLst>
              <a:ext uri="{FF2B5EF4-FFF2-40B4-BE49-F238E27FC236}">
                <a16:creationId xmlns:a16="http://schemas.microsoft.com/office/drawing/2014/main" id="{DF69718F-6200-5E4B-8CEC-A8B6ABF6CDEA}"/>
              </a:ext>
            </a:extLst>
          </p:cNvPr>
          <p:cNvSpPr txBox="1"/>
          <p:nvPr/>
        </p:nvSpPr>
        <p:spPr>
          <a:xfrm>
            <a:off x="5295754" y="3526064"/>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1037487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And so on, such that if we were to play the right bandit 5 times in a row we might see these rewards.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A1ECFE-B2D5-1248-B583-9CE1055C8012}"/>
              </a:ext>
            </a:extLst>
          </p:cNvPr>
          <p:cNvSpPr txBox="1"/>
          <p:nvPr/>
        </p:nvSpPr>
        <p:spPr>
          <a:xfrm>
            <a:off x="5295754" y="2851028"/>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8564BE96-6E52-2346-888F-728D8F40921D}"/>
              </a:ext>
            </a:extLst>
          </p:cNvPr>
          <p:cNvSpPr txBox="1"/>
          <p:nvPr/>
        </p:nvSpPr>
        <p:spPr>
          <a:xfrm>
            <a:off x="6502401" y="2851028"/>
            <a:ext cx="619346" cy="461665"/>
          </a:xfrm>
          <a:prstGeom prst="rect">
            <a:avLst/>
          </a:prstGeom>
          <a:noFill/>
        </p:spPr>
        <p:txBody>
          <a:bodyPr wrap="square" rtlCol="0">
            <a:spAutoFit/>
          </a:bodyPr>
          <a:lstStyle/>
          <a:p>
            <a:r>
              <a:rPr lang="en-US" sz="2400" dirty="0"/>
              <a:t>52</a:t>
            </a:r>
          </a:p>
        </p:txBody>
      </p:sp>
      <p:sp>
        <p:nvSpPr>
          <p:cNvPr id="11" name="TextBox 10">
            <a:extLst>
              <a:ext uri="{FF2B5EF4-FFF2-40B4-BE49-F238E27FC236}">
                <a16:creationId xmlns:a16="http://schemas.microsoft.com/office/drawing/2014/main" id="{924A4D8D-0C30-594C-895E-3EC032D5B651}"/>
              </a:ext>
            </a:extLst>
          </p:cNvPr>
          <p:cNvSpPr txBox="1"/>
          <p:nvPr/>
        </p:nvSpPr>
        <p:spPr>
          <a:xfrm>
            <a:off x="6502401" y="3192907"/>
            <a:ext cx="619346" cy="461665"/>
          </a:xfrm>
          <a:prstGeom prst="rect">
            <a:avLst/>
          </a:prstGeom>
          <a:noFill/>
        </p:spPr>
        <p:txBody>
          <a:bodyPr wrap="square" rtlCol="0">
            <a:spAutoFit/>
          </a:bodyPr>
          <a:lstStyle/>
          <a:p>
            <a:r>
              <a:rPr lang="en-US" sz="2400" dirty="0"/>
              <a:t>56</a:t>
            </a:r>
          </a:p>
        </p:txBody>
      </p:sp>
      <p:sp>
        <p:nvSpPr>
          <p:cNvPr id="14" name="TextBox 13">
            <a:extLst>
              <a:ext uri="{FF2B5EF4-FFF2-40B4-BE49-F238E27FC236}">
                <a16:creationId xmlns:a16="http://schemas.microsoft.com/office/drawing/2014/main" id="{B5294D0E-2096-5942-9AA1-8703900206EE}"/>
              </a:ext>
            </a:extLst>
          </p:cNvPr>
          <p:cNvSpPr txBox="1"/>
          <p:nvPr/>
        </p:nvSpPr>
        <p:spPr>
          <a:xfrm>
            <a:off x="5295754" y="3192907"/>
            <a:ext cx="619346" cy="461665"/>
          </a:xfrm>
          <a:prstGeom prst="rect">
            <a:avLst/>
          </a:prstGeom>
          <a:noFill/>
        </p:spPr>
        <p:txBody>
          <a:bodyPr wrap="square" rtlCol="0">
            <a:spAutoFit/>
          </a:bodyPr>
          <a:lstStyle/>
          <a:p>
            <a:r>
              <a:rPr lang="en-US" sz="2400" dirty="0"/>
              <a:t>XX</a:t>
            </a:r>
          </a:p>
        </p:txBody>
      </p:sp>
      <p:sp>
        <p:nvSpPr>
          <p:cNvPr id="15" name="TextBox 14">
            <a:extLst>
              <a:ext uri="{FF2B5EF4-FFF2-40B4-BE49-F238E27FC236}">
                <a16:creationId xmlns:a16="http://schemas.microsoft.com/office/drawing/2014/main" id="{41E7FE53-D44E-D74C-A8D9-F0D042707AB4}"/>
              </a:ext>
            </a:extLst>
          </p:cNvPr>
          <p:cNvSpPr txBox="1"/>
          <p:nvPr/>
        </p:nvSpPr>
        <p:spPr>
          <a:xfrm>
            <a:off x="6502401" y="3507026"/>
            <a:ext cx="619346" cy="461665"/>
          </a:xfrm>
          <a:prstGeom prst="rect">
            <a:avLst/>
          </a:prstGeom>
          <a:noFill/>
        </p:spPr>
        <p:txBody>
          <a:bodyPr wrap="square" rtlCol="0">
            <a:spAutoFit/>
          </a:bodyPr>
          <a:lstStyle/>
          <a:p>
            <a:r>
              <a:rPr lang="en-US" sz="2400" dirty="0"/>
              <a:t>45</a:t>
            </a:r>
          </a:p>
        </p:txBody>
      </p:sp>
      <p:sp>
        <p:nvSpPr>
          <p:cNvPr id="16" name="TextBox 15">
            <a:extLst>
              <a:ext uri="{FF2B5EF4-FFF2-40B4-BE49-F238E27FC236}">
                <a16:creationId xmlns:a16="http://schemas.microsoft.com/office/drawing/2014/main" id="{DF69718F-6200-5E4B-8CEC-A8B6ABF6CDEA}"/>
              </a:ext>
            </a:extLst>
          </p:cNvPr>
          <p:cNvSpPr txBox="1"/>
          <p:nvPr/>
        </p:nvSpPr>
        <p:spPr>
          <a:xfrm>
            <a:off x="5295754" y="3526064"/>
            <a:ext cx="619346" cy="461665"/>
          </a:xfrm>
          <a:prstGeom prst="rect">
            <a:avLst/>
          </a:prstGeom>
          <a:noFill/>
        </p:spPr>
        <p:txBody>
          <a:bodyPr wrap="square" rtlCol="0">
            <a:spAutoFit/>
          </a:bodyPr>
          <a:lstStyle/>
          <a:p>
            <a:r>
              <a:rPr lang="en-US" sz="2400" dirty="0"/>
              <a:t>XX</a:t>
            </a:r>
          </a:p>
        </p:txBody>
      </p:sp>
      <p:sp>
        <p:nvSpPr>
          <p:cNvPr id="17" name="TextBox 16">
            <a:extLst>
              <a:ext uri="{FF2B5EF4-FFF2-40B4-BE49-F238E27FC236}">
                <a16:creationId xmlns:a16="http://schemas.microsoft.com/office/drawing/2014/main" id="{E31F75B7-8BB4-3C42-BD9F-DD3273472A9A}"/>
              </a:ext>
            </a:extLst>
          </p:cNvPr>
          <p:cNvSpPr txBox="1"/>
          <p:nvPr/>
        </p:nvSpPr>
        <p:spPr>
          <a:xfrm>
            <a:off x="6502401" y="3869342"/>
            <a:ext cx="619346" cy="461665"/>
          </a:xfrm>
          <a:prstGeom prst="rect">
            <a:avLst/>
          </a:prstGeom>
          <a:noFill/>
        </p:spPr>
        <p:txBody>
          <a:bodyPr wrap="square" rtlCol="0">
            <a:spAutoFit/>
          </a:bodyPr>
          <a:lstStyle/>
          <a:p>
            <a:r>
              <a:rPr lang="en-US" sz="2400" dirty="0"/>
              <a:t>60</a:t>
            </a:r>
          </a:p>
        </p:txBody>
      </p:sp>
      <p:sp>
        <p:nvSpPr>
          <p:cNvPr id="18" name="TextBox 17">
            <a:extLst>
              <a:ext uri="{FF2B5EF4-FFF2-40B4-BE49-F238E27FC236}">
                <a16:creationId xmlns:a16="http://schemas.microsoft.com/office/drawing/2014/main" id="{8A28B0A4-2632-654D-B765-EDF66E1819C0}"/>
              </a:ext>
            </a:extLst>
          </p:cNvPr>
          <p:cNvSpPr txBox="1"/>
          <p:nvPr/>
        </p:nvSpPr>
        <p:spPr>
          <a:xfrm>
            <a:off x="6502401" y="4183461"/>
            <a:ext cx="619346" cy="461665"/>
          </a:xfrm>
          <a:prstGeom prst="rect">
            <a:avLst/>
          </a:prstGeom>
          <a:noFill/>
        </p:spPr>
        <p:txBody>
          <a:bodyPr wrap="square" rtlCol="0">
            <a:spAutoFit/>
          </a:bodyPr>
          <a:lstStyle/>
          <a:p>
            <a:r>
              <a:rPr lang="en-US" sz="2400" dirty="0"/>
              <a:t>51</a:t>
            </a:r>
          </a:p>
        </p:txBody>
      </p:sp>
      <p:sp>
        <p:nvSpPr>
          <p:cNvPr id="19" name="TextBox 18">
            <a:extLst>
              <a:ext uri="{FF2B5EF4-FFF2-40B4-BE49-F238E27FC236}">
                <a16:creationId xmlns:a16="http://schemas.microsoft.com/office/drawing/2014/main" id="{BBC8C9C2-F086-464A-9A97-43CAFB322C99}"/>
              </a:ext>
            </a:extLst>
          </p:cNvPr>
          <p:cNvSpPr txBox="1"/>
          <p:nvPr/>
        </p:nvSpPr>
        <p:spPr>
          <a:xfrm>
            <a:off x="5302032" y="3867943"/>
            <a:ext cx="619346" cy="461665"/>
          </a:xfrm>
          <a:prstGeom prst="rect">
            <a:avLst/>
          </a:prstGeom>
          <a:noFill/>
        </p:spPr>
        <p:txBody>
          <a:bodyPr wrap="square" rtlCol="0">
            <a:spAutoFit/>
          </a:bodyPr>
          <a:lstStyle/>
          <a:p>
            <a:r>
              <a:rPr lang="en-US" sz="2400" dirty="0"/>
              <a:t>XX</a:t>
            </a:r>
          </a:p>
        </p:txBody>
      </p:sp>
      <p:sp>
        <p:nvSpPr>
          <p:cNvPr id="20" name="TextBox 19">
            <a:extLst>
              <a:ext uri="{FF2B5EF4-FFF2-40B4-BE49-F238E27FC236}">
                <a16:creationId xmlns:a16="http://schemas.microsoft.com/office/drawing/2014/main" id="{E2729D0F-837E-DA4E-9695-8E367B684CF1}"/>
              </a:ext>
            </a:extLst>
          </p:cNvPr>
          <p:cNvSpPr txBox="1"/>
          <p:nvPr/>
        </p:nvSpPr>
        <p:spPr>
          <a:xfrm>
            <a:off x="5295754" y="4199093"/>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2116435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Both bandits will have the same kind of variability and this variability will stay constant throughout the experiment.</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7DF4815-5FA4-2147-A897-230F2C492850}"/>
              </a:ext>
            </a:extLst>
          </p:cNvPr>
          <p:cNvSpPr txBox="1"/>
          <p:nvPr/>
        </p:nvSpPr>
        <p:spPr>
          <a:xfrm>
            <a:off x="5295754" y="2851028"/>
            <a:ext cx="619346" cy="461665"/>
          </a:xfrm>
          <a:prstGeom prst="rect">
            <a:avLst/>
          </a:prstGeom>
          <a:noFill/>
        </p:spPr>
        <p:txBody>
          <a:bodyPr wrap="square" rtlCol="0">
            <a:spAutoFit/>
          </a:bodyPr>
          <a:lstStyle/>
          <a:p>
            <a:r>
              <a:rPr lang="en-US" sz="2400" dirty="0"/>
              <a:t>XX</a:t>
            </a:r>
          </a:p>
        </p:txBody>
      </p:sp>
      <p:sp>
        <p:nvSpPr>
          <p:cNvPr id="24" name="TextBox 23">
            <a:extLst>
              <a:ext uri="{FF2B5EF4-FFF2-40B4-BE49-F238E27FC236}">
                <a16:creationId xmlns:a16="http://schemas.microsoft.com/office/drawing/2014/main" id="{9662C5EA-F251-6544-9710-5C153CF3A46C}"/>
              </a:ext>
            </a:extLst>
          </p:cNvPr>
          <p:cNvSpPr txBox="1"/>
          <p:nvPr/>
        </p:nvSpPr>
        <p:spPr>
          <a:xfrm>
            <a:off x="6502401" y="2851028"/>
            <a:ext cx="619346" cy="461665"/>
          </a:xfrm>
          <a:prstGeom prst="rect">
            <a:avLst/>
          </a:prstGeom>
          <a:noFill/>
        </p:spPr>
        <p:txBody>
          <a:bodyPr wrap="square" rtlCol="0">
            <a:spAutoFit/>
          </a:bodyPr>
          <a:lstStyle/>
          <a:p>
            <a:r>
              <a:rPr lang="en-US" sz="2400" dirty="0"/>
              <a:t>52</a:t>
            </a:r>
          </a:p>
        </p:txBody>
      </p:sp>
      <p:sp>
        <p:nvSpPr>
          <p:cNvPr id="25" name="TextBox 24">
            <a:extLst>
              <a:ext uri="{FF2B5EF4-FFF2-40B4-BE49-F238E27FC236}">
                <a16:creationId xmlns:a16="http://schemas.microsoft.com/office/drawing/2014/main" id="{F0E76D81-FE45-6A4B-85B7-C00F8561E6F9}"/>
              </a:ext>
            </a:extLst>
          </p:cNvPr>
          <p:cNvSpPr txBox="1"/>
          <p:nvPr/>
        </p:nvSpPr>
        <p:spPr>
          <a:xfrm>
            <a:off x="6502401" y="3192907"/>
            <a:ext cx="619346" cy="461665"/>
          </a:xfrm>
          <a:prstGeom prst="rect">
            <a:avLst/>
          </a:prstGeom>
          <a:noFill/>
        </p:spPr>
        <p:txBody>
          <a:bodyPr wrap="square" rtlCol="0">
            <a:spAutoFit/>
          </a:bodyPr>
          <a:lstStyle/>
          <a:p>
            <a:r>
              <a:rPr lang="en-US" sz="2400" dirty="0"/>
              <a:t>56</a:t>
            </a:r>
          </a:p>
        </p:txBody>
      </p:sp>
      <p:sp>
        <p:nvSpPr>
          <p:cNvPr id="27" name="TextBox 26">
            <a:extLst>
              <a:ext uri="{FF2B5EF4-FFF2-40B4-BE49-F238E27FC236}">
                <a16:creationId xmlns:a16="http://schemas.microsoft.com/office/drawing/2014/main" id="{0DB9B629-D4ED-0B4D-BEE1-BBE369D340AF}"/>
              </a:ext>
            </a:extLst>
          </p:cNvPr>
          <p:cNvSpPr txBox="1"/>
          <p:nvPr/>
        </p:nvSpPr>
        <p:spPr>
          <a:xfrm>
            <a:off x="5295754" y="3192907"/>
            <a:ext cx="619346" cy="461665"/>
          </a:xfrm>
          <a:prstGeom prst="rect">
            <a:avLst/>
          </a:prstGeom>
          <a:noFill/>
        </p:spPr>
        <p:txBody>
          <a:bodyPr wrap="square" rtlCol="0">
            <a:spAutoFit/>
          </a:bodyPr>
          <a:lstStyle/>
          <a:p>
            <a:r>
              <a:rPr lang="en-US" sz="2400" dirty="0"/>
              <a:t>XX</a:t>
            </a:r>
          </a:p>
        </p:txBody>
      </p:sp>
      <p:sp>
        <p:nvSpPr>
          <p:cNvPr id="28" name="TextBox 27">
            <a:extLst>
              <a:ext uri="{FF2B5EF4-FFF2-40B4-BE49-F238E27FC236}">
                <a16:creationId xmlns:a16="http://schemas.microsoft.com/office/drawing/2014/main" id="{03A86BCE-5A57-7644-918E-CCCAC3782501}"/>
              </a:ext>
            </a:extLst>
          </p:cNvPr>
          <p:cNvSpPr txBox="1"/>
          <p:nvPr/>
        </p:nvSpPr>
        <p:spPr>
          <a:xfrm>
            <a:off x="6502401" y="3507026"/>
            <a:ext cx="619346" cy="461665"/>
          </a:xfrm>
          <a:prstGeom prst="rect">
            <a:avLst/>
          </a:prstGeom>
          <a:noFill/>
        </p:spPr>
        <p:txBody>
          <a:bodyPr wrap="square" rtlCol="0">
            <a:spAutoFit/>
          </a:bodyPr>
          <a:lstStyle/>
          <a:p>
            <a:r>
              <a:rPr lang="en-US" sz="2400" dirty="0"/>
              <a:t>XX</a:t>
            </a:r>
          </a:p>
        </p:txBody>
      </p:sp>
      <p:sp>
        <p:nvSpPr>
          <p:cNvPr id="29" name="TextBox 28">
            <a:extLst>
              <a:ext uri="{FF2B5EF4-FFF2-40B4-BE49-F238E27FC236}">
                <a16:creationId xmlns:a16="http://schemas.microsoft.com/office/drawing/2014/main" id="{171C3BF1-8FF7-2B4E-BC85-90B61ACDA036}"/>
              </a:ext>
            </a:extLst>
          </p:cNvPr>
          <p:cNvSpPr txBox="1"/>
          <p:nvPr/>
        </p:nvSpPr>
        <p:spPr>
          <a:xfrm>
            <a:off x="5295754" y="3526064"/>
            <a:ext cx="619346" cy="461665"/>
          </a:xfrm>
          <a:prstGeom prst="rect">
            <a:avLst/>
          </a:prstGeom>
          <a:noFill/>
        </p:spPr>
        <p:txBody>
          <a:bodyPr wrap="square" rtlCol="0">
            <a:spAutoFit/>
          </a:bodyPr>
          <a:lstStyle/>
          <a:p>
            <a:r>
              <a:rPr lang="en-US" sz="2400" dirty="0"/>
              <a:t>31</a:t>
            </a:r>
          </a:p>
        </p:txBody>
      </p:sp>
      <p:sp>
        <p:nvSpPr>
          <p:cNvPr id="30" name="TextBox 29">
            <a:extLst>
              <a:ext uri="{FF2B5EF4-FFF2-40B4-BE49-F238E27FC236}">
                <a16:creationId xmlns:a16="http://schemas.microsoft.com/office/drawing/2014/main" id="{B3F80B8D-9175-5A4E-989E-E317A5A0A2E6}"/>
              </a:ext>
            </a:extLst>
          </p:cNvPr>
          <p:cNvSpPr txBox="1"/>
          <p:nvPr/>
        </p:nvSpPr>
        <p:spPr>
          <a:xfrm>
            <a:off x="6502401" y="3869342"/>
            <a:ext cx="619346" cy="461665"/>
          </a:xfrm>
          <a:prstGeom prst="rect">
            <a:avLst/>
          </a:prstGeom>
          <a:noFill/>
        </p:spPr>
        <p:txBody>
          <a:bodyPr wrap="square" rtlCol="0">
            <a:spAutoFit/>
          </a:bodyPr>
          <a:lstStyle/>
          <a:p>
            <a:r>
              <a:rPr lang="en-US" sz="2400" dirty="0"/>
              <a:t>XX</a:t>
            </a:r>
          </a:p>
        </p:txBody>
      </p:sp>
      <p:sp>
        <p:nvSpPr>
          <p:cNvPr id="31" name="TextBox 30">
            <a:extLst>
              <a:ext uri="{FF2B5EF4-FFF2-40B4-BE49-F238E27FC236}">
                <a16:creationId xmlns:a16="http://schemas.microsoft.com/office/drawing/2014/main" id="{4F78E0C8-EA6C-954E-9682-9058851145D9}"/>
              </a:ext>
            </a:extLst>
          </p:cNvPr>
          <p:cNvSpPr txBox="1"/>
          <p:nvPr/>
        </p:nvSpPr>
        <p:spPr>
          <a:xfrm>
            <a:off x="5302032" y="3867943"/>
            <a:ext cx="619346" cy="461665"/>
          </a:xfrm>
          <a:prstGeom prst="rect">
            <a:avLst/>
          </a:prstGeom>
          <a:noFill/>
        </p:spPr>
        <p:txBody>
          <a:bodyPr wrap="square" rtlCol="0">
            <a:spAutoFit/>
          </a:bodyPr>
          <a:lstStyle/>
          <a:p>
            <a:r>
              <a:rPr lang="en-US" sz="2400" dirty="0"/>
              <a:t>27</a:t>
            </a:r>
          </a:p>
        </p:txBody>
      </p:sp>
    </p:spTree>
    <p:extLst>
      <p:ext uri="{BB962C8B-B14F-4D97-AF65-F5344CB8AC3E}">
        <p14:creationId xmlns:p14="http://schemas.microsoft.com/office/powerpoint/2010/main" val="1339877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During one game, one of the bandits will always have a higher average reward and hence is the better option to choose on average.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3AF2FA3-C301-9643-910E-23FD5CF42FCD}"/>
              </a:ext>
            </a:extLst>
          </p:cNvPr>
          <p:cNvSpPr txBox="1"/>
          <p:nvPr/>
        </p:nvSpPr>
        <p:spPr>
          <a:xfrm>
            <a:off x="5295754" y="2851028"/>
            <a:ext cx="619346" cy="461665"/>
          </a:xfrm>
          <a:prstGeom prst="rect">
            <a:avLst/>
          </a:prstGeom>
          <a:noFill/>
        </p:spPr>
        <p:txBody>
          <a:bodyPr wrap="square" rtlCol="0">
            <a:spAutoFit/>
          </a:bodyPr>
          <a:lstStyle/>
          <a:p>
            <a:r>
              <a:rPr lang="en-US" sz="2400" dirty="0"/>
              <a:t>70</a:t>
            </a:r>
          </a:p>
        </p:txBody>
      </p:sp>
      <p:sp>
        <p:nvSpPr>
          <p:cNvPr id="9" name="TextBox 8">
            <a:extLst>
              <a:ext uri="{FF2B5EF4-FFF2-40B4-BE49-F238E27FC236}">
                <a16:creationId xmlns:a16="http://schemas.microsoft.com/office/drawing/2014/main" id="{9C9D6707-2DD2-4542-B618-A0BE974B2858}"/>
              </a:ext>
            </a:extLst>
          </p:cNvPr>
          <p:cNvSpPr txBox="1"/>
          <p:nvPr/>
        </p:nvSpPr>
        <p:spPr>
          <a:xfrm>
            <a:off x="6502401" y="2851028"/>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EAF1981A-6C74-C344-92AC-F4ED098F4F80}"/>
              </a:ext>
            </a:extLst>
          </p:cNvPr>
          <p:cNvSpPr txBox="1"/>
          <p:nvPr/>
        </p:nvSpPr>
        <p:spPr>
          <a:xfrm>
            <a:off x="6502401" y="3192907"/>
            <a:ext cx="619346" cy="461665"/>
          </a:xfrm>
          <a:prstGeom prst="rect">
            <a:avLst/>
          </a:prstGeom>
          <a:noFill/>
        </p:spPr>
        <p:txBody>
          <a:bodyPr wrap="square" rtlCol="0">
            <a:spAutoFit/>
          </a:bodyPr>
          <a:lstStyle/>
          <a:p>
            <a:r>
              <a:rPr lang="en-US" sz="2400" dirty="0"/>
              <a:t>56</a:t>
            </a:r>
          </a:p>
        </p:txBody>
      </p:sp>
      <p:sp>
        <p:nvSpPr>
          <p:cNvPr id="11" name="TextBox 10">
            <a:extLst>
              <a:ext uri="{FF2B5EF4-FFF2-40B4-BE49-F238E27FC236}">
                <a16:creationId xmlns:a16="http://schemas.microsoft.com/office/drawing/2014/main" id="{B731B07E-EA2E-1843-AAB0-9061E64C2AE0}"/>
              </a:ext>
            </a:extLst>
          </p:cNvPr>
          <p:cNvSpPr txBox="1"/>
          <p:nvPr/>
        </p:nvSpPr>
        <p:spPr>
          <a:xfrm>
            <a:off x="5295754" y="3192907"/>
            <a:ext cx="619346" cy="461665"/>
          </a:xfrm>
          <a:prstGeom prst="rect">
            <a:avLst/>
          </a:prstGeom>
          <a:noFill/>
        </p:spPr>
        <p:txBody>
          <a:bodyPr wrap="square" rtlCol="0">
            <a:spAutoFit/>
          </a:bodyPr>
          <a:lstStyle/>
          <a:p>
            <a:r>
              <a:rPr lang="en-US" sz="2400" dirty="0"/>
              <a:t>XX</a:t>
            </a:r>
          </a:p>
        </p:txBody>
      </p:sp>
      <p:sp>
        <p:nvSpPr>
          <p:cNvPr id="14" name="TextBox 13">
            <a:extLst>
              <a:ext uri="{FF2B5EF4-FFF2-40B4-BE49-F238E27FC236}">
                <a16:creationId xmlns:a16="http://schemas.microsoft.com/office/drawing/2014/main" id="{6CD88DC3-91B0-1543-BE47-E39B5943B243}"/>
              </a:ext>
            </a:extLst>
          </p:cNvPr>
          <p:cNvSpPr txBox="1"/>
          <p:nvPr/>
        </p:nvSpPr>
        <p:spPr>
          <a:xfrm>
            <a:off x="6502401" y="3507026"/>
            <a:ext cx="619346" cy="461665"/>
          </a:xfrm>
          <a:prstGeom prst="rect">
            <a:avLst/>
          </a:prstGeom>
          <a:noFill/>
        </p:spPr>
        <p:txBody>
          <a:bodyPr wrap="square" rtlCol="0">
            <a:spAutoFit/>
          </a:bodyPr>
          <a:lstStyle/>
          <a:p>
            <a:r>
              <a:rPr lang="en-US" sz="2400" dirty="0"/>
              <a:t>XX</a:t>
            </a:r>
          </a:p>
        </p:txBody>
      </p:sp>
      <p:sp>
        <p:nvSpPr>
          <p:cNvPr id="15" name="TextBox 14">
            <a:extLst>
              <a:ext uri="{FF2B5EF4-FFF2-40B4-BE49-F238E27FC236}">
                <a16:creationId xmlns:a16="http://schemas.microsoft.com/office/drawing/2014/main" id="{94DA9100-5D23-D740-878D-D3AB5FA6DD95}"/>
              </a:ext>
            </a:extLst>
          </p:cNvPr>
          <p:cNvSpPr txBox="1"/>
          <p:nvPr/>
        </p:nvSpPr>
        <p:spPr>
          <a:xfrm>
            <a:off x="5295754" y="3526064"/>
            <a:ext cx="619346" cy="461665"/>
          </a:xfrm>
          <a:prstGeom prst="rect">
            <a:avLst/>
          </a:prstGeom>
          <a:noFill/>
        </p:spPr>
        <p:txBody>
          <a:bodyPr wrap="square" rtlCol="0">
            <a:spAutoFit/>
          </a:bodyPr>
          <a:lstStyle/>
          <a:p>
            <a:r>
              <a:rPr lang="en-US" sz="2400" dirty="0"/>
              <a:t>76</a:t>
            </a:r>
          </a:p>
        </p:txBody>
      </p:sp>
      <p:sp>
        <p:nvSpPr>
          <p:cNvPr id="16" name="TextBox 15">
            <a:extLst>
              <a:ext uri="{FF2B5EF4-FFF2-40B4-BE49-F238E27FC236}">
                <a16:creationId xmlns:a16="http://schemas.microsoft.com/office/drawing/2014/main" id="{CFC03BD4-D74F-2A4C-BECD-76CEC81248EE}"/>
              </a:ext>
            </a:extLst>
          </p:cNvPr>
          <p:cNvSpPr txBox="1"/>
          <p:nvPr/>
        </p:nvSpPr>
        <p:spPr>
          <a:xfrm>
            <a:off x="6502401" y="3869342"/>
            <a:ext cx="619346" cy="461665"/>
          </a:xfrm>
          <a:prstGeom prst="rect">
            <a:avLst/>
          </a:prstGeom>
          <a:noFill/>
        </p:spPr>
        <p:txBody>
          <a:bodyPr wrap="square" rtlCol="0">
            <a:spAutoFit/>
          </a:bodyPr>
          <a:lstStyle/>
          <a:p>
            <a:r>
              <a:rPr lang="en-US" sz="2400" dirty="0"/>
              <a:t>XX</a:t>
            </a:r>
          </a:p>
        </p:txBody>
      </p:sp>
      <p:sp>
        <p:nvSpPr>
          <p:cNvPr id="17" name="TextBox 16">
            <a:extLst>
              <a:ext uri="{FF2B5EF4-FFF2-40B4-BE49-F238E27FC236}">
                <a16:creationId xmlns:a16="http://schemas.microsoft.com/office/drawing/2014/main" id="{95C3F462-C9A2-2748-A743-267E9D81CE09}"/>
              </a:ext>
            </a:extLst>
          </p:cNvPr>
          <p:cNvSpPr txBox="1"/>
          <p:nvPr/>
        </p:nvSpPr>
        <p:spPr>
          <a:xfrm>
            <a:off x="5302032" y="3867943"/>
            <a:ext cx="619346" cy="461665"/>
          </a:xfrm>
          <a:prstGeom prst="rect">
            <a:avLst/>
          </a:prstGeom>
          <a:noFill/>
        </p:spPr>
        <p:txBody>
          <a:bodyPr wrap="square" rtlCol="0">
            <a:spAutoFit/>
          </a:bodyPr>
          <a:lstStyle/>
          <a:p>
            <a:r>
              <a:rPr lang="en-US" sz="2400" dirty="0"/>
              <a:t>80</a:t>
            </a:r>
          </a:p>
        </p:txBody>
      </p:sp>
    </p:spTree>
    <p:extLst>
      <p:ext uri="{BB962C8B-B14F-4D97-AF65-F5344CB8AC3E}">
        <p14:creationId xmlns:p14="http://schemas.microsoft.com/office/powerpoint/2010/main" val="2989949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To make your choice:</a:t>
            </a:r>
          </a:p>
          <a:p>
            <a:pPr marL="0" indent="0" algn="ctr">
              <a:buNone/>
            </a:pPr>
            <a:r>
              <a:rPr lang="en-US" dirty="0"/>
              <a:t>Press the ”&lt;“ button to play the left bandit.</a:t>
            </a:r>
          </a:p>
          <a:p>
            <a:pPr marL="0" indent="0" algn="ctr">
              <a:buNone/>
            </a:pPr>
            <a:r>
              <a:rPr lang="en-US" dirty="0"/>
              <a:t>Press the “&gt;” button to play the right bandit.</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1844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clock&#10;&#10;Description automatically generated">
            <a:extLst>
              <a:ext uri="{FF2B5EF4-FFF2-40B4-BE49-F238E27FC236}">
                <a16:creationId xmlns:a16="http://schemas.microsoft.com/office/drawing/2014/main" id="{FA5D0B31-F412-4D42-83F2-8B6E57BB3707}"/>
              </a:ext>
            </a:extLst>
          </p:cNvPr>
          <p:cNvPicPr>
            <a:picLocks noChangeAspect="1"/>
          </p:cNvPicPr>
          <p:nvPr/>
        </p:nvPicPr>
        <p:blipFill rotWithShape="1">
          <a:blip r:embed="rId3"/>
          <a:srcRect t="7536"/>
          <a:stretch/>
        </p:blipFill>
        <p:spPr>
          <a:xfrm>
            <a:off x="0" y="2171700"/>
            <a:ext cx="12192000" cy="4821967"/>
          </a:xfrm>
          <a:prstGeom prst="rect">
            <a:avLst/>
          </a:prstGeom>
        </p:spPr>
      </p:pic>
      <p:sp>
        <p:nvSpPr>
          <p:cNvPr id="3" name="Content Placeholder 2"/>
          <p:cNvSpPr>
            <a:spLocks noGrp="1"/>
          </p:cNvSpPr>
          <p:nvPr>
            <p:ph idx="1"/>
          </p:nvPr>
        </p:nvSpPr>
        <p:spPr>
          <a:xfrm>
            <a:off x="457200" y="473172"/>
            <a:ext cx="11214100" cy="2104927"/>
          </a:xfrm>
          <a:ln>
            <a:noFill/>
          </a:ln>
        </p:spPr>
        <p:txBody>
          <a:bodyPr>
            <a:noAutofit/>
          </a:bodyPr>
          <a:lstStyle/>
          <a:p>
            <a:pPr marL="0" indent="0" algn="ctr">
              <a:buNone/>
            </a:pPr>
            <a:r>
              <a:rPr lang="en-US" dirty="0"/>
              <a:t>On any trial you can only play one bandit and the number of trials in each game is determined by the height of the bandits. For example, when the bandits are 10 boxes high, there are 10 trials in each game.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C452D78-C300-294E-B6C0-92C6B6E7A035}"/>
              </a:ext>
            </a:extLst>
          </p:cNvPr>
          <p:cNvSpPr/>
          <p:nvPr/>
        </p:nvSpPr>
        <p:spPr>
          <a:xfrm>
            <a:off x="6464301" y="29166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8882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When the stacks are 5 boxes high there are only 5 trials in each game.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9204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clock&#10;&#10;Description automatically generated">
            <a:extLst>
              <a:ext uri="{FF2B5EF4-FFF2-40B4-BE49-F238E27FC236}">
                <a16:creationId xmlns:a16="http://schemas.microsoft.com/office/drawing/2014/main" id="{FA5D0B31-F412-4D42-83F2-8B6E57BB3707}"/>
              </a:ext>
            </a:extLst>
          </p:cNvPr>
          <p:cNvPicPr>
            <a:picLocks noChangeAspect="1"/>
          </p:cNvPicPr>
          <p:nvPr/>
        </p:nvPicPr>
        <p:blipFill rotWithShape="1">
          <a:blip r:embed="rId3"/>
          <a:srcRect t="7536"/>
          <a:stretch/>
        </p:blipFill>
        <p:spPr>
          <a:xfrm>
            <a:off x="0" y="2171700"/>
            <a:ext cx="12192000" cy="4821967"/>
          </a:xfrm>
          <a:prstGeom prst="rect">
            <a:avLst/>
          </a:prstGeom>
        </p:spPr>
      </p:pic>
      <p:sp>
        <p:nvSpPr>
          <p:cNvPr id="3" name="Content Placeholder 2"/>
          <p:cNvSpPr>
            <a:spLocks noGrp="1"/>
          </p:cNvSpPr>
          <p:nvPr>
            <p:ph idx="1"/>
          </p:nvPr>
        </p:nvSpPr>
        <p:spPr>
          <a:xfrm>
            <a:off x="457200" y="473172"/>
            <a:ext cx="11214100" cy="2104927"/>
          </a:xfrm>
          <a:ln>
            <a:noFill/>
          </a:ln>
        </p:spPr>
        <p:txBody>
          <a:bodyPr>
            <a:noAutofit/>
          </a:bodyPr>
          <a:lstStyle/>
          <a:p>
            <a:pPr marL="0" indent="0" algn="ctr">
              <a:buNone/>
            </a:pPr>
            <a:r>
              <a:rPr lang="en-US" dirty="0"/>
              <a:t>In addition, the first 4 choices in each game are instructed trials where we will choose an option for you. This will give you some experience with each option before you make your first choice.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C452D78-C300-294E-B6C0-92C6B6E7A035}"/>
              </a:ext>
            </a:extLst>
          </p:cNvPr>
          <p:cNvSpPr/>
          <p:nvPr/>
        </p:nvSpPr>
        <p:spPr>
          <a:xfrm>
            <a:off x="6464301" y="29166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66EF0B8-BEBF-9E40-8E24-62C972A7BAAC}"/>
              </a:ext>
            </a:extLst>
          </p:cNvPr>
          <p:cNvSpPr/>
          <p:nvPr/>
        </p:nvSpPr>
        <p:spPr>
          <a:xfrm>
            <a:off x="5232401" y="2925040"/>
            <a:ext cx="533399" cy="279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B6C7153-4F07-324E-BC23-7744A43CBB20}"/>
              </a:ext>
            </a:extLst>
          </p:cNvPr>
          <p:cNvSpPr/>
          <p:nvPr/>
        </p:nvSpPr>
        <p:spPr>
          <a:xfrm>
            <a:off x="5245101" y="2916674"/>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0191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picture containing object, clock, drawing&#10;&#10;Description automatically generated">
            <a:extLst>
              <a:ext uri="{FF2B5EF4-FFF2-40B4-BE49-F238E27FC236}">
                <a16:creationId xmlns:a16="http://schemas.microsoft.com/office/drawing/2014/main" id="{259A344D-F838-5B46-9A70-093ADF2AF4AB}"/>
              </a:ext>
            </a:extLst>
          </p:cNvPr>
          <p:cNvPicPr>
            <a:picLocks noChangeAspect="1"/>
          </p:cNvPicPr>
          <p:nvPr/>
        </p:nvPicPr>
        <p:blipFill rotWithShape="1">
          <a:blip r:embed="rId3"/>
          <a:srcRect l="28021" t="5209" r="28750" b="41148"/>
          <a:stretch/>
        </p:blipFill>
        <p:spPr>
          <a:xfrm>
            <a:off x="3429000" y="3543300"/>
            <a:ext cx="5270500" cy="3540027"/>
          </a:xfrm>
          <a:prstGeom prst="rect">
            <a:avLst/>
          </a:prstGeom>
        </p:spPr>
      </p:pic>
      <p:sp>
        <p:nvSpPr>
          <p:cNvPr id="3" name="Content Placeholder 2"/>
          <p:cNvSpPr>
            <a:spLocks noGrp="1"/>
          </p:cNvSpPr>
          <p:nvPr>
            <p:ph idx="1"/>
          </p:nvPr>
        </p:nvSpPr>
        <p:spPr>
          <a:xfrm>
            <a:off x="457200" y="473172"/>
            <a:ext cx="11214100" cy="2104927"/>
          </a:xfrm>
          <a:ln>
            <a:noFill/>
          </a:ln>
        </p:spPr>
        <p:txBody>
          <a:bodyPr>
            <a:noAutofit/>
          </a:bodyPr>
          <a:lstStyle/>
          <a:p>
            <a:pPr marL="0" indent="0" algn="ctr">
              <a:buNone/>
            </a:pPr>
            <a:r>
              <a:rPr lang="en-US" dirty="0"/>
              <a:t>These instructed trials will be indicated by a green square inside the box we want you to open and you must press the button to choose this option in order to move on to see the reward and move on to the next trial. </a:t>
            </a:r>
          </a:p>
          <a:p>
            <a:pPr marL="0" indent="0" algn="ctr">
              <a:buNone/>
            </a:pPr>
            <a:r>
              <a:rPr lang="en-US" dirty="0"/>
              <a:t>For example, if you are instructed to choose the left box on the first trial, you will see this:</a:t>
            </a:r>
          </a:p>
          <a:p>
            <a:pPr marL="0" indent="0" algn="ctr">
              <a:buNone/>
            </a:pPr>
            <a:endParaRPr lang="en-US" dirty="0"/>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0BB8DDE-10A9-024A-958D-837D4740EBF0}"/>
              </a:ext>
            </a:extLst>
          </p:cNvPr>
          <p:cNvSpPr/>
          <p:nvPr/>
        </p:nvSpPr>
        <p:spPr>
          <a:xfrm>
            <a:off x="6451601" y="43898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C65577-B094-3C43-B451-E513B02BE61C}"/>
              </a:ext>
            </a:extLst>
          </p:cNvPr>
          <p:cNvSpPr/>
          <p:nvPr/>
        </p:nvSpPr>
        <p:spPr>
          <a:xfrm>
            <a:off x="5232402" y="4402398"/>
            <a:ext cx="533399" cy="279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1931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picture containing object, clock, drawing&#10;&#10;Description automatically generated">
            <a:extLst>
              <a:ext uri="{FF2B5EF4-FFF2-40B4-BE49-F238E27FC236}">
                <a16:creationId xmlns:a16="http://schemas.microsoft.com/office/drawing/2014/main" id="{259A344D-F838-5B46-9A70-093ADF2AF4AB}"/>
              </a:ext>
            </a:extLst>
          </p:cNvPr>
          <p:cNvPicPr>
            <a:picLocks noChangeAspect="1"/>
          </p:cNvPicPr>
          <p:nvPr/>
        </p:nvPicPr>
        <p:blipFill rotWithShape="1">
          <a:blip r:embed="rId3"/>
          <a:srcRect l="28021" t="5209" r="28750" b="41148"/>
          <a:stretch/>
        </p:blipFill>
        <p:spPr>
          <a:xfrm>
            <a:off x="3429000" y="3543300"/>
            <a:ext cx="5270500" cy="3540027"/>
          </a:xfrm>
          <a:prstGeom prst="rect">
            <a:avLst/>
          </a:prstGeom>
        </p:spPr>
      </p:pic>
      <p:sp>
        <p:nvSpPr>
          <p:cNvPr id="3" name="Content Placeholder 2"/>
          <p:cNvSpPr>
            <a:spLocks noGrp="1"/>
          </p:cNvSpPr>
          <p:nvPr>
            <p:ph idx="1"/>
          </p:nvPr>
        </p:nvSpPr>
        <p:spPr>
          <a:xfrm>
            <a:off x="457200" y="473172"/>
            <a:ext cx="11214100" cy="3298728"/>
          </a:xfrm>
          <a:ln>
            <a:noFill/>
          </a:ln>
        </p:spPr>
        <p:txBody>
          <a:bodyPr>
            <a:noAutofit/>
          </a:bodyPr>
          <a:lstStyle/>
          <a:p>
            <a:pPr marL="0" indent="0" algn="ctr">
              <a:buNone/>
            </a:pPr>
            <a:r>
              <a:rPr lang="en-US" dirty="0"/>
              <a:t>If you are instructed to choose the right box on the second trial, you will see this: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0BB8DDE-10A9-024A-958D-837D4740EBF0}"/>
              </a:ext>
            </a:extLst>
          </p:cNvPr>
          <p:cNvSpPr/>
          <p:nvPr/>
        </p:nvSpPr>
        <p:spPr>
          <a:xfrm>
            <a:off x="6451601" y="43898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C65577-B094-3C43-B451-E513B02BE61C}"/>
              </a:ext>
            </a:extLst>
          </p:cNvPr>
          <p:cNvSpPr/>
          <p:nvPr/>
        </p:nvSpPr>
        <p:spPr>
          <a:xfrm>
            <a:off x="6456474" y="5062572"/>
            <a:ext cx="533399" cy="279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DA0583E-77F5-FE44-8E46-A733592D668F}"/>
              </a:ext>
            </a:extLst>
          </p:cNvPr>
          <p:cNvSpPr txBox="1"/>
          <p:nvPr/>
        </p:nvSpPr>
        <p:spPr>
          <a:xfrm>
            <a:off x="5244954" y="3998041"/>
            <a:ext cx="619346" cy="461665"/>
          </a:xfrm>
          <a:prstGeom prst="rect">
            <a:avLst/>
          </a:prstGeom>
          <a:noFill/>
        </p:spPr>
        <p:txBody>
          <a:bodyPr wrap="square" rtlCol="0">
            <a:spAutoFit/>
          </a:bodyPr>
          <a:lstStyle/>
          <a:p>
            <a:r>
              <a:rPr lang="en-US" sz="2400" dirty="0"/>
              <a:t>30</a:t>
            </a:r>
          </a:p>
        </p:txBody>
      </p:sp>
      <p:sp>
        <p:nvSpPr>
          <p:cNvPr id="10" name="TextBox 9">
            <a:extLst>
              <a:ext uri="{FF2B5EF4-FFF2-40B4-BE49-F238E27FC236}">
                <a16:creationId xmlns:a16="http://schemas.microsoft.com/office/drawing/2014/main" id="{030FC67A-8FF1-B64F-B5D7-CA5E66A37F23}"/>
              </a:ext>
            </a:extLst>
          </p:cNvPr>
          <p:cNvSpPr txBox="1"/>
          <p:nvPr/>
        </p:nvSpPr>
        <p:spPr>
          <a:xfrm>
            <a:off x="6451601" y="3998041"/>
            <a:ext cx="619346" cy="461665"/>
          </a:xfrm>
          <a:prstGeom prst="rect">
            <a:avLst/>
          </a:prstGeom>
          <a:noFill/>
        </p:spPr>
        <p:txBody>
          <a:bodyPr wrap="square" rtlCol="0">
            <a:spAutoFit/>
          </a:bodyPr>
          <a:lstStyle/>
          <a:p>
            <a:r>
              <a:rPr lang="en-US" sz="2400" dirty="0"/>
              <a:t>XX</a:t>
            </a:r>
          </a:p>
        </p:txBody>
      </p:sp>
      <p:sp>
        <p:nvSpPr>
          <p:cNvPr id="11" name="TextBox 10">
            <a:extLst>
              <a:ext uri="{FF2B5EF4-FFF2-40B4-BE49-F238E27FC236}">
                <a16:creationId xmlns:a16="http://schemas.microsoft.com/office/drawing/2014/main" id="{06CFCB51-D384-6347-A9E3-7581DAF61FDA}"/>
              </a:ext>
            </a:extLst>
          </p:cNvPr>
          <p:cNvSpPr txBox="1"/>
          <p:nvPr/>
        </p:nvSpPr>
        <p:spPr>
          <a:xfrm>
            <a:off x="5262527" y="4340715"/>
            <a:ext cx="619346" cy="461665"/>
          </a:xfrm>
          <a:prstGeom prst="rect">
            <a:avLst/>
          </a:prstGeom>
          <a:noFill/>
        </p:spPr>
        <p:txBody>
          <a:bodyPr wrap="square" rtlCol="0">
            <a:spAutoFit/>
          </a:bodyPr>
          <a:lstStyle/>
          <a:p>
            <a:r>
              <a:rPr lang="en-US" sz="2400" dirty="0"/>
              <a:t>25</a:t>
            </a:r>
          </a:p>
        </p:txBody>
      </p:sp>
      <p:sp>
        <p:nvSpPr>
          <p:cNvPr id="17" name="TextBox 16">
            <a:extLst>
              <a:ext uri="{FF2B5EF4-FFF2-40B4-BE49-F238E27FC236}">
                <a16:creationId xmlns:a16="http://schemas.microsoft.com/office/drawing/2014/main" id="{448FFE48-2A10-A145-B68A-7145BCE8C92B}"/>
              </a:ext>
            </a:extLst>
          </p:cNvPr>
          <p:cNvSpPr txBox="1"/>
          <p:nvPr/>
        </p:nvSpPr>
        <p:spPr>
          <a:xfrm>
            <a:off x="6469174" y="4340715"/>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1940799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40890" y="871371"/>
            <a:ext cx="10510220" cy="4406499"/>
          </a:xfrm>
        </p:spPr>
        <p:txBody>
          <a:bodyPr>
            <a:noAutofit/>
          </a:bodyPr>
          <a:lstStyle/>
          <a:p>
            <a:pPr marL="0" indent="0" algn="ctr">
              <a:buNone/>
            </a:pPr>
            <a:r>
              <a:rPr lang="en-US" dirty="0"/>
              <a:t>Welcome! </a:t>
            </a:r>
          </a:p>
          <a:p>
            <a:pPr marL="0" indent="0" algn="ctr">
              <a:buNone/>
            </a:pPr>
            <a:r>
              <a:rPr lang="en-US" dirty="0"/>
              <a:t>Thank you for volunteering for this experiment. </a:t>
            </a:r>
          </a:p>
          <a:p>
            <a:pPr marL="0" indent="0" algn="ctr">
              <a:buNone/>
            </a:pPr>
            <a:endParaRPr lang="en-US" dirty="0"/>
          </a:p>
          <a:p>
            <a:pPr marL="0" indent="0" algn="ctr">
              <a:buNone/>
            </a:pPr>
            <a:r>
              <a:rPr lang="en-US" dirty="0"/>
              <a:t>In this experiment, we would like you to choose between 2 one-armed bandits of the sort you might find in a casino.</a:t>
            </a:r>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9079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picture containing object, clock, drawing&#10;&#10;Description automatically generated">
            <a:extLst>
              <a:ext uri="{FF2B5EF4-FFF2-40B4-BE49-F238E27FC236}">
                <a16:creationId xmlns:a16="http://schemas.microsoft.com/office/drawing/2014/main" id="{259A344D-F838-5B46-9A70-093ADF2AF4AB}"/>
              </a:ext>
            </a:extLst>
          </p:cNvPr>
          <p:cNvPicPr>
            <a:picLocks noChangeAspect="1"/>
          </p:cNvPicPr>
          <p:nvPr/>
        </p:nvPicPr>
        <p:blipFill rotWithShape="1">
          <a:blip r:embed="rId3"/>
          <a:srcRect l="28021" t="5209" r="28750" b="41148"/>
          <a:stretch/>
        </p:blipFill>
        <p:spPr>
          <a:xfrm>
            <a:off x="3429000" y="3543300"/>
            <a:ext cx="5270500" cy="3540027"/>
          </a:xfrm>
          <a:prstGeom prst="rect">
            <a:avLst/>
          </a:prstGeom>
        </p:spPr>
      </p:pic>
      <p:sp>
        <p:nvSpPr>
          <p:cNvPr id="3" name="Content Placeholder 2"/>
          <p:cNvSpPr>
            <a:spLocks noGrp="1"/>
          </p:cNvSpPr>
          <p:nvPr>
            <p:ph idx="1"/>
          </p:nvPr>
        </p:nvSpPr>
        <p:spPr>
          <a:xfrm>
            <a:off x="457200" y="473172"/>
            <a:ext cx="11214100" cy="3298728"/>
          </a:xfrm>
          <a:ln>
            <a:noFill/>
          </a:ln>
        </p:spPr>
        <p:txBody>
          <a:bodyPr>
            <a:noAutofit/>
          </a:bodyPr>
          <a:lstStyle/>
          <a:p>
            <a:pPr marL="0" indent="0" algn="ctr">
              <a:buNone/>
            </a:pPr>
            <a:r>
              <a:rPr lang="en-US" dirty="0"/>
              <a:t>Once these instructed trials are complete, you will have a free choice between the two stacks that is indicated by two green squares inside the two boxes you are choosing between.</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0BB8DDE-10A9-024A-958D-837D4740EBF0}"/>
              </a:ext>
            </a:extLst>
          </p:cNvPr>
          <p:cNvSpPr/>
          <p:nvPr/>
        </p:nvSpPr>
        <p:spPr>
          <a:xfrm>
            <a:off x="6451601" y="43898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C65577-B094-3C43-B451-E513B02BE61C}"/>
              </a:ext>
            </a:extLst>
          </p:cNvPr>
          <p:cNvSpPr/>
          <p:nvPr/>
        </p:nvSpPr>
        <p:spPr>
          <a:xfrm>
            <a:off x="5244954" y="5718921"/>
            <a:ext cx="533399" cy="279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DA0583E-77F5-FE44-8E46-A733592D668F}"/>
              </a:ext>
            </a:extLst>
          </p:cNvPr>
          <p:cNvSpPr txBox="1"/>
          <p:nvPr/>
        </p:nvSpPr>
        <p:spPr>
          <a:xfrm>
            <a:off x="5244954" y="3998041"/>
            <a:ext cx="619346" cy="461665"/>
          </a:xfrm>
          <a:prstGeom prst="rect">
            <a:avLst/>
          </a:prstGeom>
          <a:noFill/>
        </p:spPr>
        <p:txBody>
          <a:bodyPr wrap="square" rtlCol="0">
            <a:spAutoFit/>
          </a:bodyPr>
          <a:lstStyle/>
          <a:p>
            <a:r>
              <a:rPr lang="en-US" sz="2400" dirty="0"/>
              <a:t>30</a:t>
            </a:r>
          </a:p>
        </p:txBody>
      </p:sp>
      <p:sp>
        <p:nvSpPr>
          <p:cNvPr id="10" name="TextBox 9">
            <a:extLst>
              <a:ext uri="{FF2B5EF4-FFF2-40B4-BE49-F238E27FC236}">
                <a16:creationId xmlns:a16="http://schemas.microsoft.com/office/drawing/2014/main" id="{030FC67A-8FF1-B64F-B5D7-CA5E66A37F23}"/>
              </a:ext>
            </a:extLst>
          </p:cNvPr>
          <p:cNvSpPr txBox="1"/>
          <p:nvPr/>
        </p:nvSpPr>
        <p:spPr>
          <a:xfrm>
            <a:off x="6451601" y="3998041"/>
            <a:ext cx="619346" cy="461665"/>
          </a:xfrm>
          <a:prstGeom prst="rect">
            <a:avLst/>
          </a:prstGeom>
          <a:noFill/>
        </p:spPr>
        <p:txBody>
          <a:bodyPr wrap="square" rtlCol="0">
            <a:spAutoFit/>
          </a:bodyPr>
          <a:lstStyle/>
          <a:p>
            <a:r>
              <a:rPr lang="en-US" sz="2400" dirty="0"/>
              <a:t>XX</a:t>
            </a:r>
          </a:p>
        </p:txBody>
      </p:sp>
      <p:sp>
        <p:nvSpPr>
          <p:cNvPr id="11" name="TextBox 10">
            <a:extLst>
              <a:ext uri="{FF2B5EF4-FFF2-40B4-BE49-F238E27FC236}">
                <a16:creationId xmlns:a16="http://schemas.microsoft.com/office/drawing/2014/main" id="{06CFCB51-D384-6347-A9E3-7581DAF61FDA}"/>
              </a:ext>
            </a:extLst>
          </p:cNvPr>
          <p:cNvSpPr txBox="1"/>
          <p:nvPr/>
        </p:nvSpPr>
        <p:spPr>
          <a:xfrm>
            <a:off x="5262527" y="4340715"/>
            <a:ext cx="619346" cy="461665"/>
          </a:xfrm>
          <a:prstGeom prst="rect">
            <a:avLst/>
          </a:prstGeom>
          <a:noFill/>
        </p:spPr>
        <p:txBody>
          <a:bodyPr wrap="square" rtlCol="0">
            <a:spAutoFit/>
          </a:bodyPr>
          <a:lstStyle/>
          <a:p>
            <a:r>
              <a:rPr lang="en-US" sz="2400" dirty="0"/>
              <a:t>25</a:t>
            </a:r>
          </a:p>
        </p:txBody>
      </p:sp>
      <p:sp>
        <p:nvSpPr>
          <p:cNvPr id="17" name="TextBox 16">
            <a:extLst>
              <a:ext uri="{FF2B5EF4-FFF2-40B4-BE49-F238E27FC236}">
                <a16:creationId xmlns:a16="http://schemas.microsoft.com/office/drawing/2014/main" id="{448FFE48-2A10-A145-B68A-7145BCE8C92B}"/>
              </a:ext>
            </a:extLst>
          </p:cNvPr>
          <p:cNvSpPr txBox="1"/>
          <p:nvPr/>
        </p:nvSpPr>
        <p:spPr>
          <a:xfrm>
            <a:off x="6469174" y="4340715"/>
            <a:ext cx="619346" cy="461665"/>
          </a:xfrm>
          <a:prstGeom prst="rect">
            <a:avLst/>
          </a:prstGeom>
          <a:noFill/>
        </p:spPr>
        <p:txBody>
          <a:bodyPr wrap="square" rtlCol="0">
            <a:spAutoFit/>
          </a:bodyPr>
          <a:lstStyle/>
          <a:p>
            <a:r>
              <a:rPr lang="en-US" sz="2400" dirty="0"/>
              <a:t>XX</a:t>
            </a:r>
          </a:p>
        </p:txBody>
      </p:sp>
      <p:sp>
        <p:nvSpPr>
          <p:cNvPr id="18" name="Rectangle 17">
            <a:extLst>
              <a:ext uri="{FF2B5EF4-FFF2-40B4-BE49-F238E27FC236}">
                <a16:creationId xmlns:a16="http://schemas.microsoft.com/office/drawing/2014/main" id="{B4EBC8B5-2D46-B846-9221-5307DB867507}"/>
              </a:ext>
            </a:extLst>
          </p:cNvPr>
          <p:cNvSpPr/>
          <p:nvPr/>
        </p:nvSpPr>
        <p:spPr>
          <a:xfrm>
            <a:off x="6464228" y="5706221"/>
            <a:ext cx="533399" cy="279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D4C2674-2384-B74E-B345-435AA193391E}"/>
              </a:ext>
            </a:extLst>
          </p:cNvPr>
          <p:cNvSpPr txBox="1"/>
          <p:nvPr/>
        </p:nvSpPr>
        <p:spPr>
          <a:xfrm>
            <a:off x="5262527" y="4654111"/>
            <a:ext cx="619346" cy="461665"/>
          </a:xfrm>
          <a:prstGeom prst="rect">
            <a:avLst/>
          </a:prstGeom>
          <a:noFill/>
        </p:spPr>
        <p:txBody>
          <a:bodyPr wrap="square" rtlCol="0">
            <a:spAutoFit/>
          </a:bodyPr>
          <a:lstStyle/>
          <a:p>
            <a:r>
              <a:rPr lang="en-US" sz="2400" dirty="0"/>
              <a:t>XX</a:t>
            </a:r>
          </a:p>
        </p:txBody>
      </p:sp>
      <p:sp>
        <p:nvSpPr>
          <p:cNvPr id="20" name="TextBox 19">
            <a:extLst>
              <a:ext uri="{FF2B5EF4-FFF2-40B4-BE49-F238E27FC236}">
                <a16:creationId xmlns:a16="http://schemas.microsoft.com/office/drawing/2014/main" id="{F6380869-EE06-3A4F-8F8E-26037441ECAC}"/>
              </a:ext>
            </a:extLst>
          </p:cNvPr>
          <p:cNvSpPr txBox="1"/>
          <p:nvPr/>
        </p:nvSpPr>
        <p:spPr>
          <a:xfrm>
            <a:off x="6469174" y="4654111"/>
            <a:ext cx="619346" cy="461665"/>
          </a:xfrm>
          <a:prstGeom prst="rect">
            <a:avLst/>
          </a:prstGeom>
          <a:noFill/>
        </p:spPr>
        <p:txBody>
          <a:bodyPr wrap="square" rtlCol="0">
            <a:spAutoFit/>
          </a:bodyPr>
          <a:lstStyle/>
          <a:p>
            <a:r>
              <a:rPr lang="en-US" sz="2400" dirty="0"/>
              <a:t>70</a:t>
            </a:r>
          </a:p>
        </p:txBody>
      </p:sp>
      <p:sp>
        <p:nvSpPr>
          <p:cNvPr id="21" name="TextBox 20">
            <a:extLst>
              <a:ext uri="{FF2B5EF4-FFF2-40B4-BE49-F238E27FC236}">
                <a16:creationId xmlns:a16="http://schemas.microsoft.com/office/drawing/2014/main" id="{DB8B0A42-D5D3-ED4D-A7B3-839003A5E5FA}"/>
              </a:ext>
            </a:extLst>
          </p:cNvPr>
          <p:cNvSpPr txBox="1"/>
          <p:nvPr/>
        </p:nvSpPr>
        <p:spPr>
          <a:xfrm>
            <a:off x="5262527" y="5010383"/>
            <a:ext cx="619346" cy="461665"/>
          </a:xfrm>
          <a:prstGeom prst="rect">
            <a:avLst/>
          </a:prstGeom>
          <a:noFill/>
        </p:spPr>
        <p:txBody>
          <a:bodyPr wrap="square" rtlCol="0">
            <a:spAutoFit/>
          </a:bodyPr>
          <a:lstStyle/>
          <a:p>
            <a:r>
              <a:rPr lang="en-US" sz="2400" dirty="0"/>
              <a:t>XX</a:t>
            </a:r>
          </a:p>
        </p:txBody>
      </p:sp>
      <p:sp>
        <p:nvSpPr>
          <p:cNvPr id="22" name="TextBox 21">
            <a:extLst>
              <a:ext uri="{FF2B5EF4-FFF2-40B4-BE49-F238E27FC236}">
                <a16:creationId xmlns:a16="http://schemas.microsoft.com/office/drawing/2014/main" id="{DCECAE16-BE42-7949-B4E0-3532B2DA255B}"/>
              </a:ext>
            </a:extLst>
          </p:cNvPr>
          <p:cNvSpPr txBox="1"/>
          <p:nvPr/>
        </p:nvSpPr>
        <p:spPr>
          <a:xfrm>
            <a:off x="6469174" y="5010383"/>
            <a:ext cx="619346" cy="461665"/>
          </a:xfrm>
          <a:prstGeom prst="rect">
            <a:avLst/>
          </a:prstGeom>
          <a:noFill/>
        </p:spPr>
        <p:txBody>
          <a:bodyPr wrap="square" rtlCol="0">
            <a:spAutoFit/>
          </a:bodyPr>
          <a:lstStyle/>
          <a:p>
            <a:r>
              <a:rPr lang="en-US" sz="2400" dirty="0"/>
              <a:t>65</a:t>
            </a:r>
          </a:p>
        </p:txBody>
      </p:sp>
    </p:spTree>
    <p:extLst>
      <p:ext uri="{BB962C8B-B14F-4D97-AF65-F5344CB8AC3E}">
        <p14:creationId xmlns:p14="http://schemas.microsoft.com/office/powerpoint/2010/main" val="101108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So … to be sure that everything makes sense let’s work through an example game</a:t>
            </a:r>
          </a:p>
          <a:p>
            <a:pPr marL="0" indent="0" algn="ctr">
              <a:buNone/>
            </a:pPr>
            <a:endParaRPr lang="en-US" dirty="0"/>
          </a:p>
          <a:p>
            <a:pPr marL="0" indent="0" algn="ctr">
              <a:buNone/>
            </a:pPr>
            <a:r>
              <a:rPr lang="en-US" dirty="0"/>
              <a:t>Press the ”&lt;“ button to play the left bandit.</a:t>
            </a:r>
          </a:p>
          <a:p>
            <a:pPr marL="0" indent="0" algn="ctr">
              <a:buNone/>
            </a:pPr>
            <a:r>
              <a:rPr lang="en-US" dirty="0"/>
              <a:t>Press the “&gt;” button to play the right bandit.</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8451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Good Job!</a:t>
            </a:r>
          </a:p>
          <a:p>
            <a:pPr marL="0" indent="0" algn="ctr">
              <a:buNone/>
            </a:pPr>
            <a:endParaRPr lang="en-US" dirty="0"/>
          </a:p>
          <a:p>
            <a:pPr marL="0" indent="0" algn="ctr">
              <a:buNone/>
            </a:pPr>
            <a:r>
              <a:rPr lang="en-US" dirty="0"/>
              <a:t>Now you know how to play this game.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4238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49" y="2152817"/>
            <a:ext cx="5270500" cy="3540027"/>
          </a:xfrm>
          <a:prstGeom prst="rect">
            <a:avLst/>
          </a:prstGeom>
        </p:spPr>
      </p:pic>
      <p:sp>
        <p:nvSpPr>
          <p:cNvPr id="3" name="Content Placeholder 2"/>
          <p:cNvSpPr>
            <a:spLocks noGrp="1"/>
          </p:cNvSpPr>
          <p:nvPr>
            <p:ph idx="1"/>
          </p:nvPr>
        </p:nvSpPr>
        <p:spPr>
          <a:xfrm>
            <a:off x="1067092" y="473173"/>
            <a:ext cx="10057815" cy="801637"/>
          </a:xfrm>
          <a:ln>
            <a:noFill/>
          </a:ln>
        </p:spPr>
        <p:txBody>
          <a:bodyPr>
            <a:noAutofit/>
          </a:bodyPr>
          <a:lstStyle/>
          <a:p>
            <a:pPr marL="0" indent="0" algn="ctr">
              <a:buNone/>
            </a:pPr>
            <a:r>
              <a:rPr lang="en-US" dirty="0"/>
              <a:t>The one-armed bandits will be represented like this: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BCED2FB-39E9-E049-BFD0-F21CFB7B6ADD}"/>
              </a:ext>
            </a:extLst>
          </p:cNvPr>
          <p:cNvSpPr/>
          <p:nvPr/>
        </p:nvSpPr>
        <p:spPr>
          <a:xfrm>
            <a:off x="6502400" y="3009900"/>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1012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49" y="1968039"/>
            <a:ext cx="5270500" cy="3540027"/>
          </a:xfrm>
          <a:prstGeom prst="rect">
            <a:avLst/>
          </a:prstGeom>
        </p:spPr>
      </p:pic>
      <p:sp>
        <p:nvSpPr>
          <p:cNvPr id="3" name="Content Placeholder 2"/>
          <p:cNvSpPr>
            <a:spLocks noGrp="1"/>
          </p:cNvSpPr>
          <p:nvPr>
            <p:ph idx="1"/>
          </p:nvPr>
        </p:nvSpPr>
        <p:spPr>
          <a:xfrm>
            <a:off x="1067092" y="473173"/>
            <a:ext cx="10057815" cy="1477386"/>
          </a:xfrm>
          <a:ln>
            <a:noFill/>
          </a:ln>
        </p:spPr>
        <p:txBody>
          <a:bodyPr>
            <a:noAutofit/>
          </a:bodyPr>
          <a:lstStyle/>
          <a:p>
            <a:pPr marL="0" indent="0" algn="ctr">
              <a:buNone/>
            </a:pPr>
            <a:r>
              <a:rPr lang="en-US" dirty="0"/>
              <a:t>Every time you choose to play a particular bandit, the lever will be pulled like this: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A picture containing object, clock, drawing&#10;&#10;Description automatically generated">
            <a:extLst>
              <a:ext uri="{FF2B5EF4-FFF2-40B4-BE49-F238E27FC236}">
                <a16:creationId xmlns:a16="http://schemas.microsoft.com/office/drawing/2014/main" id="{11135A3A-9AE5-6E4F-A077-A04710F8F602}"/>
              </a:ext>
            </a:extLst>
          </p:cNvPr>
          <p:cNvPicPr>
            <a:picLocks noChangeAspect="1"/>
          </p:cNvPicPr>
          <p:nvPr/>
        </p:nvPicPr>
        <p:blipFill rotWithShape="1">
          <a:blip r:embed="rId3"/>
          <a:srcRect l="28021" t="10989" r="57447" b="56158"/>
          <a:stretch/>
        </p:blipFill>
        <p:spPr>
          <a:xfrm flipV="1">
            <a:off x="3460749" y="2078010"/>
            <a:ext cx="1771651" cy="2168042"/>
          </a:xfrm>
          <a:prstGeom prst="rect">
            <a:avLst/>
          </a:prstGeom>
        </p:spPr>
      </p:pic>
      <p:sp>
        <p:nvSpPr>
          <p:cNvPr id="8" name="Rectangle 7">
            <a:extLst>
              <a:ext uri="{FF2B5EF4-FFF2-40B4-BE49-F238E27FC236}">
                <a16:creationId xmlns:a16="http://schemas.microsoft.com/office/drawing/2014/main" id="{BA35EE1F-CC4A-864E-9B7A-789B08A83B16}"/>
              </a:ext>
            </a:extLst>
          </p:cNvPr>
          <p:cNvSpPr/>
          <p:nvPr/>
        </p:nvSpPr>
        <p:spPr>
          <a:xfrm>
            <a:off x="6502400" y="2832100"/>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5184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49" y="2152817"/>
            <a:ext cx="5270500" cy="3540027"/>
          </a:xfrm>
          <a:prstGeom prst="rect">
            <a:avLst/>
          </a:prstGeom>
        </p:spPr>
      </p:pic>
      <p:sp>
        <p:nvSpPr>
          <p:cNvPr id="3" name="Content Placeholder 2"/>
          <p:cNvSpPr>
            <a:spLocks noGrp="1"/>
          </p:cNvSpPr>
          <p:nvPr>
            <p:ph idx="1"/>
          </p:nvPr>
        </p:nvSpPr>
        <p:spPr>
          <a:xfrm>
            <a:off x="457200" y="473173"/>
            <a:ext cx="10667707" cy="1050827"/>
          </a:xfrm>
          <a:ln>
            <a:noFill/>
          </a:ln>
        </p:spPr>
        <p:txBody>
          <a:bodyPr>
            <a:noAutofit/>
          </a:bodyPr>
          <a:lstStyle/>
          <a:p>
            <a:pPr marL="0" indent="0" algn="ctr">
              <a:buNone/>
            </a:pPr>
            <a:r>
              <a:rPr lang="en-US" dirty="0"/>
              <a:t>And the payoff will be shown like this. For Example in this case, the left band has been played and is paying out 77 points.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A359777-E360-5148-9CDF-BE1F079D8C1D}"/>
              </a:ext>
            </a:extLst>
          </p:cNvPr>
          <p:cNvSpPr txBox="1"/>
          <p:nvPr/>
        </p:nvSpPr>
        <p:spPr>
          <a:xfrm>
            <a:off x="5295753" y="2603500"/>
            <a:ext cx="495300" cy="461665"/>
          </a:xfrm>
          <a:prstGeom prst="rect">
            <a:avLst/>
          </a:prstGeom>
          <a:noFill/>
        </p:spPr>
        <p:txBody>
          <a:bodyPr wrap="square" rtlCol="0">
            <a:spAutoFit/>
          </a:bodyPr>
          <a:lstStyle/>
          <a:p>
            <a:r>
              <a:rPr lang="en-US" sz="2400" dirty="0"/>
              <a:t>77</a:t>
            </a:r>
          </a:p>
        </p:txBody>
      </p:sp>
      <p:sp>
        <p:nvSpPr>
          <p:cNvPr id="8" name="TextBox 7">
            <a:extLst>
              <a:ext uri="{FF2B5EF4-FFF2-40B4-BE49-F238E27FC236}">
                <a16:creationId xmlns:a16="http://schemas.microsoft.com/office/drawing/2014/main" id="{28092C75-34C5-924C-8FCD-BA7E91514CD6}"/>
              </a:ext>
            </a:extLst>
          </p:cNvPr>
          <p:cNvSpPr txBox="1"/>
          <p:nvPr/>
        </p:nvSpPr>
        <p:spPr>
          <a:xfrm>
            <a:off x="6492654" y="2603500"/>
            <a:ext cx="619346" cy="461665"/>
          </a:xfrm>
          <a:prstGeom prst="rect">
            <a:avLst/>
          </a:prstGeom>
          <a:noFill/>
        </p:spPr>
        <p:txBody>
          <a:bodyPr wrap="square" rtlCol="0">
            <a:spAutoFit/>
          </a:bodyPr>
          <a:lstStyle/>
          <a:p>
            <a:r>
              <a:rPr lang="en-US" sz="2400" dirty="0"/>
              <a:t>XX</a:t>
            </a:r>
          </a:p>
        </p:txBody>
      </p:sp>
      <p:sp>
        <p:nvSpPr>
          <p:cNvPr id="9" name="Rectangle 8">
            <a:extLst>
              <a:ext uri="{FF2B5EF4-FFF2-40B4-BE49-F238E27FC236}">
                <a16:creationId xmlns:a16="http://schemas.microsoft.com/office/drawing/2014/main" id="{5335C5FD-C99D-9840-B91C-F707262D964C}"/>
              </a:ext>
            </a:extLst>
          </p:cNvPr>
          <p:cNvSpPr/>
          <p:nvPr/>
        </p:nvSpPr>
        <p:spPr>
          <a:xfrm>
            <a:off x="6502400" y="3009900"/>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6730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49" y="2152817"/>
            <a:ext cx="5270500" cy="3540027"/>
          </a:xfrm>
          <a:prstGeom prst="rect">
            <a:avLst/>
          </a:prstGeom>
        </p:spPr>
      </p:pic>
      <p:sp>
        <p:nvSpPr>
          <p:cNvPr id="3" name="Content Placeholder 2"/>
          <p:cNvSpPr>
            <a:spLocks noGrp="1"/>
          </p:cNvSpPr>
          <p:nvPr>
            <p:ph idx="1"/>
          </p:nvPr>
        </p:nvSpPr>
        <p:spPr>
          <a:xfrm>
            <a:off x="457200" y="473173"/>
            <a:ext cx="10667707" cy="1050827"/>
          </a:xfrm>
          <a:ln>
            <a:noFill/>
          </a:ln>
        </p:spPr>
        <p:txBody>
          <a:bodyPr>
            <a:noAutofit/>
          </a:bodyPr>
          <a:lstStyle/>
          <a:p>
            <a:pPr marL="0" indent="0" algn="ctr">
              <a:buNone/>
            </a:pPr>
            <a:r>
              <a:rPr lang="en-US" dirty="0"/>
              <a:t>You job is to maximize the total points you get. Try your best to get as many points as you can!</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A359777-E360-5148-9CDF-BE1F079D8C1D}"/>
              </a:ext>
            </a:extLst>
          </p:cNvPr>
          <p:cNvSpPr txBox="1"/>
          <p:nvPr/>
        </p:nvSpPr>
        <p:spPr>
          <a:xfrm>
            <a:off x="5295753" y="2603500"/>
            <a:ext cx="495300" cy="461665"/>
          </a:xfrm>
          <a:prstGeom prst="rect">
            <a:avLst/>
          </a:prstGeom>
          <a:noFill/>
        </p:spPr>
        <p:txBody>
          <a:bodyPr wrap="square" rtlCol="0">
            <a:spAutoFit/>
          </a:bodyPr>
          <a:lstStyle/>
          <a:p>
            <a:r>
              <a:rPr lang="en-US" sz="2400" dirty="0"/>
              <a:t>77</a:t>
            </a:r>
          </a:p>
        </p:txBody>
      </p:sp>
      <p:sp>
        <p:nvSpPr>
          <p:cNvPr id="8" name="TextBox 7">
            <a:extLst>
              <a:ext uri="{FF2B5EF4-FFF2-40B4-BE49-F238E27FC236}">
                <a16:creationId xmlns:a16="http://schemas.microsoft.com/office/drawing/2014/main" id="{28092C75-34C5-924C-8FCD-BA7E91514CD6}"/>
              </a:ext>
            </a:extLst>
          </p:cNvPr>
          <p:cNvSpPr txBox="1"/>
          <p:nvPr/>
        </p:nvSpPr>
        <p:spPr>
          <a:xfrm>
            <a:off x="6502400" y="2603500"/>
            <a:ext cx="619346" cy="461665"/>
          </a:xfrm>
          <a:prstGeom prst="rect">
            <a:avLst/>
          </a:prstGeom>
          <a:noFill/>
        </p:spPr>
        <p:txBody>
          <a:bodyPr wrap="square" rtlCol="0">
            <a:spAutoFit/>
          </a:bodyPr>
          <a:lstStyle/>
          <a:p>
            <a:r>
              <a:rPr lang="en-US" sz="2400" dirty="0"/>
              <a:t>XX</a:t>
            </a:r>
          </a:p>
        </p:txBody>
      </p:sp>
      <p:sp>
        <p:nvSpPr>
          <p:cNvPr id="9" name="Rectangle 8">
            <a:extLst>
              <a:ext uri="{FF2B5EF4-FFF2-40B4-BE49-F238E27FC236}">
                <a16:creationId xmlns:a16="http://schemas.microsoft.com/office/drawing/2014/main" id="{5335C5FD-C99D-9840-B91C-F707262D964C}"/>
              </a:ext>
            </a:extLst>
          </p:cNvPr>
          <p:cNvSpPr/>
          <p:nvPr/>
        </p:nvSpPr>
        <p:spPr>
          <a:xfrm>
            <a:off x="6502400" y="3009900"/>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9642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During one game, each bandit tends to pay out about the same amount on average, but there is variability in the reward on any given play.</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3751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For example, the average reward for the bandit on the right might be 50 points, but on the first play we might see a reward of 52 points because of the variability.</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A1ECFE-B2D5-1248-B583-9CE1055C8012}"/>
              </a:ext>
            </a:extLst>
          </p:cNvPr>
          <p:cNvSpPr txBox="1"/>
          <p:nvPr/>
        </p:nvSpPr>
        <p:spPr>
          <a:xfrm>
            <a:off x="5295754" y="2851028"/>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8564BE96-6E52-2346-888F-728D8F40921D}"/>
              </a:ext>
            </a:extLst>
          </p:cNvPr>
          <p:cNvSpPr txBox="1"/>
          <p:nvPr/>
        </p:nvSpPr>
        <p:spPr>
          <a:xfrm>
            <a:off x="6502401" y="2851028"/>
            <a:ext cx="619346" cy="461665"/>
          </a:xfrm>
          <a:prstGeom prst="rect">
            <a:avLst/>
          </a:prstGeom>
          <a:noFill/>
        </p:spPr>
        <p:txBody>
          <a:bodyPr wrap="square" rtlCol="0">
            <a:spAutoFit/>
          </a:bodyPr>
          <a:lstStyle/>
          <a:p>
            <a:r>
              <a:rPr lang="en-US" sz="2400" dirty="0"/>
              <a:t>52</a:t>
            </a:r>
          </a:p>
        </p:txBody>
      </p:sp>
    </p:spTree>
    <p:extLst>
      <p:ext uri="{BB962C8B-B14F-4D97-AF65-F5344CB8AC3E}">
        <p14:creationId xmlns:p14="http://schemas.microsoft.com/office/powerpoint/2010/main" val="3191421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On the second play we might get 56 points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A1ECFE-B2D5-1248-B583-9CE1055C8012}"/>
              </a:ext>
            </a:extLst>
          </p:cNvPr>
          <p:cNvSpPr txBox="1"/>
          <p:nvPr/>
        </p:nvSpPr>
        <p:spPr>
          <a:xfrm>
            <a:off x="5295754" y="2851028"/>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8564BE96-6E52-2346-888F-728D8F40921D}"/>
              </a:ext>
            </a:extLst>
          </p:cNvPr>
          <p:cNvSpPr txBox="1"/>
          <p:nvPr/>
        </p:nvSpPr>
        <p:spPr>
          <a:xfrm>
            <a:off x="6502401" y="2851028"/>
            <a:ext cx="619346" cy="461665"/>
          </a:xfrm>
          <a:prstGeom prst="rect">
            <a:avLst/>
          </a:prstGeom>
          <a:noFill/>
        </p:spPr>
        <p:txBody>
          <a:bodyPr wrap="square" rtlCol="0">
            <a:spAutoFit/>
          </a:bodyPr>
          <a:lstStyle/>
          <a:p>
            <a:r>
              <a:rPr lang="en-US" sz="2400" dirty="0"/>
              <a:t>52</a:t>
            </a:r>
          </a:p>
        </p:txBody>
      </p:sp>
      <p:sp>
        <p:nvSpPr>
          <p:cNvPr id="11" name="TextBox 10">
            <a:extLst>
              <a:ext uri="{FF2B5EF4-FFF2-40B4-BE49-F238E27FC236}">
                <a16:creationId xmlns:a16="http://schemas.microsoft.com/office/drawing/2014/main" id="{924A4D8D-0C30-594C-895E-3EC032D5B651}"/>
              </a:ext>
            </a:extLst>
          </p:cNvPr>
          <p:cNvSpPr txBox="1"/>
          <p:nvPr/>
        </p:nvSpPr>
        <p:spPr>
          <a:xfrm>
            <a:off x="6502401" y="3192907"/>
            <a:ext cx="619346" cy="461665"/>
          </a:xfrm>
          <a:prstGeom prst="rect">
            <a:avLst/>
          </a:prstGeom>
          <a:noFill/>
        </p:spPr>
        <p:txBody>
          <a:bodyPr wrap="square" rtlCol="0">
            <a:spAutoFit/>
          </a:bodyPr>
          <a:lstStyle/>
          <a:p>
            <a:r>
              <a:rPr lang="en-US" sz="2400" dirty="0"/>
              <a:t>56</a:t>
            </a:r>
          </a:p>
        </p:txBody>
      </p:sp>
      <p:sp>
        <p:nvSpPr>
          <p:cNvPr id="14" name="TextBox 13">
            <a:extLst>
              <a:ext uri="{FF2B5EF4-FFF2-40B4-BE49-F238E27FC236}">
                <a16:creationId xmlns:a16="http://schemas.microsoft.com/office/drawing/2014/main" id="{B5294D0E-2096-5942-9AA1-8703900206EE}"/>
              </a:ext>
            </a:extLst>
          </p:cNvPr>
          <p:cNvSpPr txBox="1"/>
          <p:nvPr/>
        </p:nvSpPr>
        <p:spPr>
          <a:xfrm>
            <a:off x="5295754" y="3192907"/>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560079765"/>
      </p:ext>
    </p:extLst>
  </p:cSld>
  <p:clrMapOvr>
    <a:masterClrMapping/>
  </p:clrMapOvr>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44257</TotalTime>
  <Words>1131</Words>
  <Application>Microsoft Macintosh PowerPoint</Application>
  <PresentationFormat>Widescreen</PresentationFormat>
  <Paragraphs>177</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Black</vt:lpstr>
      <vt:lpstr>Horizon Task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Slot Machine</dc:title>
  <dc:creator>Robin Aupperle</dc:creator>
  <cp:lastModifiedBy>James Touthang</cp:lastModifiedBy>
  <cp:revision>439</cp:revision>
  <dcterms:created xsi:type="dcterms:W3CDTF">2014-09-09T19:40:19Z</dcterms:created>
  <dcterms:modified xsi:type="dcterms:W3CDTF">2020-07-17T21:34:21Z</dcterms:modified>
</cp:coreProperties>
</file>