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498" r:id="rId2"/>
    <p:sldId id="495" r:id="rId3"/>
    <p:sldId id="521" r:id="rId4"/>
    <p:sldId id="522" r:id="rId5"/>
    <p:sldId id="523" r:id="rId6"/>
    <p:sldId id="510" r:id="rId7"/>
    <p:sldId id="514" r:id="rId8"/>
    <p:sldId id="527" r:id="rId9"/>
    <p:sldId id="515" r:id="rId10"/>
    <p:sldId id="524" r:id="rId11"/>
    <p:sldId id="511" r:id="rId12"/>
    <p:sldId id="528" r:id="rId13"/>
    <p:sldId id="512" r:id="rId14"/>
    <p:sldId id="517" r:id="rId15"/>
    <p:sldId id="529" r:id="rId16"/>
    <p:sldId id="519" r:id="rId17"/>
    <p:sldId id="513" r:id="rId18"/>
    <p:sldId id="525" r:id="rId19"/>
    <p:sldId id="520" r:id="rId20"/>
    <p:sldId id="518" r:id="rId21"/>
    <p:sldId id="526" r:id="rId22"/>
    <p:sldId id="53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1D6BA9"/>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02" autoAdjust="0"/>
    <p:restoredTop sz="93380" autoAdjust="0"/>
  </p:normalViewPr>
  <p:slideViewPr>
    <p:cSldViewPr snapToGrid="0" snapToObjects="1">
      <p:cViewPr>
        <p:scale>
          <a:sx n="75" d="100"/>
          <a:sy n="75" d="100"/>
        </p:scale>
        <p:origin x="1224" y="103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7/27/22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7324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3558319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1306816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12532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3265004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2321477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060704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1425229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4699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698415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240509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19536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69921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6628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824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0256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259538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169337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384538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7/27/22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7/27/22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7/27/22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7/27/22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7/27/22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7/27/22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7/27/22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7/27/22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7/27/22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Blind Speed Dating Game</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7518" y="176410"/>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buNone/>
            </a:pPr>
            <a:r>
              <a:rPr lang="en-US" dirty="0"/>
              <a:t>And in this 4-person event, we are introducing you to the second person, who shows a 60% match to your preferences.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Title 3">
            <a:extLst>
              <a:ext uri="{FF2B5EF4-FFF2-40B4-BE49-F238E27FC236}">
                <a16:creationId xmlns:a16="http://schemas.microsoft.com/office/drawing/2014/main" id="{0BF8385D-3B26-574F-8736-8D247F8BE65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7" name="Group 16">
            <a:extLst>
              <a:ext uri="{FF2B5EF4-FFF2-40B4-BE49-F238E27FC236}">
                <a16:creationId xmlns:a16="http://schemas.microsoft.com/office/drawing/2014/main" id="{759FD06F-161C-544E-8FE7-748B0DCD9A95}"/>
              </a:ext>
            </a:extLst>
          </p:cNvPr>
          <p:cNvGrpSpPr/>
          <p:nvPr/>
        </p:nvGrpSpPr>
        <p:grpSpPr>
          <a:xfrm>
            <a:off x="9151966" y="6157852"/>
            <a:ext cx="726263" cy="506769"/>
            <a:chOff x="9551255" y="6174821"/>
            <a:chExt cx="726263" cy="506769"/>
          </a:xfrm>
        </p:grpSpPr>
        <p:sp>
          <p:nvSpPr>
            <p:cNvPr id="18" name="Subtitle 8">
              <a:extLst>
                <a:ext uri="{FF2B5EF4-FFF2-40B4-BE49-F238E27FC236}">
                  <a16:creationId xmlns:a16="http://schemas.microsoft.com/office/drawing/2014/main" id="{F101C0E1-8EF6-A443-8FC3-E485230215F0}"/>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9" name="Right Arrow 18">
              <a:extLst>
                <a:ext uri="{FF2B5EF4-FFF2-40B4-BE49-F238E27FC236}">
                  <a16:creationId xmlns:a16="http://schemas.microsoft.com/office/drawing/2014/main" id="{D5E9CE23-4F3C-CA4A-AB76-9DA0A86D6FF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E89A4351-064B-A84C-BDBC-22284ECE7B4E}"/>
              </a:ext>
            </a:extLst>
          </p:cNvPr>
          <p:cNvGrpSpPr/>
          <p:nvPr/>
        </p:nvGrpSpPr>
        <p:grpSpPr>
          <a:xfrm>
            <a:off x="2313771" y="6175196"/>
            <a:ext cx="726263" cy="506769"/>
            <a:chOff x="2141031" y="6174821"/>
            <a:chExt cx="726263" cy="506769"/>
          </a:xfrm>
        </p:grpSpPr>
        <p:sp>
          <p:nvSpPr>
            <p:cNvPr id="21" name="Subtitle 8">
              <a:extLst>
                <a:ext uri="{FF2B5EF4-FFF2-40B4-BE49-F238E27FC236}">
                  <a16:creationId xmlns:a16="http://schemas.microsoft.com/office/drawing/2014/main" id="{D20FAF22-31AB-7241-8192-F6A441733642}"/>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2" name="Right Arrow 21">
              <a:extLst>
                <a:ext uri="{FF2B5EF4-FFF2-40B4-BE49-F238E27FC236}">
                  <a16:creationId xmlns:a16="http://schemas.microsoft.com/office/drawing/2014/main" id="{C3C06C22-1D32-FD4E-8F19-FEC1A796D352}"/>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FA200C3F-2AE7-764F-B8F2-F454C36B0574}"/>
              </a:ext>
            </a:extLst>
          </p:cNvPr>
          <p:cNvSpPr txBox="1"/>
          <p:nvPr/>
        </p:nvSpPr>
        <p:spPr>
          <a:xfrm>
            <a:off x="3463325" y="4033858"/>
            <a:ext cx="5265347" cy="923330"/>
          </a:xfrm>
          <a:prstGeom prst="rect">
            <a:avLst/>
          </a:prstGeom>
          <a:solidFill>
            <a:schemeClr val="bg1"/>
          </a:solidFill>
        </p:spPr>
        <p:txBody>
          <a:bodyPr wrap="square" rtlCol="0">
            <a:spAutoFit/>
          </a:bodyPr>
          <a:lstStyle/>
          <a:p>
            <a:pPr algn="ctr"/>
            <a:r>
              <a:rPr lang="en-US" sz="5400" dirty="0"/>
              <a:t>60% Match</a:t>
            </a:r>
          </a:p>
        </p:txBody>
      </p:sp>
      <p:sp>
        <p:nvSpPr>
          <p:cNvPr id="16" name="Rectangle 15">
            <a:extLst>
              <a:ext uri="{FF2B5EF4-FFF2-40B4-BE49-F238E27FC236}">
                <a16:creationId xmlns:a16="http://schemas.microsoft.com/office/drawing/2014/main" id="{3BA95B9C-908A-3942-9905-DA59738A2007}"/>
              </a:ext>
            </a:extLst>
          </p:cNvPr>
          <p:cNvSpPr/>
          <p:nvPr/>
        </p:nvSpPr>
        <p:spPr>
          <a:xfrm>
            <a:off x="7090439" y="36218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3" name="Picture 2" descr="A person wearing a mask&#10;&#10;Description automatically generated with low confidence">
            <a:extLst>
              <a:ext uri="{FF2B5EF4-FFF2-40B4-BE49-F238E27FC236}">
                <a16:creationId xmlns:a16="http://schemas.microsoft.com/office/drawing/2014/main" id="{B36B5902-0ECA-1C4A-A9E2-9C1855E42EBA}"/>
              </a:ext>
            </a:extLst>
          </p:cNvPr>
          <p:cNvPicPr>
            <a:picLocks noChangeAspect="1"/>
          </p:cNvPicPr>
          <p:nvPr/>
        </p:nvPicPr>
        <p:blipFill>
          <a:blip r:embed="rId3"/>
          <a:stretch>
            <a:fillRect/>
          </a:stretch>
        </p:blipFill>
        <p:spPr>
          <a:xfrm>
            <a:off x="2638467" y="2731248"/>
            <a:ext cx="1581473" cy="1302610"/>
          </a:xfrm>
          <a:prstGeom prst="rect">
            <a:avLst/>
          </a:prstGeom>
          <a:ln w="28575">
            <a:solidFill>
              <a:srgbClr val="FFFF00"/>
            </a:solidFill>
          </a:ln>
        </p:spPr>
      </p:pic>
      <p:pic>
        <p:nvPicPr>
          <p:cNvPr id="24" name="Picture 23" descr="A person wearing a mask&#10;&#10;Description automatically generated with low confidence">
            <a:extLst>
              <a:ext uri="{FF2B5EF4-FFF2-40B4-BE49-F238E27FC236}">
                <a16:creationId xmlns:a16="http://schemas.microsoft.com/office/drawing/2014/main" id="{DD2A531C-26E5-1542-9D2C-E2CCCD8F9FFA}"/>
              </a:ext>
            </a:extLst>
          </p:cNvPr>
          <p:cNvPicPr>
            <a:picLocks noChangeAspect="1"/>
          </p:cNvPicPr>
          <p:nvPr/>
        </p:nvPicPr>
        <p:blipFill>
          <a:blip r:embed="rId3"/>
          <a:stretch>
            <a:fillRect/>
          </a:stretch>
        </p:blipFill>
        <p:spPr>
          <a:xfrm>
            <a:off x="4327386" y="2718808"/>
            <a:ext cx="1581473" cy="1302610"/>
          </a:xfrm>
          <a:prstGeom prst="rect">
            <a:avLst/>
          </a:prstGeom>
        </p:spPr>
      </p:pic>
      <p:pic>
        <p:nvPicPr>
          <p:cNvPr id="27" name="Picture 26" descr="A person wearing a mask&#10;&#10;Description automatically generated with low confidence">
            <a:extLst>
              <a:ext uri="{FF2B5EF4-FFF2-40B4-BE49-F238E27FC236}">
                <a16:creationId xmlns:a16="http://schemas.microsoft.com/office/drawing/2014/main" id="{4DC2C7EF-4A75-474A-9775-AD5665402359}"/>
              </a:ext>
            </a:extLst>
          </p:cNvPr>
          <p:cNvPicPr>
            <a:picLocks noChangeAspect="1"/>
          </p:cNvPicPr>
          <p:nvPr/>
        </p:nvPicPr>
        <p:blipFill>
          <a:blip r:embed="rId3"/>
          <a:stretch>
            <a:fillRect/>
          </a:stretch>
        </p:blipFill>
        <p:spPr>
          <a:xfrm>
            <a:off x="5991971" y="2711162"/>
            <a:ext cx="1581473" cy="1302610"/>
          </a:xfrm>
          <a:prstGeom prst="rect">
            <a:avLst/>
          </a:prstGeom>
        </p:spPr>
      </p:pic>
      <p:pic>
        <p:nvPicPr>
          <p:cNvPr id="28" name="Picture 27" descr="A person wearing a mask&#10;&#10;Description automatically generated with low confidence">
            <a:extLst>
              <a:ext uri="{FF2B5EF4-FFF2-40B4-BE49-F238E27FC236}">
                <a16:creationId xmlns:a16="http://schemas.microsoft.com/office/drawing/2014/main" id="{8849EA0B-B471-3D4E-8C78-76837050FF31}"/>
              </a:ext>
            </a:extLst>
          </p:cNvPr>
          <p:cNvPicPr>
            <a:picLocks noChangeAspect="1"/>
          </p:cNvPicPr>
          <p:nvPr/>
        </p:nvPicPr>
        <p:blipFill>
          <a:blip r:embed="rId3"/>
          <a:stretch>
            <a:fillRect/>
          </a:stretch>
        </p:blipFill>
        <p:spPr>
          <a:xfrm>
            <a:off x="7656556" y="2713901"/>
            <a:ext cx="1581473" cy="1302610"/>
          </a:xfrm>
          <a:prstGeom prst="rect">
            <a:avLst/>
          </a:prstGeom>
        </p:spPr>
      </p:pic>
      <p:pic>
        <p:nvPicPr>
          <p:cNvPr id="29" name="Picture 28" descr="Graphical user interface, application&#10;&#10;Description automatically generated">
            <a:extLst>
              <a:ext uri="{FF2B5EF4-FFF2-40B4-BE49-F238E27FC236}">
                <a16:creationId xmlns:a16="http://schemas.microsoft.com/office/drawing/2014/main" id="{6A566880-3247-2647-967D-5C70D56C2A75}"/>
              </a:ext>
            </a:extLst>
          </p:cNvPr>
          <p:cNvPicPr>
            <a:picLocks noChangeAspect="1"/>
          </p:cNvPicPr>
          <p:nvPr/>
        </p:nvPicPr>
        <p:blipFill rotWithShape="1">
          <a:blip r:embed="rId4"/>
          <a:srcRect l="13023" t="23939" r="50351" b="71747"/>
          <a:stretch/>
        </p:blipFill>
        <p:spPr>
          <a:xfrm>
            <a:off x="3040034" y="2107637"/>
            <a:ext cx="6156915" cy="540400"/>
          </a:xfrm>
          <a:prstGeom prst="rect">
            <a:avLst/>
          </a:prstGeom>
        </p:spPr>
      </p:pic>
    </p:spTree>
    <p:extLst>
      <p:ext uri="{BB962C8B-B14F-4D97-AF65-F5344CB8AC3E}">
        <p14:creationId xmlns:p14="http://schemas.microsoft.com/office/powerpoint/2010/main" val="283167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50398"/>
            <a:ext cx="10510220" cy="1856486"/>
          </a:xfrm>
        </p:spPr>
        <p:txBody>
          <a:bodyPr>
            <a:noAutofit/>
          </a:bodyPr>
          <a:lstStyle/>
          <a:p>
            <a:pPr marL="0" indent="0">
              <a:buNone/>
            </a:pPr>
            <a:r>
              <a:rPr lang="en-US" dirty="0"/>
              <a:t>Once you see the “select” or “wait” options, you will have </a:t>
            </a:r>
          </a:p>
          <a:p>
            <a:pPr marL="0" indent="0">
              <a:buNone/>
            </a:pPr>
            <a:r>
              <a:rPr lang="en-US" b="1" u="sng" dirty="0"/>
              <a:t>5 seconds </a:t>
            </a:r>
            <a:r>
              <a:rPr lang="en-US" dirty="0"/>
              <a:t>to decide to select this person for a date or to wait and see if a better match comes along. </a:t>
            </a:r>
          </a:p>
        </p:txBody>
      </p:sp>
      <p:sp>
        <p:nvSpPr>
          <p:cNvPr id="6" name="Title 3">
            <a:extLst>
              <a:ext uri="{FF2B5EF4-FFF2-40B4-BE49-F238E27FC236}">
                <a16:creationId xmlns:a16="http://schemas.microsoft.com/office/drawing/2014/main" id="{19F550AA-1287-904C-918A-E3658793AC0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424FA427-2AE1-F641-B5FF-79089B22925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84707E62-281D-F048-8A55-8D6307A5B843}"/>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16547AB6-7234-244A-BA26-6C531C8A7CE9}"/>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065D5DC8-EED4-5D41-9AFF-E1B337E44591}"/>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BCD2355C-C5BA-B34D-8354-87020B70871F}"/>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FDB0125F-F8BC-8B44-8CDC-3C3BA93BCAC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7501EB4-F477-034C-836C-A75A6B6D33F0}"/>
              </a:ext>
            </a:extLst>
          </p:cNvPr>
          <p:cNvSpPr/>
          <p:nvPr/>
        </p:nvSpPr>
        <p:spPr>
          <a:xfrm>
            <a:off x="7672815" y="364926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descr="Graphical user interface, application&#10;&#10;Description automatically generated">
            <a:extLst>
              <a:ext uri="{FF2B5EF4-FFF2-40B4-BE49-F238E27FC236}">
                <a16:creationId xmlns:a16="http://schemas.microsoft.com/office/drawing/2014/main" id="{AD300D3A-7D09-A646-8981-0B63BD2540E7}"/>
              </a:ext>
            </a:extLst>
          </p:cNvPr>
          <p:cNvPicPr>
            <a:picLocks noChangeAspect="1"/>
          </p:cNvPicPr>
          <p:nvPr/>
        </p:nvPicPr>
        <p:blipFill rotWithShape="1">
          <a:blip r:embed="rId3"/>
          <a:srcRect l="15336" t="5490" r="20662" b="55830"/>
          <a:stretch/>
        </p:blipFill>
        <p:spPr>
          <a:xfrm>
            <a:off x="3546437" y="2346659"/>
            <a:ext cx="5099126" cy="1836678"/>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59248360-8B4C-844D-8A4F-32F066EA041A}"/>
              </a:ext>
            </a:extLst>
          </p:cNvPr>
          <p:cNvPicPr>
            <a:picLocks noChangeAspect="1"/>
          </p:cNvPicPr>
          <p:nvPr/>
        </p:nvPicPr>
        <p:blipFill rotWithShape="1">
          <a:blip r:embed="rId4"/>
          <a:srcRect l="13023" t="23939" r="50351" b="71747"/>
          <a:stretch/>
        </p:blipFill>
        <p:spPr>
          <a:xfrm>
            <a:off x="4153677" y="2411110"/>
            <a:ext cx="4272870" cy="375035"/>
          </a:xfrm>
          <a:prstGeom prst="rect">
            <a:avLst/>
          </a:prstGeom>
        </p:spPr>
      </p:pic>
      <p:sp>
        <p:nvSpPr>
          <p:cNvPr id="20" name="TextBox 19">
            <a:extLst>
              <a:ext uri="{FF2B5EF4-FFF2-40B4-BE49-F238E27FC236}">
                <a16:creationId xmlns:a16="http://schemas.microsoft.com/office/drawing/2014/main" id="{1EAE3752-D1C2-F94D-9AB7-1E5BB9747367}"/>
              </a:ext>
            </a:extLst>
          </p:cNvPr>
          <p:cNvSpPr txBox="1"/>
          <p:nvPr/>
        </p:nvSpPr>
        <p:spPr>
          <a:xfrm>
            <a:off x="3463325" y="4033858"/>
            <a:ext cx="5265347" cy="923330"/>
          </a:xfrm>
          <a:prstGeom prst="rect">
            <a:avLst/>
          </a:prstGeom>
          <a:solidFill>
            <a:schemeClr val="bg1"/>
          </a:solidFill>
        </p:spPr>
        <p:txBody>
          <a:bodyPr wrap="square" rtlCol="0">
            <a:spAutoFit/>
          </a:bodyPr>
          <a:lstStyle/>
          <a:p>
            <a:pPr algn="ctr"/>
            <a:r>
              <a:rPr lang="en-US" sz="5400" dirty="0"/>
              <a:t>60% Match</a:t>
            </a:r>
          </a:p>
        </p:txBody>
      </p:sp>
      <p:pic>
        <p:nvPicPr>
          <p:cNvPr id="3" name="Picture 2" descr="Graphical user interface, application&#10;&#10;Description automatically generated">
            <a:extLst>
              <a:ext uri="{FF2B5EF4-FFF2-40B4-BE49-F238E27FC236}">
                <a16:creationId xmlns:a16="http://schemas.microsoft.com/office/drawing/2014/main" id="{0237FEF2-0505-6641-B00D-4F49E9F13AB2}"/>
              </a:ext>
            </a:extLst>
          </p:cNvPr>
          <p:cNvPicPr>
            <a:picLocks noChangeAspect="1"/>
          </p:cNvPicPr>
          <p:nvPr/>
        </p:nvPicPr>
        <p:blipFill rotWithShape="1">
          <a:blip r:embed="rId5"/>
          <a:srcRect l="31447" t="62714" r="31720" b="28941"/>
          <a:stretch/>
        </p:blipFill>
        <p:spPr>
          <a:xfrm>
            <a:off x="3672166" y="4929568"/>
            <a:ext cx="4847666" cy="818695"/>
          </a:xfrm>
          <a:prstGeom prst="rect">
            <a:avLst/>
          </a:prstGeom>
        </p:spPr>
      </p:pic>
    </p:spTree>
    <p:extLst>
      <p:ext uri="{BB962C8B-B14F-4D97-AF65-F5344CB8AC3E}">
        <p14:creationId xmlns:p14="http://schemas.microsoft.com/office/powerpoint/2010/main" val="151430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75236"/>
            <a:ext cx="10510220" cy="1450384"/>
          </a:xfrm>
        </p:spPr>
        <p:txBody>
          <a:bodyPr>
            <a:noAutofit/>
          </a:bodyPr>
          <a:lstStyle/>
          <a:p>
            <a:pPr marL="0" indent="0">
              <a:buNone/>
            </a:pPr>
            <a:r>
              <a:rPr lang="en-US" dirty="0"/>
              <a:t>If you don’t make a choice within 5 seconds, you will be disqualified and leave the event alone.</a:t>
            </a:r>
          </a:p>
        </p:txBody>
      </p:sp>
      <p:sp>
        <p:nvSpPr>
          <p:cNvPr id="6" name="Title 3">
            <a:extLst>
              <a:ext uri="{FF2B5EF4-FFF2-40B4-BE49-F238E27FC236}">
                <a16:creationId xmlns:a16="http://schemas.microsoft.com/office/drawing/2014/main" id="{19F550AA-1287-904C-918A-E3658793AC0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424FA427-2AE1-F641-B5FF-79089B22925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84707E62-281D-F048-8A55-8D6307A5B843}"/>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16547AB6-7234-244A-BA26-6C531C8A7CE9}"/>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065D5DC8-EED4-5D41-9AFF-E1B337E44591}"/>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BCD2355C-C5BA-B34D-8354-87020B70871F}"/>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FDB0125F-F8BC-8B44-8CDC-3C3BA93BCAC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F53F0997-1C46-3440-B433-57B0292AB8AF}"/>
              </a:ext>
            </a:extLst>
          </p:cNvPr>
          <p:cNvSpPr txBox="1"/>
          <p:nvPr/>
        </p:nvSpPr>
        <p:spPr>
          <a:xfrm>
            <a:off x="3463326" y="3697246"/>
            <a:ext cx="5265347" cy="923330"/>
          </a:xfrm>
          <a:prstGeom prst="rect">
            <a:avLst/>
          </a:prstGeom>
          <a:solidFill>
            <a:schemeClr val="bg1"/>
          </a:solidFill>
        </p:spPr>
        <p:txBody>
          <a:bodyPr wrap="square" rtlCol="0">
            <a:spAutoFit/>
          </a:bodyPr>
          <a:lstStyle/>
          <a:p>
            <a:pPr algn="ctr"/>
            <a:r>
              <a:rPr lang="en-US" sz="5400" b="1" dirty="0">
                <a:solidFill>
                  <a:srgbClr val="FF0000"/>
                </a:solidFill>
              </a:rPr>
              <a:t>End Up Alone</a:t>
            </a:r>
          </a:p>
        </p:txBody>
      </p:sp>
    </p:spTree>
    <p:extLst>
      <p:ext uri="{BB962C8B-B14F-4D97-AF65-F5344CB8AC3E}">
        <p14:creationId xmlns:p14="http://schemas.microsoft.com/office/powerpoint/2010/main" val="419184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675790" y="1487516"/>
            <a:ext cx="7490310" cy="571444"/>
          </a:xfrm>
        </p:spPr>
        <p:txBody>
          <a:bodyPr>
            <a:noAutofit/>
          </a:bodyPr>
          <a:lstStyle/>
          <a:p>
            <a:pPr marL="0" indent="0" algn="ctr">
              <a:buNone/>
            </a:pPr>
            <a:r>
              <a:rPr lang="en-US" dirty="0"/>
              <a:t>Use the LEFT Button to SELECT the person.</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4E54833F-D227-2344-9314-CF120DFE5AB3}"/>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53BBEE5D-ADB2-2E43-BD9C-C3F6F3394819}"/>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21AA0234-2820-C24D-A64F-8E9D178DFBD6}"/>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EA56A521-22ED-7945-B566-C4D73338B360}"/>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82C8FA05-4412-2949-A070-700CBC03E030}"/>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C2E13D3C-8AE2-5C43-9FF6-3E0F184FD889}"/>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29A787F8-3A37-4046-93B8-CB9557A6D772}"/>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descr="Graphical user interface&#10;&#10;Description automatically generated">
            <a:extLst>
              <a:ext uri="{FF2B5EF4-FFF2-40B4-BE49-F238E27FC236}">
                <a16:creationId xmlns:a16="http://schemas.microsoft.com/office/drawing/2014/main" id="{E7A38183-D78F-7044-B21A-BD06595C8291}"/>
              </a:ext>
            </a:extLst>
          </p:cNvPr>
          <p:cNvPicPr>
            <a:picLocks noChangeAspect="1"/>
          </p:cNvPicPr>
          <p:nvPr/>
        </p:nvPicPr>
        <p:blipFill rotWithShape="1">
          <a:blip r:embed="rId3"/>
          <a:srcRect l="32463" t="60333" r="32861" b="30091"/>
          <a:stretch/>
        </p:blipFill>
        <p:spPr>
          <a:xfrm>
            <a:off x="3588217" y="3105223"/>
            <a:ext cx="5015565" cy="1032438"/>
          </a:xfrm>
          <a:prstGeom prst="rect">
            <a:avLst/>
          </a:prstGeom>
        </p:spPr>
      </p:pic>
      <p:cxnSp>
        <p:nvCxnSpPr>
          <p:cNvPr id="5" name="Straight Arrow Connector 4">
            <a:extLst>
              <a:ext uri="{FF2B5EF4-FFF2-40B4-BE49-F238E27FC236}">
                <a16:creationId xmlns:a16="http://schemas.microsoft.com/office/drawing/2014/main" id="{0AAC880B-4FA2-B04A-AF3A-8A558A14AEDF}"/>
              </a:ext>
            </a:extLst>
          </p:cNvPr>
          <p:cNvCxnSpPr>
            <a:cxnSpLocks/>
            <a:stCxn id="15" idx="2"/>
          </p:cNvCxnSpPr>
          <p:nvPr/>
        </p:nvCxnSpPr>
        <p:spPr>
          <a:xfrm flipH="1">
            <a:off x="4069899" y="2058960"/>
            <a:ext cx="351046" cy="124457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04B53AA-440D-5449-8016-7DDED1E423EF}"/>
              </a:ext>
            </a:extLst>
          </p:cNvPr>
          <p:cNvSpPr/>
          <p:nvPr/>
        </p:nvSpPr>
        <p:spPr>
          <a:xfrm>
            <a:off x="5761102" y="4740531"/>
            <a:ext cx="5317995" cy="584775"/>
          </a:xfrm>
          <a:prstGeom prst="rect">
            <a:avLst/>
          </a:prstGeom>
        </p:spPr>
        <p:txBody>
          <a:bodyPr wrap="none">
            <a:spAutoFit/>
          </a:bodyPr>
          <a:lstStyle/>
          <a:p>
            <a:pPr algn="ctr"/>
            <a:r>
              <a:rPr lang="en-US" sz="3200" dirty="0"/>
              <a:t>Use the RIGHT Button to WAIT.</a:t>
            </a:r>
          </a:p>
        </p:txBody>
      </p:sp>
      <p:cxnSp>
        <p:nvCxnSpPr>
          <p:cNvPr id="20" name="Straight Arrow Connector 19">
            <a:extLst>
              <a:ext uri="{FF2B5EF4-FFF2-40B4-BE49-F238E27FC236}">
                <a16:creationId xmlns:a16="http://schemas.microsoft.com/office/drawing/2014/main" id="{723D1ACD-AC00-6B4E-8E6F-1EF9FD9DC14A}"/>
              </a:ext>
            </a:extLst>
          </p:cNvPr>
          <p:cNvCxnSpPr>
            <a:stCxn id="12" idx="0"/>
          </p:cNvCxnSpPr>
          <p:nvPr/>
        </p:nvCxnSpPr>
        <p:spPr>
          <a:xfrm flipH="1" flipV="1">
            <a:off x="8166100" y="3953777"/>
            <a:ext cx="254000" cy="786754"/>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05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021574" y="720144"/>
            <a:ext cx="10148849" cy="2211260"/>
          </a:xfrm>
        </p:spPr>
        <p:txBody>
          <a:bodyPr>
            <a:noAutofit/>
          </a:bodyPr>
          <a:lstStyle/>
          <a:p>
            <a:pPr marL="0" indent="0">
              <a:buNone/>
            </a:pPr>
            <a:r>
              <a:rPr lang="en-US" dirty="0"/>
              <a:t>With each choice to wait, the next silhouette will be highlighted, moving from left to right. </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396EEC4-85C4-604D-92AC-1CC5A9AEB51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8031880E-56B5-964A-ACCF-CCE3C6F3D6DB}"/>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E21EBA54-1D99-DE44-AB21-E44DEA0A4581}"/>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5EB4FBD2-8FD4-9D47-98A2-E44ABFD1F57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A1F6F1C-3CC7-8D4B-83D4-C4F1A54C8E59}"/>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B5CF1C0D-6539-B94C-A2C8-552462988768}"/>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8738AE16-1BA7-774B-A953-AED0B5A02A9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Picture 11" descr="Graphical user interface&#10;&#10;Description automatically generated">
            <a:extLst>
              <a:ext uri="{FF2B5EF4-FFF2-40B4-BE49-F238E27FC236}">
                <a16:creationId xmlns:a16="http://schemas.microsoft.com/office/drawing/2014/main" id="{4903AFA4-0FEF-4946-A7D5-28063984AE92}"/>
              </a:ext>
            </a:extLst>
          </p:cNvPr>
          <p:cNvPicPr>
            <a:picLocks noChangeAspect="1"/>
          </p:cNvPicPr>
          <p:nvPr/>
        </p:nvPicPr>
        <p:blipFill rotWithShape="1">
          <a:blip r:embed="rId3"/>
          <a:srcRect l="8889" t="26039" r="8889" b="54353"/>
          <a:stretch/>
        </p:blipFill>
        <p:spPr>
          <a:xfrm>
            <a:off x="1617214" y="3148410"/>
            <a:ext cx="8957567" cy="1592355"/>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51A21A05-12F2-694C-8F93-B94357CCA8F0}"/>
              </a:ext>
            </a:extLst>
          </p:cNvPr>
          <p:cNvPicPr>
            <a:picLocks noChangeAspect="1"/>
          </p:cNvPicPr>
          <p:nvPr/>
        </p:nvPicPr>
        <p:blipFill rotWithShape="1">
          <a:blip r:embed="rId4"/>
          <a:srcRect l="13023" t="23939" r="12488" b="72186"/>
          <a:stretch/>
        </p:blipFill>
        <p:spPr>
          <a:xfrm>
            <a:off x="2080079" y="2954041"/>
            <a:ext cx="8104930" cy="314244"/>
          </a:xfrm>
          <a:prstGeom prst="rect">
            <a:avLst/>
          </a:prstGeom>
        </p:spPr>
      </p:pic>
    </p:spTree>
    <p:extLst>
      <p:ext uri="{BB962C8B-B14F-4D97-AF65-F5344CB8AC3E}">
        <p14:creationId xmlns:p14="http://schemas.microsoft.com/office/powerpoint/2010/main" val="168501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021574" y="720144"/>
            <a:ext cx="10148849" cy="2211260"/>
          </a:xfrm>
        </p:spPr>
        <p:txBody>
          <a:bodyPr>
            <a:noAutofit/>
          </a:bodyPr>
          <a:lstStyle/>
          <a:p>
            <a:pPr marL="0" indent="0">
              <a:buNone/>
            </a:pPr>
            <a:r>
              <a:rPr lang="en-US" dirty="0"/>
              <a:t>This will help you see how many times you have waited and how many people are left to meet.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396EEC4-85C4-604D-92AC-1CC5A9AEB51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8031880E-56B5-964A-ACCF-CCE3C6F3D6DB}"/>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E21EBA54-1D99-DE44-AB21-E44DEA0A4581}"/>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5EB4FBD2-8FD4-9D47-98A2-E44ABFD1F57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A1F6F1C-3CC7-8D4B-83D4-C4F1A54C8E59}"/>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B5CF1C0D-6539-B94C-A2C8-552462988768}"/>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8738AE16-1BA7-774B-A953-AED0B5A02A9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Graphical user interface&#10;&#10;Description automatically generated">
            <a:extLst>
              <a:ext uri="{FF2B5EF4-FFF2-40B4-BE49-F238E27FC236}">
                <a16:creationId xmlns:a16="http://schemas.microsoft.com/office/drawing/2014/main" id="{34598B07-6DB7-3C41-94AA-02A3FA513767}"/>
              </a:ext>
            </a:extLst>
          </p:cNvPr>
          <p:cNvPicPr>
            <a:picLocks noChangeAspect="1"/>
          </p:cNvPicPr>
          <p:nvPr/>
        </p:nvPicPr>
        <p:blipFill rotWithShape="1">
          <a:blip r:embed="rId3"/>
          <a:srcRect l="8889" t="26039" r="8889" b="54353"/>
          <a:stretch/>
        </p:blipFill>
        <p:spPr>
          <a:xfrm>
            <a:off x="1617214" y="3148410"/>
            <a:ext cx="8957567" cy="1592355"/>
          </a:xfrm>
          <a:prstGeom prst="rect">
            <a:avLst/>
          </a:prstGeom>
        </p:spPr>
      </p:pic>
      <p:pic>
        <p:nvPicPr>
          <p:cNvPr id="3" name="Picture 2" descr="Graphical user interface, website&#10;&#10;Description automatically generated">
            <a:extLst>
              <a:ext uri="{FF2B5EF4-FFF2-40B4-BE49-F238E27FC236}">
                <a16:creationId xmlns:a16="http://schemas.microsoft.com/office/drawing/2014/main" id="{AEE2A1CA-E268-7247-B1A0-73A256FD4CC4}"/>
              </a:ext>
            </a:extLst>
          </p:cNvPr>
          <p:cNvPicPr>
            <a:picLocks noChangeAspect="1"/>
          </p:cNvPicPr>
          <p:nvPr/>
        </p:nvPicPr>
        <p:blipFill rotWithShape="1">
          <a:blip r:embed="rId4"/>
          <a:srcRect l="8889" t="27222" r="8889" b="57256"/>
          <a:stretch/>
        </p:blipFill>
        <p:spPr>
          <a:xfrm>
            <a:off x="1617214" y="3256860"/>
            <a:ext cx="8976935" cy="1263274"/>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BFD06DE0-8DE4-4F44-AB49-D2688FF9CF39}"/>
              </a:ext>
            </a:extLst>
          </p:cNvPr>
          <p:cNvPicPr>
            <a:picLocks noChangeAspect="1"/>
          </p:cNvPicPr>
          <p:nvPr/>
        </p:nvPicPr>
        <p:blipFill rotWithShape="1">
          <a:blip r:embed="rId5"/>
          <a:srcRect l="13023" t="23939" r="12488" b="72186"/>
          <a:stretch/>
        </p:blipFill>
        <p:spPr>
          <a:xfrm>
            <a:off x="2080079" y="2954041"/>
            <a:ext cx="8104930" cy="314244"/>
          </a:xfrm>
          <a:prstGeom prst="rect">
            <a:avLst/>
          </a:prstGeom>
        </p:spPr>
      </p:pic>
    </p:spTree>
    <p:extLst>
      <p:ext uri="{BB962C8B-B14F-4D97-AF65-F5344CB8AC3E}">
        <p14:creationId xmlns:p14="http://schemas.microsoft.com/office/powerpoint/2010/main" val="354126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0"/>
            <a:ext cx="10510220" cy="2136865"/>
          </a:xfrm>
        </p:spPr>
        <p:txBody>
          <a:bodyPr>
            <a:noAutofit/>
          </a:bodyPr>
          <a:lstStyle/>
          <a:p>
            <a:pPr marL="0" indent="0" algn="ctr">
              <a:buNone/>
            </a:pPr>
            <a:r>
              <a:rPr lang="en-US" dirty="0"/>
              <a:t>If you choose someone, the event will end.</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22BB0B3C-54BA-C44C-BB14-AFA17C9BBE08}"/>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CE414FD7-3DE6-5644-A9DB-22A20677617C}"/>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49C3CBDA-A72A-4247-A084-11FA9A17BE26}"/>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33B5124B-AA26-7F4F-B6AC-BDCCD07A1474}"/>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5E18ABE1-468F-4D4D-A45B-08A4132F493F}"/>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0CF8A393-1C72-6344-A143-059F2FC762FB}"/>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D430FFB7-471D-4545-9A46-39D50A90A314}"/>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descr="Graphical user interface, website&#10;&#10;Description automatically generated">
            <a:extLst>
              <a:ext uri="{FF2B5EF4-FFF2-40B4-BE49-F238E27FC236}">
                <a16:creationId xmlns:a16="http://schemas.microsoft.com/office/drawing/2014/main" id="{3B870575-5C98-DA4B-8010-989119A51F3C}"/>
              </a:ext>
            </a:extLst>
          </p:cNvPr>
          <p:cNvPicPr>
            <a:picLocks noChangeAspect="1"/>
          </p:cNvPicPr>
          <p:nvPr/>
        </p:nvPicPr>
        <p:blipFill rotWithShape="1">
          <a:blip r:embed="rId3"/>
          <a:srcRect l="8889" t="27222" r="8889" b="57256"/>
          <a:stretch/>
        </p:blipFill>
        <p:spPr>
          <a:xfrm>
            <a:off x="1617214" y="3256860"/>
            <a:ext cx="8976935" cy="1263274"/>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6FC5B391-AA68-6A43-8B26-BB752ACC0C31}"/>
              </a:ext>
            </a:extLst>
          </p:cNvPr>
          <p:cNvPicPr>
            <a:picLocks noChangeAspect="1"/>
          </p:cNvPicPr>
          <p:nvPr/>
        </p:nvPicPr>
        <p:blipFill rotWithShape="1">
          <a:blip r:embed="rId4"/>
          <a:srcRect l="8889" t="27408" r="8889" b="57384"/>
          <a:stretch/>
        </p:blipFill>
        <p:spPr>
          <a:xfrm>
            <a:off x="1597851" y="3213736"/>
            <a:ext cx="8976935" cy="1237742"/>
          </a:xfrm>
          <a:prstGeom prst="rect">
            <a:avLst/>
          </a:prstGeom>
        </p:spPr>
      </p:pic>
      <p:pic>
        <p:nvPicPr>
          <p:cNvPr id="18" name="Picture 17" descr="Graphical user interface, application&#10;&#10;Description automatically generated">
            <a:extLst>
              <a:ext uri="{FF2B5EF4-FFF2-40B4-BE49-F238E27FC236}">
                <a16:creationId xmlns:a16="http://schemas.microsoft.com/office/drawing/2014/main" id="{41C8F57B-D093-814D-A0E2-4DFDABEE1A7E}"/>
              </a:ext>
            </a:extLst>
          </p:cNvPr>
          <p:cNvPicPr>
            <a:picLocks noChangeAspect="1"/>
          </p:cNvPicPr>
          <p:nvPr/>
        </p:nvPicPr>
        <p:blipFill rotWithShape="1">
          <a:blip r:embed="rId5"/>
          <a:srcRect l="13023" t="23939" r="12488" b="72186"/>
          <a:stretch/>
        </p:blipFill>
        <p:spPr>
          <a:xfrm>
            <a:off x="2080079" y="2954041"/>
            <a:ext cx="8104930" cy="314244"/>
          </a:xfrm>
          <a:prstGeom prst="rect">
            <a:avLst/>
          </a:prstGeom>
        </p:spPr>
      </p:pic>
    </p:spTree>
    <p:extLst>
      <p:ext uri="{BB962C8B-B14F-4D97-AF65-F5344CB8AC3E}">
        <p14:creationId xmlns:p14="http://schemas.microsoft.com/office/powerpoint/2010/main" val="350553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73162" y="561969"/>
            <a:ext cx="10445676" cy="5274505"/>
          </a:xfrm>
        </p:spPr>
        <p:txBody>
          <a:bodyPr>
            <a:noAutofit/>
          </a:bodyPr>
          <a:lstStyle/>
          <a:p>
            <a:pPr marL="0" indent="0">
              <a:buNone/>
            </a:pPr>
            <a:r>
              <a:rPr lang="en-US" dirty="0"/>
              <a:t>Remember, if you choose to wait, you might meet someone who matches your preferences better. </a:t>
            </a:r>
          </a:p>
          <a:p>
            <a:pPr marL="0" indent="0">
              <a:buNone/>
            </a:pPr>
            <a:endParaRPr lang="en-US" dirty="0"/>
          </a:p>
          <a:p>
            <a:pPr marL="0" indent="0">
              <a:buNone/>
            </a:pPr>
            <a:r>
              <a:rPr lang="en-US" dirty="0"/>
              <a:t>You might also meet someone else who matches your preferences the same as before. </a:t>
            </a:r>
          </a:p>
          <a:p>
            <a:pPr marL="0" indent="0">
              <a:buNone/>
            </a:pPr>
            <a:endParaRPr lang="en-US" dirty="0"/>
          </a:p>
          <a:p>
            <a:pPr marL="0" indent="0">
              <a:buNone/>
            </a:pPr>
            <a:r>
              <a:rPr lang="en-US" dirty="0"/>
              <a:t>However, there is also a chance that everyone else at the event will get chosen and you will have to leave the event alone. </a:t>
            </a:r>
          </a:p>
        </p:txBody>
      </p:sp>
      <p:sp>
        <p:nvSpPr>
          <p:cNvPr id="7" name="Title 3">
            <a:extLst>
              <a:ext uri="{FF2B5EF4-FFF2-40B4-BE49-F238E27FC236}">
                <a16:creationId xmlns:a16="http://schemas.microsoft.com/office/drawing/2014/main" id="{11DB51C0-0CDF-3C4C-A86A-4549189FE21F}"/>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649CEF08-73B1-CF40-84F8-4C17C1BBEC86}"/>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DE705BF1-1213-BC45-811B-037EB03629D2}"/>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71063AB9-1806-1148-8391-C181B45DAA4D}"/>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F42E8A40-3360-2645-86D7-72649B2C668B}"/>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8A1A874F-7112-9F4D-B3DB-337EEF02A8CE}"/>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104F9813-CD0E-1B40-89B3-108EA9B0D430}"/>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536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0348" y="812270"/>
            <a:ext cx="9671303" cy="1463040"/>
          </a:xfrm>
        </p:spPr>
        <p:txBody>
          <a:bodyPr>
            <a:noAutofit/>
          </a:bodyPr>
          <a:lstStyle/>
          <a:p>
            <a:pPr marL="0" indent="0">
              <a:buNone/>
            </a:pPr>
            <a:r>
              <a:rPr lang="en-US" dirty="0"/>
              <a:t>If you meet the person who is the best match at that event, the color of the letters will change to </a:t>
            </a:r>
            <a:r>
              <a:rPr lang="en-US" dirty="0">
                <a:solidFill>
                  <a:srgbClr val="00FF00"/>
                </a:solidFill>
              </a:rPr>
              <a:t>green</a:t>
            </a:r>
            <a:r>
              <a:rPr lang="en-US" dirty="0"/>
              <a: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Title 3">
            <a:extLst>
              <a:ext uri="{FF2B5EF4-FFF2-40B4-BE49-F238E27FC236}">
                <a16:creationId xmlns:a16="http://schemas.microsoft.com/office/drawing/2014/main" id="{320F14FC-0A70-0542-ADC0-F07951FDB111}"/>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2B3D3176-52FC-FA40-AFAA-60E7DA0233AD}"/>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4F1F9C96-F618-7A4F-B306-BEFA0A6C1516}"/>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6474D9A4-9D25-EA41-81FF-3500B1DFA04B}"/>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F4DDA2E-7EBA-BF46-85ED-6D7E2F935E6A}"/>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27251AF0-7822-1346-AD86-40644DB60514}"/>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90C6F690-2741-7C4D-BEDA-F803A133ED91}"/>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1EE74026-9295-2045-BD7C-FB34226F3314}"/>
              </a:ext>
            </a:extLst>
          </p:cNvPr>
          <p:cNvSpPr txBox="1"/>
          <p:nvPr/>
        </p:nvSpPr>
        <p:spPr>
          <a:xfrm>
            <a:off x="3463326" y="3505586"/>
            <a:ext cx="5265347" cy="923330"/>
          </a:xfrm>
          <a:prstGeom prst="rect">
            <a:avLst/>
          </a:prstGeom>
          <a:solidFill>
            <a:schemeClr val="bg1"/>
          </a:solidFill>
        </p:spPr>
        <p:txBody>
          <a:bodyPr wrap="square" rtlCol="0">
            <a:spAutoFit/>
          </a:bodyPr>
          <a:lstStyle/>
          <a:p>
            <a:pPr algn="ctr"/>
            <a:r>
              <a:rPr lang="en-US" sz="5400" b="1" dirty="0">
                <a:solidFill>
                  <a:srgbClr val="00FF00"/>
                </a:solidFill>
              </a:rPr>
              <a:t>Have A Date</a:t>
            </a:r>
          </a:p>
        </p:txBody>
      </p:sp>
    </p:spTree>
    <p:extLst>
      <p:ext uri="{BB962C8B-B14F-4D97-AF65-F5344CB8AC3E}">
        <p14:creationId xmlns:p14="http://schemas.microsoft.com/office/powerpoint/2010/main" val="201169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28858"/>
          </a:xfrm>
        </p:spPr>
        <p:txBody>
          <a:bodyPr>
            <a:noAutofit/>
          </a:bodyPr>
          <a:lstStyle/>
          <a:p>
            <a:pPr marL="0" indent="0">
              <a:buNone/>
            </a:pPr>
            <a:r>
              <a:rPr lang="en-US" dirty="0"/>
              <a:t>If you respond too late, or if everyone else gets chosen, then the screen will indicate the you </a:t>
            </a:r>
            <a:r>
              <a:rPr lang="en-US" b="1" dirty="0">
                <a:solidFill>
                  <a:srgbClr val="FF0000"/>
                </a:solidFill>
              </a:rPr>
              <a:t>end up alone</a:t>
            </a:r>
            <a:r>
              <a:rPr lang="en-US" b="1" dirty="0"/>
              <a: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ACC8FD-FA89-D840-AAA7-4E7F3B1DD741}"/>
              </a:ext>
            </a:extLst>
          </p:cNvPr>
          <p:cNvSpPr txBox="1"/>
          <p:nvPr/>
        </p:nvSpPr>
        <p:spPr>
          <a:xfrm>
            <a:off x="3463326" y="3505586"/>
            <a:ext cx="5265347" cy="923330"/>
          </a:xfrm>
          <a:prstGeom prst="rect">
            <a:avLst/>
          </a:prstGeom>
          <a:solidFill>
            <a:schemeClr val="bg1"/>
          </a:solidFill>
        </p:spPr>
        <p:txBody>
          <a:bodyPr wrap="square" rtlCol="0">
            <a:spAutoFit/>
          </a:bodyPr>
          <a:lstStyle/>
          <a:p>
            <a:pPr algn="ctr"/>
            <a:r>
              <a:rPr lang="en-US" sz="5400" b="1" dirty="0">
                <a:solidFill>
                  <a:srgbClr val="FF0000"/>
                </a:solidFill>
              </a:rPr>
              <a:t>End Up Alone</a:t>
            </a:r>
          </a:p>
        </p:txBody>
      </p:sp>
      <p:sp>
        <p:nvSpPr>
          <p:cNvPr id="8" name="Title 3">
            <a:extLst>
              <a:ext uri="{FF2B5EF4-FFF2-40B4-BE49-F238E27FC236}">
                <a16:creationId xmlns:a16="http://schemas.microsoft.com/office/drawing/2014/main" id="{6AC441D2-CC5D-D148-BC3E-2A09963EF5FF}"/>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9" name="Group 8">
            <a:extLst>
              <a:ext uri="{FF2B5EF4-FFF2-40B4-BE49-F238E27FC236}">
                <a16:creationId xmlns:a16="http://schemas.microsoft.com/office/drawing/2014/main" id="{4EBD588F-DE3F-E347-81B6-EBF19E1BB29C}"/>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67FCAA31-EAC3-F145-9629-FE7FFB39902C}"/>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2EC628C5-7BBC-0547-A873-B33D26368C00}"/>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4A2A179-079A-6540-A1F1-23691BCED951}"/>
              </a:ext>
            </a:extLst>
          </p:cNvPr>
          <p:cNvGrpSpPr/>
          <p:nvPr/>
        </p:nvGrpSpPr>
        <p:grpSpPr>
          <a:xfrm>
            <a:off x="2313771" y="6175196"/>
            <a:ext cx="726263" cy="506769"/>
            <a:chOff x="2141031" y="6174821"/>
            <a:chExt cx="726263" cy="506769"/>
          </a:xfrm>
        </p:grpSpPr>
        <p:sp>
          <p:nvSpPr>
            <p:cNvPr id="17" name="Subtitle 8">
              <a:extLst>
                <a:ext uri="{FF2B5EF4-FFF2-40B4-BE49-F238E27FC236}">
                  <a16:creationId xmlns:a16="http://schemas.microsoft.com/office/drawing/2014/main" id="{F28B9778-1C8B-674E-86BA-49097910B240}"/>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8" name="Right Arrow 17">
              <a:extLst>
                <a:ext uri="{FF2B5EF4-FFF2-40B4-BE49-F238E27FC236}">
                  <a16:creationId xmlns:a16="http://schemas.microsoft.com/office/drawing/2014/main" id="{2C5DCF4D-BD9A-5A4B-9A3D-267374EA4D3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593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40890" y="499924"/>
            <a:ext cx="10510220" cy="5212387"/>
          </a:xfrm>
        </p:spPr>
        <p:txBody>
          <a:bodyPr>
            <a:noAutofit/>
          </a:bodyPr>
          <a:lstStyle/>
          <a:p>
            <a:pPr marL="0" indent="0" algn="ctr">
              <a:buNone/>
            </a:pPr>
            <a:r>
              <a:rPr lang="en-US" dirty="0"/>
              <a:t>Welcome!</a:t>
            </a:r>
          </a:p>
          <a:p>
            <a:pPr marL="0" indent="0" algn="ctr">
              <a:buNone/>
            </a:pPr>
            <a:endParaRPr lang="en-US" dirty="0"/>
          </a:p>
          <a:p>
            <a:pPr marL="0" indent="0">
              <a:buNone/>
            </a:pPr>
            <a:r>
              <a:rPr lang="en-US" dirty="0"/>
              <a:t>In this task, we want you to imagine that you are attending several online speed dating events to try to find a romantic partner. Before attending the first event, we will ask you some questions about what you’re looking for in a partner. </a:t>
            </a:r>
          </a:p>
          <a:p>
            <a:pPr marL="0" indent="0">
              <a:buNone/>
            </a:pPr>
            <a:r>
              <a:rPr lang="en-US" dirty="0"/>
              <a:t>Then, during each event, we will introduce you to some people one by one and let you know how strongly they match with your preferences.</a:t>
            </a:r>
          </a:p>
          <a:p>
            <a:pPr marL="0" indent="0">
              <a:buNone/>
            </a:pPr>
            <a:endParaRPr lang="en-US" dirty="0"/>
          </a:p>
        </p:txBody>
      </p:sp>
      <p:sp>
        <p:nvSpPr>
          <p:cNvPr id="26" name="Title 3"/>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4" name="Group 3">
            <a:extLst>
              <a:ext uri="{FF2B5EF4-FFF2-40B4-BE49-F238E27FC236}">
                <a16:creationId xmlns:a16="http://schemas.microsoft.com/office/drawing/2014/main" id="{2D13AE20-8196-EF4E-8BF1-B6823DD50C5B}"/>
              </a:ext>
            </a:extLst>
          </p:cNvPr>
          <p:cNvGrpSpPr/>
          <p:nvPr/>
        </p:nvGrpSpPr>
        <p:grpSpPr>
          <a:xfrm>
            <a:off x="9151966" y="6157852"/>
            <a:ext cx="726263" cy="506769"/>
            <a:chOff x="9551255" y="6174821"/>
            <a:chExt cx="726263" cy="506769"/>
          </a:xfrm>
        </p:grpSpPr>
        <p:sp>
          <p:nvSpPr>
            <p:cNvPr id="12" name="Subtitle 8"/>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AA46F24B-2D49-DD49-9C8F-AF2700199661}"/>
              </a:ext>
            </a:extLst>
          </p:cNvPr>
          <p:cNvGrpSpPr/>
          <p:nvPr/>
        </p:nvGrpSpPr>
        <p:grpSpPr>
          <a:xfrm>
            <a:off x="2313771" y="6175196"/>
            <a:ext cx="726263" cy="506769"/>
            <a:chOff x="2141031" y="6174821"/>
            <a:chExt cx="726263" cy="506769"/>
          </a:xfrm>
        </p:grpSpPr>
        <p:sp>
          <p:nvSpPr>
            <p:cNvPr id="7" name="Subtitle 8">
              <a:extLst>
                <a:ext uri="{FF2B5EF4-FFF2-40B4-BE49-F238E27FC236}">
                  <a16:creationId xmlns:a16="http://schemas.microsoft.com/office/drawing/2014/main" id="{DAC72EF1-EE4E-1D4A-A850-38DA96C5BD0D}"/>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8" name="Right Arrow 7">
              <a:extLst>
                <a:ext uri="{FF2B5EF4-FFF2-40B4-BE49-F238E27FC236}">
                  <a16:creationId xmlns:a16="http://schemas.microsoft.com/office/drawing/2014/main" id="{893F26E4-C6FE-2849-B181-8F83F8ED0AD3}"/>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33245" y="593846"/>
            <a:ext cx="9725510" cy="4040015"/>
          </a:xfrm>
        </p:spPr>
        <p:txBody>
          <a:bodyPr>
            <a:noAutofit/>
          </a:bodyPr>
          <a:lstStyle/>
          <a:p>
            <a:pPr marL="0" indent="0">
              <a:buNone/>
            </a:pPr>
            <a:r>
              <a:rPr lang="en-US" dirty="0"/>
              <a:t>Remember, not everyone you choose will also be interested in you.</a:t>
            </a:r>
          </a:p>
          <a:p>
            <a:pPr marL="0" indent="0">
              <a:buNone/>
            </a:pPr>
            <a:endParaRPr lang="en-US" dirty="0"/>
          </a:p>
          <a:p>
            <a:pPr marL="0" indent="0">
              <a:buNone/>
            </a:pPr>
            <a:r>
              <a:rPr lang="en-US" dirty="0"/>
              <a:t>So to successfully find a romantic partner, you will want to </a:t>
            </a:r>
            <a:r>
              <a:rPr lang="en-US" u="sng" dirty="0"/>
              <a:t>get as many dates </a:t>
            </a:r>
            <a:r>
              <a:rPr lang="en-US" dirty="0"/>
              <a:t>as you can while also considering how well they match with what you’re looking for.</a:t>
            </a:r>
          </a:p>
          <a:p>
            <a:pPr marL="0" indent="0">
              <a:buNone/>
            </a:pPr>
            <a:endParaRPr lang="en-US" dirty="0"/>
          </a:p>
          <a:p>
            <a:pPr marL="0" indent="0">
              <a:buNone/>
            </a:pPr>
            <a:r>
              <a:rPr lang="en-US" dirty="0"/>
              <a:t>We will keep track of how many dates you’ve gotten and how well they match your preferences on average</a:t>
            </a:r>
          </a:p>
        </p:txBody>
      </p:sp>
      <p:sp>
        <p:nvSpPr>
          <p:cNvPr id="6" name="Title 3">
            <a:extLst>
              <a:ext uri="{FF2B5EF4-FFF2-40B4-BE49-F238E27FC236}">
                <a16:creationId xmlns:a16="http://schemas.microsoft.com/office/drawing/2014/main" id="{2876412D-1230-834C-9A4A-1477D04BBB1A}"/>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71EE5CAF-6292-E749-BA44-F1CC40C3761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7135196C-D460-4D4E-BC43-223FFFCD55B4}"/>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7CB59BB2-0A21-B745-B1BE-6B81EF6182B2}"/>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CA258014-239B-BF45-82B8-7C92A8C00540}"/>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B14C76FF-33E2-8346-A7D9-D5691CF663EA}"/>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E02EDF5F-F863-F742-A4EF-24D3514CA3F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0789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4920" y="1965960"/>
            <a:ext cx="9662159" cy="1463040"/>
          </a:xfrm>
        </p:spPr>
        <p:txBody>
          <a:bodyPr>
            <a:noAutofit/>
          </a:bodyPr>
          <a:lstStyle/>
          <a:p>
            <a:pPr marL="0" indent="0">
              <a:buNone/>
            </a:pPr>
            <a:r>
              <a:rPr lang="en-US" dirty="0"/>
              <a:t>To help you get comfortable with this task, let’s do a few practice events</a:t>
            </a:r>
          </a:p>
        </p:txBody>
      </p:sp>
      <p:sp>
        <p:nvSpPr>
          <p:cNvPr id="6" name="Title 3">
            <a:extLst>
              <a:ext uri="{FF2B5EF4-FFF2-40B4-BE49-F238E27FC236}">
                <a16:creationId xmlns:a16="http://schemas.microsoft.com/office/drawing/2014/main" id="{BAAE0E0B-4974-DD4C-AAA7-9A9C12314860}"/>
              </a:ext>
            </a:extLst>
          </p:cNvPr>
          <p:cNvSpPr txBox="1">
            <a:spLocks/>
          </p:cNvSpPr>
          <p:nvPr/>
        </p:nvSpPr>
        <p:spPr>
          <a:xfrm>
            <a:off x="3052734" y="3619500"/>
            <a:ext cx="6111932"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a:t>
            </a:r>
            <a:r>
              <a:rPr lang="en-US" sz="3000" u="sng" dirty="0">
                <a:solidFill>
                  <a:srgbClr val="FF0000"/>
                </a:solidFill>
              </a:rPr>
              <a:t>BEGIN</a:t>
            </a:r>
          </a:p>
        </p:txBody>
      </p:sp>
      <p:sp>
        <p:nvSpPr>
          <p:cNvPr id="8" name="Subtitle 8">
            <a:extLst>
              <a:ext uri="{FF2B5EF4-FFF2-40B4-BE49-F238E27FC236}">
                <a16:creationId xmlns:a16="http://schemas.microsoft.com/office/drawing/2014/main" id="{A055A16D-A8A0-3F4E-A40E-0DE76845C931}"/>
              </a:ext>
            </a:extLst>
          </p:cNvPr>
          <p:cNvSpPr txBox="1">
            <a:spLocks/>
          </p:cNvSpPr>
          <p:nvPr/>
        </p:nvSpPr>
        <p:spPr>
          <a:xfrm>
            <a:off x="8981486" y="3479952"/>
            <a:ext cx="1258017" cy="63176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ECC5C2B7-F559-DC43-B8E3-A629B8848CFA}"/>
              </a:ext>
            </a:extLst>
          </p:cNvPr>
          <p:cNvSpPr/>
          <p:nvPr/>
        </p:nvSpPr>
        <p:spPr>
          <a:xfrm>
            <a:off x="9143283" y="3644440"/>
            <a:ext cx="1258017" cy="631765"/>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CFA6E1B-6897-D24D-9EFD-3B63BA482CA2}"/>
              </a:ext>
            </a:extLst>
          </p:cNvPr>
          <p:cNvGrpSpPr/>
          <p:nvPr/>
        </p:nvGrpSpPr>
        <p:grpSpPr>
          <a:xfrm>
            <a:off x="2326471" y="3636844"/>
            <a:ext cx="726263" cy="506769"/>
            <a:chOff x="2141031" y="6174821"/>
            <a:chExt cx="726263" cy="506769"/>
          </a:xfrm>
        </p:grpSpPr>
        <p:sp>
          <p:nvSpPr>
            <p:cNvPr id="11" name="Subtitle 8">
              <a:extLst>
                <a:ext uri="{FF2B5EF4-FFF2-40B4-BE49-F238E27FC236}">
                  <a16:creationId xmlns:a16="http://schemas.microsoft.com/office/drawing/2014/main" id="{3CAEB893-B99E-F54D-AE57-AD72602B5851}"/>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47477197-C3D1-D24C-B194-2D37D02EEF30}"/>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53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4920" y="1065627"/>
            <a:ext cx="9662159" cy="1804181"/>
          </a:xfrm>
        </p:spPr>
        <p:txBody>
          <a:bodyPr>
            <a:noAutofit/>
          </a:bodyPr>
          <a:lstStyle/>
          <a:p>
            <a:pPr marL="0" indent="0" algn="ctr">
              <a:buNone/>
            </a:pPr>
            <a:r>
              <a:rPr lang="en-US" dirty="0"/>
              <a:t>Great Job!</a:t>
            </a:r>
          </a:p>
          <a:p>
            <a:pPr marL="0" indent="0" algn="ctr">
              <a:buNone/>
            </a:pPr>
            <a:r>
              <a:rPr lang="en-US" dirty="0"/>
              <a:t>Let’s begin the real events!</a:t>
            </a:r>
          </a:p>
          <a:p>
            <a:pPr marL="0" indent="0" algn="ctr">
              <a:buNone/>
            </a:pPr>
            <a:r>
              <a:rPr lang="en-US" dirty="0"/>
              <a:t>Good luck dating!</a:t>
            </a:r>
          </a:p>
        </p:txBody>
      </p:sp>
      <p:sp>
        <p:nvSpPr>
          <p:cNvPr id="6" name="Title 3">
            <a:extLst>
              <a:ext uri="{FF2B5EF4-FFF2-40B4-BE49-F238E27FC236}">
                <a16:creationId xmlns:a16="http://schemas.microsoft.com/office/drawing/2014/main" id="{BAAE0E0B-4974-DD4C-AAA7-9A9C12314860}"/>
              </a:ext>
            </a:extLst>
          </p:cNvPr>
          <p:cNvSpPr txBox="1">
            <a:spLocks/>
          </p:cNvSpPr>
          <p:nvPr/>
        </p:nvSpPr>
        <p:spPr>
          <a:xfrm>
            <a:off x="3031351" y="3644440"/>
            <a:ext cx="6111932"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a:t>
            </a:r>
            <a:r>
              <a:rPr lang="en-US" sz="3000" u="sng" dirty="0">
                <a:solidFill>
                  <a:srgbClr val="FF0000"/>
                </a:solidFill>
              </a:rPr>
              <a:t>BEGIN</a:t>
            </a:r>
          </a:p>
        </p:txBody>
      </p:sp>
      <p:sp>
        <p:nvSpPr>
          <p:cNvPr id="8" name="Subtitle 8">
            <a:extLst>
              <a:ext uri="{FF2B5EF4-FFF2-40B4-BE49-F238E27FC236}">
                <a16:creationId xmlns:a16="http://schemas.microsoft.com/office/drawing/2014/main" id="{A055A16D-A8A0-3F4E-A40E-0DE76845C931}"/>
              </a:ext>
            </a:extLst>
          </p:cNvPr>
          <p:cNvSpPr txBox="1">
            <a:spLocks/>
          </p:cNvSpPr>
          <p:nvPr/>
        </p:nvSpPr>
        <p:spPr>
          <a:xfrm>
            <a:off x="8981486" y="3479952"/>
            <a:ext cx="1258017" cy="63176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ECC5C2B7-F559-DC43-B8E3-A629B8848CFA}"/>
              </a:ext>
            </a:extLst>
          </p:cNvPr>
          <p:cNvSpPr/>
          <p:nvPr/>
        </p:nvSpPr>
        <p:spPr>
          <a:xfrm>
            <a:off x="9143283" y="3644440"/>
            <a:ext cx="1258017" cy="631765"/>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1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727842"/>
            <a:ext cx="10510220" cy="4406499"/>
          </a:xfrm>
        </p:spPr>
        <p:txBody>
          <a:bodyPr>
            <a:noAutofit/>
          </a:bodyPr>
          <a:lstStyle/>
          <a:p>
            <a:pPr marL="0" indent="0">
              <a:buNone/>
            </a:pPr>
            <a:r>
              <a:rPr lang="en-US" dirty="0"/>
              <a:t>Importantly, these are BLIND speed dating events. So you will not see or hear the person. You will only be told how well they match with what you said you’re looking for.</a:t>
            </a:r>
          </a:p>
          <a:p>
            <a:pPr marL="0" indent="0">
              <a:buNone/>
            </a:pPr>
            <a:endParaRPr lang="en-US" dirty="0"/>
          </a:p>
          <a:p>
            <a:pPr marL="0" indent="0">
              <a:buNone/>
            </a:pPr>
            <a:r>
              <a:rPr lang="en-US" dirty="0"/>
              <a:t>After being introduced to a person, you can choose to accept them as the one you’d like to go on a date with. Alternatively, you can choose to turn them down and wait to see if someone better comes along. However, if you wait, there’s a risk that all the other people at the event will be chosen and you could end up alone.</a:t>
            </a:r>
          </a:p>
          <a:p>
            <a:pPr marL="0" indent="0">
              <a:buNone/>
            </a:pPr>
            <a:endParaRPr lang="en-US" dirty="0"/>
          </a:p>
        </p:txBody>
      </p:sp>
      <p:sp>
        <p:nvSpPr>
          <p:cNvPr id="7" name="Title 3">
            <a:extLst>
              <a:ext uri="{FF2B5EF4-FFF2-40B4-BE49-F238E27FC236}">
                <a16:creationId xmlns:a16="http://schemas.microsoft.com/office/drawing/2014/main" id="{AC290335-AD86-5C4B-A469-26E6959D087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AFB3B776-3104-1446-B7BC-51D99332590E}"/>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C87D20E0-ED77-7E4E-829C-5E2D38525338}"/>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C0F6A44E-512E-F047-9D92-95DD203D312B}"/>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7C5791BE-E3BE-844E-8F86-542256427E97}"/>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062D6517-9B68-E344-A75B-99235195BA20}"/>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8FE7C8F9-1767-BB4A-B998-048D2E475F7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477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727842"/>
            <a:ext cx="10510220" cy="5063068"/>
          </a:xfrm>
        </p:spPr>
        <p:txBody>
          <a:bodyPr>
            <a:noAutofit/>
          </a:bodyPr>
          <a:lstStyle/>
          <a:p>
            <a:pPr marL="0" indent="0">
              <a:buNone/>
            </a:pPr>
            <a:r>
              <a:rPr lang="en-US" dirty="0"/>
              <a:t>At some of the smaller events, there will be 4 people to meet. At other larger events, there will be 8 people to meet. </a:t>
            </a:r>
          </a:p>
          <a:p>
            <a:pPr marL="0" indent="0">
              <a:buNone/>
            </a:pPr>
            <a:endParaRPr lang="en-US" dirty="0"/>
          </a:p>
          <a:p>
            <a:pPr marL="0" indent="0">
              <a:buNone/>
            </a:pPr>
            <a:r>
              <a:rPr lang="en-US" dirty="0"/>
              <a:t>But remember that you may not get to meet all of them. </a:t>
            </a:r>
          </a:p>
          <a:p>
            <a:pPr marL="0" indent="0">
              <a:buNone/>
            </a:pPr>
            <a:endParaRPr lang="en-US" dirty="0"/>
          </a:p>
          <a:p>
            <a:pPr marL="0" indent="0">
              <a:buNone/>
            </a:pPr>
            <a:r>
              <a:rPr lang="en-US" dirty="0"/>
              <a:t>Once you choose a person to go on a date with, you will not get to meet the others attending that event. </a:t>
            </a:r>
          </a:p>
          <a:p>
            <a:pPr marL="0" indent="0">
              <a:buNone/>
            </a:pPr>
            <a:r>
              <a:rPr lang="en-US" dirty="0"/>
              <a:t>Also, if everyone else gets chosen, you will not get to meet the others and you will leave the event alone.</a:t>
            </a:r>
          </a:p>
          <a:p>
            <a:pPr marL="0" indent="0">
              <a:buNone/>
            </a:pPr>
            <a:endParaRPr lang="en-US" dirty="0"/>
          </a:p>
          <a:p>
            <a:pPr marL="0" indent="0">
              <a:buNone/>
            </a:pPr>
            <a:endParaRPr lang="en-US" dirty="0"/>
          </a:p>
        </p:txBody>
      </p:sp>
      <p:sp>
        <p:nvSpPr>
          <p:cNvPr id="17" name="Title 3">
            <a:extLst>
              <a:ext uri="{FF2B5EF4-FFF2-40B4-BE49-F238E27FC236}">
                <a16:creationId xmlns:a16="http://schemas.microsoft.com/office/drawing/2014/main" id="{E357623A-7BE8-D745-B3D1-3AB0A18E33FA}"/>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8" name="Group 17">
            <a:extLst>
              <a:ext uri="{FF2B5EF4-FFF2-40B4-BE49-F238E27FC236}">
                <a16:creationId xmlns:a16="http://schemas.microsoft.com/office/drawing/2014/main" id="{BCFFC7B0-6A96-EA41-BABD-04EA5E8BCEFE}"/>
              </a:ext>
            </a:extLst>
          </p:cNvPr>
          <p:cNvGrpSpPr/>
          <p:nvPr/>
        </p:nvGrpSpPr>
        <p:grpSpPr>
          <a:xfrm>
            <a:off x="9151966" y="6157852"/>
            <a:ext cx="726263" cy="506769"/>
            <a:chOff x="9551255" y="6174821"/>
            <a:chExt cx="726263" cy="506769"/>
          </a:xfrm>
        </p:grpSpPr>
        <p:sp>
          <p:nvSpPr>
            <p:cNvPr id="19" name="Subtitle 8">
              <a:extLst>
                <a:ext uri="{FF2B5EF4-FFF2-40B4-BE49-F238E27FC236}">
                  <a16:creationId xmlns:a16="http://schemas.microsoft.com/office/drawing/2014/main" id="{F58EA4D9-237F-E64C-B865-73B63116D84C}"/>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0" name="Right Arrow 19">
              <a:extLst>
                <a:ext uri="{FF2B5EF4-FFF2-40B4-BE49-F238E27FC236}">
                  <a16:creationId xmlns:a16="http://schemas.microsoft.com/office/drawing/2014/main" id="{281F9ACB-1241-0A49-A15B-AC16DA1B4655}"/>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DA59D0BA-01E9-194B-AE13-1DEDCDF64333}"/>
              </a:ext>
            </a:extLst>
          </p:cNvPr>
          <p:cNvGrpSpPr/>
          <p:nvPr/>
        </p:nvGrpSpPr>
        <p:grpSpPr>
          <a:xfrm>
            <a:off x="2313771" y="6175196"/>
            <a:ext cx="726263" cy="506769"/>
            <a:chOff x="2141031" y="6174821"/>
            <a:chExt cx="726263" cy="506769"/>
          </a:xfrm>
        </p:grpSpPr>
        <p:sp>
          <p:nvSpPr>
            <p:cNvPr id="22" name="Subtitle 8">
              <a:extLst>
                <a:ext uri="{FF2B5EF4-FFF2-40B4-BE49-F238E27FC236}">
                  <a16:creationId xmlns:a16="http://schemas.microsoft.com/office/drawing/2014/main" id="{37625DB7-0BC3-F149-B252-76A69FDBF6AE}"/>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3" name="Right Arrow 22">
              <a:extLst>
                <a:ext uri="{FF2B5EF4-FFF2-40B4-BE49-F238E27FC236}">
                  <a16:creationId xmlns:a16="http://schemas.microsoft.com/office/drawing/2014/main" id="{35B45C1B-5EA8-0043-854D-358D50100E3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12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779418" y="548640"/>
            <a:ext cx="10510220" cy="5056094"/>
          </a:xfrm>
        </p:spPr>
        <p:txBody>
          <a:bodyPr>
            <a:noAutofit/>
          </a:bodyPr>
          <a:lstStyle/>
          <a:p>
            <a:pPr marL="0" indent="0">
              <a:buNone/>
            </a:pPr>
            <a:r>
              <a:rPr lang="en-US" sz="2800" dirty="0"/>
              <a:t>To be successful at finding a romantic partner, you will want to schedule as many dates as you can. </a:t>
            </a:r>
          </a:p>
          <a:p>
            <a:pPr marL="0" indent="0">
              <a:buNone/>
            </a:pPr>
            <a:r>
              <a:rPr lang="en-US" sz="2800" dirty="0"/>
              <a:t>Remember, just because a person matches what you’re looking for, this doesn’t guarantee that you match what they’re looking for. </a:t>
            </a:r>
          </a:p>
          <a:p>
            <a:pPr marL="0" indent="0">
              <a:buNone/>
            </a:pPr>
            <a:endParaRPr lang="en-US" sz="2800" dirty="0"/>
          </a:p>
          <a:p>
            <a:pPr marL="0" indent="0">
              <a:buNone/>
            </a:pPr>
            <a:r>
              <a:rPr lang="en-US" sz="2800" dirty="0"/>
              <a:t>On the other hand, while you don’t want to end up alone, you also need to consider how well each person matches your preferences. </a:t>
            </a:r>
          </a:p>
          <a:p>
            <a:pPr marL="0" indent="0">
              <a:buNone/>
            </a:pPr>
            <a:r>
              <a:rPr lang="en-US" sz="2800" dirty="0"/>
              <a:t>If you’re too selective, you may not find someone who shows the same interest. But if you’re not selective enough, you might end up unsatisfied.</a:t>
            </a:r>
          </a:p>
          <a:p>
            <a:pPr marL="0" indent="0">
              <a:buNone/>
            </a:pPr>
            <a:endParaRPr lang="en-US" sz="2800" dirty="0"/>
          </a:p>
          <a:p>
            <a:pPr marL="0" indent="0">
              <a:buNone/>
            </a:pPr>
            <a:endParaRPr lang="en-US" sz="2800" dirty="0"/>
          </a:p>
        </p:txBody>
      </p:sp>
      <p:sp>
        <p:nvSpPr>
          <p:cNvPr id="7" name="Title 3">
            <a:extLst>
              <a:ext uri="{FF2B5EF4-FFF2-40B4-BE49-F238E27FC236}">
                <a16:creationId xmlns:a16="http://schemas.microsoft.com/office/drawing/2014/main" id="{70C3AC04-A2B8-9146-8115-777131F69651}"/>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F350B333-187B-C54C-AAC7-43A8F8D23F08}"/>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A7A95FD3-6C49-014E-87E4-CED25EF925D2}"/>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1D6A9856-6CFE-BC47-9D57-930373BC2318}"/>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E716667-4C56-CD47-9305-013B2C6B7C79}"/>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BF7A86AD-264F-524D-A74D-82595CA9F4F5}"/>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BB2BF4F6-4AE6-714A-B1D8-63855C35CEA8}"/>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572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0"/>
            <a:ext cx="10510220" cy="1891703"/>
          </a:xfrm>
        </p:spPr>
        <p:txBody>
          <a:bodyPr>
            <a:noAutofit/>
          </a:bodyPr>
          <a:lstStyle/>
          <a:p>
            <a:pPr marL="0" indent="0">
              <a:buNone/>
            </a:pPr>
            <a:r>
              <a:rPr lang="en-US" dirty="0"/>
              <a:t>Each speed dating event will display a silhouette for every person that is attending. </a:t>
            </a:r>
          </a:p>
          <a:p>
            <a:pPr marL="0" indent="0">
              <a:buNone/>
            </a:pPr>
            <a:r>
              <a:rPr lang="en-US" dirty="0"/>
              <a:t>For example, the event below has 4 others attending.</a:t>
            </a:r>
          </a:p>
          <a:p>
            <a:pPr marL="0" indent="0" algn="ctr">
              <a:buNone/>
            </a:pPr>
            <a:endParaRPr lang="en-US" dirty="0"/>
          </a:p>
        </p:txBody>
      </p:sp>
      <p:sp>
        <p:nvSpPr>
          <p:cNvPr id="6" name="Title 3">
            <a:extLst>
              <a:ext uri="{FF2B5EF4-FFF2-40B4-BE49-F238E27FC236}">
                <a16:creationId xmlns:a16="http://schemas.microsoft.com/office/drawing/2014/main" id="{E8855907-E064-1148-9A74-4C795D926048}"/>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B5902CB5-3D33-7E40-A64B-90E6DD3BD86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CBA18405-2102-F745-969D-AFBFD141721B}"/>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FC0D1758-177B-7D46-AC78-0D48198F87F4}"/>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17EE27F1-3FCC-9B46-A180-8E5A3D4D4777}"/>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671A6E69-7CCA-3040-B703-47537849C4EB}"/>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B08304DB-6757-B542-BC0B-29D0BE826F7F}"/>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descr="Graphical user interface, application&#10;&#10;Description automatically generated">
            <a:extLst>
              <a:ext uri="{FF2B5EF4-FFF2-40B4-BE49-F238E27FC236}">
                <a16:creationId xmlns:a16="http://schemas.microsoft.com/office/drawing/2014/main" id="{8E621E4F-6AC9-CC4E-9CD5-AA30289F005B}"/>
              </a:ext>
            </a:extLst>
          </p:cNvPr>
          <p:cNvPicPr>
            <a:picLocks noChangeAspect="1"/>
          </p:cNvPicPr>
          <p:nvPr/>
        </p:nvPicPr>
        <p:blipFill rotWithShape="1">
          <a:blip r:embed="rId3"/>
          <a:srcRect l="15336" t="5490" r="20662" b="55830"/>
          <a:stretch/>
        </p:blipFill>
        <p:spPr>
          <a:xfrm>
            <a:off x="3546437" y="2981462"/>
            <a:ext cx="5099126" cy="1836678"/>
          </a:xfrm>
          <a:prstGeom prst="rect">
            <a:avLst/>
          </a:prstGeom>
        </p:spPr>
      </p:pic>
      <p:pic>
        <p:nvPicPr>
          <p:cNvPr id="5" name="Picture 4" descr="Icon&#10;&#10;Description automatically generated">
            <a:extLst>
              <a:ext uri="{FF2B5EF4-FFF2-40B4-BE49-F238E27FC236}">
                <a16:creationId xmlns:a16="http://schemas.microsoft.com/office/drawing/2014/main" id="{01C08781-C553-F74B-8B16-21F9BD0DC057}"/>
              </a:ext>
            </a:extLst>
          </p:cNvPr>
          <p:cNvPicPr>
            <a:picLocks noChangeAspect="1"/>
          </p:cNvPicPr>
          <p:nvPr/>
        </p:nvPicPr>
        <p:blipFill>
          <a:blip r:embed="rId4"/>
          <a:stretch>
            <a:fillRect/>
          </a:stretch>
        </p:blipFill>
        <p:spPr>
          <a:xfrm>
            <a:off x="4975157" y="3298341"/>
            <a:ext cx="1172359" cy="1284013"/>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61611005-750D-6E4C-8D3F-FAB4FB9DFE9F}"/>
              </a:ext>
            </a:extLst>
          </p:cNvPr>
          <p:cNvPicPr>
            <a:picLocks noChangeAspect="1"/>
          </p:cNvPicPr>
          <p:nvPr/>
        </p:nvPicPr>
        <p:blipFill rotWithShape="1">
          <a:blip r:embed="rId5"/>
          <a:srcRect l="13023" t="23939" r="50351" b="71747"/>
          <a:stretch/>
        </p:blipFill>
        <p:spPr>
          <a:xfrm>
            <a:off x="4125542" y="3053965"/>
            <a:ext cx="4272870" cy="375035"/>
          </a:xfrm>
          <a:prstGeom prst="rect">
            <a:avLst/>
          </a:prstGeom>
        </p:spPr>
      </p:pic>
    </p:spTree>
    <p:extLst>
      <p:ext uri="{BB962C8B-B14F-4D97-AF65-F5344CB8AC3E}">
        <p14:creationId xmlns:p14="http://schemas.microsoft.com/office/powerpoint/2010/main" val="171101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315379" y="768381"/>
            <a:ext cx="11561242" cy="1463040"/>
          </a:xfrm>
        </p:spPr>
        <p:txBody>
          <a:bodyPr>
            <a:noAutofit/>
          </a:bodyPr>
          <a:lstStyle/>
          <a:p>
            <a:pPr marL="0" indent="0" algn="ctr">
              <a:buNone/>
            </a:pPr>
            <a:r>
              <a:rPr lang="en-US" dirty="0"/>
              <a:t>This event instead has 8 others attending.</a:t>
            </a:r>
          </a:p>
        </p:txBody>
      </p:sp>
      <p:sp>
        <p:nvSpPr>
          <p:cNvPr id="9" name="Title 3">
            <a:extLst>
              <a:ext uri="{FF2B5EF4-FFF2-40B4-BE49-F238E27FC236}">
                <a16:creationId xmlns:a16="http://schemas.microsoft.com/office/drawing/2014/main" id="{A8900FBD-0022-B34A-AA8B-AEEE64576DD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0" name="Group 9">
            <a:extLst>
              <a:ext uri="{FF2B5EF4-FFF2-40B4-BE49-F238E27FC236}">
                <a16:creationId xmlns:a16="http://schemas.microsoft.com/office/drawing/2014/main" id="{A46B5810-0E06-3A48-97B3-947085288BBF}"/>
              </a:ext>
            </a:extLst>
          </p:cNvPr>
          <p:cNvGrpSpPr/>
          <p:nvPr/>
        </p:nvGrpSpPr>
        <p:grpSpPr>
          <a:xfrm>
            <a:off x="9151966" y="6157852"/>
            <a:ext cx="726263" cy="506769"/>
            <a:chOff x="9551255" y="6174821"/>
            <a:chExt cx="726263" cy="506769"/>
          </a:xfrm>
        </p:grpSpPr>
        <p:sp>
          <p:nvSpPr>
            <p:cNvPr id="11" name="Subtitle 8">
              <a:extLst>
                <a:ext uri="{FF2B5EF4-FFF2-40B4-BE49-F238E27FC236}">
                  <a16:creationId xmlns:a16="http://schemas.microsoft.com/office/drawing/2014/main" id="{C3945236-0E7A-BA4E-BF8B-29F01A380F9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a:extLst>
                <a:ext uri="{FF2B5EF4-FFF2-40B4-BE49-F238E27FC236}">
                  <a16:creationId xmlns:a16="http://schemas.microsoft.com/office/drawing/2014/main" id="{7541A82E-9053-434C-A0F4-2E6B2AB9352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2561323C-D946-1E4C-B242-1934DD96B0CF}"/>
              </a:ext>
            </a:extLst>
          </p:cNvPr>
          <p:cNvGrpSpPr/>
          <p:nvPr/>
        </p:nvGrpSpPr>
        <p:grpSpPr>
          <a:xfrm>
            <a:off x="2313771" y="6175196"/>
            <a:ext cx="726263" cy="506769"/>
            <a:chOff x="2141031" y="6174821"/>
            <a:chExt cx="726263" cy="506769"/>
          </a:xfrm>
        </p:grpSpPr>
        <p:sp>
          <p:nvSpPr>
            <p:cNvPr id="18" name="Subtitle 8">
              <a:extLst>
                <a:ext uri="{FF2B5EF4-FFF2-40B4-BE49-F238E27FC236}">
                  <a16:creationId xmlns:a16="http://schemas.microsoft.com/office/drawing/2014/main" id="{9464F23D-A03C-EB4C-B0E5-9AAE501F715A}"/>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9" name="Right Arrow 18">
              <a:extLst>
                <a:ext uri="{FF2B5EF4-FFF2-40B4-BE49-F238E27FC236}">
                  <a16:creationId xmlns:a16="http://schemas.microsoft.com/office/drawing/2014/main" id="{97B1DE70-37BB-764A-91E7-1A2DFA676231}"/>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A16C7A9F-9658-BC44-AD6C-EA189B9D7E52}"/>
              </a:ext>
            </a:extLst>
          </p:cNvPr>
          <p:cNvSpPr/>
          <p:nvPr/>
        </p:nvSpPr>
        <p:spPr>
          <a:xfrm>
            <a:off x="7672815" y="352265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Graphical user interface&#10;&#10;Description automatically generated">
            <a:extLst>
              <a:ext uri="{FF2B5EF4-FFF2-40B4-BE49-F238E27FC236}">
                <a16:creationId xmlns:a16="http://schemas.microsoft.com/office/drawing/2014/main" id="{BAA688E1-BD8F-CD4D-A3C5-12B3D88BB1D1}"/>
              </a:ext>
            </a:extLst>
          </p:cNvPr>
          <p:cNvPicPr>
            <a:picLocks noChangeAspect="1"/>
          </p:cNvPicPr>
          <p:nvPr/>
        </p:nvPicPr>
        <p:blipFill rotWithShape="1">
          <a:blip r:embed="rId3"/>
          <a:srcRect l="8889" t="26039" r="8889" b="54353"/>
          <a:stretch/>
        </p:blipFill>
        <p:spPr>
          <a:xfrm>
            <a:off x="1617216" y="2528495"/>
            <a:ext cx="8957567" cy="1592355"/>
          </a:xfrm>
          <a:prstGeom prst="rect">
            <a:avLst/>
          </a:prstGeom>
        </p:spPr>
      </p:pic>
      <p:pic>
        <p:nvPicPr>
          <p:cNvPr id="25" name="Picture 24" descr="Graphical user interface, application&#10;&#10;Description automatically generated">
            <a:extLst>
              <a:ext uri="{FF2B5EF4-FFF2-40B4-BE49-F238E27FC236}">
                <a16:creationId xmlns:a16="http://schemas.microsoft.com/office/drawing/2014/main" id="{3A291A69-2B76-D448-A449-1B991D606420}"/>
              </a:ext>
            </a:extLst>
          </p:cNvPr>
          <p:cNvPicPr>
            <a:picLocks noChangeAspect="1"/>
          </p:cNvPicPr>
          <p:nvPr/>
        </p:nvPicPr>
        <p:blipFill rotWithShape="1">
          <a:blip r:embed="rId4"/>
          <a:srcRect l="13023" t="23939" r="12488" b="72186"/>
          <a:stretch/>
        </p:blipFill>
        <p:spPr>
          <a:xfrm>
            <a:off x="2080079" y="2349125"/>
            <a:ext cx="8104930" cy="314244"/>
          </a:xfrm>
          <a:prstGeom prst="rect">
            <a:avLst/>
          </a:prstGeom>
        </p:spPr>
      </p:pic>
    </p:spTree>
    <p:extLst>
      <p:ext uri="{BB962C8B-B14F-4D97-AF65-F5344CB8AC3E}">
        <p14:creationId xmlns:p14="http://schemas.microsoft.com/office/powerpoint/2010/main" val="423230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766888"/>
          </a:xfrm>
        </p:spPr>
        <p:txBody>
          <a:bodyPr>
            <a:noAutofit/>
          </a:bodyPr>
          <a:lstStyle/>
          <a:p>
            <a:pPr marL="0" indent="0">
              <a:buNone/>
            </a:pPr>
            <a:r>
              <a:rPr lang="en-US" dirty="0"/>
              <a:t>When being introduced to someone, their silhouette will light up and we will tell you how well they match your preferences. People will be introduced from left to right.</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352265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31826D43-B1ED-EA41-A6F3-24F56EAEB42C}"/>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7" name="Group 16">
            <a:extLst>
              <a:ext uri="{FF2B5EF4-FFF2-40B4-BE49-F238E27FC236}">
                <a16:creationId xmlns:a16="http://schemas.microsoft.com/office/drawing/2014/main" id="{6D79B84F-4DA4-F241-BD77-4D77A37450D7}"/>
              </a:ext>
            </a:extLst>
          </p:cNvPr>
          <p:cNvGrpSpPr/>
          <p:nvPr/>
        </p:nvGrpSpPr>
        <p:grpSpPr>
          <a:xfrm>
            <a:off x="9151966" y="6157852"/>
            <a:ext cx="726263" cy="506769"/>
            <a:chOff x="9551255" y="6174821"/>
            <a:chExt cx="726263" cy="506769"/>
          </a:xfrm>
        </p:grpSpPr>
        <p:sp>
          <p:nvSpPr>
            <p:cNvPr id="18" name="Subtitle 8">
              <a:extLst>
                <a:ext uri="{FF2B5EF4-FFF2-40B4-BE49-F238E27FC236}">
                  <a16:creationId xmlns:a16="http://schemas.microsoft.com/office/drawing/2014/main" id="{4DB2F5F8-92BE-504A-B2C2-00828C8D9C2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9" name="Right Arrow 18">
              <a:extLst>
                <a:ext uri="{FF2B5EF4-FFF2-40B4-BE49-F238E27FC236}">
                  <a16:creationId xmlns:a16="http://schemas.microsoft.com/office/drawing/2014/main" id="{02D01272-3092-AB4B-B817-12C429CD8748}"/>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18D855E-67CB-8848-A6CF-530A1836720F}"/>
              </a:ext>
            </a:extLst>
          </p:cNvPr>
          <p:cNvGrpSpPr/>
          <p:nvPr/>
        </p:nvGrpSpPr>
        <p:grpSpPr>
          <a:xfrm>
            <a:off x="2313771" y="6175196"/>
            <a:ext cx="726263" cy="506769"/>
            <a:chOff x="2141031" y="6174821"/>
            <a:chExt cx="726263" cy="506769"/>
          </a:xfrm>
        </p:grpSpPr>
        <p:sp>
          <p:nvSpPr>
            <p:cNvPr id="21" name="Subtitle 8">
              <a:extLst>
                <a:ext uri="{FF2B5EF4-FFF2-40B4-BE49-F238E27FC236}">
                  <a16:creationId xmlns:a16="http://schemas.microsoft.com/office/drawing/2014/main" id="{66A86D98-1DC8-F244-B5DE-0A7D64EC781C}"/>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2" name="Right Arrow 21">
              <a:extLst>
                <a:ext uri="{FF2B5EF4-FFF2-40B4-BE49-F238E27FC236}">
                  <a16:creationId xmlns:a16="http://schemas.microsoft.com/office/drawing/2014/main" id="{67541150-FC29-C243-80DF-59FCD517DB6A}"/>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4" name="Picture 23" descr="Graphical user interface&#10;&#10;Description automatically generated">
            <a:extLst>
              <a:ext uri="{FF2B5EF4-FFF2-40B4-BE49-F238E27FC236}">
                <a16:creationId xmlns:a16="http://schemas.microsoft.com/office/drawing/2014/main" id="{01DE0E0F-8E4D-C949-B115-D4F5A4B49972}"/>
              </a:ext>
            </a:extLst>
          </p:cNvPr>
          <p:cNvPicPr>
            <a:picLocks noChangeAspect="1"/>
          </p:cNvPicPr>
          <p:nvPr/>
        </p:nvPicPr>
        <p:blipFill rotWithShape="1">
          <a:blip r:embed="rId3"/>
          <a:srcRect l="8889" t="26039" r="8889" b="54353"/>
          <a:stretch/>
        </p:blipFill>
        <p:spPr>
          <a:xfrm>
            <a:off x="1617216" y="2528495"/>
            <a:ext cx="8957567" cy="1592355"/>
          </a:xfrm>
          <a:prstGeom prst="rect">
            <a:avLst/>
          </a:prstGeom>
        </p:spPr>
      </p:pic>
      <p:sp>
        <p:nvSpPr>
          <p:cNvPr id="26" name="TextBox 25">
            <a:extLst>
              <a:ext uri="{FF2B5EF4-FFF2-40B4-BE49-F238E27FC236}">
                <a16:creationId xmlns:a16="http://schemas.microsoft.com/office/drawing/2014/main" id="{EEAFF42B-48CC-5545-929A-5D56CAB31D2D}"/>
              </a:ext>
            </a:extLst>
          </p:cNvPr>
          <p:cNvSpPr txBox="1"/>
          <p:nvPr/>
        </p:nvSpPr>
        <p:spPr>
          <a:xfrm>
            <a:off x="3463325" y="4033858"/>
            <a:ext cx="5265347" cy="923330"/>
          </a:xfrm>
          <a:prstGeom prst="rect">
            <a:avLst/>
          </a:prstGeom>
          <a:solidFill>
            <a:schemeClr val="bg1"/>
          </a:solidFill>
        </p:spPr>
        <p:txBody>
          <a:bodyPr wrap="square" rtlCol="0">
            <a:spAutoFit/>
          </a:bodyPr>
          <a:lstStyle/>
          <a:p>
            <a:pPr algn="ctr"/>
            <a:r>
              <a:rPr lang="en-US" sz="5400" dirty="0"/>
              <a:t>30% Match</a:t>
            </a:r>
          </a:p>
        </p:txBody>
      </p:sp>
      <p:pic>
        <p:nvPicPr>
          <p:cNvPr id="27" name="Picture 26" descr="Graphical user interface, application&#10;&#10;Description automatically generated">
            <a:extLst>
              <a:ext uri="{FF2B5EF4-FFF2-40B4-BE49-F238E27FC236}">
                <a16:creationId xmlns:a16="http://schemas.microsoft.com/office/drawing/2014/main" id="{63299BBC-61E1-DF49-9866-60663C5F0D32}"/>
              </a:ext>
            </a:extLst>
          </p:cNvPr>
          <p:cNvPicPr>
            <a:picLocks noChangeAspect="1"/>
          </p:cNvPicPr>
          <p:nvPr/>
        </p:nvPicPr>
        <p:blipFill rotWithShape="1">
          <a:blip r:embed="rId4"/>
          <a:srcRect l="13023" t="23939" r="12488" b="72186"/>
          <a:stretch/>
        </p:blipFill>
        <p:spPr>
          <a:xfrm>
            <a:off x="2080079" y="2349125"/>
            <a:ext cx="8104930" cy="314244"/>
          </a:xfrm>
          <a:prstGeom prst="rect">
            <a:avLst/>
          </a:prstGeom>
        </p:spPr>
      </p:pic>
    </p:spTree>
    <p:extLst>
      <p:ext uri="{BB962C8B-B14F-4D97-AF65-F5344CB8AC3E}">
        <p14:creationId xmlns:p14="http://schemas.microsoft.com/office/powerpoint/2010/main" val="14553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3419546"/>
          </a:xfrm>
        </p:spPr>
        <p:txBody>
          <a:bodyPr>
            <a:noAutofit/>
          </a:bodyPr>
          <a:lstStyle/>
          <a:p>
            <a:pPr marL="0" indent="0">
              <a:buNone/>
            </a:pPr>
            <a:r>
              <a:rPr lang="en-US" dirty="0"/>
              <a:t>For example, in the 8-person event below, we are introducing you to the first person, who shows a 30% match to your preferences.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31826D43-B1ED-EA41-A6F3-24F56EAEB42C}"/>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7" name="Group 16">
            <a:extLst>
              <a:ext uri="{FF2B5EF4-FFF2-40B4-BE49-F238E27FC236}">
                <a16:creationId xmlns:a16="http://schemas.microsoft.com/office/drawing/2014/main" id="{6D79B84F-4DA4-F241-BD77-4D77A37450D7}"/>
              </a:ext>
            </a:extLst>
          </p:cNvPr>
          <p:cNvGrpSpPr/>
          <p:nvPr/>
        </p:nvGrpSpPr>
        <p:grpSpPr>
          <a:xfrm>
            <a:off x="9151966" y="6157852"/>
            <a:ext cx="726263" cy="506769"/>
            <a:chOff x="9551255" y="6174821"/>
            <a:chExt cx="726263" cy="506769"/>
          </a:xfrm>
        </p:grpSpPr>
        <p:sp>
          <p:nvSpPr>
            <p:cNvPr id="18" name="Subtitle 8">
              <a:extLst>
                <a:ext uri="{FF2B5EF4-FFF2-40B4-BE49-F238E27FC236}">
                  <a16:creationId xmlns:a16="http://schemas.microsoft.com/office/drawing/2014/main" id="{4DB2F5F8-92BE-504A-B2C2-00828C8D9C2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9" name="Right Arrow 18">
              <a:extLst>
                <a:ext uri="{FF2B5EF4-FFF2-40B4-BE49-F238E27FC236}">
                  <a16:creationId xmlns:a16="http://schemas.microsoft.com/office/drawing/2014/main" id="{02D01272-3092-AB4B-B817-12C429CD8748}"/>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18D855E-67CB-8848-A6CF-530A1836720F}"/>
              </a:ext>
            </a:extLst>
          </p:cNvPr>
          <p:cNvGrpSpPr/>
          <p:nvPr/>
        </p:nvGrpSpPr>
        <p:grpSpPr>
          <a:xfrm>
            <a:off x="2313771" y="6175196"/>
            <a:ext cx="726263" cy="506769"/>
            <a:chOff x="2141031" y="6174821"/>
            <a:chExt cx="726263" cy="506769"/>
          </a:xfrm>
        </p:grpSpPr>
        <p:sp>
          <p:nvSpPr>
            <p:cNvPr id="21" name="Subtitle 8">
              <a:extLst>
                <a:ext uri="{FF2B5EF4-FFF2-40B4-BE49-F238E27FC236}">
                  <a16:creationId xmlns:a16="http://schemas.microsoft.com/office/drawing/2014/main" id="{66A86D98-1DC8-F244-B5DE-0A7D64EC781C}"/>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2" name="Right Arrow 21">
              <a:extLst>
                <a:ext uri="{FF2B5EF4-FFF2-40B4-BE49-F238E27FC236}">
                  <a16:creationId xmlns:a16="http://schemas.microsoft.com/office/drawing/2014/main" id="{67541150-FC29-C243-80DF-59FCD517DB6A}"/>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FF48113F-7AE3-D44C-8F48-3B8C34BBE297}"/>
              </a:ext>
            </a:extLst>
          </p:cNvPr>
          <p:cNvSpPr/>
          <p:nvPr/>
        </p:nvSpPr>
        <p:spPr>
          <a:xfrm>
            <a:off x="7672815" y="352265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Graphical user interface&#10;&#10;Description automatically generated">
            <a:extLst>
              <a:ext uri="{FF2B5EF4-FFF2-40B4-BE49-F238E27FC236}">
                <a16:creationId xmlns:a16="http://schemas.microsoft.com/office/drawing/2014/main" id="{74E8DE2F-935C-9648-95F4-6B5B6A67E802}"/>
              </a:ext>
            </a:extLst>
          </p:cNvPr>
          <p:cNvPicPr>
            <a:picLocks noChangeAspect="1"/>
          </p:cNvPicPr>
          <p:nvPr/>
        </p:nvPicPr>
        <p:blipFill rotWithShape="1">
          <a:blip r:embed="rId3"/>
          <a:srcRect l="8889" t="26039" r="8889" b="54353"/>
          <a:stretch/>
        </p:blipFill>
        <p:spPr>
          <a:xfrm>
            <a:off x="1617216" y="2528495"/>
            <a:ext cx="8957567" cy="1592355"/>
          </a:xfrm>
          <a:prstGeom prst="rect">
            <a:avLst/>
          </a:prstGeom>
        </p:spPr>
      </p:pic>
      <p:sp>
        <p:nvSpPr>
          <p:cNvPr id="30" name="TextBox 29">
            <a:extLst>
              <a:ext uri="{FF2B5EF4-FFF2-40B4-BE49-F238E27FC236}">
                <a16:creationId xmlns:a16="http://schemas.microsoft.com/office/drawing/2014/main" id="{4E046CE1-E7E6-7B48-BC06-BD46094628BA}"/>
              </a:ext>
            </a:extLst>
          </p:cNvPr>
          <p:cNvSpPr txBox="1"/>
          <p:nvPr/>
        </p:nvSpPr>
        <p:spPr>
          <a:xfrm>
            <a:off x="3463325" y="4033858"/>
            <a:ext cx="5265347" cy="923330"/>
          </a:xfrm>
          <a:prstGeom prst="rect">
            <a:avLst/>
          </a:prstGeom>
          <a:solidFill>
            <a:schemeClr val="bg1"/>
          </a:solidFill>
        </p:spPr>
        <p:txBody>
          <a:bodyPr wrap="square" rtlCol="0">
            <a:spAutoFit/>
          </a:bodyPr>
          <a:lstStyle/>
          <a:p>
            <a:pPr algn="ctr"/>
            <a:r>
              <a:rPr lang="en-US" sz="5400" dirty="0"/>
              <a:t>30% Match</a:t>
            </a:r>
          </a:p>
        </p:txBody>
      </p:sp>
      <p:pic>
        <p:nvPicPr>
          <p:cNvPr id="31" name="Picture 30" descr="Graphical user interface, application&#10;&#10;Description automatically generated">
            <a:extLst>
              <a:ext uri="{FF2B5EF4-FFF2-40B4-BE49-F238E27FC236}">
                <a16:creationId xmlns:a16="http://schemas.microsoft.com/office/drawing/2014/main" id="{1350565D-769D-814A-B83A-9B36928D897A}"/>
              </a:ext>
            </a:extLst>
          </p:cNvPr>
          <p:cNvPicPr>
            <a:picLocks noChangeAspect="1"/>
          </p:cNvPicPr>
          <p:nvPr/>
        </p:nvPicPr>
        <p:blipFill rotWithShape="1">
          <a:blip r:embed="rId4"/>
          <a:srcRect l="13023" t="23939" r="12488" b="72186"/>
          <a:stretch/>
        </p:blipFill>
        <p:spPr>
          <a:xfrm>
            <a:off x="2080079" y="2349125"/>
            <a:ext cx="8104930" cy="314244"/>
          </a:xfrm>
          <a:prstGeom prst="rect">
            <a:avLst/>
          </a:prstGeom>
        </p:spPr>
      </p:pic>
    </p:spTree>
    <p:extLst>
      <p:ext uri="{BB962C8B-B14F-4D97-AF65-F5344CB8AC3E}">
        <p14:creationId xmlns:p14="http://schemas.microsoft.com/office/powerpoint/2010/main" val="230985941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47869</TotalTime>
  <Words>1043</Words>
  <Application>Microsoft Macintosh PowerPoint</Application>
  <PresentationFormat>Widescreen</PresentationFormat>
  <Paragraphs>147</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Black</vt:lpstr>
      <vt:lpstr>Blind Speed Dating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462</cp:revision>
  <dcterms:created xsi:type="dcterms:W3CDTF">2014-09-09T19:40:19Z</dcterms:created>
  <dcterms:modified xsi:type="dcterms:W3CDTF">2022-07-28T00:44:33Z</dcterms:modified>
</cp:coreProperties>
</file>