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0" r:id="rId22"/>
    <p:sldId id="531" r:id="rId23"/>
    <p:sldId id="532" r:id="rId24"/>
    <p:sldId id="53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un1" id="{83EBD0D1-AFB9-CA47-840B-0BC3DF865093}">
          <p14:sldIdLst>
            <p14:sldId id="498"/>
            <p14:sldId id="495"/>
            <p14:sldId id="510"/>
            <p14:sldId id="511"/>
            <p14:sldId id="513"/>
            <p14:sldId id="514"/>
            <p14:sldId id="515"/>
            <p14:sldId id="516"/>
            <p14:sldId id="517"/>
            <p14:sldId id="518"/>
            <p14:sldId id="519"/>
            <p14:sldId id="520"/>
            <p14:sldId id="521"/>
            <p14:sldId id="522"/>
            <p14:sldId id="523"/>
            <p14:sldId id="524"/>
            <p14:sldId id="525"/>
            <p14:sldId id="526"/>
            <p14:sldId id="528"/>
            <p14:sldId id="529"/>
            <p14:sldId id="530"/>
            <p14:sldId id="531"/>
          </p14:sldIdLst>
        </p14:section>
        <p14:section name="run2" id="{D32F0954-C8B6-BD40-8229-7B80911332A3}">
          <p14:sldIdLst>
            <p14:sldId id="532"/>
            <p14:sldId id="5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autoAdjust="0"/>
    <p:restoredTop sz="93333" autoAdjust="0"/>
  </p:normalViewPr>
  <p:slideViewPr>
    <p:cSldViewPr snapToGrid="0" snapToObjects="1">
      <p:cViewPr varScale="1">
        <p:scale>
          <a:sx n="78" d="100"/>
          <a:sy n="78" d="100"/>
        </p:scale>
        <p:origin x="192" y="106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9/8/20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2080840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289126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9/8/20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9/8/20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9/8/20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9/8/20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66900" y="2798641"/>
            <a:ext cx="8458200" cy="1470025"/>
          </a:xfrm>
        </p:spPr>
        <p:txBody>
          <a:bodyPr>
            <a:normAutofit/>
          </a:bodyPr>
          <a:lstStyle/>
          <a:p>
            <a:r>
              <a:rPr lang="en-US" sz="5400"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2" name="TextBox 1">
            <a:extLst>
              <a:ext uri="{FF2B5EF4-FFF2-40B4-BE49-F238E27FC236}">
                <a16:creationId xmlns:a16="http://schemas.microsoft.com/office/drawing/2014/main" id="{C225CAA8-1234-FC4A-90C1-FB81655EFF7B}"/>
              </a:ext>
            </a:extLst>
          </p:cNvPr>
          <p:cNvSpPr txBox="1"/>
          <p:nvPr/>
        </p:nvSpPr>
        <p:spPr>
          <a:xfrm>
            <a:off x="1866900" y="1539939"/>
            <a:ext cx="8268628" cy="584775"/>
          </a:xfrm>
          <a:prstGeom prst="rect">
            <a:avLst/>
          </a:prstGeom>
          <a:noFill/>
        </p:spPr>
        <p:txBody>
          <a:bodyPr wrap="square" rtlCol="0">
            <a:spAutoFit/>
          </a:bodyPr>
          <a:lstStyle/>
          <a:p>
            <a:pPr algn="ctr"/>
            <a:r>
              <a:rPr lang="en-US" sz="3200" i="1" dirty="0"/>
              <a:t>Turn up the volume to hear instructions.</a:t>
            </a:r>
          </a:p>
        </p:txBody>
      </p:sp>
      <p:sp>
        <p:nvSpPr>
          <p:cNvPr id="10" name="TextBox 9">
            <a:extLst>
              <a:ext uri="{FF2B5EF4-FFF2-40B4-BE49-F238E27FC236}">
                <a16:creationId xmlns:a16="http://schemas.microsoft.com/office/drawing/2014/main" id="{E73A45A9-74D9-7C48-985C-3CF674C494BA}"/>
              </a:ext>
            </a:extLst>
          </p:cNvPr>
          <p:cNvSpPr txBox="1"/>
          <p:nvPr/>
        </p:nvSpPr>
        <p:spPr>
          <a:xfrm>
            <a:off x="5064211" y="5704512"/>
            <a:ext cx="2063578" cy="369332"/>
          </a:xfrm>
          <a:prstGeom prst="rect">
            <a:avLst/>
          </a:prstGeom>
          <a:noFill/>
        </p:spPr>
        <p:txBody>
          <a:bodyPr wrap="square" rtlCol="0">
            <a:spAutoFit/>
          </a:bodyPr>
          <a:lstStyle/>
          <a:p>
            <a:pPr algn="ctr"/>
            <a:r>
              <a:rPr lang="en-US" dirty="0"/>
              <a:t>RUN 1</a:t>
            </a:r>
          </a:p>
        </p:txBody>
      </p:sp>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play on the right you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91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91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33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33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47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6702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And so on, such that if you were to play the right slot machine 5 times in a row you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16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3602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4179305"/>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493424"/>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4177906"/>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509056"/>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2205519"/>
          </a:xfrm>
          <a:ln>
            <a:noFill/>
          </a:ln>
        </p:spPr>
        <p:txBody>
          <a:bodyPr>
            <a:noAutofit/>
          </a:bodyPr>
          <a:lstStyle/>
          <a:p>
            <a:pPr marL="0" indent="0">
              <a:buNone/>
            </a:pPr>
            <a:r>
              <a:rPr lang="en-US" dirty="0"/>
              <a:t>The pay outs will vary in the same way for both slot machines, and the level in which they vary will stay the same throughout the experiment. It is just the </a:t>
            </a:r>
            <a:r>
              <a:rPr lang="en-US" u="sng" dirty="0"/>
              <a:t>average pay out</a:t>
            </a:r>
            <a:r>
              <a:rPr lang="en-US" dirty="0"/>
              <a:t> that will change for each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3160994"/>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3160994"/>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502873"/>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502873"/>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816992"/>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836030"/>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4179308"/>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4177909"/>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383"/>
            <a:ext cx="11214100" cy="2117890"/>
          </a:xfrm>
          <a:ln>
            <a:noFill/>
          </a:ln>
        </p:spPr>
        <p:txBody>
          <a:bodyPr>
            <a:noAutofit/>
          </a:bodyPr>
          <a:lstStyle/>
          <a:p>
            <a:pPr marL="0" indent="0">
              <a:buNone/>
            </a:pPr>
            <a:r>
              <a:rPr lang="en-US" dirty="0"/>
              <a:t>During each game, one of the slot machines will have a higher average reward and will therefore be the best choice during that game. However, the same slot machine will not always be the best for all games.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3160993"/>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816991"/>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836029"/>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417930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4177908"/>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100210"/>
            <a:ext cx="11214100" cy="2640050"/>
          </a:xfrm>
          <a:ln>
            <a:noFill/>
          </a:ln>
        </p:spPr>
        <p:txBody>
          <a:bodyPr>
            <a:noAutofit/>
          </a:bodyPr>
          <a:lstStyle/>
          <a:p>
            <a:pPr marL="0" indent="0">
              <a:buNone/>
            </a:pPr>
            <a:r>
              <a:rPr lang="en-US" dirty="0"/>
              <a:t>For any one choice, you can only play one slot machine. The number of choices in each game is determined by the height of the slot machine. For example, when the slot machines are 10 boxes high, you will have 10 choices in that game. Once you make those 10 choices, that game is over and you will start a new one.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When the stacks are 5 boxes high, there are only 5 choices in that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361594"/>
            <a:ext cx="11214100" cy="2104927"/>
          </a:xfrm>
          <a:ln>
            <a:noFill/>
          </a:ln>
        </p:spPr>
        <p:txBody>
          <a:bodyPr>
            <a:noAutofit/>
          </a:bodyPr>
          <a:lstStyle/>
          <a:p>
            <a:pPr marL="0" indent="0">
              <a:buNone/>
            </a:pPr>
            <a:r>
              <a:rPr lang="en-US" dirty="0"/>
              <a:t>In addition, the first 4 choices in each game are “forced choices” where we will choose an option for you. This will give you some experience with each option before you make your first free choice between the two slot machines.”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951"/>
          <a:stretch/>
        </p:blipFill>
        <p:spPr>
          <a:xfrm>
            <a:off x="3429000" y="3543301"/>
            <a:ext cx="5270500" cy="2959099"/>
          </a:xfrm>
          <a:prstGeom prst="rect">
            <a:avLst/>
          </a:prstGeom>
        </p:spPr>
      </p:pic>
      <p:sp>
        <p:nvSpPr>
          <p:cNvPr id="3" name="Content Placeholder 2"/>
          <p:cNvSpPr>
            <a:spLocks noGrp="1"/>
          </p:cNvSpPr>
          <p:nvPr>
            <p:ph idx="1"/>
          </p:nvPr>
        </p:nvSpPr>
        <p:spPr>
          <a:xfrm>
            <a:off x="457200" y="473172"/>
            <a:ext cx="11214100" cy="3070128"/>
          </a:xfrm>
          <a:ln>
            <a:noFill/>
          </a:ln>
        </p:spPr>
        <p:txBody>
          <a:bodyPr>
            <a:noAutofit/>
          </a:bodyPr>
          <a:lstStyle/>
          <a:p>
            <a:pPr marL="0" indent="0">
              <a:buNone/>
            </a:pPr>
            <a:r>
              <a:rPr lang="en-US" dirty="0"/>
              <a:t>“These “forced choices” will be indicated by a red square inside the box we want you to open. You must press the button to choose this option in order to see the reward and move on to the next choice in the game. </a:t>
            </a:r>
          </a:p>
          <a:p>
            <a:pPr marL="0" indent="0">
              <a:buNone/>
            </a:pPr>
            <a:r>
              <a:rPr lang="en-US" dirty="0"/>
              <a:t>For example, if you are instructed to choose the left box for your first choice,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third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6"/>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6"/>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0"/>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0"/>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slot machines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566"/>
          <a:stretch/>
        </p:blipFill>
        <p:spPr>
          <a:xfrm>
            <a:off x="3429000" y="3543301"/>
            <a:ext cx="5270500" cy="2984500"/>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Once these “forced choices” are complete, you will have a free choice between the two stacks that is indicated by two green squares inside the two boxes you are choosing between.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9"/>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9"/>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3"/>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3"/>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948579"/>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948579"/>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304851"/>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304851"/>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to be sure that everything makes sense let’s work through a few example games.</a:t>
            </a:r>
          </a:p>
          <a:p>
            <a:pPr marL="0" indent="0" algn="ctr">
              <a:buNone/>
            </a:pPr>
            <a:endParaRPr lang="en-US" dirty="0"/>
          </a:p>
          <a:p>
            <a:pPr marL="0" indent="0" algn="ctr">
              <a:buNone/>
            </a:pPr>
            <a:endParaRPr lang="en-US" dirty="0"/>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451"/>
            <a:ext cx="11214100" cy="5013227"/>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a:p>
            <a:pPr marL="0" indent="0" algn="ctr">
              <a:buNone/>
            </a:pPr>
            <a:endParaRPr lang="en-US" dirty="0"/>
          </a:p>
          <a:p>
            <a:pPr marL="0" indent="0" algn="ctr">
              <a:buNone/>
            </a:pPr>
            <a:r>
              <a:rPr lang="en-US" dirty="0"/>
              <a:t>Once you are ready to start playing the  actual game to win points, please press the RIGHT BUTTON.</a:t>
            </a:r>
          </a:p>
        </p:txBody>
      </p:sp>
    </p:spTree>
    <p:extLst>
      <p:ext uri="{BB962C8B-B14F-4D97-AF65-F5344CB8AC3E}">
        <p14:creationId xmlns:p14="http://schemas.microsoft.com/office/powerpoint/2010/main" val="363423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3" name="TextBox 2">
            <a:extLst>
              <a:ext uri="{FF2B5EF4-FFF2-40B4-BE49-F238E27FC236}">
                <a16:creationId xmlns:a16="http://schemas.microsoft.com/office/drawing/2014/main" id="{FFBB1882-2811-DC42-B2D6-C0A65CB2AA4E}"/>
              </a:ext>
            </a:extLst>
          </p:cNvPr>
          <p:cNvSpPr txBox="1"/>
          <p:nvPr/>
        </p:nvSpPr>
        <p:spPr>
          <a:xfrm>
            <a:off x="5064211" y="5704512"/>
            <a:ext cx="2063578" cy="369332"/>
          </a:xfrm>
          <a:prstGeom prst="rect">
            <a:avLst/>
          </a:prstGeom>
          <a:noFill/>
        </p:spPr>
        <p:txBody>
          <a:bodyPr wrap="square" rtlCol="0">
            <a:spAutoFit/>
          </a:bodyPr>
          <a:lstStyle/>
          <a:p>
            <a:pPr algn="ctr"/>
            <a:r>
              <a:rPr lang="en-US" dirty="0"/>
              <a:t>RUN 2</a:t>
            </a:r>
          </a:p>
        </p:txBody>
      </p:sp>
    </p:spTree>
    <p:extLst>
      <p:ext uri="{BB962C8B-B14F-4D97-AF65-F5344CB8AC3E}">
        <p14:creationId xmlns:p14="http://schemas.microsoft.com/office/powerpoint/2010/main" val="120449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50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slot machines will look like this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slot machine, the lever will be pulled down. For example, if  you chose the left slot machine, it would look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sz="2800" dirty="0"/>
              <a:t>The points you win will be shown like this. For example, in this case the left slot machine was chosen and gave 77 points. XXs will be shown for the slot machine that wasn’t chosen. So you will not know how many points you would have won if you chose the other slot machine instead.</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picture containing object, clock, drawing&#10;&#10;Description automatically generated">
            <a:extLst>
              <a:ext uri="{FF2B5EF4-FFF2-40B4-BE49-F238E27FC236}">
                <a16:creationId xmlns:a16="http://schemas.microsoft.com/office/drawing/2014/main" id="{FED5138D-AE2A-FB4F-AFA9-D6ED24B67265}"/>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11" name="Rectangle 10">
            <a:extLst>
              <a:ext uri="{FF2B5EF4-FFF2-40B4-BE49-F238E27FC236}">
                <a16:creationId xmlns:a16="http://schemas.microsoft.com/office/drawing/2014/main" id="{CDE7477D-D8EA-C841-AD43-E266DE2F6629}"/>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B726F4-8A66-9046-820A-10A0CA44C303}"/>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15" name="TextBox 14">
            <a:extLst>
              <a:ext uri="{FF2B5EF4-FFF2-40B4-BE49-F238E27FC236}">
                <a16:creationId xmlns:a16="http://schemas.microsoft.com/office/drawing/2014/main" id="{A2671CCB-A97D-C24A-9BB1-C6DC5DC73FC5}"/>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each slot machine will have a different average “pay out”. For example, one of the machines may pay out an average of 45 points while the other averages 52 points. However, the specific amount awarded on any given choice will vary.”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For example, the average reward for the slot machine on the right might be 50 points, but on the first choice, you might see a reward of 52 points. This is because the exact reward on any given choice will vary around the average of 50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you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44456</TotalTime>
  <Words>1329</Words>
  <Application>Microsoft Macintosh PowerPoint</Application>
  <PresentationFormat>Widescreen</PresentationFormat>
  <Paragraphs>189</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Black</vt:lpstr>
      <vt:lpstr>Horizon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Horizon 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454</cp:revision>
  <dcterms:created xsi:type="dcterms:W3CDTF">2014-09-09T19:40:19Z</dcterms:created>
  <dcterms:modified xsi:type="dcterms:W3CDTF">2020-09-08T18:57:25Z</dcterms:modified>
</cp:coreProperties>
</file>