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498" r:id="rId2"/>
    <p:sldId id="495" r:id="rId3"/>
    <p:sldId id="510" r:id="rId4"/>
    <p:sldId id="536" r:id="rId5"/>
    <p:sldId id="542" r:id="rId6"/>
    <p:sldId id="511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39" r:id="rId17"/>
    <p:sldId id="522" r:id="rId18"/>
    <p:sldId id="543" r:id="rId19"/>
    <p:sldId id="523" r:id="rId20"/>
    <p:sldId id="524" r:id="rId21"/>
    <p:sldId id="525" r:id="rId22"/>
    <p:sldId id="526" r:id="rId23"/>
    <p:sldId id="528" r:id="rId24"/>
    <p:sldId id="544" r:id="rId25"/>
    <p:sldId id="529" r:id="rId26"/>
    <p:sldId id="534" r:id="rId27"/>
    <p:sldId id="546" r:id="rId28"/>
    <p:sldId id="530" r:id="rId29"/>
    <p:sldId id="538" r:id="rId30"/>
    <p:sldId id="540" r:id="rId31"/>
    <p:sldId id="541" r:id="rId32"/>
    <p:sldId id="54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un1" id="{83EBD0D1-AFB9-CA47-840B-0BC3DF865093}">
          <p14:sldIdLst>
            <p14:sldId id="498"/>
            <p14:sldId id="495"/>
            <p14:sldId id="510"/>
            <p14:sldId id="536"/>
            <p14:sldId id="542"/>
            <p14:sldId id="511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39"/>
            <p14:sldId id="522"/>
            <p14:sldId id="543"/>
            <p14:sldId id="523"/>
            <p14:sldId id="524"/>
            <p14:sldId id="525"/>
            <p14:sldId id="526"/>
            <p14:sldId id="528"/>
            <p14:sldId id="544"/>
            <p14:sldId id="529"/>
            <p14:sldId id="534"/>
            <p14:sldId id="546"/>
            <p14:sldId id="530"/>
          </p14:sldIdLst>
        </p14:section>
        <p14:section name="Role Reversal Section" id="{E14ED5AF-C50F-9842-B2C8-76EE845F50BB}">
          <p14:sldIdLst>
            <p14:sldId id="538"/>
            <p14:sldId id="540"/>
            <p14:sldId id="541"/>
          </p14:sldIdLst>
        </p14:section>
        <p14:section name="Main Play" id="{1481569A-AB52-774D-B08D-77F1481F9803}">
          <p14:sldIdLst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1780"/>
    <a:srgbClr val="00FDFF"/>
    <a:srgbClr val="00FF00"/>
    <a:srgbClr val="FFFF66"/>
    <a:srgbClr val="2A5973"/>
    <a:srgbClr val="6E3600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3" autoAdjust="0"/>
    <p:restoredTop sz="93061" autoAdjust="0"/>
  </p:normalViewPr>
  <p:slideViewPr>
    <p:cSldViewPr snapToGrid="0" snapToObjects="1">
      <p:cViewPr>
        <p:scale>
          <a:sx n="113" d="100"/>
          <a:sy n="113" d="100"/>
        </p:scale>
        <p:origin x="768" y="3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7/8/22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0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53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7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6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4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7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0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6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39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0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53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0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27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2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2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951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7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 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3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60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588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Social Approval. In %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2798641"/>
            <a:ext cx="8458200" cy="1470025"/>
          </a:xfrm>
        </p:spPr>
        <p:txBody>
          <a:bodyPr>
            <a:normAutofit/>
          </a:bodyPr>
          <a:lstStyle/>
          <a:p>
            <a:r>
              <a:rPr lang="en-US" sz="5400" dirty="0"/>
              <a:t>Social Media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18" y="303487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5CAA8-1234-FC4A-90C1-FB81655EFF7B}"/>
              </a:ext>
            </a:extLst>
          </p:cNvPr>
          <p:cNvSpPr txBox="1"/>
          <p:nvPr/>
        </p:nvSpPr>
        <p:spPr>
          <a:xfrm>
            <a:off x="1866900" y="1539939"/>
            <a:ext cx="826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Turn up the volume to hear instructions.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61E36E-8B23-F545-ACCA-4647AC1B2C87}"/>
              </a:ext>
            </a:extLst>
          </p:cNvPr>
          <p:cNvGrpSpPr/>
          <p:nvPr/>
        </p:nvGrpSpPr>
        <p:grpSpPr>
          <a:xfrm>
            <a:off x="4897485" y="4268666"/>
            <a:ext cx="2397030" cy="206973"/>
            <a:chOff x="5171536" y="4258789"/>
            <a:chExt cx="2397030" cy="20697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B9240D-3C4D-BB4B-977D-6946A8B90715}"/>
                </a:ext>
              </a:extLst>
            </p:cNvPr>
            <p:cNvSpPr/>
            <p:nvPr/>
          </p:nvSpPr>
          <p:spPr>
            <a:xfrm>
              <a:off x="5171536" y="4268666"/>
              <a:ext cx="192604" cy="197096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90173E-03AF-5F42-9D3F-210E18CF9356}"/>
                </a:ext>
              </a:extLst>
            </p:cNvPr>
            <p:cNvSpPr/>
            <p:nvPr/>
          </p:nvSpPr>
          <p:spPr>
            <a:xfrm>
              <a:off x="5723644" y="4268666"/>
              <a:ext cx="192604" cy="197096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66171FC-B146-1446-B045-41E7ADD8E754}"/>
                </a:ext>
              </a:extLst>
            </p:cNvPr>
            <p:cNvSpPr/>
            <p:nvPr/>
          </p:nvSpPr>
          <p:spPr>
            <a:xfrm>
              <a:off x="6275752" y="4268666"/>
              <a:ext cx="192604" cy="197096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88DF6F-2EAA-5848-8092-D0E29EA9EEAF}"/>
                </a:ext>
              </a:extLst>
            </p:cNvPr>
            <p:cNvSpPr/>
            <p:nvPr/>
          </p:nvSpPr>
          <p:spPr>
            <a:xfrm>
              <a:off x="6827860" y="4268666"/>
              <a:ext cx="192604" cy="197096"/>
            </a:xfrm>
            <a:prstGeom prst="ellipse">
              <a:avLst/>
            </a:prstGeom>
            <a:solidFill>
              <a:srgbClr val="F51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49D21A-4784-C74C-8D10-1C13E4F92913}"/>
                </a:ext>
              </a:extLst>
            </p:cNvPr>
            <p:cNvSpPr/>
            <p:nvPr/>
          </p:nvSpPr>
          <p:spPr>
            <a:xfrm>
              <a:off x="7375962" y="4258789"/>
              <a:ext cx="192604" cy="1970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822" y="270991"/>
            <a:ext cx="9793227" cy="222104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example, 50 people in a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might like one topic on average. </a:t>
            </a:r>
          </a:p>
          <a:p>
            <a:pPr marL="0" indent="0">
              <a:buNone/>
            </a:pPr>
            <a:r>
              <a:rPr lang="en-US" sz="2400" dirty="0"/>
              <a:t>However, as shown below, 52 people may like the first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because the exact number of people that like each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 will vary around the average of 50.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96BCD9D8-986B-0048-BA89-CA53919F7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3DDED5-B4FF-F846-844C-3EBD93396DBB}"/>
              </a:ext>
            </a:extLst>
          </p:cNvPr>
          <p:cNvSpPr txBox="1"/>
          <p:nvPr/>
        </p:nvSpPr>
        <p:spPr>
          <a:xfrm>
            <a:off x="9067913" y="2748191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363B67C-48D2-EB41-8067-62EBF9B7601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3C3E268-526B-6545-AB36-817E90D7953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3FF9DD9D-0ADE-8A46-BDCE-F63806402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962" y="473173"/>
            <a:ext cx="9664861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the second play you might get 56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if you chose the same topic again.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2CDCE-C523-9A4B-8B6E-471164503B38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3" name="Picture 22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9C6AD63-6AAA-5A4B-B96A-A178E653C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E70C7D-DF4F-BE4A-BA55-EC386807485B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0F611-83FC-004A-9841-13E0B7EBAAF8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F21B82D7-2578-164B-A6A6-BE7B5BCE2B6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750D5B8-F8DB-8040-B9AB-86B452278C4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7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F3AECA27-3F7D-A744-A30B-244403C5F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4105303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73173"/>
            <a:ext cx="939092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chose the same topic a third time, you might get 45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577CB6B-9280-3243-BE0B-151B3A454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47E569-8742-164F-98B3-CF5BD6B1D576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2" name="Picture 21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E5ADA1CA-4234-6C47-BEF4-3CE9816D1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2CD007-389E-6A41-9AC3-20530D99E74E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0B24E-ED38-E74A-A766-C8B678826CCC}"/>
              </a:ext>
            </a:extLst>
          </p:cNvPr>
          <p:cNvSpPr txBox="1"/>
          <p:nvPr/>
        </p:nvSpPr>
        <p:spPr>
          <a:xfrm>
            <a:off x="9174400" y="4202751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45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2B0C0-3CE7-644D-A014-86323945D8AE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099EB-EA64-3244-8A4E-BC0CD74F0FDF}"/>
              </a:ext>
            </a:extLst>
          </p:cNvPr>
          <p:cNvSpPr txBox="1"/>
          <p:nvPr/>
        </p:nvSpPr>
        <p:spPr>
          <a:xfrm>
            <a:off x="3452434" y="4226021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like listening to rap when I'm in some moods, but not others.</a:t>
            </a:r>
          </a:p>
          <a:p>
            <a:endParaRPr lang="en-US" sz="1600" dirty="0"/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47C59450-4C6B-CA4A-A7F1-FF7A4CF5927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D62D775-076A-984C-9DAD-9E781971A27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12A135B-A9A1-9043-BEA8-A7BA6CD84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18" r="285" b="59875"/>
          <a:stretch/>
        </p:blipFill>
        <p:spPr>
          <a:xfrm>
            <a:off x="2806021" y="2189340"/>
            <a:ext cx="6579958" cy="656704"/>
          </a:xfrm>
          <a:prstGeom prst="rect">
            <a:avLst/>
          </a:prstGeom>
        </p:spPr>
      </p:pic>
      <p:pic>
        <p:nvPicPr>
          <p:cNvPr id="7" name="Picture 6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7A62E688-C267-5344-AF3D-7ED2C233A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3" y="2845938"/>
            <a:ext cx="6579958" cy="665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319ED7-16DB-4A45-B53E-6D50357FED81}"/>
              </a:ext>
            </a:extLst>
          </p:cNvPr>
          <p:cNvSpPr txBox="1"/>
          <p:nvPr/>
        </p:nvSpPr>
        <p:spPr>
          <a:xfrm>
            <a:off x="8729992" y="2288642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52</a:t>
            </a:r>
            <a:endParaRPr lang="en-US" sz="1600" b="1" dirty="0">
              <a:latin typeface="Helvetica" pitchFamily="2" charset="0"/>
            </a:endParaRPr>
          </a:p>
        </p:txBody>
      </p:sp>
      <p:pic>
        <p:nvPicPr>
          <p:cNvPr id="10" name="Picture 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19C4C391-5EB1-B54E-B16A-5A29B3809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3500815"/>
            <a:ext cx="6579958" cy="665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030" y="416852"/>
            <a:ext cx="943336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And so on, such that if you were to pick the topic on the right 5 times in a row, you might see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responses like this:</a:t>
            </a:r>
          </a:p>
        </p:txBody>
      </p:sp>
      <p:pic>
        <p:nvPicPr>
          <p:cNvPr id="14" name="Picture 1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72D5878-C24E-0E49-AF04-0F11F4C16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151376"/>
            <a:ext cx="6579958" cy="665921"/>
          </a:xfrm>
          <a:prstGeom prst="rect">
            <a:avLst/>
          </a:prstGeom>
        </p:spPr>
      </p:pic>
      <p:pic>
        <p:nvPicPr>
          <p:cNvPr id="16" name="Picture 1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C908AC90-EC50-0A40-AE9E-6B58B8760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811447"/>
            <a:ext cx="6579958" cy="6659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7D958A-56A7-7D41-9AE7-2406ABE0566B}"/>
              </a:ext>
            </a:extLst>
          </p:cNvPr>
          <p:cNvSpPr txBox="1"/>
          <p:nvPr/>
        </p:nvSpPr>
        <p:spPr>
          <a:xfrm>
            <a:off x="8729991" y="2911199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56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677C4-AC3D-B247-A0F7-32AF687CB6B4}"/>
              </a:ext>
            </a:extLst>
          </p:cNvPr>
          <p:cNvSpPr txBox="1"/>
          <p:nvPr/>
        </p:nvSpPr>
        <p:spPr>
          <a:xfrm>
            <a:off x="8729993" y="356369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45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24FBE-3C6D-E541-A150-7495EA4F12AA}"/>
              </a:ext>
            </a:extLst>
          </p:cNvPr>
          <p:cNvSpPr txBox="1"/>
          <p:nvPr/>
        </p:nvSpPr>
        <p:spPr>
          <a:xfrm>
            <a:off x="8727049" y="4213746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49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D3546-3A99-494C-A862-7D5002215D2E}"/>
              </a:ext>
            </a:extLst>
          </p:cNvPr>
          <p:cNvSpPr txBox="1"/>
          <p:nvPr/>
        </p:nvSpPr>
        <p:spPr>
          <a:xfrm>
            <a:off x="8727048" y="485845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340645-B2F0-B44B-AA9A-AECAB3EA57E4}"/>
              </a:ext>
            </a:extLst>
          </p:cNvPr>
          <p:cNvSpPr txBox="1"/>
          <p:nvPr/>
        </p:nvSpPr>
        <p:spPr>
          <a:xfrm>
            <a:off x="3573459" y="3000117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I'm trying to decide which concert to go to. Both have rappers </a:t>
            </a:r>
          </a:p>
          <a:p>
            <a:r>
              <a:rPr lang="en-US" sz="1400" dirty="0"/>
              <a:t>I really like!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22DA7-25C1-7044-BA94-3F304613C43B}"/>
              </a:ext>
            </a:extLst>
          </p:cNvPr>
          <p:cNvSpPr txBox="1"/>
          <p:nvPr/>
        </p:nvSpPr>
        <p:spPr>
          <a:xfrm>
            <a:off x="3573459" y="3697419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 like listening to rap when I'm in some moods, but not others.</a:t>
            </a:r>
          </a:p>
          <a:p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7AEB9-B900-5B44-9F72-BB726C405C85}"/>
              </a:ext>
            </a:extLst>
          </p:cNvPr>
          <p:cNvSpPr txBox="1"/>
          <p:nvPr/>
        </p:nvSpPr>
        <p:spPr>
          <a:xfrm>
            <a:off x="3573459" y="4254091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Rappers talk so fast I sometimes can't understand what they're saying, but it still sounds good anyway!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E8CBD-5C7E-7C41-9059-8CCBD78CB9CD}"/>
              </a:ext>
            </a:extLst>
          </p:cNvPr>
          <p:cNvSpPr txBox="1"/>
          <p:nvPr/>
        </p:nvSpPr>
        <p:spPr>
          <a:xfrm>
            <a:off x="3573459" y="4901111"/>
            <a:ext cx="5141397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can't believe they cancelled the concert. Good rap artists never come do shows here anymore!</a:t>
            </a:r>
          </a:p>
        </p:txBody>
      </p:sp>
      <p:sp>
        <p:nvSpPr>
          <p:cNvPr id="25" name="Subtitle 8">
            <a:extLst>
              <a:ext uri="{FF2B5EF4-FFF2-40B4-BE49-F238E27FC236}">
                <a16:creationId xmlns:a16="http://schemas.microsoft.com/office/drawing/2014/main" id="{7AD63CDA-C8F9-1940-8BD5-08E00EB33675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62BC990-493F-8043-8CC6-08CAA758560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87" y="473172"/>
            <a:ext cx="9664862" cy="506135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Within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people will tend to like one of the topics more than the other. </a:t>
            </a:r>
          </a:p>
          <a:p>
            <a:pPr marL="0" indent="0">
              <a:buNone/>
            </a:pPr>
            <a:r>
              <a:rPr lang="en-US" dirty="0"/>
              <a:t>That topic will therefore be the better one for getting the most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because there will be a new set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the same topic will not always be the one that is liked most. 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BA04E2E6-5E6D-8442-85C9-C03B284D45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AD6B2D4-1F9F-D34A-9F43-9980FA31A6B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7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800" dirty="0"/>
              <a:t>In our experience, the number of people that like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tend to show a similar range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around the average for both topics, and this range also tends to stay the same from one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to the next. ​</a:t>
            </a:r>
          </a:p>
          <a:p>
            <a:pPr marL="0" indent="0" fontAlgn="base">
              <a:buNone/>
            </a:pPr>
            <a:r>
              <a:rPr lang="en-US" sz="2800" dirty="0"/>
              <a:t>​</a:t>
            </a:r>
          </a:p>
          <a:p>
            <a:pPr marL="0" indent="0" fontAlgn="base">
              <a:buNone/>
            </a:pPr>
            <a:r>
              <a:rPr lang="en-US" sz="2800" dirty="0"/>
              <a:t>For example, if the average number of people that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for the left topic in a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were 50, some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might get 40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60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 </a:t>
            </a:r>
          </a:p>
          <a:p>
            <a:pPr marL="0" indent="0" fontAlgn="base">
              <a:buNone/>
            </a:pPr>
            <a:endParaRPr lang="en-US" sz="2800" dirty="0"/>
          </a:p>
          <a:p>
            <a:pPr marL="0" indent="0" fontAlgn="base">
              <a:buNone/>
            </a:pPr>
            <a:r>
              <a:rPr lang="en-US" sz="2800" dirty="0"/>
              <a:t>The topic on the right might instead have an average of 55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, with 45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 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D4503D36-E15D-BB40-B13C-418714626CF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4C477A1-2E10-1849-89EC-970884EB765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dirty="0"/>
              <a:t>The </a:t>
            </a:r>
            <a:r>
              <a:rPr lang="en-US" u="sng" dirty="0"/>
              <a:t>average number of people that like </a:t>
            </a:r>
            <a:r>
              <a:rPr lang="en-US" u="sng" dirty="0">
                <a:solidFill>
                  <a:srgbClr val="FFFF00"/>
                </a:solidFill>
              </a:rPr>
              <a:t>posts</a:t>
            </a:r>
            <a:r>
              <a:rPr lang="en-US" u="sng" dirty="0"/>
              <a:t> about each topic </a:t>
            </a:r>
            <a:r>
              <a:rPr lang="en-US" dirty="0"/>
              <a:t>could change for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because there will be a different group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. ​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But, as mentioned before,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tend to show a similar range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from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for each topic.​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191E1420-A7C5-C14C-A3A4-EBAF77462F9E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71C1C0C-C6F3-CE4D-AC01-4C259D09C0F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6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3725317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86044F2-DD70-224F-8346-25B31DA0D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76" y="544396"/>
            <a:ext cx="5626100" cy="1422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9FB4F5-2A90-DC45-A052-4EC2C46A86A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107052" y="1966796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E20CC4-55B3-EB41-92D8-9C5F9048376A}"/>
              </a:ext>
            </a:extLst>
          </p:cNvPr>
          <p:cNvSpPr/>
          <p:nvPr/>
        </p:nvSpPr>
        <p:spPr>
          <a:xfrm>
            <a:off x="3735092" y="2444337"/>
            <a:ext cx="743919" cy="66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80A477-A399-814E-9BBC-7191F82FF8E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369661" y="1916490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325BF1F-A1C1-E442-987B-5F8B0ABA3B05}"/>
              </a:ext>
            </a:extLst>
          </p:cNvPr>
          <p:cNvSpPr/>
          <p:nvPr/>
        </p:nvSpPr>
        <p:spPr>
          <a:xfrm>
            <a:off x="6997701" y="2394031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B4606754-71A0-4D48-B2BA-9FDEC03DA67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D22C720-80FB-A24C-8C37-21145FEF61B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4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0518048-CC5E-D142-85BA-F7C92DACC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2" t="14169" r="4526" b="6636"/>
          <a:stretch/>
        </p:blipFill>
        <p:spPr>
          <a:xfrm>
            <a:off x="3237400" y="1854981"/>
            <a:ext cx="5717199" cy="4016353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Note that for the purposes of this game, the left panel links have been disabled. 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45F07A-3892-C74C-9AF1-9DFF3384EFA6}"/>
              </a:ext>
            </a:extLst>
          </p:cNvPr>
          <p:cNvSpPr/>
          <p:nvPr/>
        </p:nvSpPr>
        <p:spPr>
          <a:xfrm>
            <a:off x="4729798" y="1810486"/>
            <a:ext cx="4482365" cy="439744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BFD06B-B1AF-9B47-AD60-D6CF20E1EFE3}"/>
              </a:ext>
            </a:extLst>
          </p:cNvPr>
          <p:cNvSpPr/>
          <p:nvPr/>
        </p:nvSpPr>
        <p:spPr>
          <a:xfrm>
            <a:off x="2824972" y="1670863"/>
            <a:ext cx="1974666" cy="4397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1FEB19E2-FC1A-954B-BAB0-7D1DAA43A60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7214DF3-483F-0D4D-99B9-A4D1F523D80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3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76620"/>
            <a:ext cx="9772891" cy="297597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some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other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10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The number of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 you can make in each game is determined by the number of empty slots that are shown.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For example,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shown below would allow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Once you make those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, that round is over and you will move to the next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DA945E9-41F3-5C4F-877F-B45463947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58" t="14237" r="16843" b="39958"/>
          <a:stretch/>
        </p:blipFill>
        <p:spPr>
          <a:xfrm>
            <a:off x="4166461" y="3429000"/>
            <a:ext cx="3859078" cy="2581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B18D5B1-FFE8-2D45-B5C5-B626315F732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9A00011-9179-3E48-B879-0F171F2A60C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8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0" y="570582"/>
            <a:ext cx="9983097" cy="5326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Welcome! </a:t>
            </a:r>
          </a:p>
          <a:p>
            <a:pPr marL="0" indent="0" algn="ctr">
              <a:buNone/>
            </a:pPr>
            <a:r>
              <a:rPr lang="en-US" dirty="0"/>
              <a:t>Thank you for volunteering for this experiment.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experiment, we would like you to play a game where you participate in an online social media platform. You will choose different topics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goal is to maximize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from the other people online.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49AF0E53-D5B3-F04D-B832-8B116D935F1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548F8E5-02C7-C140-AFB1-DEAE578A775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instead looked like this, you could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D9ACFB8-A196-8E4F-974C-8C7306212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40" t="14462" r="16661" b="6798"/>
          <a:stretch/>
        </p:blipFill>
        <p:spPr>
          <a:xfrm>
            <a:off x="4166461" y="1636273"/>
            <a:ext cx="3859078" cy="4437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6D80E513-E29B-994E-AB80-5D1D68EF0CF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5A5E6BE-04F6-8341-9E58-1F3C9A57148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4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066" y="361594"/>
            <a:ext cx="10012101" cy="255507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a sense of what people in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are like, we will tell you which topic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for the first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After that, you can choose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whichever topic you’d like.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452D78-C300-294E-B6C0-92C6B6E7A035}"/>
              </a:ext>
            </a:extLst>
          </p:cNvPr>
          <p:cNvSpPr/>
          <p:nvPr/>
        </p:nvSpPr>
        <p:spPr>
          <a:xfrm>
            <a:off x="6464301" y="29166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E7B69D0-5EAD-164A-B3E5-0F5E0519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FB7191B8-5B4A-C046-A3FF-AEFD2484DD6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80996E7-3031-DE41-B63B-43777A93F7A9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744" y="473172"/>
            <a:ext cx="9954228" cy="25130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Therefore, for the first four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, only one of the topics will be lit up. This indicates that you can only choose that topic.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example, if you are instructed to choose the left topic for your first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, you will see this.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BB8DDE-10A9-024A-958D-837D4740EBF0}"/>
              </a:ext>
            </a:extLst>
          </p:cNvPr>
          <p:cNvSpPr/>
          <p:nvPr/>
        </p:nvSpPr>
        <p:spPr>
          <a:xfrm>
            <a:off x="6451601" y="43898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D6BB8F-9387-E146-8A03-1ADF7F0466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4986" y="3076483"/>
            <a:ext cx="7410999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51B17024-9446-2648-8656-1FC88E37D9E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72987C-C444-1D46-9EAF-BA381019F5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1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were instructed to choose the right topic on the second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, you would see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7710" y="3076483"/>
            <a:ext cx="7365551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9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21815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Your </a:t>
            </a:r>
            <a:r>
              <a:rPr lang="en-US" dirty="0">
                <a:solidFill>
                  <a:srgbClr val="00FDFF"/>
                </a:solidFill>
              </a:rPr>
              <a:t>social approval score </a:t>
            </a:r>
            <a:r>
              <a:rPr lang="en-US" dirty="0"/>
              <a:t>will not be affected by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 on the first four </a:t>
            </a:r>
            <a:r>
              <a:rPr lang="en-US" dirty="0">
                <a:solidFill>
                  <a:srgbClr val="00FDFF"/>
                </a:solidFill>
              </a:rPr>
              <a:t>posts</a:t>
            </a:r>
            <a:r>
              <a:rPr lang="en-US" dirty="0"/>
              <a:t> where you can only choose one topic.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11373" y="3439973"/>
            <a:ext cx="4577174" cy="12022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3E121-544D-2347-B6B1-C8EABF4072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23012" y="3429000"/>
            <a:ext cx="4689491" cy="1224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4479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938" y="473172"/>
            <a:ext cx="10363361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Once these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 are complete, you will be free to choose between the two topics. </a:t>
            </a:r>
          </a:p>
          <a:p>
            <a:pPr marL="0" indent="0">
              <a:buNone/>
            </a:pPr>
            <a:r>
              <a:rPr lang="en-US" dirty="0"/>
              <a:t>This is indicated by both topic options being lit up.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FC358C1-B626-994A-8A79-A3ADE11E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C4E2662-BD07-D440-8337-EF69351F4AF9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561A77B-7126-1044-9F53-7EDA909B3D7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536" y="285535"/>
            <a:ext cx="9919505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keep track of the total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across all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Try to get as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as possible. </a:t>
            </a:r>
          </a:p>
          <a:p>
            <a:pPr marL="0" indent="0">
              <a:buNone/>
            </a:pPr>
            <a:r>
              <a:rPr lang="en-US" dirty="0"/>
              <a:t>In the upper-right corner, we will use this to calculate your overall “</a:t>
            </a:r>
            <a:r>
              <a:rPr lang="en-US" dirty="0">
                <a:solidFill>
                  <a:srgbClr val="00FDFF"/>
                </a:solidFill>
              </a:rPr>
              <a:t>social approval score</a:t>
            </a:r>
            <a:r>
              <a:rPr lang="en-US" dirty="0"/>
              <a:t>”, which will go up or down over time depending on how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ECFCF-775B-6249-8F94-0AE6566E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33912" y="3677802"/>
            <a:ext cx="5211224" cy="24299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61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247" y="314563"/>
            <a:ext cx="9919505" cy="27673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Instead of “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”, sometimes you will also enter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 where people indicate “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”.  The “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” will be shown as negative numbers. </a:t>
            </a:r>
          </a:p>
          <a:p>
            <a:pPr marL="0" indent="0">
              <a:buNone/>
            </a:pPr>
            <a:r>
              <a:rPr lang="en-US" sz="2400" dirty="0"/>
              <a:t>These numbers will be negative because every “</a:t>
            </a:r>
            <a:r>
              <a:rPr lang="en-US" sz="2400" dirty="0">
                <a:solidFill>
                  <a:srgbClr val="FF0000"/>
                </a:solidFill>
              </a:rPr>
              <a:t>dislike</a:t>
            </a:r>
            <a:r>
              <a:rPr lang="en-US" sz="2400" dirty="0"/>
              <a:t>” you receive will reduce your overall “</a:t>
            </a:r>
            <a:r>
              <a:rPr lang="en-US" sz="2400" dirty="0">
                <a:solidFill>
                  <a:srgbClr val="00FDFF"/>
                </a:solidFill>
              </a:rPr>
              <a:t>social approval score</a:t>
            </a:r>
            <a:r>
              <a:rPr lang="en-US" sz="2400" dirty="0"/>
              <a:t>”. </a:t>
            </a:r>
          </a:p>
          <a:p>
            <a:pPr marL="0" indent="0">
              <a:buNone/>
            </a:pPr>
            <a:r>
              <a:rPr lang="en-US" sz="2400" dirty="0"/>
              <a:t>For example, if you had gotten a total of 350 “likes” in the first chatroom, and then you got a -50 in the next chatroom, then you would now only have 300 total “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”.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B163A-D8D4-1249-B9F9-D9BFD6A928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62435" y="3194203"/>
            <a:ext cx="5977910" cy="27673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5126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076" y="473172"/>
            <a:ext cx="9051402" cy="13796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So to be sure that everything makes sense let’s work through a few example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77AD95F-E386-C04B-B4F1-084B641B1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27"/>
          <a:stretch/>
        </p:blipFill>
        <p:spPr>
          <a:xfrm>
            <a:off x="3062508" y="2550695"/>
            <a:ext cx="5626100" cy="9042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CA22A-CD91-E940-BE65-2E10126871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119084" y="3454953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3AF63F-0AF3-B94B-B308-4DFAD06FE454}"/>
              </a:ext>
            </a:extLst>
          </p:cNvPr>
          <p:cNvSpPr/>
          <p:nvPr/>
        </p:nvSpPr>
        <p:spPr>
          <a:xfrm>
            <a:off x="3747124" y="3932494"/>
            <a:ext cx="743919" cy="666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63D8C6-6470-804D-B1C3-71BF6E1F4D7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381693" y="3404647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2459D-A39A-3D4D-8CBD-F700CF67E597}"/>
              </a:ext>
            </a:extLst>
          </p:cNvPr>
          <p:cNvSpPr/>
          <p:nvPr/>
        </p:nvSpPr>
        <p:spPr>
          <a:xfrm>
            <a:off x="7009733" y="3882188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5" name="Subtitle 8">
            <a:extLst>
              <a:ext uri="{FF2B5EF4-FFF2-40B4-BE49-F238E27FC236}">
                <a16:creationId xmlns:a16="http://schemas.microsoft.com/office/drawing/2014/main" id="{0F714337-856E-4449-A4F3-F54575B354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E94B0F1-EBDA-F244-A053-DBD743B030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1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Before you start playing as the person choosing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, we'd also like you to help as a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member reading some other players'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A315B9-3AE8-544C-BB4B-3F1CB88493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28103" y="2361114"/>
            <a:ext cx="4935794" cy="34414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575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664" y="436250"/>
            <a:ext cx="8792672" cy="108877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social media platform will start with an empty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that looks like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F97EDD64-8A2C-FE4F-80FE-0737860394B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20A3A1C-360A-9544-8239-DFA1356F9EC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E1E0F-615C-F245-919B-AF1D04517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2" t="14169" r="4526" b="6636"/>
          <a:stretch/>
        </p:blipFill>
        <p:spPr>
          <a:xfrm>
            <a:off x="3237400" y="1854981"/>
            <a:ext cx="5717199" cy="40163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1012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you see:</a:t>
            </a:r>
          </a:p>
          <a:p>
            <a:pPr marL="0" indent="0">
              <a:buNone/>
            </a:pPr>
            <a:r>
              <a:rPr lang="en-US" dirty="0"/>
              <a:t>Press the ‘&gt;’ KEY to </a:t>
            </a:r>
            <a:r>
              <a:rPr lang="en-US" b="1" dirty="0"/>
              <a:t>ADD</a:t>
            </a:r>
            <a:r>
              <a:rPr lang="en-US" dirty="0"/>
              <a:t>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Press the ‘&lt;‘ KEY if you don’t want to add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4BDF4734-B63C-DF44-8671-1E43AFCD02D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E22DF06-D6BE-AB44-B261-74815089D5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9AECFE0-4DE0-A642-B84B-622F5F7928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90" t="25136" r="16970" b="67881"/>
          <a:stretch/>
        </p:blipFill>
        <p:spPr>
          <a:xfrm>
            <a:off x="2542325" y="2690287"/>
            <a:ext cx="6908866" cy="751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1E110C0-4239-7A4B-930B-CD80117D2C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35" t="31963" r="16724" b="61066"/>
          <a:stretch/>
        </p:blipFill>
        <p:spPr>
          <a:xfrm>
            <a:off x="2542325" y="3459670"/>
            <a:ext cx="6908866" cy="7417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6544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60" y="712122"/>
            <a:ext cx="10591879" cy="188421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just have you do this for two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 before you start playing as the one posting.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8AFC28FF-E56E-C24A-ADF8-84A5C380A13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2397E97-8CBC-1849-B93C-7FDE623F169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E74C630-076E-164C-B4FC-70070247FB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" r="688" b="3660"/>
          <a:stretch/>
        </p:blipFill>
        <p:spPr>
          <a:xfrm>
            <a:off x="2542325" y="4201421"/>
            <a:ext cx="6908866" cy="14357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097A60F-26F5-B749-A5F7-F3369D5DC5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90" t="25136" r="16970" b="67881"/>
          <a:stretch/>
        </p:blipFill>
        <p:spPr>
          <a:xfrm>
            <a:off x="2542325" y="2690287"/>
            <a:ext cx="6908866" cy="751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7AF40FF-A4D7-E54A-9360-653E510789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635" t="31963" r="16724" b="61066"/>
          <a:stretch/>
        </p:blipFill>
        <p:spPr>
          <a:xfrm>
            <a:off x="2542325" y="3459670"/>
            <a:ext cx="6908866" cy="7417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6889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62" y="2703703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Remember, 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1" y="5223249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</a:t>
            </a:r>
            <a:r>
              <a:rPr lang="en-US" sz="3000" dirty="0">
                <a:solidFill>
                  <a:srgbClr val="FF0000"/>
                </a:solidFill>
                <a:highlight>
                  <a:srgbClr val="00FF00"/>
                </a:highlight>
              </a:rPr>
              <a:t>BEGIN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D76DA4-1FAB-B745-81C7-134B8947625F}"/>
              </a:ext>
            </a:extLst>
          </p:cNvPr>
          <p:cNvSpPr/>
          <p:nvPr/>
        </p:nvSpPr>
        <p:spPr>
          <a:xfrm>
            <a:off x="969818" y="632486"/>
            <a:ext cx="100029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Good Job!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Now you know how to play this game.</a:t>
            </a:r>
          </a:p>
        </p:txBody>
      </p:sp>
    </p:spTree>
    <p:extLst>
      <p:ext uri="{BB962C8B-B14F-4D97-AF65-F5344CB8AC3E}">
        <p14:creationId xmlns:p14="http://schemas.microsoft.com/office/powerpoint/2010/main" val="177757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684" y="569834"/>
            <a:ext cx="9646632" cy="174306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Throughout this game, you will enter 80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some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5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In other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ED15FBD-3F9B-EA40-A568-A46463C63BE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47ECA33-6270-6F43-AFE0-8AFCFF3295B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58DAF-9814-A74F-8652-EE02065D21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1" t="14052" r="4304" b="7251"/>
          <a:stretch/>
        </p:blipFill>
        <p:spPr>
          <a:xfrm>
            <a:off x="1083411" y="2580954"/>
            <a:ext cx="4465556" cy="30821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78F390-3B09-6D42-88EC-C67D2DC6BB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02" t="14169" r="4526" b="6636"/>
          <a:stretch/>
        </p:blipFill>
        <p:spPr>
          <a:xfrm>
            <a:off x="6285809" y="2580953"/>
            <a:ext cx="4387365" cy="30821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46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314243"/>
            <a:ext cx="10546080" cy="57596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In each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, there will be 100 people. </a:t>
            </a:r>
          </a:p>
          <a:p>
            <a:pPr marL="0" indent="0">
              <a:buNone/>
            </a:pPr>
            <a:r>
              <a:rPr lang="en-US" sz="2800" dirty="0"/>
              <a:t>This means you could get up to 100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per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At the top of the screen, you will see two topics you can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about. 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Every time you choose a topic, a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 that topic will appear in the chat. 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Note that you will not be writing the </a:t>
            </a:r>
            <a:r>
              <a:rPr lang="en-US" sz="2800" dirty="0">
                <a:solidFill>
                  <a:srgbClr val="FFFF66"/>
                </a:solidFill>
                <a:latin typeface="-apple-system"/>
              </a:rPr>
              <a:t>posts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The posts will be generated for you based on the topics you choose.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6DE16D6-6B43-7F43-8DDE-6DD6FC1D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96" y="2380821"/>
            <a:ext cx="5373808" cy="1358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BFD3B99-9FBE-7345-9B45-2A49EDF78DEB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103D135-E2A2-C040-94FF-6FC9383B757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8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644435"/>
            <a:ext cx="10546080" cy="240761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Each person in the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has already had the chance to see each possible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decide if they like it.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So, 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immediately after you make a choice.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A429E-80A3-0B46-A170-D4FBF334B1FA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6B9FE1-0BF1-BD4E-9D9C-976D62210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97286-3F4D-DB41-B970-BA0D5E225436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7DEF9-1769-244C-9591-997E0DFA4D65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D11727-E814-D248-8425-1A3704036EAC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7F546-507A-8E4A-8D37-FE9D669790A7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6E91A9-9A7D-F446-B2A3-045A052D094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0DE5CD-6DE2-D54C-8B6E-79222370A55D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8">
            <a:extLst>
              <a:ext uri="{FF2B5EF4-FFF2-40B4-BE49-F238E27FC236}">
                <a16:creationId xmlns:a16="http://schemas.microsoft.com/office/drawing/2014/main" id="{AD69DE6B-FA6B-7B40-80BC-3891823D28B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375FA1B-30A1-5943-8976-971A4FC9BEE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8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4" y="296162"/>
            <a:ext cx="10206446" cy="284365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on either the left or right side of your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It will appear on the left if you chose the topic on the left, or on the right if you chose the topic on the right. </a:t>
            </a:r>
          </a:p>
          <a:p>
            <a:pPr marL="0" indent="0">
              <a:buNone/>
            </a:pPr>
            <a:r>
              <a:rPr lang="en-US" sz="2800" dirty="0"/>
              <a:t>For example, here’s what it might look like after making a right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then a left </a:t>
            </a:r>
            <a:r>
              <a:rPr lang="en-US" sz="2800" dirty="0">
                <a:solidFill>
                  <a:srgbClr val="FFFF66"/>
                </a:solidFill>
              </a:rPr>
              <a:t>post.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5C5FD-C99D-9840-B91C-F707262D964C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46C0E1-5F0B-3541-83F5-2D16AC02D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9A7AAB-7849-1042-B2C9-7E11F7F541E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DFC0C-9B07-A640-876B-9CB3A3D77CF4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99FDA5-C862-364F-8E70-3346D6494638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96F561-B9FF-F446-BAF1-F93533314F1C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5E8A70-3EB7-B74E-9BBC-772CEB53254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BB5136-829B-5C4E-81DB-57D1195A7A4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8">
            <a:extLst>
              <a:ext uri="{FF2B5EF4-FFF2-40B4-BE49-F238E27FC236}">
                <a16:creationId xmlns:a16="http://schemas.microsoft.com/office/drawing/2014/main" id="{43FE94E3-5627-3C4E-9E9E-EEF1B8A37EA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211C87E-3BC6-7545-A34B-208FAB504A4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787" y="432933"/>
            <a:ext cx="9954883" cy="337271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You job is to figure out what the people in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like most.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u="sng" dirty="0"/>
              <a:t>Try your best to get as many </a:t>
            </a:r>
            <a:r>
              <a:rPr lang="en-US" sz="2400" u="sng" dirty="0">
                <a:solidFill>
                  <a:srgbClr val="00FDFF"/>
                </a:solidFill>
              </a:rPr>
              <a:t>likes</a:t>
            </a:r>
            <a:r>
              <a:rPr lang="en-US" sz="2400" u="sng" dirty="0"/>
              <a:t> as you can!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We will also calculate an overall “</a:t>
            </a:r>
            <a:r>
              <a:rPr lang="en-US" sz="2400" dirty="0">
                <a:solidFill>
                  <a:srgbClr val="00FDFF"/>
                </a:solidFill>
              </a:rPr>
              <a:t>Social Approval</a:t>
            </a:r>
            <a:r>
              <a:rPr lang="en-US" sz="2400" dirty="0"/>
              <a:t>” score as you go through the chatrooms. This will indicate the percentage of 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 you have received out of the maximum possible number </a:t>
            </a:r>
            <a:r>
              <a:rPr lang="en-US" sz="2400" dirty="0">
                <a:solidFill>
                  <a:srgbClr val="00FDFF"/>
                </a:solidFill>
              </a:rPr>
              <a:t>likes </a:t>
            </a:r>
            <a:r>
              <a:rPr lang="en-US" sz="2400" dirty="0"/>
              <a:t>across all chatrooms.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507474-1443-D545-B0F1-06ED77093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86390-05FB-104B-9660-83E1AB42D05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7164E-28C9-BF4F-BDE3-46DBA478CCF1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1500C-8E7C-DA41-9B6D-A494FFB65898}"/>
              </a:ext>
            </a:extLst>
          </p:cNvPr>
          <p:cNvSpPr txBox="1"/>
          <p:nvPr/>
        </p:nvSpPr>
        <p:spPr>
          <a:xfrm>
            <a:off x="10150690" y="4261210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56%</a:t>
            </a: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D8FFC1B4-52FD-F54A-8354-0E5F6C35C73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638499B-5FBC-604D-803B-4C9CC46A9B0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498BFDF-D836-6843-A5BF-CCB7B4349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834" y="3501741"/>
            <a:ext cx="195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4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550" y="333007"/>
            <a:ext cx="10405640" cy="285004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In each </a:t>
            </a:r>
            <a:r>
              <a:rPr lang="en-US" sz="2800" dirty="0">
                <a:solidFill>
                  <a:srgbClr val="00FF00"/>
                </a:solidFill>
                <a:latin typeface="-apple-system"/>
              </a:rPr>
              <a:t>chatroom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, more people have been included that prefer one of the topics over the other.</a:t>
            </a:r>
          </a:p>
          <a:p>
            <a:pPr marL="0" indent="0">
              <a:buNone/>
            </a:pPr>
            <a:r>
              <a:rPr lang="en-US" sz="2800" dirty="0"/>
              <a:t>For example, 60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one topic, while only 52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another topic. </a:t>
            </a:r>
          </a:p>
          <a:p>
            <a:pPr marL="0" indent="0">
              <a:buNone/>
            </a:pPr>
            <a:r>
              <a:rPr lang="en-US" sz="2800" dirty="0"/>
              <a:t>However, the exact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you get for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will vary.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D88CCE-17F5-E74D-A8A1-7DEB0FEF7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30CE9A-22BE-9D44-B0EF-A9006ACDD8F4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03637-8362-C74C-A778-C6928276B72E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2122ABBB-3D93-314E-8C50-CF4D6786492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D41D89A-A324-074F-8D33-E2E5469FDE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67D76-FD02-A647-A43E-8AA52A888EEE}"/>
              </a:ext>
            </a:extLst>
          </p:cNvPr>
          <p:cNvSpPr txBox="1"/>
          <p:nvPr/>
        </p:nvSpPr>
        <p:spPr>
          <a:xfrm>
            <a:off x="10150690" y="4261210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56%</a:t>
            </a:r>
          </a:p>
        </p:txBody>
      </p:sp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6FD2809-661A-354D-AAB3-5B8EB71D6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834" y="3501741"/>
            <a:ext cx="195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51117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44989</TotalTime>
  <Words>2224</Words>
  <Application>Microsoft Macintosh PowerPoint</Application>
  <PresentationFormat>Widescreen</PresentationFormat>
  <Paragraphs>284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-apple-system</vt:lpstr>
      <vt:lpstr>Arial</vt:lpstr>
      <vt:lpstr>Calibri</vt:lpstr>
      <vt:lpstr>Helvetica</vt:lpstr>
      <vt:lpstr>Black</vt:lpstr>
      <vt:lpstr>Social Media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500</cp:revision>
  <dcterms:created xsi:type="dcterms:W3CDTF">2014-09-09T19:40:19Z</dcterms:created>
  <dcterms:modified xsi:type="dcterms:W3CDTF">2022-07-08T20:23:36Z</dcterms:modified>
</cp:coreProperties>
</file>