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498" r:id="rId2"/>
    <p:sldId id="552" r:id="rId3"/>
    <p:sldId id="257" r:id="rId4"/>
    <p:sldId id="551" r:id="rId5"/>
    <p:sldId id="258" r:id="rId6"/>
    <p:sldId id="537" r:id="rId7"/>
    <p:sldId id="538" r:id="rId8"/>
    <p:sldId id="539" r:id="rId9"/>
    <p:sldId id="543" r:id="rId10"/>
    <p:sldId id="556" r:id="rId11"/>
    <p:sldId id="550" r:id="rId12"/>
    <p:sldId id="544" r:id="rId13"/>
    <p:sldId id="542" r:id="rId14"/>
    <p:sldId id="536" r:id="rId15"/>
    <p:sldId id="541" r:id="rId16"/>
    <p:sldId id="534" r:id="rId17"/>
    <p:sldId id="555" r:id="rId18"/>
    <p:sldId id="553" r:id="rId19"/>
    <p:sldId id="55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81D0-C9B0-B940-BBEB-FAAE7C1EDF7A}">
          <p14:sldIdLst>
            <p14:sldId id="498"/>
            <p14:sldId id="552"/>
            <p14:sldId id="257"/>
            <p14:sldId id="551"/>
            <p14:sldId id="258"/>
            <p14:sldId id="537"/>
            <p14:sldId id="538"/>
            <p14:sldId id="539"/>
            <p14:sldId id="543"/>
            <p14:sldId id="556"/>
            <p14:sldId id="550"/>
            <p14:sldId id="544"/>
            <p14:sldId id="542"/>
            <p14:sldId id="536"/>
            <p14:sldId id="541"/>
          </p14:sldIdLst>
        </p14:section>
        <p14:section name="READY" id="{9E760339-E8FE-7944-94F6-479394EF3CB5}">
          <p14:sldIdLst>
            <p14:sldId id="534"/>
            <p14:sldId id="555"/>
          </p14:sldIdLst>
        </p14:section>
        <p14:section name="Run 2" id="{F4C5C787-AE95-4948-A501-A9058E998524}">
          <p14:sldIdLst>
            <p14:sldId id="553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  <a:srgbClr val="1D6BA9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34" autoAdjust="0"/>
    <p:restoredTop sz="93333" autoAdjust="0"/>
  </p:normalViewPr>
  <p:slideViewPr>
    <p:cSldViewPr snapToGrid="0" snapToObjects="1">
      <p:cViewPr>
        <p:scale>
          <a:sx n="100" d="100"/>
          <a:sy n="100" d="100"/>
        </p:scale>
        <p:origin x="1112" y="5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11/3/22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29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776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15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043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29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11/3/22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Cooperation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E7F23-217F-9748-9849-CDF4499B356A}"/>
              </a:ext>
            </a:extLst>
          </p:cNvPr>
          <p:cNvSpPr txBox="1"/>
          <p:nvPr/>
        </p:nvSpPr>
        <p:spPr>
          <a:xfrm>
            <a:off x="1866900" y="3850075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task uses audio. </a:t>
            </a:r>
          </a:p>
          <a:p>
            <a:pPr algn="ctr"/>
            <a:r>
              <a:rPr lang="en-US" sz="2400" dirty="0"/>
              <a:t>Please turn up your computer volume.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1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1472947"/>
            <a:ext cx="98197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So in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, your goal is to see as many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 images and sounds as possible. </a:t>
            </a:r>
          </a:p>
          <a:p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, your goal is to see as many </a:t>
            </a:r>
            <a:r>
              <a:rPr lang="en-US" sz="2800" u="sng" dirty="0"/>
              <a:t>meaningless</a:t>
            </a:r>
            <a:r>
              <a:rPr lang="en-US" sz="2800" dirty="0"/>
              <a:t> images and sounds as possible (avoiding the </a:t>
            </a:r>
            <a:r>
              <a:rPr lang="en-US" sz="2800" dirty="0">
                <a:solidFill>
                  <a:srgbClr val="FF0000"/>
                </a:solidFill>
              </a:rPr>
              <a:t>unpleasant</a:t>
            </a:r>
            <a:r>
              <a:rPr lang="en-US" sz="2800" dirty="0"/>
              <a:t> images and sounds).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264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Below are examples of what the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, </a:t>
            </a:r>
            <a:r>
              <a:rPr lang="en-US" sz="2800" u="sng" dirty="0"/>
              <a:t>meaningless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FF0000"/>
                </a:solidFill>
              </a:rPr>
              <a:t>unpleasant</a:t>
            </a:r>
            <a:r>
              <a:rPr lang="en-US" sz="2800" dirty="0"/>
              <a:t> images might look like:</a:t>
            </a:r>
          </a:p>
          <a:p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8272F-6036-070C-32B1-0752D6F19136}"/>
              </a:ext>
            </a:extLst>
          </p:cNvPr>
          <p:cNvSpPr txBox="1"/>
          <p:nvPr/>
        </p:nvSpPr>
        <p:spPr>
          <a:xfrm>
            <a:off x="1116494" y="4928146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FF00"/>
                </a:solidFill>
              </a:rPr>
              <a:t>Pleasant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5A34-5802-236A-1A8B-5D1027443AE9}"/>
              </a:ext>
            </a:extLst>
          </p:cNvPr>
          <p:cNvSpPr txBox="1"/>
          <p:nvPr/>
        </p:nvSpPr>
        <p:spPr>
          <a:xfrm>
            <a:off x="4608178" y="4928147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/>
              <a:t>Meaningless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D2711-468D-52FF-37F6-57402D84EFB9}"/>
              </a:ext>
            </a:extLst>
          </p:cNvPr>
          <p:cNvSpPr txBox="1"/>
          <p:nvPr/>
        </p:nvSpPr>
        <p:spPr>
          <a:xfrm>
            <a:off x="8469597" y="4928147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Unpleasant</a:t>
            </a:r>
          </a:p>
        </p:txBody>
      </p:sp>
      <p:pic>
        <p:nvPicPr>
          <p:cNvPr id="3" name="Picture 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F82BCC75-7145-5742-940F-06A256F8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938" y="2403645"/>
            <a:ext cx="2975643" cy="2231732"/>
          </a:xfrm>
          <a:prstGeom prst="rect">
            <a:avLst/>
          </a:prstGeom>
        </p:spPr>
      </p:pic>
      <p:pic>
        <p:nvPicPr>
          <p:cNvPr id="5" name="Picture 4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2174A091-9C4E-C546-AFFA-03A45BF8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22" y="2403644"/>
            <a:ext cx="2975641" cy="2231731"/>
          </a:xfrm>
          <a:prstGeom prst="rect">
            <a:avLst/>
          </a:prstGeom>
        </p:spPr>
      </p:pic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7043451-CE54-CF44-9836-512A14791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179" y="2403643"/>
            <a:ext cx="2975641" cy="22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More </a:t>
            </a:r>
            <a:r>
              <a:rPr lang="en-US" sz="2800" u="sng" dirty="0"/>
              <a:t>helpful</a:t>
            </a:r>
            <a:r>
              <a:rPr lang="en-US" sz="2800" dirty="0"/>
              <a:t> people will show you the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 images and sounds </a:t>
            </a:r>
            <a:r>
              <a:rPr lang="en-US" sz="2800" u="sng" dirty="0"/>
              <a:t>more often</a:t>
            </a:r>
            <a:r>
              <a:rPr lang="en-US" sz="2800" dirty="0"/>
              <a:t> in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negative outcomes games</a:t>
            </a:r>
            <a:r>
              <a:rPr lang="en-US" sz="2800" dirty="0"/>
              <a:t>, more </a:t>
            </a:r>
            <a:r>
              <a:rPr lang="en-US" sz="2800" u="sng" dirty="0"/>
              <a:t>helpful</a:t>
            </a:r>
            <a:r>
              <a:rPr lang="en-US" sz="2800" dirty="0"/>
              <a:t> people will show you the </a:t>
            </a:r>
            <a:r>
              <a:rPr lang="en-US" sz="2800" u="sng" dirty="0"/>
              <a:t>meaningless</a:t>
            </a:r>
            <a:r>
              <a:rPr lang="en-US" sz="2800" dirty="0"/>
              <a:t> images and sounds </a:t>
            </a:r>
            <a:r>
              <a:rPr lang="en-US" sz="2800" u="sng" dirty="0"/>
              <a:t>more often</a:t>
            </a:r>
            <a:r>
              <a:rPr lang="en-US" sz="2800" dirty="0"/>
              <a:t>. In other words, they will </a:t>
            </a:r>
            <a:r>
              <a:rPr lang="en-US" sz="2800" u="sng" dirty="0"/>
              <a:t>prevent</a:t>
            </a:r>
            <a:r>
              <a:rPr lang="en-US" sz="2800" dirty="0"/>
              <a:t> you from needing to see the </a:t>
            </a:r>
            <a:r>
              <a:rPr lang="en-US" sz="2800" dirty="0">
                <a:solidFill>
                  <a:srgbClr val="FF0000"/>
                </a:solidFill>
              </a:rPr>
              <a:t>unpleasant</a:t>
            </a:r>
            <a:r>
              <a:rPr lang="en-US" sz="2800" dirty="0"/>
              <a:t> images and sounds.</a:t>
            </a:r>
          </a:p>
          <a:p>
            <a:endParaRPr lang="en-US" sz="2800" dirty="0"/>
          </a:p>
          <a:p>
            <a:r>
              <a:rPr lang="en-US" sz="2800" dirty="0"/>
              <a:t>But when you start each game, you will not know which of the three people are more likely to help you.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255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0EBA654A-863F-E548-9A70-C02C22573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466" b="20023"/>
          <a:stretch/>
        </p:blipFill>
        <p:spPr>
          <a:xfrm>
            <a:off x="2258292" y="1912589"/>
            <a:ext cx="7670699" cy="37443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319044"/>
            <a:ext cx="9149174" cy="1540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Each game will look as shown below. It will let you know the number of choices you have made, the number of games you have played, and how many choices/games you have left.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5346FA-9AD1-691A-44A2-593E21D4753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9015984" y="2393931"/>
            <a:ext cx="1050454" cy="469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8CDC019-44F5-CDE7-E660-C8FEF194E78D}"/>
              </a:ext>
            </a:extLst>
          </p:cNvPr>
          <p:cNvSpPr/>
          <p:nvPr/>
        </p:nvSpPr>
        <p:spPr>
          <a:xfrm>
            <a:off x="10066438" y="2393931"/>
            <a:ext cx="1219199" cy="939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Here is where game type is indicated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D1DB2-2290-5678-658D-EEE8B5AA7386}"/>
              </a:ext>
            </a:extLst>
          </p:cNvPr>
          <p:cNvSpPr/>
          <p:nvPr/>
        </p:nvSpPr>
        <p:spPr>
          <a:xfrm>
            <a:off x="753890" y="4523340"/>
            <a:ext cx="1366955" cy="105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Here, you will be reminded of your goal in this particular game.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5E3884-A846-06BD-8433-EA601A7A8E93}"/>
              </a:ext>
            </a:extLst>
          </p:cNvPr>
          <p:cNvSpPr/>
          <p:nvPr/>
        </p:nvSpPr>
        <p:spPr>
          <a:xfrm>
            <a:off x="3369846" y="5067727"/>
            <a:ext cx="5447589" cy="424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will be shown the </a:t>
            </a:r>
            <a:r>
              <a:rPr lang="en-US" sz="1600" u="sng" dirty="0"/>
              <a:t>meaningless</a:t>
            </a:r>
            <a:r>
              <a:rPr lang="en-US" sz="1600" dirty="0"/>
              <a:t> image unless the person you choose decides to help you.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475B05-5A61-D5CF-499B-62E28D75595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120845" y="5050590"/>
            <a:ext cx="1249001" cy="20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928E06B5-B613-184B-A21B-AF2339BDE1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538"/>
          <a:stretch/>
        </p:blipFill>
        <p:spPr>
          <a:xfrm>
            <a:off x="2708627" y="3355491"/>
            <a:ext cx="6774746" cy="15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4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84" y="1268115"/>
            <a:ext cx="10552683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both types of games, </a:t>
            </a:r>
            <a:r>
              <a:rPr lang="en-US" u="sng" dirty="0"/>
              <a:t>you should try to get help as many times as you can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you would </a:t>
            </a:r>
            <a:r>
              <a:rPr lang="en-US" dirty="0">
                <a:solidFill>
                  <a:srgbClr val="00FF00"/>
                </a:solidFill>
              </a:rPr>
              <a:t>see the pleasant outcomes as much as possible</a:t>
            </a:r>
            <a:r>
              <a:rPr lang="en-US" dirty="0"/>
              <a:t> in positive outcome games, and you would </a:t>
            </a:r>
            <a:r>
              <a:rPr lang="en-US" dirty="0">
                <a:solidFill>
                  <a:srgbClr val="00B0F0"/>
                </a:solidFill>
              </a:rPr>
              <a:t>avoid the unpleasant outcomes as much as possible </a:t>
            </a:r>
            <a:r>
              <a:rPr lang="en-US" dirty="0"/>
              <a:t>in negative outcome games.</a:t>
            </a:r>
          </a:p>
        </p:txBody>
      </p:sp>
    </p:spTree>
    <p:extLst>
      <p:ext uri="{BB962C8B-B14F-4D97-AF65-F5344CB8AC3E}">
        <p14:creationId xmlns:p14="http://schemas.microsoft.com/office/powerpoint/2010/main" val="3027874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222093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games with a smaller number of choices.</a:t>
            </a:r>
          </a:p>
        </p:txBody>
      </p:sp>
    </p:spTree>
    <p:extLst>
      <p:ext uri="{BB962C8B-B14F-4D97-AF65-F5344CB8AC3E}">
        <p14:creationId xmlns:p14="http://schemas.microsoft.com/office/powerpoint/2010/main" val="342280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065627"/>
            <a:ext cx="9662159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real games!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3031351" y="3644440"/>
            <a:ext cx="6111932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</a:t>
            </a:r>
            <a:r>
              <a:rPr lang="en-US" sz="3000" u="sng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A055A16D-A8A0-3F4E-A40E-0DE76845C931}"/>
              </a:ext>
            </a:extLst>
          </p:cNvPr>
          <p:cNvSpPr txBox="1">
            <a:spLocks/>
          </p:cNvSpPr>
          <p:nvPr/>
        </p:nvSpPr>
        <p:spPr>
          <a:xfrm>
            <a:off x="8981486" y="3479952"/>
            <a:ext cx="1258017" cy="63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C5C2B7-F559-DC43-B8E3-A629B8848CFA}"/>
              </a:ext>
            </a:extLst>
          </p:cNvPr>
          <p:cNvSpPr/>
          <p:nvPr/>
        </p:nvSpPr>
        <p:spPr>
          <a:xfrm>
            <a:off x="9143283" y="3644440"/>
            <a:ext cx="1258017" cy="631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2105891" y="3100647"/>
            <a:ext cx="7980218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Press the RIGHT KEY to BEGIN!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755881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Cooperation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E7F23-217F-9748-9849-CDF4499B356A}"/>
              </a:ext>
            </a:extLst>
          </p:cNvPr>
          <p:cNvSpPr txBox="1"/>
          <p:nvPr/>
        </p:nvSpPr>
        <p:spPr>
          <a:xfrm>
            <a:off x="1866900" y="3740184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task uses audio. </a:t>
            </a:r>
          </a:p>
          <a:p>
            <a:pPr algn="ctr"/>
            <a:r>
              <a:rPr lang="en-US" sz="2400" dirty="0"/>
              <a:t>Please turn up your computer volume.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2</a:t>
            </a:r>
          </a:p>
        </p:txBody>
      </p:sp>
    </p:spTree>
    <p:extLst>
      <p:ext uri="{BB962C8B-B14F-4D97-AF65-F5344CB8AC3E}">
        <p14:creationId xmlns:p14="http://schemas.microsoft.com/office/powerpoint/2010/main" val="3529730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AA1D5-5151-874D-AB3B-06F98E8FAAC0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0C8B00AD-917D-A946-A3BB-6C7A8D0A5AC7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7D13C0-54C2-ED40-905B-D456EA2F1DAC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B528CC-6CA2-A84F-AB56-90D2F063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84" y="2695699"/>
            <a:ext cx="10552683" cy="1995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This is the same task as the one you just completed.</a:t>
            </a:r>
          </a:p>
        </p:txBody>
      </p:sp>
    </p:spTree>
    <p:extLst>
      <p:ext uri="{BB962C8B-B14F-4D97-AF65-F5344CB8AC3E}">
        <p14:creationId xmlns:p14="http://schemas.microsoft.com/office/powerpoint/2010/main" val="182781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596C5-CB3B-A140-93E5-EC70BB54ADFB}"/>
              </a:ext>
            </a:extLst>
          </p:cNvPr>
          <p:cNvSpPr txBox="1"/>
          <p:nvPr/>
        </p:nvSpPr>
        <p:spPr>
          <a:xfrm>
            <a:off x="1306830" y="2137896"/>
            <a:ext cx="9578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CONTENT WARNING: 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Some of the images shown in this task 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are graphic in nature and might be disturbing to some viewers.</a:t>
            </a:r>
          </a:p>
        </p:txBody>
      </p:sp>
    </p:spTree>
    <p:extLst>
      <p:ext uri="{BB962C8B-B14F-4D97-AF65-F5344CB8AC3E}">
        <p14:creationId xmlns:p14="http://schemas.microsoft.com/office/powerpoint/2010/main" val="310496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180" y="432342"/>
            <a:ext cx="9645639" cy="2321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this task, you will play several “cooperation games”. In each game, you need to repeatedly choose between </a:t>
            </a:r>
            <a:r>
              <a:rPr lang="en-US" dirty="0">
                <a:solidFill>
                  <a:srgbClr val="00FF00"/>
                </a:solidFill>
              </a:rPr>
              <a:t>three different people </a:t>
            </a:r>
            <a:r>
              <a:rPr lang="en-US" dirty="0"/>
              <a:t>to ask for help.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pic>
        <p:nvPicPr>
          <p:cNvPr id="9" name="Picture 8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3F641258-822E-5C43-B008-176B8775DC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155297" y="3035548"/>
            <a:ext cx="7881406" cy="18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4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42" y="658253"/>
            <a:ext cx="10953598" cy="41377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each game, you will be able to make </a:t>
            </a:r>
            <a:r>
              <a:rPr lang="en-US" dirty="0">
                <a:solidFill>
                  <a:srgbClr val="00B0F0"/>
                </a:solidFill>
              </a:rPr>
              <a:t>16 choices in a row</a:t>
            </a:r>
            <a:r>
              <a:rPr lang="en-US" dirty="0"/>
              <a:t>.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pic>
        <p:nvPicPr>
          <p:cNvPr id="2" name="Picture 1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9C318FB-78E2-1B9A-8B51-52A9364A6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466" b="20023"/>
          <a:stretch/>
        </p:blipFill>
        <p:spPr>
          <a:xfrm>
            <a:off x="1797455" y="1862743"/>
            <a:ext cx="8087950" cy="3694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0EB1D5-7741-9E14-2FFA-400A630E989E}"/>
              </a:ext>
            </a:extLst>
          </p:cNvPr>
          <p:cNvSpPr/>
          <p:nvPr/>
        </p:nvSpPr>
        <p:spPr>
          <a:xfrm>
            <a:off x="7316987" y="1955546"/>
            <a:ext cx="2427515" cy="4789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E765C-4711-C7F0-1906-A8177730F807}"/>
              </a:ext>
            </a:extLst>
          </p:cNvPr>
          <p:cNvSpPr/>
          <p:nvPr/>
        </p:nvSpPr>
        <p:spPr>
          <a:xfrm>
            <a:off x="1924339" y="1955546"/>
            <a:ext cx="3235490" cy="8965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number:           1/20</a:t>
            </a:r>
          </a:p>
          <a:p>
            <a:pPr algn="ctr"/>
            <a:r>
              <a:rPr lang="en-US" dirty="0"/>
              <a:t>Choice number:          1/16</a:t>
            </a:r>
          </a:p>
        </p:txBody>
      </p:sp>
      <p:pic>
        <p:nvPicPr>
          <p:cNvPr id="11" name="Picture 10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FB4429B5-0F18-5540-9041-D5805EF51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538"/>
          <a:stretch/>
        </p:blipFill>
        <p:spPr>
          <a:xfrm>
            <a:off x="1900727" y="3279055"/>
            <a:ext cx="7881406" cy="17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508989"/>
            <a:ext cx="98197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In each game, images of three people you can choose from will be shown like in the example below. </a:t>
            </a:r>
            <a:r>
              <a:rPr lang="en-US" sz="2800" dirty="0">
                <a:solidFill>
                  <a:srgbClr val="00FF00"/>
                </a:solidFill>
              </a:rPr>
              <a:t>Each person will have a number above their picture</a:t>
            </a:r>
            <a:r>
              <a:rPr lang="en-US" sz="2800" dirty="0"/>
              <a:t>. Either a 1, 2, or 3.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Each time you want to choose to ask one of them for help, you need to </a:t>
            </a:r>
            <a:r>
              <a:rPr lang="en-US" sz="2800" u="sng" dirty="0"/>
              <a:t>press their number on the keyboard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7082E73E-867C-514D-872A-8D06645AC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076012" y="3955252"/>
            <a:ext cx="7881406" cy="17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406024"/>
            <a:ext cx="98197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For example, if you want to select the person </a:t>
            </a:r>
            <a:r>
              <a:rPr lang="en-US" sz="2800" dirty="0">
                <a:solidFill>
                  <a:srgbClr val="00FF00"/>
                </a:solidFill>
              </a:rPr>
              <a:t>on the left</a:t>
            </a:r>
            <a:r>
              <a:rPr lang="en-US" sz="2800" dirty="0"/>
              <a:t>, then press the </a:t>
            </a:r>
            <a:r>
              <a:rPr lang="en-US" sz="2800" dirty="0">
                <a:solidFill>
                  <a:srgbClr val="00FF00"/>
                </a:solidFill>
              </a:rPr>
              <a:t>1 KEY </a:t>
            </a:r>
            <a:r>
              <a:rPr lang="en-US" sz="2800" dirty="0"/>
              <a:t>on the keyboard. If you decide you want to select the </a:t>
            </a:r>
            <a:r>
              <a:rPr lang="en-US" sz="2800" dirty="0">
                <a:solidFill>
                  <a:srgbClr val="FF0000"/>
                </a:solidFill>
              </a:rPr>
              <a:t>person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in the middle</a:t>
            </a:r>
            <a:r>
              <a:rPr lang="en-US" sz="2800" dirty="0"/>
              <a:t>, then </a:t>
            </a:r>
            <a:r>
              <a:rPr lang="en-US" sz="2800" dirty="0">
                <a:solidFill>
                  <a:srgbClr val="FF0000"/>
                </a:solidFill>
              </a:rPr>
              <a:t>press the 2 KEY</a:t>
            </a:r>
            <a:r>
              <a:rPr lang="en-US" sz="2800" dirty="0"/>
              <a:t>. Pressing the </a:t>
            </a:r>
            <a:r>
              <a:rPr lang="en-US" sz="2800" dirty="0">
                <a:solidFill>
                  <a:srgbClr val="00B0F0"/>
                </a:solidFill>
              </a:rPr>
              <a:t>3 KEY </a:t>
            </a:r>
            <a:r>
              <a:rPr lang="en-US" sz="2800" dirty="0"/>
              <a:t>would instead select the </a:t>
            </a:r>
            <a:r>
              <a:rPr lang="en-US" sz="2800" dirty="0">
                <a:solidFill>
                  <a:srgbClr val="00B0F0"/>
                </a:solidFill>
              </a:rPr>
              <a:t>person on the right</a:t>
            </a:r>
            <a:r>
              <a:rPr lang="en-US" sz="2800" dirty="0"/>
              <a:t>.</a:t>
            </a:r>
          </a:p>
        </p:txBody>
      </p:sp>
      <p:pic>
        <p:nvPicPr>
          <p:cNvPr id="8" name="Picture 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5426C369-1224-7549-BA8A-5C45CBECC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193322" y="4005352"/>
            <a:ext cx="7764096" cy="1773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D2B05-41B7-6E4D-9F35-8297A5A3D089}"/>
              </a:ext>
            </a:extLst>
          </p:cNvPr>
          <p:cNvSpPr txBox="1"/>
          <p:nvPr/>
        </p:nvSpPr>
        <p:spPr>
          <a:xfrm>
            <a:off x="1583800" y="2803021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’1’ key to select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F6C71-CD3C-F847-946D-EC714EB885B7}"/>
              </a:ext>
            </a:extLst>
          </p:cNvPr>
          <p:cNvSpPr txBox="1"/>
          <p:nvPr/>
        </p:nvSpPr>
        <p:spPr>
          <a:xfrm>
            <a:off x="5115260" y="2765413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’2’ key to select person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D9A23-FCC0-7E43-BB9B-676B2FA122EE}"/>
              </a:ext>
            </a:extLst>
          </p:cNvPr>
          <p:cNvSpPr txBox="1"/>
          <p:nvPr/>
        </p:nvSpPr>
        <p:spPr>
          <a:xfrm>
            <a:off x="8926021" y="2694311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’3’ key to select person 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9E9C7B-E583-9042-B926-3B612396A66B}"/>
              </a:ext>
            </a:extLst>
          </p:cNvPr>
          <p:cNvCxnSpPr>
            <a:stCxn id="2" idx="2"/>
          </p:cNvCxnSpPr>
          <p:nvPr/>
        </p:nvCxnSpPr>
        <p:spPr>
          <a:xfrm>
            <a:off x="2564539" y="3449352"/>
            <a:ext cx="701438" cy="5029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03FFF6-B83B-D94E-9E7E-64D4F0D723B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095999" y="3411744"/>
            <a:ext cx="1" cy="3902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3D3917-4F9E-9F43-994A-63EA8510C6F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926021" y="3340642"/>
            <a:ext cx="980739" cy="59120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847087"/>
            <a:ext cx="981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When you ask someone for help, they might choose to </a:t>
            </a:r>
            <a:r>
              <a:rPr lang="en-US" sz="2800" dirty="0">
                <a:solidFill>
                  <a:srgbClr val="00FF00"/>
                </a:solidFill>
              </a:rPr>
              <a:t>help you, </a:t>
            </a:r>
            <a:r>
              <a:rPr lang="en-US" sz="2800" dirty="0"/>
              <a:t>or they might choose </a:t>
            </a:r>
            <a:r>
              <a:rPr lang="en-US" sz="2800" dirty="0">
                <a:solidFill>
                  <a:srgbClr val="FF0000"/>
                </a:solidFill>
              </a:rPr>
              <a:t>not to help you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/>
              <a:t>Some people will tend to be more helpful than others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/>
              <a:t>But when you start each game, you will not know which of the people are more likely to help you.</a:t>
            </a:r>
          </a:p>
        </p:txBody>
      </p:sp>
    </p:spTree>
    <p:extLst>
      <p:ext uri="{BB962C8B-B14F-4D97-AF65-F5344CB8AC3E}">
        <p14:creationId xmlns:p14="http://schemas.microsoft.com/office/powerpoint/2010/main" val="40067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There will be two different types of games: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, you will see </a:t>
            </a:r>
            <a:r>
              <a:rPr lang="en-US" sz="2800" u="sng" dirty="0"/>
              <a:t>meaningless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images and sounds, unless the person </a:t>
            </a:r>
            <a:r>
              <a:rPr lang="en-US" sz="2800" dirty="0">
                <a:solidFill>
                  <a:srgbClr val="00FF00"/>
                </a:solidFill>
              </a:rPr>
              <a:t>decides to help you</a:t>
            </a:r>
            <a:r>
              <a:rPr lang="en-US" sz="2800" dirty="0"/>
              <a:t>. These meaningless images and sounds are </a:t>
            </a:r>
            <a:r>
              <a:rPr lang="en-US" sz="2800" u="sng" dirty="0"/>
              <a:t>not pleasant or unpleasant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>
                <a:solidFill>
                  <a:srgbClr val="00FF00"/>
                </a:solidFill>
              </a:rPr>
              <a:t>help you</a:t>
            </a:r>
            <a:r>
              <a:rPr lang="en-US" sz="2800" dirty="0"/>
              <a:t>, they can decide to show you a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 image and sound instead.</a:t>
            </a:r>
          </a:p>
        </p:txBody>
      </p:sp>
    </p:spTree>
    <p:extLst>
      <p:ext uri="{BB962C8B-B14F-4D97-AF65-F5344CB8AC3E}">
        <p14:creationId xmlns:p14="http://schemas.microsoft.com/office/powerpoint/2010/main" val="247568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099049" y="1869194"/>
            <a:ext cx="981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, you will see </a:t>
            </a:r>
            <a:r>
              <a:rPr lang="en-US" sz="2800" dirty="0">
                <a:solidFill>
                  <a:srgbClr val="FF0000"/>
                </a:solidFill>
              </a:rPr>
              <a:t>unpleasant </a:t>
            </a:r>
            <a:r>
              <a:rPr lang="en-US" sz="2800" dirty="0"/>
              <a:t>images and sounds, unless the person </a:t>
            </a:r>
            <a:r>
              <a:rPr lang="en-US" sz="2800" dirty="0">
                <a:solidFill>
                  <a:srgbClr val="00FF00"/>
                </a:solidFill>
              </a:rPr>
              <a:t>decides to help you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To </a:t>
            </a:r>
            <a:r>
              <a:rPr lang="en-US" sz="2800" dirty="0">
                <a:solidFill>
                  <a:srgbClr val="00FF00"/>
                </a:solidFill>
              </a:rPr>
              <a:t>help you</a:t>
            </a:r>
            <a:r>
              <a:rPr lang="en-US" sz="2800" dirty="0"/>
              <a:t>, they can decide to show you a </a:t>
            </a:r>
            <a:r>
              <a:rPr lang="en-US" sz="2800" u="sng" dirty="0"/>
              <a:t>meaningless</a:t>
            </a:r>
            <a:r>
              <a:rPr lang="en-US" sz="2800" dirty="0"/>
              <a:t> image and sound instead.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664623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50786</TotalTime>
  <Words>886</Words>
  <Application>Microsoft Macintosh PowerPoint</Application>
  <PresentationFormat>Widescreen</PresentationFormat>
  <Paragraphs>116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Black</vt:lpstr>
      <vt:lpstr>Cooperation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Cooperation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487</cp:revision>
  <dcterms:created xsi:type="dcterms:W3CDTF">2014-09-09T19:40:19Z</dcterms:created>
  <dcterms:modified xsi:type="dcterms:W3CDTF">2022-11-04T04:58:29Z</dcterms:modified>
</cp:coreProperties>
</file>