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498" r:id="rId2"/>
    <p:sldId id="257" r:id="rId3"/>
    <p:sldId id="258" r:id="rId4"/>
    <p:sldId id="537" r:id="rId5"/>
    <p:sldId id="538" r:id="rId6"/>
    <p:sldId id="539" r:id="rId7"/>
    <p:sldId id="543" r:id="rId8"/>
    <p:sldId id="550" r:id="rId9"/>
    <p:sldId id="544" r:id="rId10"/>
    <p:sldId id="542" r:id="rId11"/>
    <p:sldId id="545" r:id="rId12"/>
    <p:sldId id="546" r:id="rId13"/>
    <p:sldId id="547" r:id="rId14"/>
    <p:sldId id="548" r:id="rId15"/>
    <p:sldId id="549" r:id="rId16"/>
    <p:sldId id="536" r:id="rId17"/>
    <p:sldId id="541" r:id="rId18"/>
    <p:sldId id="53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FE281D0-C9B0-B940-BBEB-FAAE7C1EDF7A}">
          <p14:sldIdLst>
            <p14:sldId id="498"/>
            <p14:sldId id="257"/>
            <p14:sldId id="258"/>
            <p14:sldId id="537"/>
            <p14:sldId id="538"/>
            <p14:sldId id="539"/>
            <p14:sldId id="543"/>
            <p14:sldId id="550"/>
            <p14:sldId id="544"/>
            <p14:sldId id="542"/>
            <p14:sldId id="545"/>
            <p14:sldId id="546"/>
            <p14:sldId id="547"/>
            <p14:sldId id="548"/>
            <p14:sldId id="549"/>
            <p14:sldId id="536"/>
            <p14:sldId id="541"/>
          </p14:sldIdLst>
        </p14:section>
        <p14:section name="READY" id="{9E760339-E8FE-7944-94F6-479394EF3CB5}">
          <p14:sldIdLst>
            <p14:sldId id="5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FF66"/>
    <a:srgbClr val="1D6BA9"/>
    <a:srgbClr val="0000FF"/>
    <a:srgbClr val="102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92" autoAdjust="0"/>
    <p:restoredTop sz="93333" autoAdjust="0"/>
  </p:normalViewPr>
  <p:slideViewPr>
    <p:cSldViewPr snapToGrid="0" snapToObjects="1">
      <p:cViewPr varScale="1">
        <p:scale>
          <a:sx n="62" d="100"/>
          <a:sy n="62" d="100"/>
        </p:scale>
        <p:origin x="459" y="21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DFB13-8C7E-2148-B293-047F9641DD71}" type="datetimeFigureOut">
              <a:rPr lang="en-US" smtClean="0"/>
              <a:t>8/9/2022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E12D7-AE97-9243-8341-9A20FCA5A3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675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Outside</a:t>
            </a:r>
            <a:r>
              <a:rPr lang="en-US" baseline="0" dirty="0"/>
              <a:t> the scanner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71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E12D7-AE97-9243-8341-9A20FCA5A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6951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E12D7-AE97-9243-8341-9A20FCA5A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4294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E12D7-AE97-9243-8341-9A20FCA5A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5975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E12D7-AE97-9243-8341-9A20FCA5A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9614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E12D7-AE97-9243-8341-9A20FCA5A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3538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E12D7-AE97-9243-8341-9A20FCA5A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4631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E12D7-AE97-9243-8341-9A20FCA5A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2555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E12D7-AE97-9243-8341-9A20FCA5A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3776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E12D7-AE97-9243-8341-9A20FCA5A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1150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8/9/2022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8/9/2022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8/9/2022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8/9/2022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8/9/2022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8/9/2022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A4D3A-6EF8-7448-AC6F-AD52FEDAA6A8}" type="datetimeFigureOut">
              <a:rPr lang="en-US" smtClean="0"/>
              <a:t>8/9/2022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88343" y="2130426"/>
            <a:ext cx="8458200" cy="1470025"/>
          </a:xfrm>
        </p:spPr>
        <p:txBody>
          <a:bodyPr>
            <a:normAutofit/>
          </a:bodyPr>
          <a:lstStyle/>
          <a:p>
            <a:r>
              <a:rPr lang="en-US" dirty="0"/>
              <a:t>Cooperation Task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518" y="176410"/>
            <a:ext cx="1760561" cy="33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561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PRESS THE RIGHT </a:t>
            </a:r>
            <a:r>
              <a:rPr lang="en-US" sz="3000" dirty="0">
                <a:solidFill>
                  <a:srgbClr val="FF0000"/>
                </a:solidFill>
                <a:latin typeface="Calibri"/>
              </a:rPr>
              <a:t>KEY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B089F57-6179-B14E-8148-2009637B5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561" y="507396"/>
            <a:ext cx="10082270" cy="14630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Each game will look as shown below. </a:t>
            </a:r>
          </a:p>
        </p:txBody>
      </p:sp>
    </p:spTree>
    <p:extLst>
      <p:ext uri="{BB962C8B-B14F-4D97-AF65-F5344CB8AC3E}">
        <p14:creationId xmlns:p14="http://schemas.microsoft.com/office/powerpoint/2010/main" val="2357442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PRESS THE RIGHT </a:t>
            </a:r>
            <a:r>
              <a:rPr lang="en-US" sz="3000" dirty="0">
                <a:solidFill>
                  <a:srgbClr val="FF0000"/>
                </a:solidFill>
                <a:latin typeface="Calibri"/>
              </a:rPr>
              <a:t>KEY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B089F57-6179-B14E-8148-2009637B5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561" y="507396"/>
            <a:ext cx="10082270" cy="14630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To help you remember what each person has done in the past, every time a person shows you the positive image and sound, a happy face will appear above their picture.</a:t>
            </a:r>
          </a:p>
        </p:txBody>
      </p:sp>
    </p:spTree>
    <p:extLst>
      <p:ext uri="{BB962C8B-B14F-4D97-AF65-F5344CB8AC3E}">
        <p14:creationId xmlns:p14="http://schemas.microsoft.com/office/powerpoint/2010/main" val="986677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PRESS THE RIGHT </a:t>
            </a:r>
            <a:r>
              <a:rPr lang="en-US" sz="3000" dirty="0">
                <a:solidFill>
                  <a:srgbClr val="FF0000"/>
                </a:solidFill>
                <a:latin typeface="Calibri"/>
              </a:rPr>
              <a:t>KEY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B089F57-6179-B14E-8148-2009637B5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561" y="507396"/>
            <a:ext cx="10082270" cy="14630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To help you remember what each person has done in the past, every time a person shows you the </a:t>
            </a:r>
            <a:r>
              <a:rPr lang="en-US" u="sng" dirty="0"/>
              <a:t>pleasant image</a:t>
            </a:r>
            <a:r>
              <a:rPr lang="en-US" dirty="0"/>
              <a:t> and sound, a </a:t>
            </a:r>
            <a:r>
              <a:rPr lang="en-US" u="sng" dirty="0"/>
              <a:t>happy face</a:t>
            </a:r>
            <a:r>
              <a:rPr lang="en-US" dirty="0"/>
              <a:t> will be added above their picture.</a:t>
            </a:r>
          </a:p>
        </p:txBody>
      </p:sp>
    </p:spTree>
    <p:extLst>
      <p:ext uri="{BB962C8B-B14F-4D97-AF65-F5344CB8AC3E}">
        <p14:creationId xmlns:p14="http://schemas.microsoft.com/office/powerpoint/2010/main" val="3881860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PRESS THE RIGHT </a:t>
            </a:r>
            <a:r>
              <a:rPr lang="en-US" sz="3000" dirty="0">
                <a:solidFill>
                  <a:srgbClr val="FF0000"/>
                </a:solidFill>
                <a:latin typeface="Calibri"/>
              </a:rPr>
              <a:t>KEY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B089F57-6179-B14E-8148-2009637B5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561" y="507396"/>
            <a:ext cx="10082270" cy="14630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Every time a person shows you the </a:t>
            </a:r>
            <a:r>
              <a:rPr lang="en-US" u="sng" dirty="0"/>
              <a:t>meaningless image</a:t>
            </a:r>
            <a:r>
              <a:rPr lang="en-US" dirty="0"/>
              <a:t> and sound, a </a:t>
            </a:r>
            <a:r>
              <a:rPr lang="en-US" u="sng" dirty="0"/>
              <a:t>neutral face</a:t>
            </a:r>
            <a:r>
              <a:rPr lang="en-US" dirty="0"/>
              <a:t> will appear above their picture.</a:t>
            </a:r>
          </a:p>
        </p:txBody>
      </p:sp>
    </p:spTree>
    <p:extLst>
      <p:ext uri="{BB962C8B-B14F-4D97-AF65-F5344CB8AC3E}">
        <p14:creationId xmlns:p14="http://schemas.microsoft.com/office/powerpoint/2010/main" val="1009179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PRESS THE RIGHT </a:t>
            </a:r>
            <a:r>
              <a:rPr lang="en-US" sz="3000" dirty="0">
                <a:solidFill>
                  <a:srgbClr val="FF0000"/>
                </a:solidFill>
                <a:latin typeface="Calibri"/>
              </a:rPr>
              <a:t>KEY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B089F57-6179-B14E-8148-2009637B5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561" y="507396"/>
            <a:ext cx="10082270" cy="14630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Every time a person shows you the </a:t>
            </a:r>
            <a:r>
              <a:rPr lang="en-US" u="sng" dirty="0"/>
              <a:t>unpleasant</a:t>
            </a:r>
            <a:r>
              <a:rPr lang="en-US" dirty="0"/>
              <a:t> image and sound, a </a:t>
            </a:r>
            <a:r>
              <a:rPr lang="en-US" u="sng" dirty="0"/>
              <a:t>negative face</a:t>
            </a:r>
            <a:r>
              <a:rPr lang="en-US" dirty="0"/>
              <a:t> will appear above their picture.</a:t>
            </a:r>
          </a:p>
        </p:txBody>
      </p:sp>
    </p:spTree>
    <p:extLst>
      <p:ext uri="{BB962C8B-B14F-4D97-AF65-F5344CB8AC3E}">
        <p14:creationId xmlns:p14="http://schemas.microsoft.com/office/powerpoint/2010/main" val="3702332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PRESS THE RIGHT </a:t>
            </a:r>
            <a:r>
              <a:rPr lang="en-US" sz="3000" dirty="0">
                <a:solidFill>
                  <a:srgbClr val="FF0000"/>
                </a:solidFill>
                <a:latin typeface="Calibri"/>
              </a:rPr>
              <a:t>KEY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B089F57-6179-B14E-8148-2009637B5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561" y="507396"/>
            <a:ext cx="10082270" cy="14630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These faces will stack on top of each other to show you how many times each person has chosen what to do. For instance, in the example game below, person #2 had so far shown you two pleasant images/sounds and one meaningless image/sound. </a:t>
            </a:r>
          </a:p>
        </p:txBody>
      </p:sp>
    </p:spTree>
    <p:extLst>
      <p:ext uri="{BB962C8B-B14F-4D97-AF65-F5344CB8AC3E}">
        <p14:creationId xmlns:p14="http://schemas.microsoft.com/office/powerpoint/2010/main" val="2724283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PRESS THE RIGHT </a:t>
            </a:r>
            <a:r>
              <a:rPr lang="en-US" sz="3000" dirty="0">
                <a:solidFill>
                  <a:srgbClr val="FF0000"/>
                </a:solidFill>
                <a:latin typeface="Calibri"/>
              </a:rPr>
              <a:t>KEY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B089F57-6179-B14E-8148-2009637B5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884" y="1268115"/>
            <a:ext cx="10552683" cy="14630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In both types of games, </a:t>
            </a:r>
            <a:r>
              <a:rPr lang="en-US" u="sng" dirty="0"/>
              <a:t>you should try to get help as many times as you can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means you would </a:t>
            </a:r>
            <a:r>
              <a:rPr lang="en-US" dirty="0">
                <a:solidFill>
                  <a:srgbClr val="00FF00"/>
                </a:solidFill>
              </a:rPr>
              <a:t>see the pleasant outcomes as much as possible</a:t>
            </a:r>
            <a:r>
              <a:rPr lang="en-US" dirty="0"/>
              <a:t> in positive outcome games, and you would </a:t>
            </a:r>
            <a:r>
              <a:rPr lang="en-US" dirty="0">
                <a:solidFill>
                  <a:srgbClr val="00B0F0"/>
                </a:solidFill>
              </a:rPr>
              <a:t>avoid the unpleasant outcomes as much as possible </a:t>
            </a:r>
            <a:r>
              <a:rPr lang="en-US" dirty="0"/>
              <a:t>in negative outcome games.</a:t>
            </a:r>
          </a:p>
        </p:txBody>
      </p:sp>
    </p:spTree>
    <p:extLst>
      <p:ext uri="{BB962C8B-B14F-4D97-AF65-F5344CB8AC3E}">
        <p14:creationId xmlns:p14="http://schemas.microsoft.com/office/powerpoint/2010/main" val="3027874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PRESS THE RIGHT </a:t>
            </a:r>
            <a:r>
              <a:rPr lang="en-US" sz="3000" dirty="0">
                <a:solidFill>
                  <a:srgbClr val="FF0000"/>
                </a:solidFill>
                <a:latin typeface="Calibri"/>
              </a:rPr>
              <a:t>KEY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B089F57-6179-B14E-8148-2009637B5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1807" y="2220936"/>
            <a:ext cx="7928386" cy="14630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To help you get comfortable with this task,</a:t>
            </a:r>
          </a:p>
          <a:p>
            <a:pPr marL="0" indent="0">
              <a:buNone/>
            </a:pPr>
            <a:r>
              <a:rPr lang="en-US" dirty="0"/>
              <a:t>let’s do a few practice games</a:t>
            </a:r>
          </a:p>
        </p:txBody>
      </p:sp>
    </p:spTree>
    <p:extLst>
      <p:ext uri="{BB962C8B-B14F-4D97-AF65-F5344CB8AC3E}">
        <p14:creationId xmlns:p14="http://schemas.microsoft.com/office/powerpoint/2010/main" val="3422802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B089F57-6179-B14E-8148-2009637B5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4920" y="1065627"/>
            <a:ext cx="9662159" cy="18041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Great Job!</a:t>
            </a:r>
          </a:p>
          <a:p>
            <a:pPr marL="0" indent="0" algn="ctr">
              <a:buNone/>
            </a:pPr>
            <a:r>
              <a:rPr lang="en-US" dirty="0"/>
              <a:t>Let’s begin the real games!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BAAE0E0B-4974-DD4C-AAA7-9A9C12314860}"/>
              </a:ext>
            </a:extLst>
          </p:cNvPr>
          <p:cNvSpPr txBox="1">
            <a:spLocks/>
          </p:cNvSpPr>
          <p:nvPr/>
        </p:nvSpPr>
        <p:spPr>
          <a:xfrm>
            <a:off x="3031351" y="3644440"/>
            <a:ext cx="6111932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KEY TO </a:t>
            </a:r>
            <a:r>
              <a:rPr lang="en-US" sz="3000" u="sng" dirty="0">
                <a:solidFill>
                  <a:srgbClr val="FF0000"/>
                </a:solidFill>
              </a:rPr>
              <a:t>BEGIN</a:t>
            </a:r>
          </a:p>
        </p:txBody>
      </p:sp>
      <p:sp>
        <p:nvSpPr>
          <p:cNvPr id="8" name="Subtitle 8">
            <a:extLst>
              <a:ext uri="{FF2B5EF4-FFF2-40B4-BE49-F238E27FC236}">
                <a16:creationId xmlns:a16="http://schemas.microsoft.com/office/drawing/2014/main" id="{A055A16D-A8A0-3F4E-A40E-0DE76845C931}"/>
              </a:ext>
            </a:extLst>
          </p:cNvPr>
          <p:cNvSpPr txBox="1">
            <a:spLocks/>
          </p:cNvSpPr>
          <p:nvPr/>
        </p:nvSpPr>
        <p:spPr>
          <a:xfrm>
            <a:off x="8981486" y="3479952"/>
            <a:ext cx="1258017" cy="631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ECC5C2B7-F559-DC43-B8E3-A629B8848CFA}"/>
              </a:ext>
            </a:extLst>
          </p:cNvPr>
          <p:cNvSpPr/>
          <p:nvPr/>
        </p:nvSpPr>
        <p:spPr>
          <a:xfrm>
            <a:off x="9143283" y="3644440"/>
            <a:ext cx="1258017" cy="63176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22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72" y="1102725"/>
            <a:ext cx="10953598" cy="41377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For this task, you will play several “cooperation games”. In each game, you need to repeatedly choose between </a:t>
            </a:r>
            <a:r>
              <a:rPr lang="en-US" dirty="0">
                <a:solidFill>
                  <a:srgbClr val="00FF00"/>
                </a:solidFill>
              </a:rPr>
              <a:t>three different people </a:t>
            </a:r>
            <a:r>
              <a:rPr lang="en-US" dirty="0"/>
              <a:t>to ask for help.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In each game, you will be able to make </a:t>
            </a:r>
            <a:r>
              <a:rPr lang="en-US" dirty="0">
                <a:solidFill>
                  <a:srgbClr val="00B0F0"/>
                </a:solidFill>
              </a:rPr>
              <a:t>16 choices in a row</a:t>
            </a:r>
            <a:r>
              <a:rPr lang="en-US" dirty="0"/>
              <a:t>.</a:t>
            </a:r>
          </a:p>
        </p:txBody>
      </p:sp>
      <p:sp>
        <p:nvSpPr>
          <p:cNvPr id="8" name="Subtitle 8"/>
          <p:cNvSpPr txBox="1">
            <a:spLocks/>
          </p:cNvSpPr>
          <p:nvPr/>
        </p:nvSpPr>
        <p:spPr>
          <a:xfrm>
            <a:off x="1537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3" name="Right Arrow 12"/>
          <p:cNvSpPr/>
          <p:nvPr/>
        </p:nvSpPr>
        <p:spPr>
          <a:xfrm rot="10800000">
            <a:off x="1924339" y="6388210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KEY TO CONTINUE</a:t>
            </a:r>
          </a:p>
        </p:txBody>
      </p:sp>
    </p:spTree>
    <p:extLst>
      <p:ext uri="{BB962C8B-B14F-4D97-AF65-F5344CB8AC3E}">
        <p14:creationId xmlns:p14="http://schemas.microsoft.com/office/powerpoint/2010/main" val="1480246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B7B08E01-564D-3A4B-83BD-44E5267425F1}"/>
              </a:ext>
            </a:extLst>
          </p:cNvPr>
          <p:cNvSpPr txBox="1">
            <a:spLocks/>
          </p:cNvSpPr>
          <p:nvPr/>
        </p:nvSpPr>
        <p:spPr>
          <a:xfrm>
            <a:off x="1537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F13C9F58-8DD1-0741-8B32-E518388B270B}"/>
              </a:ext>
            </a:extLst>
          </p:cNvPr>
          <p:cNvSpPr/>
          <p:nvPr/>
        </p:nvSpPr>
        <p:spPr>
          <a:xfrm rot="10800000">
            <a:off x="1924339" y="6388210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ubtitle 8">
            <a:extLst>
              <a:ext uri="{FF2B5EF4-FFF2-40B4-BE49-F238E27FC236}">
                <a16:creationId xmlns:a16="http://schemas.microsoft.com/office/drawing/2014/main" id="{030FA3B7-9ECC-3241-AC0F-1E2A6B1E22B9}"/>
              </a:ext>
            </a:extLst>
          </p:cNvPr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12938356-7A94-A745-96CF-A58F4DF93992}"/>
              </a:ext>
            </a:extLst>
          </p:cNvPr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F7D83F43-CDD0-CB44-9F53-CC2BB30E8507}"/>
              </a:ext>
            </a:extLst>
          </p:cNvPr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KEY TO CONTINUE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11E801-472B-3EC1-2B1D-AE7377B7994E}"/>
              </a:ext>
            </a:extLst>
          </p:cNvPr>
          <p:cNvSpPr txBox="1"/>
          <p:nvPr/>
        </p:nvSpPr>
        <p:spPr>
          <a:xfrm>
            <a:off x="1187415" y="508989"/>
            <a:ext cx="981973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/>
              <a:t>In each game, images of three people you can choose from will be shown like in the example below. </a:t>
            </a:r>
            <a:r>
              <a:rPr lang="en-US" sz="2800" dirty="0">
                <a:solidFill>
                  <a:srgbClr val="00FF00"/>
                </a:solidFill>
              </a:rPr>
              <a:t>Each person will have a number below their picture</a:t>
            </a:r>
            <a:r>
              <a:rPr lang="en-US" sz="2800" dirty="0"/>
              <a:t>. Either a 1, 2, or 3.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Each time you want to choose to ask one of them for help, you need to </a:t>
            </a:r>
            <a:r>
              <a:rPr lang="en-US" sz="2800" u="sng" dirty="0"/>
              <a:t>press their number on the keyboard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04520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B7B08E01-564D-3A4B-83BD-44E5267425F1}"/>
              </a:ext>
            </a:extLst>
          </p:cNvPr>
          <p:cNvSpPr txBox="1">
            <a:spLocks/>
          </p:cNvSpPr>
          <p:nvPr/>
        </p:nvSpPr>
        <p:spPr>
          <a:xfrm>
            <a:off x="1537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F13C9F58-8DD1-0741-8B32-E518388B270B}"/>
              </a:ext>
            </a:extLst>
          </p:cNvPr>
          <p:cNvSpPr/>
          <p:nvPr/>
        </p:nvSpPr>
        <p:spPr>
          <a:xfrm rot="10800000">
            <a:off x="1924339" y="6388210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ubtitle 8">
            <a:extLst>
              <a:ext uri="{FF2B5EF4-FFF2-40B4-BE49-F238E27FC236}">
                <a16:creationId xmlns:a16="http://schemas.microsoft.com/office/drawing/2014/main" id="{030FA3B7-9ECC-3241-AC0F-1E2A6B1E22B9}"/>
              </a:ext>
            </a:extLst>
          </p:cNvPr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12938356-7A94-A745-96CF-A58F4DF93992}"/>
              </a:ext>
            </a:extLst>
          </p:cNvPr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F7D83F43-CDD0-CB44-9F53-CC2BB30E8507}"/>
              </a:ext>
            </a:extLst>
          </p:cNvPr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KEY TO CONTINUE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11E801-472B-3EC1-2B1D-AE7377B7994E}"/>
              </a:ext>
            </a:extLst>
          </p:cNvPr>
          <p:cNvSpPr txBox="1"/>
          <p:nvPr/>
        </p:nvSpPr>
        <p:spPr>
          <a:xfrm>
            <a:off x="1187415" y="847087"/>
            <a:ext cx="981973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/>
              <a:t>For example, if you want to select the person </a:t>
            </a:r>
            <a:r>
              <a:rPr lang="en-US" sz="2800" dirty="0">
                <a:solidFill>
                  <a:srgbClr val="00FF00"/>
                </a:solidFill>
              </a:rPr>
              <a:t>on the left</a:t>
            </a:r>
            <a:r>
              <a:rPr lang="en-US" sz="2800" dirty="0"/>
              <a:t>, then press the </a:t>
            </a:r>
            <a:r>
              <a:rPr lang="en-US" sz="2800" dirty="0">
                <a:solidFill>
                  <a:srgbClr val="00FF00"/>
                </a:solidFill>
              </a:rPr>
              <a:t>1 KEY </a:t>
            </a:r>
            <a:r>
              <a:rPr lang="en-US" sz="2800" dirty="0"/>
              <a:t>on the keyboard. If you decide you want to select the </a:t>
            </a:r>
            <a:r>
              <a:rPr lang="en-US" sz="2800" dirty="0">
                <a:solidFill>
                  <a:srgbClr val="FF0000"/>
                </a:solidFill>
              </a:rPr>
              <a:t>person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in the middle</a:t>
            </a:r>
            <a:r>
              <a:rPr lang="en-US" sz="2800" dirty="0"/>
              <a:t>, then </a:t>
            </a:r>
            <a:r>
              <a:rPr lang="en-US" sz="2800" dirty="0">
                <a:solidFill>
                  <a:srgbClr val="FF0000"/>
                </a:solidFill>
              </a:rPr>
              <a:t>press the 2 KEY</a:t>
            </a:r>
            <a:r>
              <a:rPr lang="en-US" sz="2800" dirty="0"/>
              <a:t>. Pressing the </a:t>
            </a:r>
            <a:r>
              <a:rPr lang="en-US" sz="2800" dirty="0">
                <a:solidFill>
                  <a:srgbClr val="00B0F0"/>
                </a:solidFill>
              </a:rPr>
              <a:t>3 KEY </a:t>
            </a:r>
            <a:r>
              <a:rPr lang="en-US" sz="2800" dirty="0"/>
              <a:t>would instead select the </a:t>
            </a:r>
            <a:r>
              <a:rPr lang="en-US" sz="2800" dirty="0">
                <a:solidFill>
                  <a:srgbClr val="00B0F0"/>
                </a:solidFill>
              </a:rPr>
              <a:t>person on the right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4746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B7B08E01-564D-3A4B-83BD-44E5267425F1}"/>
              </a:ext>
            </a:extLst>
          </p:cNvPr>
          <p:cNvSpPr txBox="1">
            <a:spLocks/>
          </p:cNvSpPr>
          <p:nvPr/>
        </p:nvSpPr>
        <p:spPr>
          <a:xfrm>
            <a:off x="1537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F13C9F58-8DD1-0741-8B32-E518388B270B}"/>
              </a:ext>
            </a:extLst>
          </p:cNvPr>
          <p:cNvSpPr/>
          <p:nvPr/>
        </p:nvSpPr>
        <p:spPr>
          <a:xfrm rot="10800000">
            <a:off x="1924339" y="6388210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ubtitle 8">
            <a:extLst>
              <a:ext uri="{FF2B5EF4-FFF2-40B4-BE49-F238E27FC236}">
                <a16:creationId xmlns:a16="http://schemas.microsoft.com/office/drawing/2014/main" id="{030FA3B7-9ECC-3241-AC0F-1E2A6B1E22B9}"/>
              </a:ext>
            </a:extLst>
          </p:cNvPr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12938356-7A94-A745-96CF-A58F4DF93992}"/>
              </a:ext>
            </a:extLst>
          </p:cNvPr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F7D83F43-CDD0-CB44-9F53-CC2BB30E8507}"/>
              </a:ext>
            </a:extLst>
          </p:cNvPr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KEY TO CONTINUE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11E801-472B-3EC1-2B1D-AE7377B7994E}"/>
              </a:ext>
            </a:extLst>
          </p:cNvPr>
          <p:cNvSpPr txBox="1"/>
          <p:nvPr/>
        </p:nvSpPr>
        <p:spPr>
          <a:xfrm>
            <a:off x="1187415" y="847087"/>
            <a:ext cx="981973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/>
              <a:t>When you ask someone for help, they might choose to </a:t>
            </a:r>
            <a:r>
              <a:rPr lang="en-US" sz="2800" dirty="0">
                <a:solidFill>
                  <a:srgbClr val="00FF00"/>
                </a:solidFill>
              </a:rPr>
              <a:t>help you, </a:t>
            </a:r>
            <a:r>
              <a:rPr lang="en-US" sz="2800" dirty="0"/>
              <a:t>or they might choose </a:t>
            </a:r>
            <a:r>
              <a:rPr lang="en-US" sz="2800" dirty="0">
                <a:solidFill>
                  <a:srgbClr val="FF0000"/>
                </a:solidFill>
              </a:rPr>
              <a:t>not to help you</a:t>
            </a:r>
            <a:r>
              <a:rPr lang="en-US" sz="2800" dirty="0"/>
              <a:t>.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u="sng" dirty="0"/>
              <a:t>Some people will tend to be more helpful than others</a:t>
            </a:r>
            <a:r>
              <a:rPr lang="en-US" sz="2800" dirty="0"/>
              <a:t>. But when you start each game, you will not know which of the people are more likely to help you.</a:t>
            </a:r>
          </a:p>
        </p:txBody>
      </p:sp>
    </p:spTree>
    <p:extLst>
      <p:ext uri="{BB962C8B-B14F-4D97-AF65-F5344CB8AC3E}">
        <p14:creationId xmlns:p14="http://schemas.microsoft.com/office/powerpoint/2010/main" val="400672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B7B08E01-564D-3A4B-83BD-44E5267425F1}"/>
              </a:ext>
            </a:extLst>
          </p:cNvPr>
          <p:cNvSpPr txBox="1">
            <a:spLocks/>
          </p:cNvSpPr>
          <p:nvPr/>
        </p:nvSpPr>
        <p:spPr>
          <a:xfrm>
            <a:off x="1537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F13C9F58-8DD1-0741-8B32-E518388B270B}"/>
              </a:ext>
            </a:extLst>
          </p:cNvPr>
          <p:cNvSpPr/>
          <p:nvPr/>
        </p:nvSpPr>
        <p:spPr>
          <a:xfrm rot="10800000">
            <a:off x="1924339" y="6388210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ubtitle 8">
            <a:extLst>
              <a:ext uri="{FF2B5EF4-FFF2-40B4-BE49-F238E27FC236}">
                <a16:creationId xmlns:a16="http://schemas.microsoft.com/office/drawing/2014/main" id="{030FA3B7-9ECC-3241-AC0F-1E2A6B1E22B9}"/>
              </a:ext>
            </a:extLst>
          </p:cNvPr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12938356-7A94-A745-96CF-A58F4DF93992}"/>
              </a:ext>
            </a:extLst>
          </p:cNvPr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F7D83F43-CDD0-CB44-9F53-CC2BB30E8507}"/>
              </a:ext>
            </a:extLst>
          </p:cNvPr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KEY TO CONTINUE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11E801-472B-3EC1-2B1D-AE7377B7994E}"/>
              </a:ext>
            </a:extLst>
          </p:cNvPr>
          <p:cNvSpPr txBox="1"/>
          <p:nvPr/>
        </p:nvSpPr>
        <p:spPr>
          <a:xfrm>
            <a:off x="1186134" y="758851"/>
            <a:ext cx="981973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/>
              <a:t>There will be two different types of games: </a:t>
            </a:r>
            <a:r>
              <a:rPr lang="en-US" sz="2800" dirty="0">
                <a:solidFill>
                  <a:srgbClr val="00FF00"/>
                </a:solidFill>
              </a:rPr>
              <a:t>positive outcome games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FF0000"/>
                </a:solidFill>
              </a:rPr>
              <a:t>negative outcome games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In </a:t>
            </a:r>
            <a:r>
              <a:rPr lang="en-US" sz="2800" dirty="0">
                <a:solidFill>
                  <a:srgbClr val="00FF00"/>
                </a:solidFill>
              </a:rPr>
              <a:t>positive outcome games</a:t>
            </a:r>
            <a:r>
              <a:rPr lang="en-US" sz="2800" dirty="0"/>
              <a:t>, the person you select can decide to show you a </a:t>
            </a:r>
            <a:r>
              <a:rPr lang="en-US" sz="2800" u="sng" dirty="0">
                <a:solidFill>
                  <a:srgbClr val="00FF00"/>
                </a:solidFill>
              </a:rPr>
              <a:t>pleasant</a:t>
            </a:r>
            <a:r>
              <a:rPr lang="en-US" sz="2800" dirty="0">
                <a:solidFill>
                  <a:srgbClr val="00FF00"/>
                </a:solidFill>
              </a:rPr>
              <a:t> </a:t>
            </a:r>
            <a:r>
              <a:rPr lang="en-US" sz="2800" dirty="0"/>
              <a:t>image and sound. 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They can also decide to show you a </a:t>
            </a:r>
            <a:r>
              <a:rPr lang="en-US" sz="2800" u="sng" dirty="0"/>
              <a:t>meaningless</a:t>
            </a:r>
            <a:r>
              <a:rPr lang="en-US" sz="2800" dirty="0"/>
              <a:t> image and sound instead. These meaningless images and sounds are </a:t>
            </a:r>
            <a:r>
              <a:rPr lang="en-US" sz="2800" u="sng" dirty="0"/>
              <a:t>not pleasant or unpleasant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75688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B7B08E01-564D-3A4B-83BD-44E5267425F1}"/>
              </a:ext>
            </a:extLst>
          </p:cNvPr>
          <p:cNvSpPr txBox="1">
            <a:spLocks/>
          </p:cNvSpPr>
          <p:nvPr/>
        </p:nvSpPr>
        <p:spPr>
          <a:xfrm>
            <a:off x="1537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F13C9F58-8DD1-0741-8B32-E518388B270B}"/>
              </a:ext>
            </a:extLst>
          </p:cNvPr>
          <p:cNvSpPr/>
          <p:nvPr/>
        </p:nvSpPr>
        <p:spPr>
          <a:xfrm rot="10800000">
            <a:off x="1924339" y="6388210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ubtitle 8">
            <a:extLst>
              <a:ext uri="{FF2B5EF4-FFF2-40B4-BE49-F238E27FC236}">
                <a16:creationId xmlns:a16="http://schemas.microsoft.com/office/drawing/2014/main" id="{030FA3B7-9ECC-3241-AC0F-1E2A6B1E22B9}"/>
              </a:ext>
            </a:extLst>
          </p:cNvPr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12938356-7A94-A745-96CF-A58F4DF93992}"/>
              </a:ext>
            </a:extLst>
          </p:cNvPr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F7D83F43-CDD0-CB44-9F53-CC2BB30E8507}"/>
              </a:ext>
            </a:extLst>
          </p:cNvPr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KEY TO CONTINUE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11E801-472B-3EC1-2B1D-AE7377B7994E}"/>
              </a:ext>
            </a:extLst>
          </p:cNvPr>
          <p:cNvSpPr txBox="1"/>
          <p:nvPr/>
        </p:nvSpPr>
        <p:spPr>
          <a:xfrm>
            <a:off x="1186134" y="758851"/>
            <a:ext cx="981973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/>
              <a:t>In </a:t>
            </a:r>
            <a:r>
              <a:rPr lang="en-US" sz="2800" dirty="0">
                <a:solidFill>
                  <a:srgbClr val="FF0000"/>
                </a:solidFill>
              </a:rPr>
              <a:t>negative outcome games</a:t>
            </a:r>
            <a:r>
              <a:rPr lang="en-US" sz="2800" dirty="0"/>
              <a:t>, the person you select can decide to show you an </a:t>
            </a:r>
            <a:r>
              <a:rPr lang="en-US" sz="2800" u="sng" dirty="0">
                <a:solidFill>
                  <a:srgbClr val="FF0000"/>
                </a:solidFill>
              </a:rPr>
              <a:t>unpleasant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image and sound. 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They can also decide to show you a </a:t>
            </a:r>
            <a:r>
              <a:rPr lang="en-US" sz="2800" u="sng" dirty="0"/>
              <a:t>meaningless</a:t>
            </a:r>
            <a:r>
              <a:rPr lang="en-US" sz="2800" dirty="0"/>
              <a:t> image and sound instead.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26646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B7B08E01-564D-3A4B-83BD-44E5267425F1}"/>
              </a:ext>
            </a:extLst>
          </p:cNvPr>
          <p:cNvSpPr txBox="1">
            <a:spLocks/>
          </p:cNvSpPr>
          <p:nvPr/>
        </p:nvSpPr>
        <p:spPr>
          <a:xfrm>
            <a:off x="1537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F13C9F58-8DD1-0741-8B32-E518388B270B}"/>
              </a:ext>
            </a:extLst>
          </p:cNvPr>
          <p:cNvSpPr/>
          <p:nvPr/>
        </p:nvSpPr>
        <p:spPr>
          <a:xfrm rot="10800000">
            <a:off x="1924339" y="6388210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ubtitle 8">
            <a:extLst>
              <a:ext uri="{FF2B5EF4-FFF2-40B4-BE49-F238E27FC236}">
                <a16:creationId xmlns:a16="http://schemas.microsoft.com/office/drawing/2014/main" id="{030FA3B7-9ECC-3241-AC0F-1E2A6B1E22B9}"/>
              </a:ext>
            </a:extLst>
          </p:cNvPr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12938356-7A94-A745-96CF-A58F4DF93992}"/>
              </a:ext>
            </a:extLst>
          </p:cNvPr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F7D83F43-CDD0-CB44-9F53-CC2BB30E8507}"/>
              </a:ext>
            </a:extLst>
          </p:cNvPr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KEY TO CONTINUE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11E801-472B-3EC1-2B1D-AE7377B7994E}"/>
              </a:ext>
            </a:extLst>
          </p:cNvPr>
          <p:cNvSpPr txBox="1"/>
          <p:nvPr/>
        </p:nvSpPr>
        <p:spPr>
          <a:xfrm>
            <a:off x="1186134" y="758851"/>
            <a:ext cx="981973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/>
              <a:t>Below are examples of what the pleasant, meaningless, and unpleasant images might look like:</a:t>
            </a:r>
          </a:p>
          <a:p>
            <a:endParaRPr 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58272F-6036-070C-32B1-0752D6F19136}"/>
              </a:ext>
            </a:extLst>
          </p:cNvPr>
          <p:cNvSpPr txBox="1"/>
          <p:nvPr/>
        </p:nvSpPr>
        <p:spPr>
          <a:xfrm>
            <a:off x="933350" y="4917530"/>
            <a:ext cx="29756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FF00"/>
                </a:solidFill>
              </a:rPr>
              <a:t>Pleasant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E65A34-5802-236A-1A8B-5D1027443AE9}"/>
              </a:ext>
            </a:extLst>
          </p:cNvPr>
          <p:cNvSpPr txBox="1"/>
          <p:nvPr/>
        </p:nvSpPr>
        <p:spPr>
          <a:xfrm>
            <a:off x="4677655" y="4917532"/>
            <a:ext cx="29756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dirty="0"/>
              <a:t>Meaningless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5D2711-468D-52FF-37F6-57402D84EFB9}"/>
              </a:ext>
            </a:extLst>
          </p:cNvPr>
          <p:cNvSpPr txBox="1"/>
          <p:nvPr/>
        </p:nvSpPr>
        <p:spPr>
          <a:xfrm>
            <a:off x="8966429" y="4917532"/>
            <a:ext cx="29756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Unpleasant</a:t>
            </a:r>
          </a:p>
        </p:txBody>
      </p:sp>
    </p:spTree>
    <p:extLst>
      <p:ext uri="{BB962C8B-B14F-4D97-AF65-F5344CB8AC3E}">
        <p14:creationId xmlns:p14="http://schemas.microsoft.com/office/powerpoint/2010/main" val="3560337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B7B08E01-564D-3A4B-83BD-44E5267425F1}"/>
              </a:ext>
            </a:extLst>
          </p:cNvPr>
          <p:cNvSpPr txBox="1">
            <a:spLocks/>
          </p:cNvSpPr>
          <p:nvPr/>
        </p:nvSpPr>
        <p:spPr>
          <a:xfrm>
            <a:off x="1537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F13C9F58-8DD1-0741-8B32-E518388B270B}"/>
              </a:ext>
            </a:extLst>
          </p:cNvPr>
          <p:cNvSpPr/>
          <p:nvPr/>
        </p:nvSpPr>
        <p:spPr>
          <a:xfrm rot="10800000">
            <a:off x="1924339" y="6388210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ubtitle 8">
            <a:extLst>
              <a:ext uri="{FF2B5EF4-FFF2-40B4-BE49-F238E27FC236}">
                <a16:creationId xmlns:a16="http://schemas.microsoft.com/office/drawing/2014/main" id="{030FA3B7-9ECC-3241-AC0F-1E2A6B1E22B9}"/>
              </a:ext>
            </a:extLst>
          </p:cNvPr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12938356-7A94-A745-96CF-A58F4DF93992}"/>
              </a:ext>
            </a:extLst>
          </p:cNvPr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F7D83F43-CDD0-CB44-9F53-CC2BB30E8507}"/>
              </a:ext>
            </a:extLst>
          </p:cNvPr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KEY TO CONTINUE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11E801-472B-3EC1-2B1D-AE7377B7994E}"/>
              </a:ext>
            </a:extLst>
          </p:cNvPr>
          <p:cNvSpPr txBox="1"/>
          <p:nvPr/>
        </p:nvSpPr>
        <p:spPr>
          <a:xfrm>
            <a:off x="1186134" y="758851"/>
            <a:ext cx="981973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More </a:t>
            </a:r>
            <a:r>
              <a:rPr lang="en-US" sz="2800" u="sng" dirty="0"/>
              <a:t>helpful</a:t>
            </a:r>
            <a:r>
              <a:rPr lang="en-US" sz="2800" dirty="0"/>
              <a:t> people will show you the </a:t>
            </a:r>
            <a:r>
              <a:rPr lang="en-US" sz="2800" dirty="0">
                <a:solidFill>
                  <a:srgbClr val="00FF00"/>
                </a:solidFill>
              </a:rPr>
              <a:t>pleasant</a:t>
            </a:r>
            <a:r>
              <a:rPr lang="en-US" sz="2800" dirty="0"/>
              <a:t> images and sounds </a:t>
            </a:r>
            <a:r>
              <a:rPr lang="en-US" sz="2800" u="sng" dirty="0"/>
              <a:t>more often</a:t>
            </a:r>
            <a:r>
              <a:rPr lang="en-US" sz="2800" dirty="0"/>
              <a:t> in positive outcome games, and they will show you the </a:t>
            </a:r>
            <a:r>
              <a:rPr lang="en-US" sz="2800" dirty="0">
                <a:solidFill>
                  <a:srgbClr val="FF0000"/>
                </a:solidFill>
              </a:rPr>
              <a:t>unpleasant</a:t>
            </a:r>
            <a:r>
              <a:rPr lang="en-US" sz="2800" dirty="0"/>
              <a:t> images and sounds </a:t>
            </a:r>
            <a:r>
              <a:rPr lang="en-US" sz="2800" u="sng" dirty="0"/>
              <a:t>less often</a:t>
            </a:r>
            <a:r>
              <a:rPr lang="en-US" sz="2800" dirty="0"/>
              <a:t> in negative outcome games.</a:t>
            </a:r>
          </a:p>
          <a:p>
            <a:endParaRPr lang="en-US" sz="2800" dirty="0"/>
          </a:p>
          <a:p>
            <a:r>
              <a:rPr lang="en-US" sz="2800" dirty="0"/>
              <a:t>But when you start each game, you will not know which of the three people are more likely to help you.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12559305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50350</TotalTime>
  <Words>791</Words>
  <Application>Microsoft Office PowerPoint</Application>
  <PresentationFormat>Widescreen</PresentationFormat>
  <Paragraphs>94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Black</vt:lpstr>
      <vt:lpstr>Cooperation Task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Slot Machine</dc:title>
  <dc:creator>Robin Aupperle</dc:creator>
  <cp:lastModifiedBy>Ryan Smith</cp:lastModifiedBy>
  <cp:revision>468</cp:revision>
  <dcterms:created xsi:type="dcterms:W3CDTF">2014-09-09T19:40:19Z</dcterms:created>
  <dcterms:modified xsi:type="dcterms:W3CDTF">2022-08-11T15:27:35Z</dcterms:modified>
</cp:coreProperties>
</file>