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7"/>
  </p:notesMasterIdLst>
  <p:sldIdLst>
    <p:sldId id="498" r:id="rId2"/>
    <p:sldId id="495" r:id="rId3"/>
    <p:sldId id="510" r:id="rId4"/>
    <p:sldId id="536" r:id="rId5"/>
    <p:sldId id="542" r:id="rId6"/>
    <p:sldId id="511" r:id="rId7"/>
    <p:sldId id="513" r:id="rId8"/>
    <p:sldId id="548" r:id="rId9"/>
    <p:sldId id="514" r:id="rId10"/>
    <p:sldId id="515" r:id="rId11"/>
    <p:sldId id="516" r:id="rId12"/>
    <p:sldId id="517" r:id="rId13"/>
    <p:sldId id="518" r:id="rId14"/>
    <p:sldId id="519" r:id="rId15"/>
    <p:sldId id="520" r:id="rId16"/>
    <p:sldId id="521" r:id="rId17"/>
    <p:sldId id="539" r:id="rId18"/>
    <p:sldId id="522" r:id="rId19"/>
    <p:sldId id="543" r:id="rId20"/>
    <p:sldId id="523" r:id="rId21"/>
    <p:sldId id="524" r:id="rId22"/>
    <p:sldId id="525" r:id="rId23"/>
    <p:sldId id="526" r:id="rId24"/>
    <p:sldId id="528" r:id="rId25"/>
    <p:sldId id="544" r:id="rId26"/>
    <p:sldId id="529" r:id="rId27"/>
    <p:sldId id="534" r:id="rId28"/>
    <p:sldId id="546" r:id="rId29"/>
    <p:sldId id="549" r:id="rId30"/>
    <p:sldId id="530" r:id="rId31"/>
    <p:sldId id="538" r:id="rId32"/>
    <p:sldId id="540" r:id="rId33"/>
    <p:sldId id="547" r:id="rId34"/>
    <p:sldId id="541" r:id="rId35"/>
    <p:sldId id="545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run1" id="{83EBD0D1-AFB9-CA47-840B-0BC3DF865093}">
          <p14:sldIdLst>
            <p14:sldId id="498"/>
            <p14:sldId id="495"/>
            <p14:sldId id="510"/>
            <p14:sldId id="536"/>
            <p14:sldId id="542"/>
            <p14:sldId id="511"/>
            <p14:sldId id="513"/>
            <p14:sldId id="548"/>
            <p14:sldId id="514"/>
            <p14:sldId id="515"/>
            <p14:sldId id="516"/>
            <p14:sldId id="517"/>
            <p14:sldId id="518"/>
            <p14:sldId id="519"/>
            <p14:sldId id="520"/>
            <p14:sldId id="521"/>
            <p14:sldId id="539"/>
            <p14:sldId id="522"/>
            <p14:sldId id="543"/>
            <p14:sldId id="523"/>
            <p14:sldId id="524"/>
            <p14:sldId id="525"/>
            <p14:sldId id="526"/>
            <p14:sldId id="528"/>
            <p14:sldId id="544"/>
            <p14:sldId id="529"/>
            <p14:sldId id="534"/>
            <p14:sldId id="546"/>
            <p14:sldId id="549"/>
            <p14:sldId id="530"/>
          </p14:sldIdLst>
        </p14:section>
        <p14:section name="Role Reversal Section" id="{E14ED5AF-C50F-9842-B2C8-76EE845F50BB}">
          <p14:sldIdLst>
            <p14:sldId id="538"/>
            <p14:sldId id="540"/>
            <p14:sldId id="547"/>
            <p14:sldId id="541"/>
          </p14:sldIdLst>
        </p14:section>
        <p14:section name="Main Play" id="{1481569A-AB52-774D-B08D-77F1481F9803}">
          <p14:sldIdLst>
            <p14:sldId id="54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5973"/>
    <a:srgbClr val="6E3600"/>
    <a:srgbClr val="00FDFF"/>
    <a:srgbClr val="00FF00"/>
    <a:srgbClr val="F51780"/>
    <a:srgbClr val="FFFF66"/>
    <a:srgbClr val="0000FF"/>
    <a:srgbClr val="1025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196" autoAdjust="0"/>
    <p:restoredTop sz="93099" autoAdjust="0"/>
  </p:normalViewPr>
  <p:slideViewPr>
    <p:cSldViewPr snapToGrid="0" snapToObjects="1">
      <p:cViewPr>
        <p:scale>
          <a:sx n="85" d="100"/>
          <a:sy n="85" d="100"/>
        </p:scale>
        <p:origin x="968" y="8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CDFB13-8C7E-2148-B293-047F9641DD71}" type="datetimeFigureOut">
              <a:rPr lang="en-US" smtClean="0"/>
              <a:t>7/27/22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AE12D7-AE97-9243-8341-9A20FCA5A3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675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Outside</a:t>
            </a:r>
            <a:r>
              <a:rPr lang="en-US" baseline="0" dirty="0"/>
              <a:t> the scanner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2718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6149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109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1535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6776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5260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5245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5171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5800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9066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39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5122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164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5206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0537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6180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5102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1270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7428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81248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AE12D7-AE97-9243-8341-9A20FCA5A30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795106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AE12D7-AE97-9243-8341-9A20FCA5A30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47535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7531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64710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 shot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60854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80607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13090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25886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04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1610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7201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2289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5333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the Social Approval. In % form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3835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the Social Approval. In % form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61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7/27/22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7/27/22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7/27/22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7/27/22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7/27/22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7/27/22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7/27/22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7/27/22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7/27/22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7/27/22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7/27/22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25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A4D3A-6EF8-7448-AC6F-AD52FEDAA6A8}" type="datetimeFigureOut">
              <a:rPr lang="en-US" smtClean="0"/>
              <a:t>7/27/22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866900" y="2798641"/>
            <a:ext cx="8458200" cy="1470025"/>
          </a:xfrm>
        </p:spPr>
        <p:txBody>
          <a:bodyPr>
            <a:normAutofit/>
          </a:bodyPr>
          <a:lstStyle/>
          <a:p>
            <a:r>
              <a:rPr lang="en-US" sz="5400" dirty="0"/>
              <a:t>Social Media Task</a:t>
            </a: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7418" y="303487"/>
            <a:ext cx="1760561" cy="33386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225CAA8-1234-FC4A-90C1-FB81655EFF7B}"/>
              </a:ext>
            </a:extLst>
          </p:cNvPr>
          <p:cNvSpPr txBox="1"/>
          <p:nvPr/>
        </p:nvSpPr>
        <p:spPr>
          <a:xfrm>
            <a:off x="1866900" y="1539939"/>
            <a:ext cx="82686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/>
              <a:t>Turn up the volume to hear instructions.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661E36E-8B23-F545-ACCA-4647AC1B2C87}"/>
              </a:ext>
            </a:extLst>
          </p:cNvPr>
          <p:cNvGrpSpPr/>
          <p:nvPr/>
        </p:nvGrpSpPr>
        <p:grpSpPr>
          <a:xfrm>
            <a:off x="4897485" y="4268666"/>
            <a:ext cx="2397030" cy="206973"/>
            <a:chOff x="5171536" y="4258789"/>
            <a:chExt cx="2397030" cy="206973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E1B9240D-3C4D-BB4B-977D-6946A8B90715}"/>
                </a:ext>
              </a:extLst>
            </p:cNvPr>
            <p:cNvSpPr/>
            <p:nvPr/>
          </p:nvSpPr>
          <p:spPr>
            <a:xfrm>
              <a:off x="5171536" y="4268666"/>
              <a:ext cx="192604" cy="197096"/>
            </a:xfrm>
            <a:prstGeom prst="ellipse">
              <a:avLst/>
            </a:prstGeom>
            <a:solidFill>
              <a:srgbClr val="FFFF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590173E-03AF-5F42-9D3F-210E18CF9356}"/>
                </a:ext>
              </a:extLst>
            </p:cNvPr>
            <p:cNvSpPr/>
            <p:nvPr/>
          </p:nvSpPr>
          <p:spPr>
            <a:xfrm>
              <a:off x="5723644" y="4268666"/>
              <a:ext cx="192604" cy="197096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66171FC-B146-1446-B045-41E7ADD8E754}"/>
                </a:ext>
              </a:extLst>
            </p:cNvPr>
            <p:cNvSpPr/>
            <p:nvPr/>
          </p:nvSpPr>
          <p:spPr>
            <a:xfrm>
              <a:off x="6275752" y="4268666"/>
              <a:ext cx="192604" cy="197096"/>
            </a:xfrm>
            <a:prstGeom prst="ellipse">
              <a:avLst/>
            </a:prstGeom>
            <a:solidFill>
              <a:srgbClr val="00FD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188DF6F-2EAA-5848-8092-D0E29EA9EEAF}"/>
                </a:ext>
              </a:extLst>
            </p:cNvPr>
            <p:cNvSpPr/>
            <p:nvPr/>
          </p:nvSpPr>
          <p:spPr>
            <a:xfrm>
              <a:off x="6827860" y="4268666"/>
              <a:ext cx="192604" cy="197096"/>
            </a:xfrm>
            <a:prstGeom prst="ellipse">
              <a:avLst/>
            </a:prstGeom>
            <a:solidFill>
              <a:srgbClr val="F517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849D21A-4784-C74C-8D10-1C13E4F92913}"/>
                </a:ext>
              </a:extLst>
            </p:cNvPr>
            <p:cNvSpPr/>
            <p:nvPr/>
          </p:nvSpPr>
          <p:spPr>
            <a:xfrm>
              <a:off x="7375962" y="4258789"/>
              <a:ext cx="192604" cy="19709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68561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7550" y="333007"/>
            <a:ext cx="10405640" cy="2850048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FFFFFF"/>
                </a:solidFill>
                <a:latin typeface="-apple-system"/>
              </a:rPr>
              <a:t>In each </a:t>
            </a:r>
            <a:r>
              <a:rPr lang="en-US" sz="2800" dirty="0">
                <a:solidFill>
                  <a:srgbClr val="00FF00"/>
                </a:solidFill>
                <a:latin typeface="-apple-system"/>
              </a:rPr>
              <a:t>chatroom</a:t>
            </a:r>
            <a:r>
              <a:rPr lang="en-US" sz="2800" dirty="0">
                <a:solidFill>
                  <a:srgbClr val="FFFFFF"/>
                </a:solidFill>
                <a:latin typeface="-apple-system"/>
              </a:rPr>
              <a:t>, more people have been included that prefer one of the topics over the other.</a:t>
            </a:r>
          </a:p>
          <a:p>
            <a:pPr marL="0" indent="0">
              <a:buNone/>
            </a:pPr>
            <a:r>
              <a:rPr lang="en-US" sz="2800" dirty="0"/>
              <a:t>For example, 60 people might tend to like </a:t>
            </a:r>
            <a:r>
              <a:rPr lang="en-US" sz="2800" dirty="0">
                <a:solidFill>
                  <a:srgbClr val="FFFF66"/>
                </a:solidFill>
              </a:rPr>
              <a:t>posts</a:t>
            </a:r>
            <a:r>
              <a:rPr lang="en-US" sz="2800" dirty="0"/>
              <a:t> about one topic, while only 52 people might tend to like </a:t>
            </a:r>
            <a:r>
              <a:rPr lang="en-US" sz="2800" dirty="0">
                <a:solidFill>
                  <a:srgbClr val="FFFF66"/>
                </a:solidFill>
              </a:rPr>
              <a:t>posts</a:t>
            </a:r>
            <a:r>
              <a:rPr lang="en-US" sz="2800" dirty="0"/>
              <a:t> about another topic. </a:t>
            </a:r>
          </a:p>
          <a:p>
            <a:pPr marL="0" indent="0">
              <a:buNone/>
            </a:pPr>
            <a:r>
              <a:rPr lang="en-US" sz="2800" dirty="0"/>
              <a:t>However, the exact number of </a:t>
            </a:r>
            <a:r>
              <a:rPr lang="en-US" sz="2800" dirty="0">
                <a:solidFill>
                  <a:srgbClr val="00FDFF"/>
                </a:solidFill>
              </a:rPr>
              <a:t>likes</a:t>
            </a:r>
            <a:r>
              <a:rPr lang="en-US" sz="2800" dirty="0"/>
              <a:t> you get for each </a:t>
            </a:r>
            <a:r>
              <a:rPr lang="en-US" sz="2800" dirty="0">
                <a:solidFill>
                  <a:srgbClr val="FFFF66"/>
                </a:solidFill>
              </a:rPr>
              <a:t>post</a:t>
            </a:r>
            <a:r>
              <a:rPr lang="en-US" sz="2800" dirty="0"/>
              <a:t> will vary.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3D88CCE-17F5-E74D-A8A1-7DEB0FEF7F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4469"/>
          <a:stretch/>
        </p:blipFill>
        <p:spPr>
          <a:xfrm>
            <a:off x="2599418" y="3479245"/>
            <a:ext cx="6993164" cy="144748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030CE9A-22BE-9D44-B0EF-A9006ACDD8F4}"/>
              </a:ext>
            </a:extLst>
          </p:cNvPr>
          <p:cNvSpPr txBox="1"/>
          <p:nvPr/>
        </p:nvSpPr>
        <p:spPr>
          <a:xfrm>
            <a:off x="8956169" y="3534786"/>
            <a:ext cx="343044" cy="369332"/>
          </a:xfrm>
          <a:prstGeom prst="rect">
            <a:avLst/>
          </a:prstGeom>
          <a:solidFill>
            <a:srgbClr val="6E3600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60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C03637-8362-C74C-A778-C6928276B72E}"/>
              </a:ext>
            </a:extLst>
          </p:cNvPr>
          <p:cNvSpPr txBox="1"/>
          <p:nvPr/>
        </p:nvSpPr>
        <p:spPr>
          <a:xfrm>
            <a:off x="2986812" y="4261210"/>
            <a:ext cx="348499" cy="369332"/>
          </a:xfrm>
          <a:prstGeom prst="rect">
            <a:avLst/>
          </a:prstGeom>
          <a:solidFill>
            <a:srgbClr val="2A5973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52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11" name="Subtitle 8">
            <a:extLst>
              <a:ext uri="{FF2B5EF4-FFF2-40B4-BE49-F238E27FC236}">
                <a16:creationId xmlns:a16="http://schemas.microsoft.com/office/drawing/2014/main" id="{2122ABBB-3D93-314E-8C50-CF4D67864922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1D41D89A-A324-074F-8D33-E2E5469FDEA0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967D76-FD02-A647-A43E-8AA52A888EEE}"/>
              </a:ext>
            </a:extLst>
          </p:cNvPr>
          <p:cNvSpPr txBox="1"/>
          <p:nvPr/>
        </p:nvSpPr>
        <p:spPr>
          <a:xfrm>
            <a:off x="10150690" y="4261210"/>
            <a:ext cx="86608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FDFF"/>
                </a:solidFill>
              </a:rPr>
              <a:t>19%</a:t>
            </a:r>
          </a:p>
        </p:txBody>
      </p:sp>
      <p:pic>
        <p:nvPicPr>
          <p:cNvPr id="19" name="Picture 18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56FD2809-661A-354D-AAB3-5B8EB71D67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5834" y="3501741"/>
            <a:ext cx="19558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751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9822" y="270991"/>
            <a:ext cx="9793227" cy="2221041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For example, 50 people in a </a:t>
            </a:r>
            <a:r>
              <a:rPr lang="en-US" sz="2400" dirty="0">
                <a:solidFill>
                  <a:srgbClr val="00FF00"/>
                </a:solidFill>
              </a:rPr>
              <a:t>chatroom</a:t>
            </a:r>
            <a:r>
              <a:rPr lang="en-US" sz="2400" dirty="0"/>
              <a:t> might like one topic on average. </a:t>
            </a:r>
          </a:p>
          <a:p>
            <a:pPr marL="0" indent="0">
              <a:buNone/>
            </a:pPr>
            <a:r>
              <a:rPr lang="en-US" sz="2400" dirty="0"/>
              <a:t>However, as shown below, 52 people may like the first </a:t>
            </a:r>
            <a:r>
              <a:rPr lang="en-US" sz="2400" dirty="0">
                <a:solidFill>
                  <a:srgbClr val="FFFF66"/>
                </a:solidFill>
              </a:rPr>
              <a:t>post</a:t>
            </a:r>
            <a:r>
              <a:rPr lang="en-US" sz="2400" dirty="0"/>
              <a:t>.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This is because the exact number of people that like each </a:t>
            </a:r>
            <a:r>
              <a:rPr lang="en-US" sz="2400" dirty="0">
                <a:solidFill>
                  <a:srgbClr val="FFFF66"/>
                </a:solidFill>
              </a:rPr>
              <a:t>post</a:t>
            </a:r>
            <a:r>
              <a:rPr lang="en-US" sz="2400" dirty="0"/>
              <a:t> will vary around the average of 50.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Graphical user interface, text, website&#10;&#10;Description automatically generated with medium confidence">
            <a:extLst>
              <a:ext uri="{FF2B5EF4-FFF2-40B4-BE49-F238E27FC236}">
                <a16:creationId xmlns:a16="http://schemas.microsoft.com/office/drawing/2014/main" id="{96BCD9D8-986B-0048-BA89-CA53919F7B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897" r="285" b="59875"/>
          <a:stretch/>
        </p:blipFill>
        <p:spPr>
          <a:xfrm>
            <a:off x="2620799" y="2706370"/>
            <a:ext cx="7205264" cy="7345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53DDED5-B4FF-F846-844C-3EBD93396DBB}"/>
              </a:ext>
            </a:extLst>
          </p:cNvPr>
          <p:cNvSpPr txBox="1"/>
          <p:nvPr/>
        </p:nvSpPr>
        <p:spPr>
          <a:xfrm>
            <a:off x="9067913" y="2748191"/>
            <a:ext cx="610535" cy="461665"/>
          </a:xfrm>
          <a:prstGeom prst="rect">
            <a:avLst/>
          </a:prstGeom>
          <a:solidFill>
            <a:srgbClr val="6E36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52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5363B67C-48D2-EB41-8067-62EBF9B76016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33C3E268-526B-6545-AB36-817E90D79538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421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 descr="Graphical user interface, text, website&#10;&#10;Description automatically generated with medium confidence">
            <a:extLst>
              <a:ext uri="{FF2B5EF4-FFF2-40B4-BE49-F238E27FC236}">
                <a16:creationId xmlns:a16="http://schemas.microsoft.com/office/drawing/2014/main" id="{3FF9DD9D-0ADE-8A46-BDCE-F63806402B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897" r="285" b="59875"/>
          <a:stretch/>
        </p:blipFill>
        <p:spPr>
          <a:xfrm>
            <a:off x="2620799" y="3407532"/>
            <a:ext cx="7205264" cy="73459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8962" y="473173"/>
            <a:ext cx="9664861" cy="1662164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On the second play you might get 56 </a:t>
            </a:r>
            <a:r>
              <a:rPr lang="en-US" dirty="0">
                <a:solidFill>
                  <a:srgbClr val="00FDFF"/>
                </a:solidFill>
              </a:rPr>
              <a:t>likes</a:t>
            </a:r>
            <a:r>
              <a:rPr lang="en-US" dirty="0"/>
              <a:t> if you chose the same topic again.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4B2CDCE-C523-9A4B-8B6E-471164503B38}"/>
              </a:ext>
            </a:extLst>
          </p:cNvPr>
          <p:cNvSpPr txBox="1"/>
          <p:nvPr/>
        </p:nvSpPr>
        <p:spPr>
          <a:xfrm>
            <a:off x="9174400" y="3517254"/>
            <a:ext cx="397560" cy="369332"/>
          </a:xfrm>
          <a:prstGeom prst="rect">
            <a:avLst/>
          </a:prstGeom>
          <a:solidFill>
            <a:srgbClr val="6E36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56</a:t>
            </a:r>
            <a:endParaRPr lang="en-US" b="1" dirty="0">
              <a:latin typeface="Helvetica" pitchFamily="2" charset="0"/>
            </a:endParaRPr>
          </a:p>
        </p:txBody>
      </p:sp>
      <p:pic>
        <p:nvPicPr>
          <p:cNvPr id="23" name="Picture 22" descr="Graphical user interface, text, website&#10;&#10;Description automatically generated with medium confidence">
            <a:extLst>
              <a:ext uri="{FF2B5EF4-FFF2-40B4-BE49-F238E27FC236}">
                <a16:creationId xmlns:a16="http://schemas.microsoft.com/office/drawing/2014/main" id="{B9C6AD63-6AAA-5A4B-B96A-A178E653C8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897" r="285" b="59875"/>
          <a:stretch/>
        </p:blipFill>
        <p:spPr>
          <a:xfrm>
            <a:off x="2620799" y="2706370"/>
            <a:ext cx="7205264" cy="73459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4E70C7D-DF4F-BE4A-BA55-EC386807485B}"/>
              </a:ext>
            </a:extLst>
          </p:cNvPr>
          <p:cNvSpPr txBox="1"/>
          <p:nvPr/>
        </p:nvSpPr>
        <p:spPr>
          <a:xfrm>
            <a:off x="9067913" y="2735665"/>
            <a:ext cx="610535" cy="461665"/>
          </a:xfrm>
          <a:prstGeom prst="rect">
            <a:avLst/>
          </a:prstGeom>
          <a:solidFill>
            <a:srgbClr val="6E36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52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40F611-83FC-004A-9841-13E0B7EBAAF8}"/>
              </a:ext>
            </a:extLst>
          </p:cNvPr>
          <p:cNvSpPr txBox="1"/>
          <p:nvPr/>
        </p:nvSpPr>
        <p:spPr>
          <a:xfrm>
            <a:off x="3441803" y="3545322"/>
            <a:ext cx="5491194" cy="492443"/>
          </a:xfrm>
          <a:prstGeom prst="rect">
            <a:avLst/>
          </a:prstGeom>
          <a:solidFill>
            <a:srgbClr val="6E3600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I'm trying to decide which concert to go to. Both have rappers I really like!</a:t>
            </a:r>
          </a:p>
        </p:txBody>
      </p:sp>
      <p:sp>
        <p:nvSpPr>
          <p:cNvPr id="11" name="Subtitle 8">
            <a:extLst>
              <a:ext uri="{FF2B5EF4-FFF2-40B4-BE49-F238E27FC236}">
                <a16:creationId xmlns:a16="http://schemas.microsoft.com/office/drawing/2014/main" id="{F21B82D7-2578-164B-A6A6-BE7B5BCE2B6C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4750D5B8-F8DB-8040-B9AB-86B452278C41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0797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Graphical user interface, text, website&#10;&#10;Description automatically generated with medium confidence">
            <a:extLst>
              <a:ext uri="{FF2B5EF4-FFF2-40B4-BE49-F238E27FC236}">
                <a16:creationId xmlns:a16="http://schemas.microsoft.com/office/drawing/2014/main" id="{F3AECA27-3F7D-A744-A30B-244403C5F6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897" r="285" b="59875"/>
          <a:stretch/>
        </p:blipFill>
        <p:spPr>
          <a:xfrm>
            <a:off x="2620799" y="4105303"/>
            <a:ext cx="7205264" cy="73459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473173"/>
            <a:ext cx="9390927" cy="1662164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If you chose the same topic a third time, you might get 45 </a:t>
            </a:r>
            <a:r>
              <a:rPr lang="en-US" dirty="0">
                <a:solidFill>
                  <a:srgbClr val="00FDFF"/>
                </a:solidFill>
              </a:rPr>
              <a:t>likes</a:t>
            </a:r>
            <a:r>
              <a:rPr lang="en-US" dirty="0"/>
              <a:t>.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Graphical user interface, text, website&#10;&#10;Description automatically generated with medium confidence">
            <a:extLst>
              <a:ext uri="{FF2B5EF4-FFF2-40B4-BE49-F238E27FC236}">
                <a16:creationId xmlns:a16="http://schemas.microsoft.com/office/drawing/2014/main" id="{D577CB6B-9280-3243-BE0B-151B3A4540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897" r="285" b="59875"/>
          <a:stretch/>
        </p:blipFill>
        <p:spPr>
          <a:xfrm>
            <a:off x="2620799" y="3407532"/>
            <a:ext cx="7205264" cy="73459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D47E569-8742-164F-98B3-CF5BD6B1D576}"/>
              </a:ext>
            </a:extLst>
          </p:cNvPr>
          <p:cNvSpPr txBox="1"/>
          <p:nvPr/>
        </p:nvSpPr>
        <p:spPr>
          <a:xfrm>
            <a:off x="9174400" y="3517254"/>
            <a:ext cx="397560" cy="369332"/>
          </a:xfrm>
          <a:prstGeom prst="rect">
            <a:avLst/>
          </a:prstGeom>
          <a:solidFill>
            <a:srgbClr val="6E36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56</a:t>
            </a:r>
            <a:endParaRPr lang="en-US" b="1" dirty="0">
              <a:latin typeface="Helvetica" pitchFamily="2" charset="0"/>
            </a:endParaRPr>
          </a:p>
        </p:txBody>
      </p:sp>
      <p:pic>
        <p:nvPicPr>
          <p:cNvPr id="22" name="Picture 21" descr="Graphical user interface, text, website&#10;&#10;Description automatically generated with medium confidence">
            <a:extLst>
              <a:ext uri="{FF2B5EF4-FFF2-40B4-BE49-F238E27FC236}">
                <a16:creationId xmlns:a16="http://schemas.microsoft.com/office/drawing/2014/main" id="{E5ADA1CA-4234-6C47-BEF4-3CE9816D1C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897" r="285" b="59875"/>
          <a:stretch/>
        </p:blipFill>
        <p:spPr>
          <a:xfrm>
            <a:off x="2620799" y="2706370"/>
            <a:ext cx="7205264" cy="73459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E2CD007-389E-6A41-9AC3-20530D99E74E}"/>
              </a:ext>
            </a:extLst>
          </p:cNvPr>
          <p:cNvSpPr txBox="1"/>
          <p:nvPr/>
        </p:nvSpPr>
        <p:spPr>
          <a:xfrm>
            <a:off x="9067913" y="2735665"/>
            <a:ext cx="610535" cy="461665"/>
          </a:xfrm>
          <a:prstGeom prst="rect">
            <a:avLst/>
          </a:prstGeom>
          <a:solidFill>
            <a:srgbClr val="6E36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52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00B24E-ED38-E74A-A766-C8B678826CCC}"/>
              </a:ext>
            </a:extLst>
          </p:cNvPr>
          <p:cNvSpPr txBox="1"/>
          <p:nvPr/>
        </p:nvSpPr>
        <p:spPr>
          <a:xfrm>
            <a:off x="9174400" y="4202751"/>
            <a:ext cx="397560" cy="369332"/>
          </a:xfrm>
          <a:prstGeom prst="rect">
            <a:avLst/>
          </a:prstGeom>
          <a:solidFill>
            <a:srgbClr val="6E36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45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72B0C0-3CE7-644D-A014-86323945D8AE}"/>
              </a:ext>
            </a:extLst>
          </p:cNvPr>
          <p:cNvSpPr txBox="1"/>
          <p:nvPr/>
        </p:nvSpPr>
        <p:spPr>
          <a:xfrm>
            <a:off x="3441803" y="3545322"/>
            <a:ext cx="5491194" cy="492443"/>
          </a:xfrm>
          <a:prstGeom prst="rect">
            <a:avLst/>
          </a:prstGeom>
          <a:solidFill>
            <a:srgbClr val="6E3600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I'm trying to decide which concert to go to. Both have rappers I really like!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4099EB-EA64-3244-8A4E-BC0CD74F0FDF}"/>
              </a:ext>
            </a:extLst>
          </p:cNvPr>
          <p:cNvSpPr txBox="1"/>
          <p:nvPr/>
        </p:nvSpPr>
        <p:spPr>
          <a:xfrm>
            <a:off x="3452434" y="4226021"/>
            <a:ext cx="5491194" cy="492443"/>
          </a:xfrm>
          <a:prstGeom prst="rect">
            <a:avLst/>
          </a:prstGeom>
          <a:solidFill>
            <a:srgbClr val="6E3600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I like listening to rap when I'm in some moods, but not others.</a:t>
            </a:r>
          </a:p>
          <a:p>
            <a:endParaRPr lang="en-US" sz="1600" dirty="0"/>
          </a:p>
        </p:txBody>
      </p:sp>
      <p:sp>
        <p:nvSpPr>
          <p:cNvPr id="16" name="Subtitle 8">
            <a:extLst>
              <a:ext uri="{FF2B5EF4-FFF2-40B4-BE49-F238E27FC236}">
                <a16:creationId xmlns:a16="http://schemas.microsoft.com/office/drawing/2014/main" id="{47C59450-4C6B-CA4A-A7F1-FF7A4CF59276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FD62D775-076A-984C-9DAD-9E781971A27A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4874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Graphical user interface, text, website&#10;&#10;Description automatically generated with medium confidence">
            <a:extLst>
              <a:ext uri="{FF2B5EF4-FFF2-40B4-BE49-F238E27FC236}">
                <a16:creationId xmlns:a16="http://schemas.microsoft.com/office/drawing/2014/main" id="{B12A135B-A9A1-9043-BEA8-A7BA6CD84B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218" r="285" b="59875"/>
          <a:stretch/>
        </p:blipFill>
        <p:spPr>
          <a:xfrm>
            <a:off x="2806021" y="2189340"/>
            <a:ext cx="6579958" cy="656704"/>
          </a:xfrm>
          <a:prstGeom prst="rect">
            <a:avLst/>
          </a:prstGeom>
        </p:spPr>
      </p:pic>
      <p:pic>
        <p:nvPicPr>
          <p:cNvPr id="7" name="Picture 6" descr="Graphical user interface, text, website&#10;&#10;Description automatically generated with medium confidence">
            <a:extLst>
              <a:ext uri="{FF2B5EF4-FFF2-40B4-BE49-F238E27FC236}">
                <a16:creationId xmlns:a16="http://schemas.microsoft.com/office/drawing/2014/main" id="{7A62E688-C267-5344-AF3D-7ED2C233A7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0006" r="285" b="14878"/>
          <a:stretch/>
        </p:blipFill>
        <p:spPr>
          <a:xfrm>
            <a:off x="2806023" y="2845938"/>
            <a:ext cx="6579958" cy="6659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8319ED7-16DB-4A45-B53E-6D50357FED81}"/>
              </a:ext>
            </a:extLst>
          </p:cNvPr>
          <p:cNvSpPr txBox="1"/>
          <p:nvPr/>
        </p:nvSpPr>
        <p:spPr>
          <a:xfrm>
            <a:off x="8729992" y="2288642"/>
            <a:ext cx="553345" cy="307777"/>
          </a:xfrm>
          <a:prstGeom prst="rect">
            <a:avLst/>
          </a:prstGeom>
          <a:solidFill>
            <a:srgbClr val="6E36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b="1" dirty="0">
                <a:latin typeface="Helvetica" pitchFamily="2" charset="0"/>
              </a:rPr>
              <a:t>52</a:t>
            </a:r>
            <a:endParaRPr lang="en-US" sz="1600" b="1" dirty="0">
              <a:latin typeface="Helvetica" pitchFamily="2" charset="0"/>
            </a:endParaRPr>
          </a:p>
        </p:txBody>
      </p:sp>
      <p:pic>
        <p:nvPicPr>
          <p:cNvPr id="10" name="Picture 9" descr="Graphical user interface, text, website&#10;&#10;Description automatically generated with medium confidence">
            <a:extLst>
              <a:ext uri="{FF2B5EF4-FFF2-40B4-BE49-F238E27FC236}">
                <a16:creationId xmlns:a16="http://schemas.microsoft.com/office/drawing/2014/main" id="{19C4C391-5EB1-B54E-B16A-5A29B38094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0006" r="285" b="14878"/>
          <a:stretch/>
        </p:blipFill>
        <p:spPr>
          <a:xfrm>
            <a:off x="2806021" y="3500815"/>
            <a:ext cx="6579958" cy="66592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2030" y="416852"/>
            <a:ext cx="9433367" cy="1662164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And so on, such that if you were to pick the topic on the right 5 times in a row, you might see </a:t>
            </a:r>
            <a:r>
              <a:rPr lang="en-US" dirty="0">
                <a:solidFill>
                  <a:srgbClr val="00FF00"/>
                </a:solidFill>
              </a:rPr>
              <a:t>chatroom</a:t>
            </a:r>
            <a:r>
              <a:rPr lang="en-US" dirty="0"/>
              <a:t> responses like this:</a:t>
            </a:r>
          </a:p>
        </p:txBody>
      </p:sp>
      <p:pic>
        <p:nvPicPr>
          <p:cNvPr id="14" name="Picture 13" descr="Graphical user interface, text, website&#10;&#10;Description automatically generated with medium confidence">
            <a:extLst>
              <a:ext uri="{FF2B5EF4-FFF2-40B4-BE49-F238E27FC236}">
                <a16:creationId xmlns:a16="http://schemas.microsoft.com/office/drawing/2014/main" id="{D72D5878-C24E-0E49-AF04-0F11F4C160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0006" r="285" b="14878"/>
          <a:stretch/>
        </p:blipFill>
        <p:spPr>
          <a:xfrm>
            <a:off x="2806021" y="4151376"/>
            <a:ext cx="6579958" cy="665921"/>
          </a:xfrm>
          <a:prstGeom prst="rect">
            <a:avLst/>
          </a:prstGeom>
        </p:spPr>
      </p:pic>
      <p:pic>
        <p:nvPicPr>
          <p:cNvPr id="16" name="Picture 15" descr="Graphical user interface, text, website&#10;&#10;Description automatically generated with medium confidence">
            <a:extLst>
              <a:ext uri="{FF2B5EF4-FFF2-40B4-BE49-F238E27FC236}">
                <a16:creationId xmlns:a16="http://schemas.microsoft.com/office/drawing/2014/main" id="{C908AC90-EC50-0A40-AE9E-6B58B87606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0006" r="285" b="14878"/>
          <a:stretch/>
        </p:blipFill>
        <p:spPr>
          <a:xfrm>
            <a:off x="2806021" y="4811447"/>
            <a:ext cx="6579958" cy="66592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B7D958A-56A7-7D41-9AE7-2406ABE0566B}"/>
              </a:ext>
            </a:extLst>
          </p:cNvPr>
          <p:cNvSpPr txBox="1"/>
          <p:nvPr/>
        </p:nvSpPr>
        <p:spPr>
          <a:xfrm>
            <a:off x="8729991" y="2911199"/>
            <a:ext cx="553345" cy="307777"/>
          </a:xfrm>
          <a:prstGeom prst="rect">
            <a:avLst/>
          </a:prstGeom>
          <a:solidFill>
            <a:srgbClr val="6E36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b="1" dirty="0">
                <a:latin typeface="Helvetica" pitchFamily="2" charset="0"/>
              </a:rPr>
              <a:t>56</a:t>
            </a:r>
            <a:endParaRPr lang="en-US" sz="1600" b="1" dirty="0">
              <a:latin typeface="Helvetica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6677C4-AC3D-B247-A0F7-32AF687CB6B4}"/>
              </a:ext>
            </a:extLst>
          </p:cNvPr>
          <p:cNvSpPr txBox="1"/>
          <p:nvPr/>
        </p:nvSpPr>
        <p:spPr>
          <a:xfrm>
            <a:off x="8729993" y="3563697"/>
            <a:ext cx="553345" cy="307777"/>
          </a:xfrm>
          <a:prstGeom prst="rect">
            <a:avLst/>
          </a:prstGeom>
          <a:solidFill>
            <a:srgbClr val="6E36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b="1" dirty="0">
                <a:latin typeface="Helvetica" pitchFamily="2" charset="0"/>
              </a:rPr>
              <a:t>45</a:t>
            </a:r>
            <a:endParaRPr lang="en-US" sz="1600" b="1" dirty="0">
              <a:latin typeface="Helvetica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924FBE-3C6D-E541-A150-7495EA4F12AA}"/>
              </a:ext>
            </a:extLst>
          </p:cNvPr>
          <p:cNvSpPr txBox="1"/>
          <p:nvPr/>
        </p:nvSpPr>
        <p:spPr>
          <a:xfrm>
            <a:off x="8727049" y="4213746"/>
            <a:ext cx="553345" cy="307777"/>
          </a:xfrm>
          <a:prstGeom prst="rect">
            <a:avLst/>
          </a:prstGeom>
          <a:solidFill>
            <a:srgbClr val="6E36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b="1" dirty="0">
                <a:latin typeface="Helvetica" pitchFamily="2" charset="0"/>
              </a:rPr>
              <a:t>49</a:t>
            </a:r>
            <a:endParaRPr lang="en-US" sz="1600" b="1" dirty="0">
              <a:latin typeface="Helvetica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DD3546-3A99-494C-A862-7D5002215D2E}"/>
              </a:ext>
            </a:extLst>
          </p:cNvPr>
          <p:cNvSpPr txBox="1"/>
          <p:nvPr/>
        </p:nvSpPr>
        <p:spPr>
          <a:xfrm>
            <a:off x="8727048" y="4858457"/>
            <a:ext cx="553345" cy="307777"/>
          </a:xfrm>
          <a:prstGeom prst="rect">
            <a:avLst/>
          </a:prstGeom>
          <a:solidFill>
            <a:srgbClr val="6E36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b="1" dirty="0">
                <a:latin typeface="Helvetica" pitchFamily="2" charset="0"/>
              </a:rPr>
              <a:t>51</a:t>
            </a:r>
            <a:endParaRPr lang="en-US" sz="1600" b="1" dirty="0">
              <a:latin typeface="Helvetica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340645-B2F0-B44B-AA9A-AECAB3EA57E4}"/>
              </a:ext>
            </a:extLst>
          </p:cNvPr>
          <p:cNvSpPr txBox="1"/>
          <p:nvPr/>
        </p:nvSpPr>
        <p:spPr>
          <a:xfrm>
            <a:off x="3573459" y="3000117"/>
            <a:ext cx="5141397" cy="430887"/>
          </a:xfrm>
          <a:prstGeom prst="rect">
            <a:avLst/>
          </a:prstGeom>
          <a:solidFill>
            <a:srgbClr val="6E3600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I'm trying to decide which concert to go to. Both have rappers </a:t>
            </a:r>
          </a:p>
          <a:p>
            <a:r>
              <a:rPr lang="en-US" sz="1400" dirty="0"/>
              <a:t>I really like!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8C22DA7-25C1-7044-BA94-3F304613C43B}"/>
              </a:ext>
            </a:extLst>
          </p:cNvPr>
          <p:cNvSpPr txBox="1"/>
          <p:nvPr/>
        </p:nvSpPr>
        <p:spPr>
          <a:xfrm>
            <a:off x="3573459" y="3697419"/>
            <a:ext cx="5141397" cy="430887"/>
          </a:xfrm>
          <a:prstGeom prst="rect">
            <a:avLst/>
          </a:prstGeom>
          <a:solidFill>
            <a:srgbClr val="6E3600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I like listening to rap when I'm in some moods, but not others.</a:t>
            </a:r>
          </a:p>
          <a:p>
            <a:endParaRPr 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67AEB9-B900-5B44-9F72-BB726C405C85}"/>
              </a:ext>
            </a:extLst>
          </p:cNvPr>
          <p:cNvSpPr txBox="1"/>
          <p:nvPr/>
        </p:nvSpPr>
        <p:spPr>
          <a:xfrm>
            <a:off x="3573459" y="4254091"/>
            <a:ext cx="5141397" cy="430887"/>
          </a:xfrm>
          <a:prstGeom prst="rect">
            <a:avLst/>
          </a:prstGeom>
          <a:solidFill>
            <a:srgbClr val="6E3600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Rappers talk so fast I sometimes can't understand what they're saying, but it still sounds good anyway!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9AE8CBD-5C7E-7C41-9059-8CCBD78CB9CD}"/>
              </a:ext>
            </a:extLst>
          </p:cNvPr>
          <p:cNvSpPr txBox="1"/>
          <p:nvPr/>
        </p:nvSpPr>
        <p:spPr>
          <a:xfrm>
            <a:off x="3573459" y="4901111"/>
            <a:ext cx="5141397" cy="492443"/>
          </a:xfrm>
          <a:prstGeom prst="rect">
            <a:avLst/>
          </a:prstGeom>
          <a:solidFill>
            <a:srgbClr val="6E3600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I can't believe they cancelled the concert. Good rap artists never come do shows here anymore!</a:t>
            </a:r>
          </a:p>
        </p:txBody>
      </p:sp>
      <p:sp>
        <p:nvSpPr>
          <p:cNvPr id="25" name="Subtitle 8">
            <a:extLst>
              <a:ext uri="{FF2B5EF4-FFF2-40B4-BE49-F238E27FC236}">
                <a16:creationId xmlns:a16="http://schemas.microsoft.com/office/drawing/2014/main" id="{7AD63CDA-C8F9-1940-8BD5-08E00EB33675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462BC990-493F-8043-8CC6-08CAA7585608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4358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387" y="473172"/>
            <a:ext cx="9664862" cy="5061354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Within each </a:t>
            </a:r>
            <a:r>
              <a:rPr lang="en-US" dirty="0">
                <a:solidFill>
                  <a:srgbClr val="00FF00"/>
                </a:solidFill>
              </a:rPr>
              <a:t>chatroom</a:t>
            </a:r>
            <a:r>
              <a:rPr lang="en-US" dirty="0"/>
              <a:t>, people will tend to like one of the topics more than the other. </a:t>
            </a:r>
          </a:p>
          <a:p>
            <a:pPr marL="0" indent="0">
              <a:buNone/>
            </a:pPr>
            <a:r>
              <a:rPr lang="en-US" dirty="0"/>
              <a:t>That topic will therefore be the better one for getting the most </a:t>
            </a:r>
            <a:r>
              <a:rPr lang="en-US" dirty="0">
                <a:solidFill>
                  <a:srgbClr val="00FDFF"/>
                </a:solidFill>
              </a:rPr>
              <a:t>likes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However, because there will be a new set of people in each </a:t>
            </a:r>
            <a:r>
              <a:rPr lang="en-US" dirty="0">
                <a:solidFill>
                  <a:srgbClr val="00FF00"/>
                </a:solidFill>
              </a:rPr>
              <a:t>chatroom</a:t>
            </a:r>
            <a:r>
              <a:rPr lang="en-US" dirty="0"/>
              <a:t>, the same topic will not always be the one that is liked most. 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ubtitle 8">
            <a:extLst>
              <a:ext uri="{FF2B5EF4-FFF2-40B4-BE49-F238E27FC236}">
                <a16:creationId xmlns:a16="http://schemas.microsoft.com/office/drawing/2014/main" id="{BA04E2E6-5E6D-8442-85C9-C03B284D45AA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5AD6B2D4-1F9F-D34A-9F43-9980FA31A6B4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8771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8687" y="419381"/>
            <a:ext cx="9834113" cy="5764433"/>
          </a:xfrm>
          <a:ln>
            <a:noFill/>
          </a:ln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en-US" sz="2800" dirty="0"/>
              <a:t>In our experience, the number of people that like each </a:t>
            </a:r>
            <a:r>
              <a:rPr lang="en-US" sz="2800" dirty="0">
                <a:solidFill>
                  <a:srgbClr val="FFFF66"/>
                </a:solidFill>
              </a:rPr>
              <a:t>post</a:t>
            </a:r>
            <a:r>
              <a:rPr lang="en-US" sz="2800" dirty="0"/>
              <a:t> tend to show a similar range of </a:t>
            </a:r>
            <a:r>
              <a:rPr lang="en-US" sz="2800" dirty="0">
                <a:solidFill>
                  <a:srgbClr val="00FDFF"/>
                </a:solidFill>
              </a:rPr>
              <a:t>likes</a:t>
            </a:r>
            <a:r>
              <a:rPr lang="en-US" sz="2800" dirty="0"/>
              <a:t> around the average for both topics, and this range also tends to stay the same from one </a:t>
            </a:r>
            <a:r>
              <a:rPr lang="en-US" sz="2800" dirty="0">
                <a:solidFill>
                  <a:srgbClr val="00FF00"/>
                </a:solidFill>
              </a:rPr>
              <a:t>chatroom</a:t>
            </a:r>
            <a:r>
              <a:rPr lang="en-US" sz="2800" dirty="0"/>
              <a:t> to the next. ​</a:t>
            </a:r>
          </a:p>
          <a:p>
            <a:pPr marL="0" indent="0" fontAlgn="base">
              <a:buNone/>
            </a:pPr>
            <a:r>
              <a:rPr lang="en-US" sz="2800" dirty="0"/>
              <a:t>​</a:t>
            </a:r>
          </a:p>
          <a:p>
            <a:pPr marL="0" indent="0" fontAlgn="base">
              <a:buNone/>
            </a:pPr>
            <a:r>
              <a:rPr lang="en-US" sz="2800" dirty="0"/>
              <a:t>For example, if the average number of people that like </a:t>
            </a:r>
            <a:r>
              <a:rPr lang="en-US" sz="2800" dirty="0">
                <a:solidFill>
                  <a:srgbClr val="FFFF66"/>
                </a:solidFill>
              </a:rPr>
              <a:t>posts</a:t>
            </a:r>
            <a:r>
              <a:rPr lang="en-US" sz="2800" dirty="0"/>
              <a:t> for the left topic in a </a:t>
            </a:r>
            <a:r>
              <a:rPr lang="en-US" sz="2800" dirty="0">
                <a:solidFill>
                  <a:srgbClr val="00FF00"/>
                </a:solidFill>
              </a:rPr>
              <a:t>chatroom</a:t>
            </a:r>
            <a:r>
              <a:rPr lang="en-US" sz="2800" dirty="0"/>
              <a:t> were 50, some </a:t>
            </a:r>
            <a:r>
              <a:rPr lang="en-US" sz="2800" dirty="0">
                <a:solidFill>
                  <a:srgbClr val="FFFF66"/>
                </a:solidFill>
              </a:rPr>
              <a:t>posts</a:t>
            </a:r>
            <a:r>
              <a:rPr lang="en-US" sz="2800" dirty="0"/>
              <a:t> might get 40 </a:t>
            </a:r>
            <a:r>
              <a:rPr lang="en-US" sz="2800" dirty="0">
                <a:solidFill>
                  <a:srgbClr val="00FDFF"/>
                </a:solidFill>
              </a:rPr>
              <a:t>likes</a:t>
            </a:r>
            <a:r>
              <a:rPr lang="en-US" sz="2800" dirty="0"/>
              <a:t> on the low end and 60 </a:t>
            </a:r>
            <a:r>
              <a:rPr lang="en-US" sz="2800" dirty="0">
                <a:solidFill>
                  <a:srgbClr val="00FDFF"/>
                </a:solidFill>
              </a:rPr>
              <a:t>likes</a:t>
            </a:r>
            <a:r>
              <a:rPr lang="en-US" sz="2800" dirty="0"/>
              <a:t> on the high end. </a:t>
            </a:r>
          </a:p>
          <a:p>
            <a:pPr marL="0" indent="0" fontAlgn="base">
              <a:buNone/>
            </a:pPr>
            <a:endParaRPr lang="en-US" sz="2800" dirty="0"/>
          </a:p>
          <a:p>
            <a:pPr marL="0" indent="0" fontAlgn="base">
              <a:buNone/>
            </a:pPr>
            <a:r>
              <a:rPr lang="en-US" sz="2800" dirty="0"/>
              <a:t>The topic on the right might instead have an average of 55 </a:t>
            </a:r>
            <a:r>
              <a:rPr lang="en-US" sz="2800" dirty="0">
                <a:solidFill>
                  <a:srgbClr val="00FDFF"/>
                </a:solidFill>
              </a:rPr>
              <a:t>likes</a:t>
            </a:r>
            <a:r>
              <a:rPr lang="en-US" sz="2800" dirty="0"/>
              <a:t>, with 45 </a:t>
            </a:r>
            <a:r>
              <a:rPr lang="en-US" sz="2800" dirty="0">
                <a:solidFill>
                  <a:srgbClr val="00FDFF"/>
                </a:solidFill>
              </a:rPr>
              <a:t>likes</a:t>
            </a:r>
            <a:r>
              <a:rPr lang="en-US" sz="2800" dirty="0"/>
              <a:t> on the low end and 65 </a:t>
            </a:r>
            <a:r>
              <a:rPr lang="en-US" sz="2800" dirty="0">
                <a:solidFill>
                  <a:srgbClr val="00FDFF"/>
                </a:solidFill>
              </a:rPr>
              <a:t>likes</a:t>
            </a:r>
            <a:r>
              <a:rPr lang="en-US" sz="2800" dirty="0"/>
              <a:t> on the high end. ​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ubtitle 8">
            <a:extLst>
              <a:ext uri="{FF2B5EF4-FFF2-40B4-BE49-F238E27FC236}">
                <a16:creationId xmlns:a16="http://schemas.microsoft.com/office/drawing/2014/main" id="{D4503D36-E15D-BB40-B13C-418714626CF3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04C477A1-2E10-1849-89EC-970884EB7650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9499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8687" y="419381"/>
            <a:ext cx="9834113" cy="5764433"/>
          </a:xfrm>
          <a:ln>
            <a:noFill/>
          </a:ln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en-US" dirty="0"/>
              <a:t>The </a:t>
            </a:r>
            <a:r>
              <a:rPr lang="en-US" u="sng" dirty="0"/>
              <a:t>average number of people that like </a:t>
            </a:r>
            <a:r>
              <a:rPr lang="en-US" u="sng" dirty="0">
                <a:solidFill>
                  <a:srgbClr val="FFFF00"/>
                </a:solidFill>
              </a:rPr>
              <a:t>posts</a:t>
            </a:r>
            <a:r>
              <a:rPr lang="en-US" u="sng" dirty="0"/>
              <a:t> about each topic </a:t>
            </a:r>
            <a:r>
              <a:rPr lang="en-US" dirty="0"/>
              <a:t>could change for each </a:t>
            </a:r>
            <a:r>
              <a:rPr lang="en-US" dirty="0">
                <a:solidFill>
                  <a:srgbClr val="00FF00"/>
                </a:solidFill>
              </a:rPr>
              <a:t>chatroom</a:t>
            </a:r>
            <a:r>
              <a:rPr lang="en-US" dirty="0"/>
              <a:t>, because there will be a different group of people in each </a:t>
            </a:r>
            <a:r>
              <a:rPr lang="en-US" dirty="0">
                <a:solidFill>
                  <a:srgbClr val="00FF00"/>
                </a:solidFill>
              </a:rPr>
              <a:t>chatroom</a:t>
            </a:r>
            <a:r>
              <a:rPr lang="en-US" dirty="0"/>
              <a:t>. ​</a:t>
            </a:r>
          </a:p>
          <a:p>
            <a:pPr marL="0" indent="0" fontAlgn="base">
              <a:buNone/>
            </a:pPr>
            <a:endParaRPr lang="en-US" dirty="0"/>
          </a:p>
          <a:p>
            <a:pPr marL="0" indent="0" fontAlgn="base">
              <a:buNone/>
            </a:pPr>
            <a:r>
              <a:rPr lang="en-US" dirty="0"/>
              <a:t>But, as mentioned before, people in each </a:t>
            </a:r>
            <a:r>
              <a:rPr lang="en-US" dirty="0">
                <a:solidFill>
                  <a:srgbClr val="00FF00"/>
                </a:solidFill>
              </a:rPr>
              <a:t>chatroom</a:t>
            </a:r>
            <a:r>
              <a:rPr lang="en-US" dirty="0"/>
              <a:t> tend to show a similar range of </a:t>
            </a:r>
            <a:r>
              <a:rPr lang="en-US" dirty="0">
                <a:solidFill>
                  <a:srgbClr val="00FDFF"/>
                </a:solidFill>
              </a:rPr>
              <a:t>likes</a:t>
            </a:r>
            <a:r>
              <a:rPr lang="en-US" dirty="0"/>
              <a:t> from </a:t>
            </a:r>
            <a:r>
              <a:rPr lang="en-US" dirty="0">
                <a:solidFill>
                  <a:srgbClr val="FFFF66"/>
                </a:solidFill>
              </a:rPr>
              <a:t>post</a:t>
            </a:r>
            <a:r>
              <a:rPr lang="en-US" dirty="0"/>
              <a:t> to </a:t>
            </a:r>
            <a:r>
              <a:rPr lang="en-US" dirty="0">
                <a:solidFill>
                  <a:srgbClr val="FFFF66"/>
                </a:solidFill>
              </a:rPr>
              <a:t>post</a:t>
            </a:r>
            <a:r>
              <a:rPr lang="en-US" dirty="0"/>
              <a:t> for each topic.​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ubtitle 8">
            <a:extLst>
              <a:ext uri="{FF2B5EF4-FFF2-40B4-BE49-F238E27FC236}">
                <a16:creationId xmlns:a16="http://schemas.microsoft.com/office/drawing/2014/main" id="{191E1420-A7C5-C14C-A3A4-EBAF77462F9E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471C1C0C-C6F3-CE4D-AC01-4C259D09C0F2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0691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3725317"/>
            <a:ext cx="11214100" cy="1662164"/>
          </a:xfrm>
          <a:ln>
            <a:noFill/>
          </a:ln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dirty="0"/>
              <a:t>To make your choices:</a:t>
            </a:r>
          </a:p>
          <a:p>
            <a:pPr marL="0" indent="0" algn="ctr">
              <a:buNone/>
            </a:pPr>
            <a:r>
              <a:rPr lang="en-US" dirty="0"/>
              <a:t>Press the </a:t>
            </a:r>
            <a:r>
              <a:rPr lang="en-US" b="1" dirty="0"/>
              <a:t>&lt;</a:t>
            </a:r>
            <a:r>
              <a:rPr lang="en-US" dirty="0"/>
              <a:t> KEY to </a:t>
            </a:r>
            <a:r>
              <a:rPr lang="en-US" dirty="0">
                <a:solidFill>
                  <a:srgbClr val="FFFF66"/>
                </a:solidFill>
              </a:rPr>
              <a:t>post</a:t>
            </a:r>
            <a:r>
              <a:rPr lang="en-US" dirty="0"/>
              <a:t> about the topic on the left.</a:t>
            </a:r>
          </a:p>
          <a:p>
            <a:pPr marL="0" indent="0" algn="ctr">
              <a:buNone/>
            </a:pPr>
            <a:r>
              <a:rPr lang="en-US" dirty="0"/>
              <a:t>Press the </a:t>
            </a:r>
            <a:r>
              <a:rPr lang="en-US" b="1" dirty="0"/>
              <a:t>&gt;</a:t>
            </a:r>
            <a:r>
              <a:rPr lang="en-US" dirty="0"/>
              <a:t> KEY to </a:t>
            </a:r>
            <a:r>
              <a:rPr lang="en-US" dirty="0">
                <a:solidFill>
                  <a:srgbClr val="FFFF66"/>
                </a:solidFill>
              </a:rPr>
              <a:t>post</a:t>
            </a:r>
            <a:r>
              <a:rPr lang="en-US" dirty="0"/>
              <a:t> about the topic on the right.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AE16CA7-6556-E645-8E2C-3B78486F4571}"/>
              </a:ext>
            </a:extLst>
          </p:cNvPr>
          <p:cNvSpPr/>
          <p:nvPr/>
        </p:nvSpPr>
        <p:spPr>
          <a:xfrm>
            <a:off x="6502401" y="3255385"/>
            <a:ext cx="495300" cy="27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586044F2-DD70-224F-8346-25B31DA0D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0476" y="544396"/>
            <a:ext cx="5626100" cy="14224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D9FB4F5-2A90-DC45-A052-4EC2C46A86A1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4107052" y="1966796"/>
            <a:ext cx="0" cy="477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4AE20CC4-55B3-EB41-92D8-9C5F9048376A}"/>
              </a:ext>
            </a:extLst>
          </p:cNvPr>
          <p:cNvSpPr/>
          <p:nvPr/>
        </p:nvSpPr>
        <p:spPr>
          <a:xfrm>
            <a:off x="3735092" y="2444337"/>
            <a:ext cx="743919" cy="666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“&lt;“ Key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880A477-A399-814E-9BBC-7191F82FF8E5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7369661" y="1916490"/>
            <a:ext cx="0" cy="477541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B325BF1F-A1C1-E442-987B-5F8B0ABA3B05}"/>
              </a:ext>
            </a:extLst>
          </p:cNvPr>
          <p:cNvSpPr/>
          <p:nvPr/>
        </p:nvSpPr>
        <p:spPr>
          <a:xfrm>
            <a:off x="6997701" y="2394031"/>
            <a:ext cx="743919" cy="66671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“&gt;“ Key</a:t>
            </a:r>
          </a:p>
        </p:txBody>
      </p:sp>
      <p:sp>
        <p:nvSpPr>
          <p:cNvPr id="16" name="Subtitle 8">
            <a:extLst>
              <a:ext uri="{FF2B5EF4-FFF2-40B4-BE49-F238E27FC236}">
                <a16:creationId xmlns:a16="http://schemas.microsoft.com/office/drawing/2014/main" id="{B4606754-71A0-4D48-B2BA-9FDEC03DA67A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3D22C720-80FB-A24C-8C37-21145FEF61B5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8441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6979" y="484917"/>
            <a:ext cx="9437948" cy="1662164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Note that for the purposes of this game, the left panel links have been disabled.  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AE16CA7-6556-E645-8E2C-3B78486F4571}"/>
              </a:ext>
            </a:extLst>
          </p:cNvPr>
          <p:cNvSpPr/>
          <p:nvPr/>
        </p:nvSpPr>
        <p:spPr>
          <a:xfrm>
            <a:off x="6502401" y="3255385"/>
            <a:ext cx="495300" cy="27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ubtitle 8">
            <a:extLst>
              <a:ext uri="{FF2B5EF4-FFF2-40B4-BE49-F238E27FC236}">
                <a16:creationId xmlns:a16="http://schemas.microsoft.com/office/drawing/2014/main" id="{1FEB19E2-FC1A-954B-BAB0-7D1DAA43A60F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97214DF3-483F-0D4D-99B9-A4D1F523D806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1E2B9E5-75A2-884C-B2B2-007A779680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93" t="13958" r="4356" b="6685"/>
          <a:stretch/>
        </p:blipFill>
        <p:spPr>
          <a:xfrm>
            <a:off x="3459859" y="1929008"/>
            <a:ext cx="5272281" cy="3915102"/>
          </a:xfrm>
          <a:prstGeom prst="rect">
            <a:avLst/>
          </a:prstGeom>
          <a:ln>
            <a:noFill/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745F07A-3892-C74C-9AF1-9DFF3384EFA6}"/>
              </a:ext>
            </a:extLst>
          </p:cNvPr>
          <p:cNvSpPr/>
          <p:nvPr/>
        </p:nvSpPr>
        <p:spPr>
          <a:xfrm>
            <a:off x="4831753" y="1737357"/>
            <a:ext cx="4482365" cy="4397444"/>
          </a:xfrm>
          <a:prstGeom prst="rect">
            <a:avLst/>
          </a:prstGeom>
          <a:solidFill>
            <a:schemeClr val="bg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FBFD06B-B1AF-9B47-AD60-D6CF20E1EFE3}"/>
              </a:ext>
            </a:extLst>
          </p:cNvPr>
          <p:cNvSpPr/>
          <p:nvPr/>
        </p:nvSpPr>
        <p:spPr>
          <a:xfrm>
            <a:off x="2824972" y="1670863"/>
            <a:ext cx="1974666" cy="43974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443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340" y="570582"/>
            <a:ext cx="9983097" cy="532685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dirty="0"/>
              <a:t>Welcome! </a:t>
            </a:r>
          </a:p>
          <a:p>
            <a:pPr marL="0" indent="0" algn="ctr">
              <a:buNone/>
            </a:pPr>
            <a:r>
              <a:rPr lang="en-US" dirty="0"/>
              <a:t>Thank you for volunteering for this experiment. </a:t>
            </a:r>
          </a:p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this experiment, we would like you to play a game where you participate in an online social media platform. You will choose different topics to </a:t>
            </a:r>
            <a:r>
              <a:rPr lang="en-US" dirty="0">
                <a:solidFill>
                  <a:srgbClr val="FFFF66"/>
                </a:solidFill>
              </a:rPr>
              <a:t>post</a:t>
            </a:r>
            <a:r>
              <a:rPr lang="en-US" dirty="0"/>
              <a:t> about.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Your goal is to maximize the number of </a:t>
            </a:r>
            <a:r>
              <a:rPr lang="en-US" dirty="0">
                <a:solidFill>
                  <a:srgbClr val="00FDFF"/>
                </a:solidFill>
              </a:rPr>
              <a:t>likes</a:t>
            </a:r>
            <a:r>
              <a:rPr lang="en-US" dirty="0"/>
              <a:t> you receive from the other people online.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ubtitle 8">
            <a:extLst>
              <a:ext uri="{FF2B5EF4-FFF2-40B4-BE49-F238E27FC236}">
                <a16:creationId xmlns:a16="http://schemas.microsoft.com/office/drawing/2014/main" id="{49AF0E53-D5B3-F04D-B832-8B116D935F10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E548F8E5-02C7-C140-AFB1-DEAE578A7754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0794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276620"/>
            <a:ext cx="9772891" cy="2975970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In some </a:t>
            </a:r>
            <a:r>
              <a:rPr lang="en-US" sz="2400" dirty="0">
                <a:solidFill>
                  <a:srgbClr val="00FF00"/>
                </a:solidFill>
              </a:rPr>
              <a:t>chatrooms</a:t>
            </a:r>
            <a:r>
              <a:rPr lang="en-US" sz="2400" dirty="0"/>
              <a:t>, you will be able to make 5 </a:t>
            </a:r>
            <a:r>
              <a:rPr lang="en-US" sz="2400" dirty="0">
                <a:solidFill>
                  <a:srgbClr val="FFFF66"/>
                </a:solidFill>
              </a:rPr>
              <a:t>posts</a:t>
            </a:r>
            <a:r>
              <a:rPr lang="en-US" sz="2400" dirty="0"/>
              <a:t>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In other </a:t>
            </a:r>
            <a:r>
              <a:rPr lang="en-US" sz="2400" dirty="0">
                <a:solidFill>
                  <a:srgbClr val="00FF00"/>
                </a:solidFill>
              </a:rPr>
              <a:t>chatrooms</a:t>
            </a:r>
            <a:r>
              <a:rPr lang="en-US" sz="2400" dirty="0"/>
              <a:t>, you will be able to make 10 </a:t>
            </a:r>
            <a:r>
              <a:rPr lang="en-US" sz="2400" dirty="0">
                <a:solidFill>
                  <a:srgbClr val="FFFF66"/>
                </a:solidFill>
              </a:rPr>
              <a:t>posts</a:t>
            </a:r>
            <a:r>
              <a:rPr lang="en-US" sz="2400" dirty="0"/>
              <a:t>. 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The number of </a:t>
            </a:r>
            <a:r>
              <a:rPr lang="en-US" sz="2400" dirty="0">
                <a:solidFill>
                  <a:srgbClr val="FFFF66"/>
                </a:solidFill>
              </a:rPr>
              <a:t>posts</a:t>
            </a:r>
            <a:r>
              <a:rPr lang="en-US" sz="2400" dirty="0"/>
              <a:t> you can make in each game is determined by the number of empty slots that are shown.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For example, the </a:t>
            </a:r>
            <a:r>
              <a:rPr lang="en-US" sz="2400" dirty="0">
                <a:solidFill>
                  <a:srgbClr val="00FF00"/>
                </a:solidFill>
              </a:rPr>
              <a:t>chatroom</a:t>
            </a:r>
            <a:r>
              <a:rPr lang="en-US" sz="2400" dirty="0"/>
              <a:t> shown below would allow 5 </a:t>
            </a:r>
            <a:r>
              <a:rPr lang="en-US" sz="2400" dirty="0">
                <a:solidFill>
                  <a:srgbClr val="FFFF66"/>
                </a:solidFill>
              </a:rPr>
              <a:t>posts</a:t>
            </a:r>
            <a:r>
              <a:rPr lang="en-US" sz="2400" dirty="0"/>
              <a:t>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Once you make those 5 </a:t>
            </a:r>
            <a:r>
              <a:rPr lang="en-US" sz="2400" dirty="0">
                <a:solidFill>
                  <a:srgbClr val="FFFF66"/>
                </a:solidFill>
              </a:rPr>
              <a:t>posts</a:t>
            </a:r>
            <a:r>
              <a:rPr lang="en-US" sz="2400" dirty="0"/>
              <a:t>, that round is over and you will move to the next </a:t>
            </a:r>
            <a:r>
              <a:rPr lang="en-US" sz="2400" dirty="0">
                <a:solidFill>
                  <a:srgbClr val="00FF00"/>
                </a:solidFill>
              </a:rPr>
              <a:t>chatroom</a:t>
            </a:r>
            <a:r>
              <a:rPr lang="en-US" sz="2400" dirty="0"/>
              <a:t>. 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8DA945E9-41F3-5C4F-877F-B454639478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158" t="14237" r="16843" b="39958"/>
          <a:stretch/>
        </p:blipFill>
        <p:spPr>
          <a:xfrm>
            <a:off x="4166461" y="3429000"/>
            <a:ext cx="3859078" cy="258150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ubtitle 8">
            <a:extLst>
              <a:ext uri="{FF2B5EF4-FFF2-40B4-BE49-F238E27FC236}">
                <a16:creationId xmlns:a16="http://schemas.microsoft.com/office/drawing/2014/main" id="{AB18D5B1-FFE8-2D45-B5C5-B626315F7323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99A00011-9179-3E48-B879-0F171F2A60C4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8827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6979" y="484917"/>
            <a:ext cx="9437948" cy="1662164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If the </a:t>
            </a:r>
            <a:r>
              <a:rPr lang="en-US" dirty="0">
                <a:solidFill>
                  <a:srgbClr val="00FF00"/>
                </a:solidFill>
              </a:rPr>
              <a:t>chatroom</a:t>
            </a:r>
            <a:r>
              <a:rPr lang="en-US" dirty="0"/>
              <a:t> instead looked like this, you could make 10 </a:t>
            </a:r>
            <a:r>
              <a:rPr lang="en-US" dirty="0">
                <a:solidFill>
                  <a:srgbClr val="FFFF66"/>
                </a:solidFill>
              </a:rPr>
              <a:t>posts</a:t>
            </a:r>
            <a:r>
              <a:rPr lang="en-US" dirty="0"/>
              <a:t>.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AE16CA7-6556-E645-8E2C-3B78486F4571}"/>
              </a:ext>
            </a:extLst>
          </p:cNvPr>
          <p:cNvSpPr/>
          <p:nvPr/>
        </p:nvSpPr>
        <p:spPr>
          <a:xfrm>
            <a:off x="6502401" y="3255385"/>
            <a:ext cx="495300" cy="27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6D9ACFB8-A196-8E4F-974C-8C73062123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340" t="14462" r="16661" b="6798"/>
          <a:stretch/>
        </p:blipFill>
        <p:spPr>
          <a:xfrm>
            <a:off x="4166461" y="1636273"/>
            <a:ext cx="3859078" cy="443757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Subtitle 8">
            <a:extLst>
              <a:ext uri="{FF2B5EF4-FFF2-40B4-BE49-F238E27FC236}">
                <a16:creationId xmlns:a16="http://schemas.microsoft.com/office/drawing/2014/main" id="{6D80E513-E29B-994E-AB80-5D1D68EF0CF2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15A5E6BE-04F6-8341-9E58-1F3C9A57148E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2047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0066" y="361594"/>
            <a:ext cx="10012101" cy="2555076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To help you get a sense of what people in the </a:t>
            </a:r>
            <a:r>
              <a:rPr lang="en-US" dirty="0">
                <a:solidFill>
                  <a:srgbClr val="00FF00"/>
                </a:solidFill>
              </a:rPr>
              <a:t>chatroom</a:t>
            </a:r>
            <a:r>
              <a:rPr lang="en-US" dirty="0"/>
              <a:t> are like, we will tell you which topic to </a:t>
            </a:r>
            <a:r>
              <a:rPr lang="en-US" dirty="0">
                <a:solidFill>
                  <a:srgbClr val="FFFF66"/>
                </a:solidFill>
              </a:rPr>
              <a:t>post</a:t>
            </a:r>
            <a:r>
              <a:rPr lang="en-US" dirty="0"/>
              <a:t> about for the first four </a:t>
            </a:r>
            <a:r>
              <a:rPr lang="en-US" dirty="0">
                <a:solidFill>
                  <a:srgbClr val="FFFF66"/>
                </a:solidFill>
              </a:rPr>
              <a:t>posts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/>
              <a:t>After that, you can choose to </a:t>
            </a:r>
            <a:r>
              <a:rPr lang="en-US" dirty="0">
                <a:solidFill>
                  <a:srgbClr val="FFFF66"/>
                </a:solidFill>
              </a:rPr>
              <a:t>post</a:t>
            </a:r>
            <a:r>
              <a:rPr lang="en-US" dirty="0"/>
              <a:t> about whichever topic you’d like.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452D78-C300-294E-B6C0-92C6B6E7A035}"/>
              </a:ext>
            </a:extLst>
          </p:cNvPr>
          <p:cNvSpPr/>
          <p:nvPr/>
        </p:nvSpPr>
        <p:spPr>
          <a:xfrm>
            <a:off x="6464301" y="2916670"/>
            <a:ext cx="533399" cy="27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9E7B69D0-5EAD-164A-B3E5-0F5E0519E6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4212" y="3076483"/>
            <a:ext cx="7652548" cy="19347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Subtitle 8">
            <a:extLst>
              <a:ext uri="{FF2B5EF4-FFF2-40B4-BE49-F238E27FC236}">
                <a16:creationId xmlns:a16="http://schemas.microsoft.com/office/drawing/2014/main" id="{FB7191B8-5B4A-C046-A3FF-AEFD2484DD6F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180996E7-3031-DE41-B63B-43777A93F7A9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1912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2744" y="473172"/>
            <a:ext cx="9954228" cy="2513096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Therefore, for the first four </a:t>
            </a:r>
            <a:r>
              <a:rPr lang="en-US" sz="2800" dirty="0">
                <a:solidFill>
                  <a:srgbClr val="FFFF66"/>
                </a:solidFill>
              </a:rPr>
              <a:t>posts</a:t>
            </a:r>
            <a:r>
              <a:rPr lang="en-US" sz="2800" dirty="0"/>
              <a:t>, only one of the topics will be lit up. This indicates that you can only choose that topic. 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For example, if you are instructed to choose the left topic for your first </a:t>
            </a:r>
            <a:r>
              <a:rPr lang="en-US" sz="2800" dirty="0">
                <a:solidFill>
                  <a:srgbClr val="FFFF66"/>
                </a:solidFill>
              </a:rPr>
              <a:t>post</a:t>
            </a:r>
            <a:r>
              <a:rPr lang="en-US" sz="2800" dirty="0"/>
              <a:t>, you will see this.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BB8DDE-10A9-024A-958D-837D4740EBF0}"/>
              </a:ext>
            </a:extLst>
          </p:cNvPr>
          <p:cNvSpPr/>
          <p:nvPr/>
        </p:nvSpPr>
        <p:spPr>
          <a:xfrm>
            <a:off x="6451601" y="4389870"/>
            <a:ext cx="533399" cy="27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3D6BB8F-9387-E146-8A03-1ADF7F0466D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374986" y="3076483"/>
            <a:ext cx="7410999" cy="19347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Subtitle 8">
            <a:extLst>
              <a:ext uri="{FF2B5EF4-FFF2-40B4-BE49-F238E27FC236}">
                <a16:creationId xmlns:a16="http://schemas.microsoft.com/office/drawing/2014/main" id="{51B17024-9446-2648-8656-1FC88E37D9E0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3472987C-C444-1D46-9EAF-BA381019F533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9317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6364" y="473172"/>
            <a:ext cx="9792183" cy="3298728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If you were instructed to choose the right topic on the second </a:t>
            </a:r>
            <a:r>
              <a:rPr lang="en-US" dirty="0">
                <a:solidFill>
                  <a:srgbClr val="FFFF66"/>
                </a:solidFill>
              </a:rPr>
              <a:t>post</a:t>
            </a:r>
            <a:r>
              <a:rPr lang="en-US" dirty="0"/>
              <a:t>, you would see this: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5950FDC-4F77-6E44-9FB5-9089D63516A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397710" y="3076483"/>
            <a:ext cx="7365551" cy="19347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ubtitle 8">
            <a:extLst>
              <a:ext uri="{FF2B5EF4-FFF2-40B4-BE49-F238E27FC236}">
                <a16:creationId xmlns:a16="http://schemas.microsoft.com/office/drawing/2014/main" id="{B0AC6AAB-8EB2-6C44-A0CA-95B963B55EF7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C8F500FC-A60C-6B4D-A11B-88DB77FBB1A2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7996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6364" y="473172"/>
            <a:ext cx="9792183" cy="2181538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Your </a:t>
            </a:r>
            <a:r>
              <a:rPr lang="en-US" dirty="0">
                <a:solidFill>
                  <a:srgbClr val="00FDFF"/>
                </a:solidFill>
              </a:rPr>
              <a:t>social approval score </a:t>
            </a:r>
            <a:r>
              <a:rPr lang="en-US" dirty="0"/>
              <a:t>will not be affected by the number of </a:t>
            </a:r>
            <a:r>
              <a:rPr lang="en-US" dirty="0">
                <a:solidFill>
                  <a:srgbClr val="00FDFF"/>
                </a:solidFill>
              </a:rPr>
              <a:t>likes</a:t>
            </a:r>
            <a:r>
              <a:rPr lang="en-US" dirty="0"/>
              <a:t> you get on the first four </a:t>
            </a:r>
            <a:r>
              <a:rPr lang="en-US" dirty="0">
                <a:solidFill>
                  <a:srgbClr val="00FDFF"/>
                </a:solidFill>
              </a:rPr>
              <a:t>posts</a:t>
            </a:r>
            <a:r>
              <a:rPr lang="en-US" dirty="0"/>
              <a:t> where you can only choose one topic.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5950FDC-4F77-6E44-9FB5-9089D63516A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511373" y="3439973"/>
            <a:ext cx="4577174" cy="120229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ubtitle 8">
            <a:extLst>
              <a:ext uri="{FF2B5EF4-FFF2-40B4-BE49-F238E27FC236}">
                <a16:creationId xmlns:a16="http://schemas.microsoft.com/office/drawing/2014/main" id="{B0AC6AAB-8EB2-6C44-A0CA-95B963B55EF7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C8F500FC-A60C-6B4D-A11B-88DB77FBB1A2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2A3E121-544D-2347-B6B1-C8EABF4072C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323012" y="3429000"/>
            <a:ext cx="4689491" cy="122424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744793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7938" y="473172"/>
            <a:ext cx="10363361" cy="3298728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Once these four </a:t>
            </a:r>
            <a:r>
              <a:rPr lang="en-US" dirty="0">
                <a:solidFill>
                  <a:srgbClr val="FFFF66"/>
                </a:solidFill>
              </a:rPr>
              <a:t>posts</a:t>
            </a:r>
            <a:r>
              <a:rPr lang="en-US" dirty="0"/>
              <a:t> are complete, you will be free to choose between the two topics. </a:t>
            </a:r>
          </a:p>
          <a:p>
            <a:pPr marL="0" indent="0">
              <a:buNone/>
            </a:pPr>
            <a:r>
              <a:rPr lang="en-US" dirty="0"/>
              <a:t>This is indicated by both topic options being lit up. 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6FC358C1-B626-994A-8A79-A3ADE11ED0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4212" y="3076483"/>
            <a:ext cx="7652548" cy="19347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ubtitle 8">
            <a:extLst>
              <a:ext uri="{FF2B5EF4-FFF2-40B4-BE49-F238E27FC236}">
                <a16:creationId xmlns:a16="http://schemas.microsoft.com/office/drawing/2014/main" id="{AC4E2662-BD07-D440-8337-EF69351F4AF9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7561A77B-7126-1044-9F53-7EDA909B3D7B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085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0536" y="285535"/>
            <a:ext cx="9919505" cy="3298728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We will keep track of the total number of </a:t>
            </a:r>
            <a:r>
              <a:rPr lang="en-US" dirty="0">
                <a:solidFill>
                  <a:srgbClr val="00FDFF"/>
                </a:solidFill>
              </a:rPr>
              <a:t>likes</a:t>
            </a:r>
            <a:r>
              <a:rPr lang="en-US" dirty="0"/>
              <a:t> you receive within each </a:t>
            </a:r>
            <a:r>
              <a:rPr lang="en-US" dirty="0">
                <a:solidFill>
                  <a:srgbClr val="00FF00"/>
                </a:solidFill>
              </a:rPr>
              <a:t>chatrooms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/>
              <a:t>Try to get as many </a:t>
            </a:r>
            <a:r>
              <a:rPr lang="en-US" dirty="0">
                <a:solidFill>
                  <a:srgbClr val="00FDFF"/>
                </a:solidFill>
              </a:rPr>
              <a:t>likes</a:t>
            </a:r>
            <a:r>
              <a:rPr lang="en-US" dirty="0"/>
              <a:t> as possible. </a:t>
            </a:r>
          </a:p>
          <a:p>
            <a:pPr marL="0" indent="0">
              <a:buNone/>
            </a:pPr>
            <a:r>
              <a:rPr lang="en-US" dirty="0"/>
              <a:t>In the upper-right corner, we will use this to calculate your overall “</a:t>
            </a:r>
            <a:r>
              <a:rPr lang="en-US" dirty="0">
                <a:solidFill>
                  <a:srgbClr val="00FDFF"/>
                </a:solidFill>
              </a:rPr>
              <a:t>social approval score</a:t>
            </a:r>
            <a:r>
              <a:rPr lang="en-US" dirty="0"/>
              <a:t>”, which will go up or down over time depending on how many </a:t>
            </a:r>
            <a:r>
              <a:rPr lang="en-US" dirty="0">
                <a:solidFill>
                  <a:srgbClr val="00FDFF"/>
                </a:solidFill>
              </a:rPr>
              <a:t>likes</a:t>
            </a:r>
            <a:r>
              <a:rPr lang="en-US" dirty="0"/>
              <a:t> you get.</a:t>
            </a:r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2ECFCF-775B-6249-8F94-0AE6566E9DB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233912" y="3677802"/>
            <a:ext cx="5211224" cy="242995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ubtitle 8">
            <a:extLst>
              <a:ext uri="{FF2B5EF4-FFF2-40B4-BE49-F238E27FC236}">
                <a16:creationId xmlns:a16="http://schemas.microsoft.com/office/drawing/2014/main" id="{5C270E37-0E22-6148-A1BA-04BA1036CA80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B0947CFA-28C1-1D40-ACC2-E94E571EE1F6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F6207476-8997-C24F-B039-6537CBB3F5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7357" y="3741526"/>
            <a:ext cx="800871" cy="2302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4619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6247" y="314563"/>
            <a:ext cx="9919505" cy="2767301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Instead of “</a:t>
            </a:r>
            <a:r>
              <a:rPr lang="en-US" sz="2400" dirty="0">
                <a:solidFill>
                  <a:srgbClr val="00FDFF"/>
                </a:solidFill>
              </a:rPr>
              <a:t>likes</a:t>
            </a:r>
            <a:r>
              <a:rPr lang="en-US" sz="2400" dirty="0"/>
              <a:t>”, sometimes you will also enter </a:t>
            </a:r>
            <a:r>
              <a:rPr lang="en-US" sz="2400" dirty="0">
                <a:solidFill>
                  <a:srgbClr val="00FF00"/>
                </a:solidFill>
              </a:rPr>
              <a:t>chatrooms</a:t>
            </a:r>
            <a:r>
              <a:rPr lang="en-US" sz="2400" dirty="0"/>
              <a:t> where people indicate “</a:t>
            </a:r>
            <a:r>
              <a:rPr lang="en-US" sz="2400" dirty="0">
                <a:solidFill>
                  <a:srgbClr val="FF0000"/>
                </a:solidFill>
              </a:rPr>
              <a:t>dislikes</a:t>
            </a:r>
            <a:r>
              <a:rPr lang="en-US" sz="2400" dirty="0"/>
              <a:t>”.  </a:t>
            </a:r>
          </a:p>
          <a:p>
            <a:pPr marL="0" indent="0">
              <a:buNone/>
            </a:pPr>
            <a:r>
              <a:rPr lang="en-US" sz="2400" dirty="0"/>
              <a:t>In this case </a:t>
            </a:r>
            <a:r>
              <a:rPr lang="en-US" sz="2400" u="sng" dirty="0"/>
              <a:t>your goal should be  get as few </a:t>
            </a:r>
            <a:r>
              <a:rPr lang="en-US" sz="2400" u="sng" dirty="0">
                <a:solidFill>
                  <a:srgbClr val="FF0000"/>
                </a:solidFill>
              </a:rPr>
              <a:t>dislikes</a:t>
            </a:r>
            <a:r>
              <a:rPr lang="en-US" sz="2400" u="sng" dirty="0"/>
              <a:t> as possible.</a:t>
            </a:r>
          </a:p>
          <a:p>
            <a:pPr marL="0" indent="0">
              <a:buNone/>
            </a:pPr>
            <a:r>
              <a:rPr lang="en-US" sz="2400" dirty="0"/>
              <a:t>In this type of chatroom, your </a:t>
            </a:r>
            <a:r>
              <a:rPr lang="en-US" sz="2400" dirty="0">
                <a:solidFill>
                  <a:srgbClr val="00FDFF"/>
                </a:solidFill>
              </a:rPr>
              <a:t>social approval score </a:t>
            </a:r>
            <a:r>
              <a:rPr lang="en-US" sz="2400" dirty="0"/>
              <a:t>will start at 100%. A greater number of </a:t>
            </a:r>
            <a:r>
              <a:rPr lang="en-US" sz="2400" dirty="0">
                <a:solidFill>
                  <a:srgbClr val="FF0000"/>
                </a:solidFill>
              </a:rPr>
              <a:t>dislikes</a:t>
            </a:r>
            <a:r>
              <a:rPr lang="en-US" sz="2400" dirty="0"/>
              <a:t> after each choice will lead to greater drop in your </a:t>
            </a:r>
            <a:r>
              <a:rPr lang="en-US" sz="2400" dirty="0">
                <a:solidFill>
                  <a:srgbClr val="00FDFF"/>
                </a:solidFill>
              </a:rPr>
              <a:t>social approval score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ubtitle 8">
            <a:extLst>
              <a:ext uri="{FF2B5EF4-FFF2-40B4-BE49-F238E27FC236}">
                <a16:creationId xmlns:a16="http://schemas.microsoft.com/office/drawing/2014/main" id="{5C270E37-0E22-6148-A1BA-04BA1036CA80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LEFT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B0947CFA-28C1-1D40-ACC2-E94E571EE1F6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FB9DFDF3-37AA-2849-B2C9-294BE97993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9814" y="3145589"/>
            <a:ext cx="4792369" cy="286452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951267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7527" y="516444"/>
            <a:ext cx="10414659" cy="5219338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For example, if there were 6 total choices in a </a:t>
            </a:r>
            <a:r>
              <a:rPr lang="en-US" sz="2400" dirty="0">
                <a:solidFill>
                  <a:srgbClr val="00FF00"/>
                </a:solidFill>
              </a:rPr>
              <a:t>chatroom</a:t>
            </a:r>
            <a:r>
              <a:rPr lang="en-US" sz="2400" dirty="0"/>
              <a:t>, this would mean you could receive up to 600 </a:t>
            </a:r>
            <a:r>
              <a:rPr lang="en-US" sz="2400" dirty="0">
                <a:solidFill>
                  <a:srgbClr val="FF0000"/>
                </a:solidFill>
              </a:rPr>
              <a:t>dislikes</a:t>
            </a:r>
            <a:r>
              <a:rPr lang="en-US" sz="2400" dirty="0"/>
              <a:t> in total.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So if you got 30 </a:t>
            </a:r>
            <a:r>
              <a:rPr lang="en-US" sz="2400" dirty="0">
                <a:solidFill>
                  <a:srgbClr val="FF0000"/>
                </a:solidFill>
              </a:rPr>
              <a:t>dislikes</a:t>
            </a:r>
            <a:r>
              <a:rPr lang="en-US" sz="2400" dirty="0"/>
              <a:t> after the first choice, your </a:t>
            </a:r>
            <a:r>
              <a:rPr lang="en-US" sz="2400" dirty="0">
                <a:solidFill>
                  <a:srgbClr val="00FDFF"/>
                </a:solidFill>
              </a:rPr>
              <a:t>social approval score </a:t>
            </a:r>
            <a:r>
              <a:rPr lang="en-US" sz="2400" dirty="0"/>
              <a:t>will drop from 100% to 95%.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If you then got 60 dislikes after the 2</a:t>
            </a:r>
            <a:r>
              <a:rPr lang="en-US" sz="2400" baseline="30000" dirty="0"/>
              <a:t>nd</a:t>
            </a:r>
            <a:r>
              <a:rPr lang="en-US" sz="2400" dirty="0"/>
              <a:t> choice, your </a:t>
            </a:r>
            <a:r>
              <a:rPr lang="en-US" sz="2400" dirty="0">
                <a:solidFill>
                  <a:srgbClr val="00FDFF"/>
                </a:solidFill>
              </a:rPr>
              <a:t>social approval score </a:t>
            </a:r>
            <a:r>
              <a:rPr lang="en-US" sz="2400" dirty="0"/>
              <a:t>will drop from 95% to 85% and so forth.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ubtitle 8">
            <a:extLst>
              <a:ext uri="{FF2B5EF4-FFF2-40B4-BE49-F238E27FC236}">
                <a16:creationId xmlns:a16="http://schemas.microsoft.com/office/drawing/2014/main" id="{5C270E37-0E22-6148-A1BA-04BA1036CA80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LEFT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B0947CFA-28C1-1D40-ACC2-E94E571EE1F6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7443815-0601-B945-989F-038A9FB249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4469"/>
          <a:stretch/>
        </p:blipFill>
        <p:spPr>
          <a:xfrm>
            <a:off x="2420836" y="2898696"/>
            <a:ext cx="6993164" cy="144748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D9EC60E-0338-DF43-BB44-F73731F12B6B}"/>
              </a:ext>
            </a:extLst>
          </p:cNvPr>
          <p:cNvSpPr txBox="1"/>
          <p:nvPr/>
        </p:nvSpPr>
        <p:spPr>
          <a:xfrm>
            <a:off x="8800649" y="2984726"/>
            <a:ext cx="343044" cy="369332"/>
          </a:xfrm>
          <a:prstGeom prst="rect">
            <a:avLst/>
          </a:prstGeom>
          <a:solidFill>
            <a:srgbClr val="6E3600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30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2E02C3-5A29-A848-8C37-F92183D1992B}"/>
              </a:ext>
            </a:extLst>
          </p:cNvPr>
          <p:cNvSpPr txBox="1"/>
          <p:nvPr/>
        </p:nvSpPr>
        <p:spPr>
          <a:xfrm>
            <a:off x="2814872" y="3709105"/>
            <a:ext cx="348499" cy="369332"/>
          </a:xfrm>
          <a:prstGeom prst="rect">
            <a:avLst/>
          </a:prstGeom>
          <a:solidFill>
            <a:srgbClr val="2A5973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60</a:t>
            </a:r>
            <a:endParaRPr lang="en-US" b="1" dirty="0">
              <a:latin typeface="Helvetica" pitchFamily="2" charset="0"/>
            </a:endParaRPr>
          </a:p>
        </p:txBody>
      </p:sp>
      <p:pic>
        <p:nvPicPr>
          <p:cNvPr id="14" name="Picture 1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17E413A7-3960-3848-9C4F-71DEED9551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7881" y="3030771"/>
            <a:ext cx="1077219" cy="461665"/>
          </a:xfrm>
          <a:prstGeom prst="rect">
            <a:avLst/>
          </a:prstGeom>
        </p:spPr>
      </p:pic>
      <p:pic>
        <p:nvPicPr>
          <p:cNvPr id="15" name="Picture 1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3D03F2B2-232E-924F-81AE-02F76B7330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7284" y="3786327"/>
            <a:ext cx="1077219" cy="46166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1DE167B-0A0B-5845-B894-55D6C3E4ADCB}"/>
              </a:ext>
            </a:extLst>
          </p:cNvPr>
          <p:cNvSpPr txBox="1"/>
          <p:nvPr/>
        </p:nvSpPr>
        <p:spPr>
          <a:xfrm>
            <a:off x="10445001" y="3030770"/>
            <a:ext cx="86608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FDFF"/>
                </a:solidFill>
              </a:rPr>
              <a:t>95%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C2089B-890F-EB4E-A544-0FD9C3DAB734}"/>
              </a:ext>
            </a:extLst>
          </p:cNvPr>
          <p:cNvSpPr txBox="1"/>
          <p:nvPr/>
        </p:nvSpPr>
        <p:spPr>
          <a:xfrm>
            <a:off x="10445001" y="3789821"/>
            <a:ext cx="86608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FDFF"/>
                </a:solidFill>
              </a:rPr>
              <a:t>85%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175416-392E-0D48-AB51-7AC313B320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35067" y="3347483"/>
            <a:ext cx="245169" cy="245169"/>
          </a:xfrm>
          <a:prstGeom prst="rect">
            <a:avLst/>
          </a:prstGeom>
          <a:solidFill>
            <a:srgbClr val="6E3600"/>
          </a:solidFill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754A395-F895-C948-90D3-3F4F586B3F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71458" y="4035467"/>
            <a:ext cx="245169" cy="245169"/>
          </a:xfrm>
          <a:prstGeom prst="rect">
            <a:avLst/>
          </a:prstGeom>
          <a:solidFill>
            <a:srgbClr val="2A5973"/>
          </a:solidFill>
        </p:spPr>
      </p:pic>
    </p:spTree>
    <p:extLst>
      <p:ext uri="{BB962C8B-B14F-4D97-AF65-F5344CB8AC3E}">
        <p14:creationId xmlns:p14="http://schemas.microsoft.com/office/powerpoint/2010/main" val="2279549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9664" y="436250"/>
            <a:ext cx="8792672" cy="1088771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The social media platform will start with an empty </a:t>
            </a:r>
            <a:r>
              <a:rPr lang="en-US" dirty="0">
                <a:solidFill>
                  <a:srgbClr val="00FF00"/>
                </a:solidFill>
              </a:rPr>
              <a:t>chatroom</a:t>
            </a:r>
            <a:r>
              <a:rPr lang="en-US" dirty="0"/>
              <a:t> that looks like this: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BCED2FB-39E9-E049-BFD0-F21CFB7B6ADD}"/>
              </a:ext>
            </a:extLst>
          </p:cNvPr>
          <p:cNvSpPr/>
          <p:nvPr/>
        </p:nvSpPr>
        <p:spPr>
          <a:xfrm>
            <a:off x="6502400" y="3009900"/>
            <a:ext cx="495300" cy="27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ubtitle 8">
            <a:extLst>
              <a:ext uri="{FF2B5EF4-FFF2-40B4-BE49-F238E27FC236}">
                <a16:creationId xmlns:a16="http://schemas.microsoft.com/office/drawing/2014/main" id="{F97EDD64-8A2C-FE4F-80FE-0737860394B0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A20A3A1C-360A-9544-8239-DFA1356F9ECA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0E1E0F-615C-F245-919B-AF1D045173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93" t="13352" r="4356" b="6685"/>
          <a:stretch/>
        </p:blipFill>
        <p:spPr>
          <a:xfrm>
            <a:off x="3459859" y="1781216"/>
            <a:ext cx="5272281" cy="394499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110122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4076" y="473172"/>
            <a:ext cx="9051402" cy="1379691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So to be sure that everything makes sense let’s work through a few example </a:t>
            </a:r>
            <a:r>
              <a:rPr lang="en-US" dirty="0">
                <a:solidFill>
                  <a:srgbClr val="00FF00"/>
                </a:solidFill>
              </a:rPr>
              <a:t>chatrooms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A77AD95F-E386-C04B-B4F1-084B641B1C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427"/>
          <a:stretch/>
        </p:blipFill>
        <p:spPr>
          <a:xfrm>
            <a:off x="3062508" y="2550695"/>
            <a:ext cx="5626100" cy="904258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B1CA22A-CD91-E940-BE65-2E10126871FE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4119084" y="3454953"/>
            <a:ext cx="0" cy="477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CA3AF63F-0AF3-B94B-B308-4DFAD06FE454}"/>
              </a:ext>
            </a:extLst>
          </p:cNvPr>
          <p:cNvSpPr/>
          <p:nvPr/>
        </p:nvSpPr>
        <p:spPr>
          <a:xfrm>
            <a:off x="3747124" y="3932494"/>
            <a:ext cx="743919" cy="6667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“&lt;“ Key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363D8C6-6470-804D-B1C3-71BF6E1F4D7A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7381693" y="3404647"/>
            <a:ext cx="0" cy="477541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D92459D-A39A-3D4D-8CBD-F700CF67E597}"/>
              </a:ext>
            </a:extLst>
          </p:cNvPr>
          <p:cNvSpPr/>
          <p:nvPr/>
        </p:nvSpPr>
        <p:spPr>
          <a:xfrm>
            <a:off x="7009733" y="3882188"/>
            <a:ext cx="743919" cy="66671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“&gt;“ Key</a:t>
            </a:r>
          </a:p>
        </p:txBody>
      </p:sp>
      <p:sp>
        <p:nvSpPr>
          <p:cNvPr id="15" name="Subtitle 8">
            <a:extLst>
              <a:ext uri="{FF2B5EF4-FFF2-40B4-BE49-F238E27FC236}">
                <a16:creationId xmlns:a16="http://schemas.microsoft.com/office/drawing/2014/main" id="{0F714337-856E-4449-A4F3-F54575B354AA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EE94B0F1-EBDA-F244-A053-DBD743B03033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4516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1170" y="583724"/>
            <a:ext cx="10591879" cy="1684241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Before you start playing as the person choosing </a:t>
            </a:r>
            <a:r>
              <a:rPr lang="en-US" dirty="0">
                <a:solidFill>
                  <a:srgbClr val="FFFF66"/>
                </a:solidFill>
              </a:rPr>
              <a:t>posts</a:t>
            </a:r>
            <a:r>
              <a:rPr lang="en-US" dirty="0"/>
              <a:t>, we'd also like you to help as a </a:t>
            </a:r>
            <a:r>
              <a:rPr lang="en-US" dirty="0">
                <a:solidFill>
                  <a:srgbClr val="00FF00"/>
                </a:solidFill>
              </a:rPr>
              <a:t>chatroom</a:t>
            </a:r>
            <a:r>
              <a:rPr lang="en-US" dirty="0"/>
              <a:t> member reading some other players' </a:t>
            </a:r>
            <a:r>
              <a:rPr lang="en-US" dirty="0">
                <a:solidFill>
                  <a:srgbClr val="FFFF66"/>
                </a:solidFill>
              </a:rPr>
              <a:t>posts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A04687C-A569-2C46-9FC2-ADCBBB048C8E}"/>
              </a:ext>
            </a:extLst>
          </p:cNvPr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5" name="Subtitle 8">
            <a:extLst>
              <a:ext uri="{FF2B5EF4-FFF2-40B4-BE49-F238E27FC236}">
                <a16:creationId xmlns:a16="http://schemas.microsoft.com/office/drawing/2014/main" id="{5385BA60-94EE-1D48-A0DD-23171E6645FB}"/>
              </a:ext>
            </a:extLst>
          </p:cNvPr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E505ED16-B2E8-4140-B53D-56027D0A90C5}"/>
              </a:ext>
            </a:extLst>
          </p:cNvPr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E4047BCC-0CEF-F247-99C0-54CABD55AD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26" t="13720" r="3988" b="6797"/>
          <a:stretch/>
        </p:blipFill>
        <p:spPr>
          <a:xfrm>
            <a:off x="1111170" y="2285445"/>
            <a:ext cx="4989168" cy="376543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20F0546-775E-0E4D-B241-4681114DEA8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837" t="13393" r="4658" b="7053"/>
          <a:stretch/>
        </p:blipFill>
        <p:spPr>
          <a:xfrm>
            <a:off x="6243635" y="2285445"/>
            <a:ext cx="4955055" cy="377134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557591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Graphical user interface, text, application, website&#10;&#10;Description automatically generated">
            <a:extLst>
              <a:ext uri="{FF2B5EF4-FFF2-40B4-BE49-F238E27FC236}">
                <a16:creationId xmlns:a16="http://schemas.microsoft.com/office/drawing/2014/main" id="{1C00ED15-F850-334F-A26C-A63A462446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6010" y="2725024"/>
            <a:ext cx="6935181" cy="147639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1170" y="583724"/>
            <a:ext cx="10591879" cy="2106563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On a ‘</a:t>
            </a:r>
            <a:r>
              <a:rPr lang="en-US" dirty="0">
                <a:solidFill>
                  <a:srgbClr val="00FDFF"/>
                </a:solidFill>
              </a:rPr>
              <a:t>like</a:t>
            </a:r>
            <a:r>
              <a:rPr lang="en-US" dirty="0"/>
              <a:t>’ room, for each </a:t>
            </a:r>
            <a:r>
              <a:rPr lang="en-US" dirty="0">
                <a:solidFill>
                  <a:srgbClr val="FFFF66"/>
                </a:solidFill>
              </a:rPr>
              <a:t>post</a:t>
            </a:r>
            <a:r>
              <a:rPr lang="en-US" dirty="0"/>
              <a:t> you see:</a:t>
            </a:r>
          </a:p>
          <a:p>
            <a:pPr marL="0" indent="0">
              <a:buNone/>
            </a:pPr>
            <a:r>
              <a:rPr lang="en-US" dirty="0"/>
              <a:t>Press the ‘&gt;’ KEY to </a:t>
            </a:r>
            <a:r>
              <a:rPr lang="en-US" b="1" dirty="0"/>
              <a:t>ADD</a:t>
            </a:r>
            <a:r>
              <a:rPr lang="en-US" dirty="0"/>
              <a:t> a </a:t>
            </a:r>
            <a:r>
              <a:rPr lang="en-US" dirty="0">
                <a:solidFill>
                  <a:srgbClr val="00FDFF"/>
                </a:solidFill>
              </a:rPr>
              <a:t>like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Press the ‘&lt;‘ KEY if you don’t want to add a </a:t>
            </a:r>
            <a:r>
              <a:rPr lang="en-US" dirty="0">
                <a:solidFill>
                  <a:srgbClr val="00FDFF"/>
                </a:solidFill>
              </a:rPr>
              <a:t>like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A04687C-A569-2C46-9FC2-ADCBBB048C8E}"/>
              </a:ext>
            </a:extLst>
          </p:cNvPr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5" name="Subtitle 8">
            <a:extLst>
              <a:ext uri="{FF2B5EF4-FFF2-40B4-BE49-F238E27FC236}">
                <a16:creationId xmlns:a16="http://schemas.microsoft.com/office/drawing/2014/main" id="{5385BA60-94EE-1D48-A0DD-23171E6645FB}"/>
              </a:ext>
            </a:extLst>
          </p:cNvPr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E505ED16-B2E8-4140-B53D-56027D0A90C5}"/>
              </a:ext>
            </a:extLst>
          </p:cNvPr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8">
            <a:extLst>
              <a:ext uri="{FF2B5EF4-FFF2-40B4-BE49-F238E27FC236}">
                <a16:creationId xmlns:a16="http://schemas.microsoft.com/office/drawing/2014/main" id="{4BDF4734-B63C-DF44-8671-1E43AFCD02DC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8E22DF06-D6BE-AB44-B261-74815089D5A0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5445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Graphical user interface, text, website&#10;&#10;Description automatically generated">
            <a:extLst>
              <a:ext uri="{FF2B5EF4-FFF2-40B4-BE49-F238E27FC236}">
                <a16:creationId xmlns:a16="http://schemas.microsoft.com/office/drawing/2014/main" id="{504CECE9-672B-C34A-8B73-D52F705D7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2325" y="2690287"/>
            <a:ext cx="6908866" cy="149530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1170" y="583724"/>
            <a:ext cx="10591879" cy="5013227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On a ‘</a:t>
            </a:r>
            <a:r>
              <a:rPr lang="en-US" dirty="0">
                <a:solidFill>
                  <a:srgbClr val="FF0000"/>
                </a:solidFill>
              </a:rPr>
              <a:t>dislike</a:t>
            </a:r>
            <a:r>
              <a:rPr lang="en-US" dirty="0"/>
              <a:t>’ room, for each </a:t>
            </a:r>
            <a:r>
              <a:rPr lang="en-US" dirty="0">
                <a:solidFill>
                  <a:srgbClr val="FFFF66"/>
                </a:solidFill>
              </a:rPr>
              <a:t>post</a:t>
            </a:r>
            <a:r>
              <a:rPr lang="en-US" dirty="0"/>
              <a:t> you see:</a:t>
            </a:r>
          </a:p>
          <a:p>
            <a:pPr marL="0" indent="0">
              <a:buNone/>
            </a:pPr>
            <a:r>
              <a:rPr lang="en-US" dirty="0"/>
              <a:t>Press the ‘&gt;’ KEY to </a:t>
            </a:r>
            <a:r>
              <a:rPr lang="en-US" b="1" dirty="0"/>
              <a:t>ADD</a:t>
            </a:r>
            <a:r>
              <a:rPr lang="en-US" dirty="0"/>
              <a:t> a </a:t>
            </a:r>
            <a:r>
              <a:rPr lang="en-US" dirty="0">
                <a:solidFill>
                  <a:srgbClr val="FF0000"/>
                </a:solidFill>
              </a:rPr>
              <a:t>dislike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Press the ‘&lt;‘ KEY if you don’t want to add a </a:t>
            </a:r>
            <a:r>
              <a:rPr lang="en-US" dirty="0">
                <a:solidFill>
                  <a:srgbClr val="FF0000"/>
                </a:solidFill>
              </a:rPr>
              <a:t>dislike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A04687C-A569-2C46-9FC2-ADCBBB048C8E}"/>
              </a:ext>
            </a:extLst>
          </p:cNvPr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5" name="Subtitle 8">
            <a:extLst>
              <a:ext uri="{FF2B5EF4-FFF2-40B4-BE49-F238E27FC236}">
                <a16:creationId xmlns:a16="http://schemas.microsoft.com/office/drawing/2014/main" id="{5385BA60-94EE-1D48-A0DD-23171E6645FB}"/>
              </a:ext>
            </a:extLst>
          </p:cNvPr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E505ED16-B2E8-4140-B53D-56027D0A90C5}"/>
              </a:ext>
            </a:extLst>
          </p:cNvPr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8">
            <a:extLst>
              <a:ext uri="{FF2B5EF4-FFF2-40B4-BE49-F238E27FC236}">
                <a16:creationId xmlns:a16="http://schemas.microsoft.com/office/drawing/2014/main" id="{4BDF4734-B63C-DF44-8671-1E43AFCD02DC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8E22DF06-D6BE-AB44-B261-74815089D5A0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6612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060" y="712122"/>
            <a:ext cx="10591879" cy="1884219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We will just have you do this for two </a:t>
            </a:r>
            <a:r>
              <a:rPr lang="en-US" dirty="0">
                <a:solidFill>
                  <a:srgbClr val="00FF00"/>
                </a:solidFill>
              </a:rPr>
              <a:t>chatrooms</a:t>
            </a:r>
            <a:r>
              <a:rPr lang="en-US" dirty="0"/>
              <a:t> before you start playing as the one posting.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A04687C-A569-2C46-9FC2-ADCBBB048C8E}"/>
              </a:ext>
            </a:extLst>
          </p:cNvPr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5" name="Subtitle 8">
            <a:extLst>
              <a:ext uri="{FF2B5EF4-FFF2-40B4-BE49-F238E27FC236}">
                <a16:creationId xmlns:a16="http://schemas.microsoft.com/office/drawing/2014/main" id="{5385BA60-94EE-1D48-A0DD-23171E6645FB}"/>
              </a:ext>
            </a:extLst>
          </p:cNvPr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E505ED16-B2E8-4140-B53D-56027D0A90C5}"/>
              </a:ext>
            </a:extLst>
          </p:cNvPr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8">
            <a:extLst>
              <a:ext uri="{FF2B5EF4-FFF2-40B4-BE49-F238E27FC236}">
                <a16:creationId xmlns:a16="http://schemas.microsoft.com/office/drawing/2014/main" id="{8AFC28FF-E56E-C24A-ADF8-84A5C380A13A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B2397E97-8CBC-1849-B93C-7FDE623F1693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Graphical user interface, text, website&#10;&#10;Description automatically generated">
            <a:extLst>
              <a:ext uri="{FF2B5EF4-FFF2-40B4-BE49-F238E27FC236}">
                <a16:creationId xmlns:a16="http://schemas.microsoft.com/office/drawing/2014/main" id="{390FFF44-2405-C540-9E0A-8EE75E7E8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706667"/>
            <a:ext cx="4289628" cy="9284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 descr="Graphical user interface, text, application, website&#10;&#10;Description automatically generated">
            <a:extLst>
              <a:ext uri="{FF2B5EF4-FFF2-40B4-BE49-F238E27FC236}">
                <a16:creationId xmlns:a16="http://schemas.microsoft.com/office/drawing/2014/main" id="{D4B9E8B3-EAC4-A745-8174-F5A3BA3CA8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0888" y="2706667"/>
            <a:ext cx="4361118" cy="92841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868899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362" y="2703703"/>
            <a:ext cx="11214100" cy="1662164"/>
          </a:xfrm>
          <a:ln>
            <a:noFill/>
          </a:ln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dirty="0"/>
              <a:t>Remember, to make your choices:</a:t>
            </a:r>
          </a:p>
          <a:p>
            <a:pPr marL="0" indent="0" algn="ctr">
              <a:buNone/>
            </a:pPr>
            <a:r>
              <a:rPr lang="en-US" dirty="0"/>
              <a:t>Press the </a:t>
            </a:r>
            <a:r>
              <a:rPr lang="en-US" b="1" dirty="0"/>
              <a:t>&lt;</a:t>
            </a:r>
            <a:r>
              <a:rPr lang="en-US" dirty="0"/>
              <a:t> KEY to </a:t>
            </a:r>
            <a:r>
              <a:rPr lang="en-US" dirty="0">
                <a:solidFill>
                  <a:srgbClr val="FFFF66"/>
                </a:solidFill>
              </a:rPr>
              <a:t>post</a:t>
            </a:r>
            <a:r>
              <a:rPr lang="en-US" dirty="0"/>
              <a:t> about the topic on the left.</a:t>
            </a:r>
          </a:p>
          <a:p>
            <a:pPr marL="0" indent="0" algn="ctr">
              <a:buNone/>
            </a:pPr>
            <a:r>
              <a:rPr lang="en-US" dirty="0"/>
              <a:t>Press the </a:t>
            </a:r>
            <a:r>
              <a:rPr lang="en-US" b="1" dirty="0"/>
              <a:t>&gt;</a:t>
            </a:r>
            <a:r>
              <a:rPr lang="en-US" dirty="0"/>
              <a:t> KEY to </a:t>
            </a:r>
            <a:r>
              <a:rPr lang="en-US" dirty="0">
                <a:solidFill>
                  <a:srgbClr val="FFFF66"/>
                </a:solidFill>
              </a:rPr>
              <a:t>post</a:t>
            </a:r>
            <a:r>
              <a:rPr lang="en-US" dirty="0"/>
              <a:t> about the topic on the right.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1" y="5223249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</a:t>
            </a:r>
            <a:r>
              <a:rPr lang="en-US" sz="3000" dirty="0">
                <a:solidFill>
                  <a:srgbClr val="FF0000"/>
                </a:solidFill>
                <a:highlight>
                  <a:srgbClr val="00FF00"/>
                </a:highlight>
              </a:rPr>
              <a:t>BEGIN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AE16CA7-6556-E645-8E2C-3B78486F4571}"/>
              </a:ext>
            </a:extLst>
          </p:cNvPr>
          <p:cNvSpPr/>
          <p:nvPr/>
        </p:nvSpPr>
        <p:spPr>
          <a:xfrm>
            <a:off x="6502401" y="3255385"/>
            <a:ext cx="495300" cy="27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5D76DA4-1FAB-B745-81C7-134B8947625F}"/>
              </a:ext>
            </a:extLst>
          </p:cNvPr>
          <p:cNvSpPr/>
          <p:nvPr/>
        </p:nvSpPr>
        <p:spPr>
          <a:xfrm>
            <a:off x="969818" y="632486"/>
            <a:ext cx="1000298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Good Job!</a:t>
            </a:r>
          </a:p>
          <a:p>
            <a:pPr algn="ctr"/>
            <a:endParaRPr lang="en-US" sz="3200" dirty="0"/>
          </a:p>
          <a:p>
            <a:pPr algn="ctr"/>
            <a:r>
              <a:rPr lang="en-US" sz="3200" dirty="0"/>
              <a:t>Now you know how to play this game.</a:t>
            </a:r>
          </a:p>
        </p:txBody>
      </p:sp>
    </p:spTree>
    <p:extLst>
      <p:ext uri="{BB962C8B-B14F-4D97-AF65-F5344CB8AC3E}">
        <p14:creationId xmlns:p14="http://schemas.microsoft.com/office/powerpoint/2010/main" val="1777576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2684" y="569834"/>
            <a:ext cx="9646632" cy="1743060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Throughout this game, you will enter 80 </a:t>
            </a:r>
            <a:r>
              <a:rPr lang="en-US" dirty="0">
                <a:solidFill>
                  <a:srgbClr val="00FF00"/>
                </a:solidFill>
              </a:rPr>
              <a:t>chatrooms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In some </a:t>
            </a:r>
            <a:r>
              <a:rPr lang="en-US" dirty="0">
                <a:solidFill>
                  <a:srgbClr val="00FF00"/>
                </a:solidFill>
              </a:rPr>
              <a:t>chatrooms</a:t>
            </a:r>
            <a:r>
              <a:rPr lang="en-US" dirty="0"/>
              <a:t>, you will be able to make 5 </a:t>
            </a:r>
            <a:r>
              <a:rPr lang="en-US" dirty="0">
                <a:solidFill>
                  <a:srgbClr val="FFFF66"/>
                </a:solidFill>
              </a:rPr>
              <a:t>posts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/>
              <a:t>In other </a:t>
            </a:r>
            <a:r>
              <a:rPr lang="en-US" dirty="0">
                <a:solidFill>
                  <a:srgbClr val="00FF00"/>
                </a:solidFill>
              </a:rPr>
              <a:t>chatrooms</a:t>
            </a:r>
            <a:r>
              <a:rPr lang="en-US" dirty="0"/>
              <a:t>, you will be able to make 10 </a:t>
            </a:r>
            <a:r>
              <a:rPr lang="en-US" dirty="0">
                <a:solidFill>
                  <a:srgbClr val="FFFF66"/>
                </a:solidFill>
              </a:rPr>
              <a:t>posts</a:t>
            </a:r>
            <a:r>
              <a:rPr lang="en-US" dirty="0"/>
              <a:t>.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BCED2FB-39E9-E049-BFD0-F21CFB7B6ADD}"/>
              </a:ext>
            </a:extLst>
          </p:cNvPr>
          <p:cNvSpPr/>
          <p:nvPr/>
        </p:nvSpPr>
        <p:spPr>
          <a:xfrm>
            <a:off x="6502400" y="3009900"/>
            <a:ext cx="495300" cy="27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0ED15FBD-3F9B-EA40-A568-A46463C63BEF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F47ECA33-6270-6F43-AFE0-8AFCFF3295BB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358DAF-9814-A74F-8652-EE02065D21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61" t="12799" r="4119" b="6674"/>
          <a:stretch/>
        </p:blipFill>
        <p:spPr>
          <a:xfrm>
            <a:off x="1138345" y="2502518"/>
            <a:ext cx="4157136" cy="320211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C0880DC-C746-4843-BB20-649B05752FA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493" t="13352" r="4356" b="6685"/>
          <a:stretch/>
        </p:blipFill>
        <p:spPr>
          <a:xfrm>
            <a:off x="5897681" y="2503425"/>
            <a:ext cx="4222733" cy="315966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42464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4070" y="314243"/>
            <a:ext cx="10546080" cy="5759601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In each </a:t>
            </a:r>
            <a:r>
              <a:rPr lang="en-US" sz="2800" dirty="0">
                <a:solidFill>
                  <a:srgbClr val="00FF00"/>
                </a:solidFill>
              </a:rPr>
              <a:t>chatroom</a:t>
            </a:r>
            <a:r>
              <a:rPr lang="en-US" sz="2800" dirty="0"/>
              <a:t>, there will be 100 people. </a:t>
            </a:r>
          </a:p>
          <a:p>
            <a:pPr marL="0" indent="0">
              <a:buNone/>
            </a:pPr>
            <a:r>
              <a:rPr lang="en-US" sz="2800" dirty="0"/>
              <a:t>This means you could get up to 100 </a:t>
            </a:r>
            <a:r>
              <a:rPr lang="en-US" sz="2800" dirty="0">
                <a:solidFill>
                  <a:srgbClr val="00FDFF"/>
                </a:solidFill>
              </a:rPr>
              <a:t>likes</a:t>
            </a:r>
            <a:r>
              <a:rPr lang="en-US" sz="2800" dirty="0"/>
              <a:t> per </a:t>
            </a:r>
            <a:r>
              <a:rPr lang="en-US" sz="2800" dirty="0">
                <a:solidFill>
                  <a:srgbClr val="FFFF66"/>
                </a:solidFill>
              </a:rPr>
              <a:t>post</a:t>
            </a:r>
            <a:r>
              <a:rPr lang="en-US" sz="2800" dirty="0"/>
              <a:t>.</a:t>
            </a:r>
          </a:p>
          <a:p>
            <a:pPr marL="0" indent="0">
              <a:buNone/>
            </a:pPr>
            <a:r>
              <a:rPr lang="en-US" sz="2800" dirty="0"/>
              <a:t>At the top of the screen, you will see two topics you can </a:t>
            </a:r>
            <a:r>
              <a:rPr lang="en-US" sz="2800" dirty="0">
                <a:solidFill>
                  <a:srgbClr val="FFFF66"/>
                </a:solidFill>
              </a:rPr>
              <a:t>post</a:t>
            </a:r>
            <a:r>
              <a:rPr lang="en-US" sz="2800" dirty="0"/>
              <a:t> about. </a:t>
            </a:r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Every time you choose a topic, a </a:t>
            </a:r>
            <a:r>
              <a:rPr lang="en-US" sz="2800" dirty="0">
                <a:solidFill>
                  <a:srgbClr val="FFFF66"/>
                </a:solidFill>
              </a:rPr>
              <a:t>post</a:t>
            </a:r>
            <a:r>
              <a:rPr lang="en-US" sz="2800" dirty="0"/>
              <a:t> about that topic will appear in the chat. </a:t>
            </a:r>
            <a:r>
              <a:rPr lang="en-US" sz="2800" dirty="0">
                <a:solidFill>
                  <a:srgbClr val="FFFFFF"/>
                </a:solidFill>
                <a:latin typeface="-apple-system"/>
              </a:rPr>
              <a:t>Note that you will not be writing the </a:t>
            </a:r>
            <a:r>
              <a:rPr lang="en-US" sz="2800" dirty="0">
                <a:solidFill>
                  <a:srgbClr val="FFFF66"/>
                </a:solidFill>
                <a:latin typeface="-apple-system"/>
              </a:rPr>
              <a:t>posts</a:t>
            </a:r>
            <a:r>
              <a:rPr lang="en-US" sz="2800" dirty="0">
                <a:solidFill>
                  <a:srgbClr val="FFFFFF"/>
                </a:solidFill>
                <a:latin typeface="-apple-system"/>
              </a:rPr>
              <a:t>.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FFFFFF"/>
                </a:solidFill>
                <a:latin typeface="-apple-system"/>
              </a:rPr>
              <a:t>The posts will be generated for you based on the topics you choose.</a:t>
            </a:r>
            <a:endParaRPr lang="en-US" sz="2800" dirty="0"/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36DE16D6-6B43-7F43-8DDE-6DD6FC1D2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9096" y="2380821"/>
            <a:ext cx="5373808" cy="13586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ubtitle 8">
            <a:extLst>
              <a:ext uri="{FF2B5EF4-FFF2-40B4-BE49-F238E27FC236}">
                <a16:creationId xmlns:a16="http://schemas.microsoft.com/office/drawing/2014/main" id="{5BFD3B99-9FBE-7345-9B45-2A49EDF78DEB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E103D135-E2A2-C040-94FF-6FC9383B7571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982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4070" y="644435"/>
            <a:ext cx="10546080" cy="2407618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Each person in the </a:t>
            </a:r>
            <a:r>
              <a:rPr lang="en-US" sz="2800" dirty="0">
                <a:solidFill>
                  <a:srgbClr val="00FF00"/>
                </a:solidFill>
              </a:rPr>
              <a:t>chatroom</a:t>
            </a:r>
            <a:r>
              <a:rPr lang="en-US" sz="2800" dirty="0"/>
              <a:t> has already had the chance to see each possible </a:t>
            </a:r>
            <a:r>
              <a:rPr lang="en-US" sz="2800" dirty="0">
                <a:solidFill>
                  <a:srgbClr val="FFFF66"/>
                </a:solidFill>
              </a:rPr>
              <a:t>post</a:t>
            </a:r>
            <a:r>
              <a:rPr lang="en-US" sz="2800" dirty="0"/>
              <a:t> and decide if they like it.  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So, the number of </a:t>
            </a:r>
            <a:r>
              <a:rPr lang="en-US" sz="2800" dirty="0">
                <a:solidFill>
                  <a:srgbClr val="00FDFF"/>
                </a:solidFill>
              </a:rPr>
              <a:t>likes</a:t>
            </a:r>
            <a:r>
              <a:rPr lang="en-US" sz="2800" dirty="0"/>
              <a:t> will appear immediately after you make a choice.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CA429E-80A3-0B46-A170-D4FBF334B1FA}"/>
              </a:ext>
            </a:extLst>
          </p:cNvPr>
          <p:cNvSpPr/>
          <p:nvPr/>
        </p:nvSpPr>
        <p:spPr>
          <a:xfrm>
            <a:off x="6502400" y="3009900"/>
            <a:ext cx="495300" cy="27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66B9FE1-0BF1-BD4E-9D9C-976D622101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4469"/>
          <a:stretch/>
        </p:blipFill>
        <p:spPr>
          <a:xfrm>
            <a:off x="2599418" y="3479245"/>
            <a:ext cx="6993164" cy="144748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5897286-3F4D-DB41-B970-BA0D5E225436}"/>
              </a:ext>
            </a:extLst>
          </p:cNvPr>
          <p:cNvSpPr txBox="1"/>
          <p:nvPr/>
        </p:nvSpPr>
        <p:spPr>
          <a:xfrm>
            <a:off x="8956169" y="3534786"/>
            <a:ext cx="343044" cy="369332"/>
          </a:xfrm>
          <a:prstGeom prst="rect">
            <a:avLst/>
          </a:prstGeom>
          <a:solidFill>
            <a:srgbClr val="6E3600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60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7DEF9-1769-244C-9591-997E0DFA4D65}"/>
              </a:ext>
            </a:extLst>
          </p:cNvPr>
          <p:cNvSpPr txBox="1"/>
          <p:nvPr/>
        </p:nvSpPr>
        <p:spPr>
          <a:xfrm>
            <a:off x="2986812" y="4261210"/>
            <a:ext cx="348499" cy="369332"/>
          </a:xfrm>
          <a:prstGeom prst="rect">
            <a:avLst/>
          </a:prstGeom>
          <a:solidFill>
            <a:srgbClr val="2A5973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52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D11727-E814-D248-8425-1A3704036EAC}"/>
              </a:ext>
            </a:extLst>
          </p:cNvPr>
          <p:cNvSpPr/>
          <p:nvPr/>
        </p:nvSpPr>
        <p:spPr>
          <a:xfrm>
            <a:off x="9823366" y="3228462"/>
            <a:ext cx="1005840" cy="612648"/>
          </a:xfrm>
          <a:prstGeom prst="rect">
            <a:avLst/>
          </a:prstGeom>
          <a:noFill/>
          <a:ln>
            <a:solidFill>
              <a:srgbClr val="6E3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Right Topic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C7F546-507A-8E4A-8D37-FE9D669790A7}"/>
              </a:ext>
            </a:extLst>
          </p:cNvPr>
          <p:cNvSpPr/>
          <p:nvPr/>
        </p:nvSpPr>
        <p:spPr>
          <a:xfrm>
            <a:off x="1241151" y="4619323"/>
            <a:ext cx="1005840" cy="614818"/>
          </a:xfrm>
          <a:prstGeom prst="rect">
            <a:avLst/>
          </a:prstGeom>
          <a:noFill/>
          <a:ln>
            <a:solidFill>
              <a:srgbClr val="2A59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Left Topic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36E91A9-9A7D-F446-B2A3-045A052D094A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9592582" y="3534786"/>
            <a:ext cx="230784" cy="3063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00DE5CD-6DE2-D54C-8B6E-79222370A55D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2246991" y="4601843"/>
            <a:ext cx="352427" cy="324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ubtitle 8">
            <a:extLst>
              <a:ext uri="{FF2B5EF4-FFF2-40B4-BE49-F238E27FC236}">
                <a16:creationId xmlns:a16="http://schemas.microsoft.com/office/drawing/2014/main" id="{AD69DE6B-FA6B-7B40-80BC-3891823D28BC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E375FA1B-30A1-5943-8976-971A4FC9BEEB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184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2114" y="296162"/>
            <a:ext cx="10206446" cy="2843652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The number of </a:t>
            </a:r>
            <a:r>
              <a:rPr lang="en-US" sz="2800" dirty="0">
                <a:solidFill>
                  <a:srgbClr val="00FDFF"/>
                </a:solidFill>
              </a:rPr>
              <a:t>likes</a:t>
            </a:r>
            <a:r>
              <a:rPr lang="en-US" sz="2800" dirty="0"/>
              <a:t> will appear on either the left or right side of your </a:t>
            </a:r>
            <a:r>
              <a:rPr lang="en-US" sz="2800" dirty="0">
                <a:solidFill>
                  <a:srgbClr val="FFFF66"/>
                </a:solidFill>
              </a:rPr>
              <a:t>post</a:t>
            </a:r>
            <a:r>
              <a:rPr lang="en-US" sz="2800" dirty="0"/>
              <a:t>.</a:t>
            </a:r>
          </a:p>
          <a:p>
            <a:pPr marL="0" indent="0">
              <a:buNone/>
            </a:pPr>
            <a:r>
              <a:rPr lang="en-US" sz="2800" dirty="0"/>
              <a:t>It will appear on the left if you chose the topic on the left, or on the right if you chose the topic on the right. </a:t>
            </a:r>
          </a:p>
          <a:p>
            <a:pPr marL="0" indent="0">
              <a:buNone/>
            </a:pPr>
            <a:r>
              <a:rPr lang="en-US" sz="2800" dirty="0"/>
              <a:t>For example, here’s what it might look like after making a right </a:t>
            </a:r>
            <a:r>
              <a:rPr lang="en-US" sz="2800" dirty="0">
                <a:solidFill>
                  <a:srgbClr val="FFFF66"/>
                </a:solidFill>
              </a:rPr>
              <a:t>post</a:t>
            </a:r>
            <a:r>
              <a:rPr lang="en-US" sz="2800" dirty="0"/>
              <a:t> and then a left </a:t>
            </a:r>
            <a:r>
              <a:rPr lang="en-US" sz="2800" dirty="0">
                <a:solidFill>
                  <a:srgbClr val="FFFF66"/>
                </a:solidFill>
              </a:rPr>
              <a:t>post.</a:t>
            </a:r>
            <a:endParaRPr lang="en-US" sz="2800" dirty="0"/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35C5FD-C99D-9840-B91C-F707262D964C}"/>
              </a:ext>
            </a:extLst>
          </p:cNvPr>
          <p:cNvSpPr/>
          <p:nvPr/>
        </p:nvSpPr>
        <p:spPr>
          <a:xfrm>
            <a:off x="6502400" y="3009900"/>
            <a:ext cx="495300" cy="27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146C0E1-5F0B-3541-83F5-2D16AC02D7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4469"/>
          <a:stretch/>
        </p:blipFill>
        <p:spPr>
          <a:xfrm>
            <a:off x="2599418" y="3479245"/>
            <a:ext cx="6993164" cy="144748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B9A7AAB-7849-1042-B2C9-7E11F7F541E5}"/>
              </a:ext>
            </a:extLst>
          </p:cNvPr>
          <p:cNvSpPr txBox="1"/>
          <p:nvPr/>
        </p:nvSpPr>
        <p:spPr>
          <a:xfrm>
            <a:off x="8956169" y="3534786"/>
            <a:ext cx="343044" cy="369332"/>
          </a:xfrm>
          <a:prstGeom prst="rect">
            <a:avLst/>
          </a:prstGeom>
          <a:solidFill>
            <a:srgbClr val="6E3600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60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ADFC0C-9B07-A640-876B-9CB3A3D77CF4}"/>
              </a:ext>
            </a:extLst>
          </p:cNvPr>
          <p:cNvSpPr txBox="1"/>
          <p:nvPr/>
        </p:nvSpPr>
        <p:spPr>
          <a:xfrm>
            <a:off x="2986812" y="4261210"/>
            <a:ext cx="348499" cy="369332"/>
          </a:xfrm>
          <a:prstGeom prst="rect">
            <a:avLst/>
          </a:prstGeom>
          <a:solidFill>
            <a:srgbClr val="2A5973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52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D99FDA5-C862-364F-8E70-3346D6494638}"/>
              </a:ext>
            </a:extLst>
          </p:cNvPr>
          <p:cNvSpPr/>
          <p:nvPr/>
        </p:nvSpPr>
        <p:spPr>
          <a:xfrm>
            <a:off x="9823366" y="3228462"/>
            <a:ext cx="1005840" cy="612648"/>
          </a:xfrm>
          <a:prstGeom prst="rect">
            <a:avLst/>
          </a:prstGeom>
          <a:noFill/>
          <a:ln>
            <a:solidFill>
              <a:srgbClr val="6E3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Right Topic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296F561-B9FF-F446-BAF1-F93533314F1C}"/>
              </a:ext>
            </a:extLst>
          </p:cNvPr>
          <p:cNvSpPr/>
          <p:nvPr/>
        </p:nvSpPr>
        <p:spPr>
          <a:xfrm>
            <a:off x="1241151" y="4619323"/>
            <a:ext cx="1005840" cy="614818"/>
          </a:xfrm>
          <a:prstGeom prst="rect">
            <a:avLst/>
          </a:prstGeom>
          <a:noFill/>
          <a:ln>
            <a:solidFill>
              <a:srgbClr val="2A59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Left Topic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55E8A70-3EB7-B74E-9BBC-772CEB532548}"/>
              </a:ext>
            </a:extLst>
          </p:cNvPr>
          <p:cNvCxnSpPr>
            <a:cxnSpLocks/>
            <a:stCxn id="2" idx="1"/>
          </p:cNvCxnSpPr>
          <p:nvPr/>
        </p:nvCxnSpPr>
        <p:spPr>
          <a:xfrm flipH="1">
            <a:off x="9592582" y="3534786"/>
            <a:ext cx="230784" cy="3063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1BB5136-829B-5C4E-81DB-57D1195A7A4E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2246991" y="4601843"/>
            <a:ext cx="352427" cy="324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ubtitle 8">
            <a:extLst>
              <a:ext uri="{FF2B5EF4-FFF2-40B4-BE49-F238E27FC236}">
                <a16:creationId xmlns:a16="http://schemas.microsoft.com/office/drawing/2014/main" id="{43FE94E3-5627-3C4E-9E9E-EEF1B8A37EA3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2211C87E-3BC6-7545-A34B-208FAB504A4E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730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787" y="432933"/>
            <a:ext cx="9954883" cy="5129667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For example, if there were 6 total choices in a chatroom, this would mean you could receive up to 600 likes in total. 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So if you got 60 likes after the first choice, your social approval score will move from 0% to 10%.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If you got 60 likes again after the 2nd choice, your social approval score will go from 10% to 20% and so forth.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0507474-1443-D545-B0F1-06ED77093B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4469"/>
          <a:stretch/>
        </p:blipFill>
        <p:spPr>
          <a:xfrm>
            <a:off x="2705646" y="2493966"/>
            <a:ext cx="6993164" cy="14474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0186390-05FB-104B-9660-83E1AB42D055}"/>
              </a:ext>
            </a:extLst>
          </p:cNvPr>
          <p:cNvSpPr txBox="1"/>
          <p:nvPr/>
        </p:nvSpPr>
        <p:spPr>
          <a:xfrm>
            <a:off x="9070469" y="2594986"/>
            <a:ext cx="343044" cy="369332"/>
          </a:xfrm>
          <a:prstGeom prst="rect">
            <a:avLst/>
          </a:prstGeom>
          <a:solidFill>
            <a:srgbClr val="6E3600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60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37164E-28C9-BF4F-BDE3-46DBA478CCF1}"/>
              </a:ext>
            </a:extLst>
          </p:cNvPr>
          <p:cNvSpPr txBox="1"/>
          <p:nvPr/>
        </p:nvSpPr>
        <p:spPr>
          <a:xfrm>
            <a:off x="3099682" y="3304375"/>
            <a:ext cx="348499" cy="369332"/>
          </a:xfrm>
          <a:prstGeom prst="rect">
            <a:avLst/>
          </a:prstGeom>
          <a:solidFill>
            <a:srgbClr val="2A5973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60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1500C-8E7C-DA41-9B6D-A494FFB65898}"/>
              </a:ext>
            </a:extLst>
          </p:cNvPr>
          <p:cNvSpPr txBox="1"/>
          <p:nvPr/>
        </p:nvSpPr>
        <p:spPr>
          <a:xfrm>
            <a:off x="10865457" y="2548819"/>
            <a:ext cx="86608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FDFF"/>
                </a:solidFill>
              </a:rPr>
              <a:t>10%</a:t>
            </a:r>
          </a:p>
        </p:txBody>
      </p:sp>
      <p:sp>
        <p:nvSpPr>
          <p:cNvPr id="14" name="Subtitle 8">
            <a:extLst>
              <a:ext uri="{FF2B5EF4-FFF2-40B4-BE49-F238E27FC236}">
                <a16:creationId xmlns:a16="http://schemas.microsoft.com/office/drawing/2014/main" id="{D8FFC1B4-52FD-F54A-8354-0E5F6C35C736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6638499B-5FBC-604D-803B-4C9CC46A9B05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2498BFDF-D836-6843-A5BF-CCB7B4349D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7641" y="2536101"/>
            <a:ext cx="1077219" cy="46166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4372CE8-6597-1249-98EB-D95BAB946CC2}"/>
              </a:ext>
            </a:extLst>
          </p:cNvPr>
          <p:cNvSpPr txBox="1"/>
          <p:nvPr/>
        </p:nvSpPr>
        <p:spPr>
          <a:xfrm>
            <a:off x="10894860" y="3304375"/>
            <a:ext cx="86608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FDFF"/>
                </a:solidFill>
              </a:rPr>
              <a:t>20%</a:t>
            </a:r>
          </a:p>
        </p:txBody>
      </p:sp>
      <p:pic>
        <p:nvPicPr>
          <p:cNvPr id="18" name="Picture 17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BD0E0CE5-2C7F-A348-92FF-50FCD0605A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7044" y="3291657"/>
            <a:ext cx="1077219" cy="461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956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787" y="432933"/>
            <a:ext cx="9954883" cy="3372713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Your job is to figure out what the people in the </a:t>
            </a:r>
            <a:r>
              <a:rPr lang="en-US" sz="2400" dirty="0">
                <a:solidFill>
                  <a:srgbClr val="00FF00"/>
                </a:solidFill>
              </a:rPr>
              <a:t>chatroom</a:t>
            </a:r>
            <a:r>
              <a:rPr lang="en-US" sz="2400" dirty="0"/>
              <a:t> like most.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u="sng" dirty="0"/>
              <a:t>Try your best to get as many </a:t>
            </a:r>
            <a:r>
              <a:rPr lang="en-US" sz="2400" u="sng" dirty="0">
                <a:solidFill>
                  <a:srgbClr val="00FDFF"/>
                </a:solidFill>
              </a:rPr>
              <a:t>likes</a:t>
            </a:r>
            <a:r>
              <a:rPr lang="en-US" sz="2400" u="sng" dirty="0"/>
              <a:t> as you can!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We will also build up an overall “</a:t>
            </a:r>
            <a:r>
              <a:rPr lang="en-US" sz="2400" dirty="0">
                <a:solidFill>
                  <a:srgbClr val="00FDFF"/>
                </a:solidFill>
              </a:rPr>
              <a:t>Social Approval</a:t>
            </a:r>
            <a:r>
              <a:rPr lang="en-US" sz="2400" dirty="0"/>
              <a:t>” score as you go through the chatrooms. This will indicate the percentage of </a:t>
            </a:r>
            <a:r>
              <a:rPr lang="en-US" sz="2400" dirty="0">
                <a:solidFill>
                  <a:srgbClr val="00FDFF"/>
                </a:solidFill>
              </a:rPr>
              <a:t>likes</a:t>
            </a:r>
            <a:r>
              <a:rPr lang="en-US" sz="2400" dirty="0"/>
              <a:t> you have received out of the maximum possible number </a:t>
            </a:r>
            <a:r>
              <a:rPr lang="en-US" sz="2400" dirty="0">
                <a:solidFill>
                  <a:srgbClr val="00FDFF"/>
                </a:solidFill>
              </a:rPr>
              <a:t>likes </a:t>
            </a:r>
            <a:r>
              <a:rPr lang="en-US" sz="2400" dirty="0"/>
              <a:t>in each chatrooms.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0507474-1443-D545-B0F1-06ED77093B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4469"/>
          <a:stretch/>
        </p:blipFill>
        <p:spPr>
          <a:xfrm>
            <a:off x="2599418" y="3479245"/>
            <a:ext cx="6993164" cy="14474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0186390-05FB-104B-9660-83E1AB42D055}"/>
              </a:ext>
            </a:extLst>
          </p:cNvPr>
          <p:cNvSpPr txBox="1"/>
          <p:nvPr/>
        </p:nvSpPr>
        <p:spPr>
          <a:xfrm>
            <a:off x="8956169" y="3534786"/>
            <a:ext cx="343044" cy="369332"/>
          </a:xfrm>
          <a:prstGeom prst="rect">
            <a:avLst/>
          </a:prstGeom>
          <a:solidFill>
            <a:srgbClr val="6E3600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60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37164E-28C9-BF4F-BDE3-46DBA478CCF1}"/>
              </a:ext>
            </a:extLst>
          </p:cNvPr>
          <p:cNvSpPr txBox="1"/>
          <p:nvPr/>
        </p:nvSpPr>
        <p:spPr>
          <a:xfrm>
            <a:off x="2986812" y="4261210"/>
            <a:ext cx="348499" cy="369332"/>
          </a:xfrm>
          <a:prstGeom prst="rect">
            <a:avLst/>
          </a:prstGeom>
          <a:solidFill>
            <a:srgbClr val="2A5973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52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1500C-8E7C-DA41-9B6D-A494FFB65898}"/>
              </a:ext>
            </a:extLst>
          </p:cNvPr>
          <p:cNvSpPr txBox="1"/>
          <p:nvPr/>
        </p:nvSpPr>
        <p:spPr>
          <a:xfrm>
            <a:off x="10150690" y="4261210"/>
            <a:ext cx="86608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FDFF"/>
                </a:solidFill>
              </a:rPr>
              <a:t>19%</a:t>
            </a:r>
          </a:p>
        </p:txBody>
      </p:sp>
      <p:sp>
        <p:nvSpPr>
          <p:cNvPr id="14" name="Subtitle 8">
            <a:extLst>
              <a:ext uri="{FF2B5EF4-FFF2-40B4-BE49-F238E27FC236}">
                <a16:creationId xmlns:a16="http://schemas.microsoft.com/office/drawing/2014/main" id="{D8FFC1B4-52FD-F54A-8354-0E5F6C35C736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6638499B-5FBC-604D-803B-4C9CC46A9B05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2498BFDF-D836-6843-A5BF-CCB7B4349D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5834" y="3501741"/>
            <a:ext cx="19558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642935"/>
      </p:ext>
    </p:extLst>
  </p:cSld>
  <p:clrMapOvr>
    <a:masterClrMapping/>
  </p:clrMapOvr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49212</TotalTime>
  <Words>2440</Words>
  <Application>Microsoft Macintosh PowerPoint</Application>
  <PresentationFormat>Widescreen</PresentationFormat>
  <Paragraphs>326</Paragraphs>
  <Slides>35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-apple-system</vt:lpstr>
      <vt:lpstr>Arial</vt:lpstr>
      <vt:lpstr>Calibri</vt:lpstr>
      <vt:lpstr>Helvetica</vt:lpstr>
      <vt:lpstr>Black</vt:lpstr>
      <vt:lpstr>Social Media Task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Slot Machine</dc:title>
  <dc:creator>Robin Aupperle</dc:creator>
  <cp:lastModifiedBy>James Touthang</cp:lastModifiedBy>
  <cp:revision>504</cp:revision>
  <dcterms:created xsi:type="dcterms:W3CDTF">2014-09-09T19:40:19Z</dcterms:created>
  <dcterms:modified xsi:type="dcterms:W3CDTF">2022-07-27T21:27:18Z</dcterms:modified>
</cp:coreProperties>
</file>