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39" r:id="rId17"/>
    <p:sldId id="522" r:id="rId18"/>
    <p:sldId id="543" r:id="rId19"/>
    <p:sldId id="523" r:id="rId20"/>
    <p:sldId id="524" r:id="rId21"/>
    <p:sldId id="525" r:id="rId22"/>
    <p:sldId id="526" r:id="rId23"/>
    <p:sldId id="528" r:id="rId24"/>
    <p:sldId id="544" r:id="rId25"/>
    <p:sldId id="529" r:id="rId26"/>
    <p:sldId id="534" r:id="rId27"/>
    <p:sldId id="546" r:id="rId28"/>
    <p:sldId id="530" r:id="rId29"/>
    <p:sldId id="538" r:id="rId30"/>
    <p:sldId id="540" r:id="rId31"/>
    <p:sldId id="547" r:id="rId32"/>
    <p:sldId id="541" r:id="rId33"/>
    <p:sldId id="54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44"/>
            <p14:sldId id="529"/>
            <p14:sldId id="534"/>
            <p14:sldId id="546"/>
            <p14:sldId id="530"/>
          </p14:sldIdLst>
        </p14:section>
        <p14:section name="Role Reversal Section" id="{E14ED5AF-C50F-9842-B2C8-76EE845F50BB}">
          <p14:sldIdLst>
            <p14:sldId id="538"/>
            <p14:sldId id="540"/>
            <p14:sldId id="547"/>
            <p14:sldId id="541"/>
          </p14:sldIdLst>
        </p14:section>
        <p14:section name="Main Play" id="{1481569A-AB52-774D-B08D-77F1481F9803}">
          <p14:sldIdLst>
            <p14:sldId id="5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F51780"/>
    <a:srgbClr val="00FF00"/>
    <a:srgbClr val="FFFF66"/>
    <a:srgbClr val="2A5973"/>
    <a:srgbClr val="6E3600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3" autoAdjust="0"/>
    <p:restoredTop sz="93061" autoAdjust="0"/>
  </p:normalViewPr>
  <p:slideViewPr>
    <p:cSldViewPr snapToGrid="0" snapToObjects="1">
      <p:cViewPr>
        <p:scale>
          <a:sx n="85" d="100"/>
          <a:sy n="85" d="100"/>
        </p:scale>
        <p:origin x="632" y="9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51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0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4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7/12/22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61E36E-8B23-F545-ACCA-4647AC1B2C87}"/>
              </a:ext>
            </a:extLst>
          </p:cNvPr>
          <p:cNvGrpSpPr/>
          <p:nvPr/>
        </p:nvGrpSpPr>
        <p:grpSpPr>
          <a:xfrm>
            <a:off x="4897485" y="4268666"/>
            <a:ext cx="2397030" cy="206973"/>
            <a:chOff x="5171536" y="4258789"/>
            <a:chExt cx="2397030" cy="20697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B9240D-3C4D-BB4B-977D-6946A8B90715}"/>
                </a:ext>
              </a:extLst>
            </p:cNvPr>
            <p:cNvSpPr/>
            <p:nvPr/>
          </p:nvSpPr>
          <p:spPr>
            <a:xfrm>
              <a:off x="5171536" y="4268666"/>
              <a:ext cx="192604" cy="197096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90173E-03AF-5F42-9D3F-210E18CF9356}"/>
                </a:ext>
              </a:extLst>
            </p:cNvPr>
            <p:cNvSpPr/>
            <p:nvPr/>
          </p:nvSpPr>
          <p:spPr>
            <a:xfrm>
              <a:off x="5723644" y="4268666"/>
              <a:ext cx="192604" cy="197096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66171FC-B146-1446-B045-41E7ADD8E754}"/>
                </a:ext>
              </a:extLst>
            </p:cNvPr>
            <p:cNvSpPr/>
            <p:nvPr/>
          </p:nvSpPr>
          <p:spPr>
            <a:xfrm>
              <a:off x="6275752" y="4268666"/>
              <a:ext cx="192604" cy="197096"/>
            </a:xfrm>
            <a:prstGeom prst="ellipse">
              <a:avLst/>
            </a:prstGeom>
            <a:solidFill>
              <a:srgbClr val="00F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88DF6F-2EAA-5848-8092-D0E29EA9EEAF}"/>
                </a:ext>
              </a:extLst>
            </p:cNvPr>
            <p:cNvSpPr/>
            <p:nvPr/>
          </p:nvSpPr>
          <p:spPr>
            <a:xfrm>
              <a:off x="6827860" y="4268666"/>
              <a:ext cx="192604" cy="197096"/>
            </a:xfrm>
            <a:prstGeom prst="ellipse">
              <a:avLst/>
            </a:prstGeom>
            <a:solidFill>
              <a:srgbClr val="F51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849D21A-4784-C74C-8D10-1C13E4F92913}"/>
                </a:ext>
              </a:extLst>
            </p:cNvPr>
            <p:cNvSpPr/>
            <p:nvPr/>
          </p:nvSpPr>
          <p:spPr>
            <a:xfrm>
              <a:off x="7375962" y="4258789"/>
              <a:ext cx="192604" cy="1970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63B67C-48D2-EB41-8067-62EBF9B7601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C3E268-526B-6545-AB36-817E90D7953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21B82D7-2578-164B-A6A6-BE7B5BCE2B6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750D5B8-F8DB-8040-B9AB-86B452278C4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47C59450-4C6B-CA4A-A7F1-FF7A4CF5927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D62D775-076A-984C-9DAD-9E781971A27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7AD63CDA-C8F9-1940-8BD5-08E00EB33675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2BC990-493F-8043-8CC6-08CAA758560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tend to like one of the topics more than the other.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a new 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A04E2E6-5E6D-8442-85C9-C03B284D45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AD6B2D4-1F9F-D34A-9F43-9980FA31A6B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the number of people that like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tend to show a similar range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around the average for both topics,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D4503D36-E15D-BB40-B13C-418714626CF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C477A1-2E10-1849-89EC-970884EB765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191E1420-A7C5-C14C-A3A4-EBAF77462F9E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1C1C0C-C6F3-CE4D-AC01-4C259D09C0F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B4606754-71A0-4D48-B2BA-9FDEC03DA67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22C720-80FB-A24C-8C37-21145FEF61B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1FEB19E2-FC1A-954B-BAB0-7D1DAA43A60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214DF3-483F-0D4D-99B9-A4D1F523D80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E2B9E5-75A2-884C-B2B2-007A779680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958" r="4356" b="6685"/>
          <a:stretch/>
        </p:blipFill>
        <p:spPr>
          <a:xfrm>
            <a:off x="3459859" y="1929008"/>
            <a:ext cx="5272281" cy="3915102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831753" y="1737357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824972" y="1670863"/>
            <a:ext cx="1974666" cy="43974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B18D5B1-FFE8-2D45-B5C5-B626315F732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A00011-9179-3E48-B879-0F171F2A60C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49AF0E53-D5B3-F04D-B832-8B116D935F1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48F8E5-02C7-C140-AFB1-DEAE578A775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6D80E513-E29B-994E-AB80-5D1D68EF0CF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A5E6BE-04F6-8341-9E58-1F3C9A57148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FB7191B8-5B4A-C046-A3FF-AEFD2484DD6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0996E7-3031-DE41-B63B-43777A93F7A9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first four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51B17024-9446-2648-8656-1FC88E37D9E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72987C-C444-1D46-9EAF-BA381019F5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second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21815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>
                <a:solidFill>
                  <a:srgbClr val="00FDFF"/>
                </a:solidFill>
              </a:rPr>
              <a:t>social approval score </a:t>
            </a:r>
            <a:r>
              <a:rPr lang="en-US" dirty="0"/>
              <a:t>will not be affected by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 on the first four </a:t>
            </a:r>
            <a:r>
              <a:rPr lang="en-US" dirty="0">
                <a:solidFill>
                  <a:srgbClr val="00FDFF"/>
                </a:solidFill>
              </a:rPr>
              <a:t>posts</a:t>
            </a:r>
            <a:r>
              <a:rPr lang="en-US" dirty="0"/>
              <a:t> where you can only choose one topic.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373" y="3439973"/>
            <a:ext cx="4577174" cy="120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E121-544D-2347-B6B1-C8EABF40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3012" y="3429000"/>
            <a:ext cx="4689491" cy="122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47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C4E2662-BD07-D440-8337-EF69351F4AF9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61A77B-7126-1044-9F53-7EDA909B3D7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across all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Try to get as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33912" y="3677802"/>
            <a:ext cx="5211224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6207476-8997-C24F-B039-6537CBB3F5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7357" y="3741526"/>
            <a:ext cx="800871" cy="230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6247" y="314563"/>
            <a:ext cx="9919505" cy="27673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Instead of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”, sometimes you will also enter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 where people indicate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”.  The “</a:t>
            </a:r>
            <a:r>
              <a:rPr lang="en-US" sz="2400" dirty="0">
                <a:solidFill>
                  <a:srgbClr val="FF0000"/>
                </a:solidFill>
              </a:rPr>
              <a:t>dislikes</a:t>
            </a:r>
            <a:r>
              <a:rPr lang="en-US" sz="2400" dirty="0"/>
              <a:t>” will be shown as negative numbers. </a:t>
            </a:r>
          </a:p>
          <a:p>
            <a:pPr marL="0" indent="0">
              <a:buNone/>
            </a:pPr>
            <a:r>
              <a:rPr lang="en-US" sz="2400" dirty="0"/>
              <a:t>These numbers will be negative because every “</a:t>
            </a:r>
            <a:r>
              <a:rPr lang="en-US" sz="2400" dirty="0">
                <a:solidFill>
                  <a:srgbClr val="FF0000"/>
                </a:solidFill>
              </a:rPr>
              <a:t>dislike</a:t>
            </a:r>
            <a:r>
              <a:rPr lang="en-US" sz="2400" dirty="0"/>
              <a:t>” you receive will reduce your overall “</a:t>
            </a:r>
            <a:r>
              <a:rPr lang="en-US" sz="2400" dirty="0">
                <a:solidFill>
                  <a:srgbClr val="00FDFF"/>
                </a:solidFill>
              </a:rPr>
              <a:t>social approval score</a:t>
            </a:r>
            <a:r>
              <a:rPr lang="en-US" sz="2400" dirty="0"/>
              <a:t>”. </a:t>
            </a:r>
          </a:p>
          <a:p>
            <a:pPr marL="0" indent="0">
              <a:buNone/>
            </a:pPr>
            <a:r>
              <a:rPr lang="en-US" sz="2400" dirty="0"/>
              <a:t>For example, if you had gotten a total of 350 “likes” in the first chatroom, and then you got a -50 in the next chatroom, then you would now only have 300 total “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”.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FB9DFDF3-37AA-2849-B2C9-294BE9799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61" y="2843321"/>
            <a:ext cx="5404678" cy="32305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95126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0F714337-856E-4449-A4F3-F54575B354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94B0F1-EBDA-F244-A053-DBD743B030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16842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4047BCC-0CEF-F247-99C0-54CABD55A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26" t="13720" r="3988" b="6797"/>
          <a:stretch/>
        </p:blipFill>
        <p:spPr>
          <a:xfrm>
            <a:off x="1111170" y="2285445"/>
            <a:ext cx="4989168" cy="37654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20F0546-775E-0E4D-B241-4681114DEA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37" t="13393" r="4658" b="7053"/>
          <a:stretch/>
        </p:blipFill>
        <p:spPr>
          <a:xfrm>
            <a:off x="6243635" y="2285445"/>
            <a:ext cx="4955055" cy="377134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64" y="436250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F97EDD64-8A2C-FE4F-80FE-0737860394B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20A3A1C-360A-9544-8239-DFA1356F9EC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0E1E0F-615C-F245-919B-AF1D0451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93" t="13352" r="4356" b="6685"/>
          <a:stretch/>
        </p:blipFill>
        <p:spPr>
          <a:xfrm>
            <a:off x="3459859" y="1781216"/>
            <a:ext cx="5272281" cy="39449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1C00ED15-F850-334F-A26C-A63A4624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10" y="2725024"/>
            <a:ext cx="6935181" cy="14763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210656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504CECE9-672B-C34A-8B73-D52F705D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325" y="2690287"/>
            <a:ext cx="6908866" cy="14953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a ‘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’ room, 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</a:t>
            </a:r>
            <a:r>
              <a:rPr lang="en-US" b="1" dirty="0"/>
              <a:t>ADD</a:t>
            </a:r>
            <a:r>
              <a:rPr lang="en-US" dirty="0"/>
              <a:t>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FF0000"/>
                </a:solidFill>
              </a:rPr>
              <a:t>dislike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661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060" y="712122"/>
            <a:ext cx="10591879" cy="188421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AFC28FF-E56E-C24A-ADF8-84A5C380A13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397E97-8CBC-1849-B93C-7FDE623F169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390FFF44-2405-C540-9E0A-8EE75E7E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6667"/>
            <a:ext cx="428962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 descr="Graphical user interface, text, application, website&#10;&#10;Description automatically generated">
            <a:extLst>
              <a:ext uri="{FF2B5EF4-FFF2-40B4-BE49-F238E27FC236}">
                <a16:creationId xmlns:a16="http://schemas.microsoft.com/office/drawing/2014/main" id="{D4B9E8B3-EAC4-A745-8174-F5A3BA3CA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888" y="2706667"/>
            <a:ext cx="4361118" cy="9284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362" y="2703703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Remember, 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1" y="5223249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</a:t>
            </a:r>
            <a:r>
              <a:rPr lang="en-US" sz="3000" dirty="0">
                <a:solidFill>
                  <a:srgbClr val="FF0000"/>
                </a:solidFill>
                <a:highlight>
                  <a:srgbClr val="00FF00"/>
                </a:highlight>
              </a:rPr>
              <a:t>BEGIN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D76DA4-1FAB-B745-81C7-134B8947625F}"/>
              </a:ext>
            </a:extLst>
          </p:cNvPr>
          <p:cNvSpPr/>
          <p:nvPr/>
        </p:nvSpPr>
        <p:spPr>
          <a:xfrm>
            <a:off x="969818" y="632486"/>
            <a:ext cx="1000298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Good Job!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/>
              <a:t>Now you know how to play this game.</a:t>
            </a:r>
          </a:p>
        </p:txBody>
      </p:sp>
    </p:spTree>
    <p:extLst>
      <p:ext uri="{BB962C8B-B14F-4D97-AF65-F5344CB8AC3E}">
        <p14:creationId xmlns:p14="http://schemas.microsoft.com/office/powerpoint/2010/main" val="1777576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D15FBD-3F9B-EA40-A568-A46463C63BE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7ECA33-6270-6F43-AFE0-8AFCFF3295B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58DAF-9814-A74F-8652-EE02065D21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61" t="12799" r="4119" b="6674"/>
          <a:stretch/>
        </p:blipFill>
        <p:spPr>
          <a:xfrm>
            <a:off x="1138345" y="2502518"/>
            <a:ext cx="4157136" cy="32021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0880DC-C746-4843-BB20-649B05752F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93" t="13352" r="4356" b="6685"/>
          <a:stretch/>
        </p:blipFill>
        <p:spPr>
          <a:xfrm>
            <a:off x="5897681" y="2503425"/>
            <a:ext cx="4222733" cy="3159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</a:t>
            </a:r>
          </a:p>
          <a:p>
            <a:pPr marL="0" indent="0">
              <a:buNone/>
            </a:pPr>
            <a:r>
              <a:rPr lang="en-US" sz="2800" dirty="0"/>
              <a:t>This means you could get up to 100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per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2380821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BFD3B99-9FBE-7345-9B45-2A49EDF78DEB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03D135-E2A2-C040-94FF-6FC9383B757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8">
            <a:extLst>
              <a:ext uri="{FF2B5EF4-FFF2-40B4-BE49-F238E27FC236}">
                <a16:creationId xmlns:a16="http://schemas.microsoft.com/office/drawing/2014/main" id="{AD69DE6B-FA6B-7B40-80BC-3891823D28B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375FA1B-30A1-5943-8976-971A4FC9BEE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3FE94E3-5627-3C4E-9E9E-EEF1B8A37EA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211C87E-3BC6-7545-A34B-208FAB504A4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calculate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</a:t>
            </a:r>
            <a:r>
              <a:rPr lang="en-US" sz="2400" dirty="0">
                <a:solidFill>
                  <a:srgbClr val="00FDFF"/>
                </a:solidFill>
              </a:rPr>
              <a:t>likes </a:t>
            </a:r>
            <a:r>
              <a:rPr lang="en-US" sz="2400" dirty="0"/>
              <a:t>across all chatrooms.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56%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498BFDF-D836-6843-A5BF-CCB7B4349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122ABBB-3D93-314E-8C50-CF4D6786492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D41D89A-A324-074F-8D33-E2E5469FDE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967D76-FD02-A647-A43E-8AA52A888EEE}"/>
              </a:ext>
            </a:extLst>
          </p:cNvPr>
          <p:cNvSpPr txBox="1"/>
          <p:nvPr/>
        </p:nvSpPr>
        <p:spPr>
          <a:xfrm>
            <a:off x="10150690" y="4261210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56%</a:t>
            </a:r>
          </a:p>
        </p:txBody>
      </p:sp>
      <p:pic>
        <p:nvPicPr>
          <p:cNvPr id="19" name="Picture 1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56FD2809-661A-354D-AAB3-5B8EB71D6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834" y="3501741"/>
            <a:ext cx="1955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45011</TotalTime>
  <Words>2275</Words>
  <Application>Microsoft Macintosh PowerPoint</Application>
  <PresentationFormat>Widescreen</PresentationFormat>
  <Paragraphs>291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501</cp:revision>
  <dcterms:created xsi:type="dcterms:W3CDTF">2014-09-09T19:40:19Z</dcterms:created>
  <dcterms:modified xsi:type="dcterms:W3CDTF">2022-07-12T22:58:55Z</dcterms:modified>
</cp:coreProperties>
</file>