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21" r:id="rId4"/>
    <p:sldId id="522" r:id="rId5"/>
    <p:sldId id="523" r:id="rId6"/>
    <p:sldId id="510" r:id="rId7"/>
    <p:sldId id="514" r:id="rId8"/>
    <p:sldId id="527" r:id="rId9"/>
    <p:sldId id="515" r:id="rId10"/>
    <p:sldId id="524" r:id="rId11"/>
    <p:sldId id="511" r:id="rId12"/>
    <p:sldId id="528" r:id="rId13"/>
    <p:sldId id="512" r:id="rId14"/>
    <p:sldId id="517" r:id="rId15"/>
    <p:sldId id="529" r:id="rId16"/>
    <p:sldId id="519" r:id="rId17"/>
    <p:sldId id="513" r:id="rId18"/>
    <p:sldId id="525" r:id="rId19"/>
    <p:sldId id="520" r:id="rId20"/>
    <p:sldId id="518" r:id="rId21"/>
    <p:sldId id="526" r:id="rId22"/>
    <p:sldId id="53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FF00"/>
    <a:srgbClr val="1D6BA9"/>
    <a:srgbClr val="0000FF"/>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92" autoAdjust="0"/>
    <p:restoredTop sz="93366" autoAdjust="0"/>
  </p:normalViewPr>
  <p:slideViewPr>
    <p:cSldViewPr snapToGrid="0" snapToObjects="1">
      <p:cViewPr>
        <p:scale>
          <a:sx n="132" d="100"/>
          <a:sy n="132" d="100"/>
        </p:scale>
        <p:origin x="-480" y="92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8/4/22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1306816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3265004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321477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060704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4699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992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69337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384538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8/4/22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And in this 4-person event, we are introducing you to the second person, who shows a 60%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3">
            <a:extLst>
              <a:ext uri="{FF2B5EF4-FFF2-40B4-BE49-F238E27FC236}">
                <a16:creationId xmlns:a16="http://schemas.microsoft.com/office/drawing/2014/main" id="{0BF8385D-3B26-574F-8736-8D247F8BE65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759FD06F-161C-544E-8FE7-748B0DCD9A95}"/>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F101C0E1-8EF6-A443-8FC3-E485230215F0}"/>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D5E9CE23-4F3C-CA4A-AB76-9DA0A86D6FF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89A4351-064B-A84C-BDBC-22284ECE7B4E}"/>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D20FAF22-31AB-7241-8192-F6A44173364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C3C06C22-1D32-FD4E-8F19-FEC1A796D35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FA200C3F-2AE7-764F-B8F2-F454C36B0574}"/>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60% Match</a:t>
            </a:r>
          </a:p>
        </p:txBody>
      </p:sp>
      <p:sp>
        <p:nvSpPr>
          <p:cNvPr id="16" name="Rectangle 15">
            <a:extLst>
              <a:ext uri="{FF2B5EF4-FFF2-40B4-BE49-F238E27FC236}">
                <a16:creationId xmlns:a16="http://schemas.microsoft.com/office/drawing/2014/main" id="{3BA95B9C-908A-3942-9905-DA59738A2007}"/>
              </a:ext>
            </a:extLst>
          </p:cNvPr>
          <p:cNvSpPr/>
          <p:nvPr/>
        </p:nvSpPr>
        <p:spPr>
          <a:xfrm>
            <a:off x="7090439" y="36218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Picture 2" descr="A person wearing a mask&#10;&#10;Description automatically generated with low confidence">
            <a:extLst>
              <a:ext uri="{FF2B5EF4-FFF2-40B4-BE49-F238E27FC236}">
                <a16:creationId xmlns:a16="http://schemas.microsoft.com/office/drawing/2014/main" id="{B36B5902-0ECA-1C4A-A9E2-9C1855E42EBA}"/>
              </a:ext>
            </a:extLst>
          </p:cNvPr>
          <p:cNvPicPr>
            <a:picLocks noChangeAspect="1"/>
          </p:cNvPicPr>
          <p:nvPr/>
        </p:nvPicPr>
        <p:blipFill>
          <a:blip r:embed="rId3"/>
          <a:stretch>
            <a:fillRect/>
          </a:stretch>
        </p:blipFill>
        <p:spPr>
          <a:xfrm>
            <a:off x="2638467" y="2731248"/>
            <a:ext cx="1581473" cy="1302610"/>
          </a:xfrm>
          <a:prstGeom prst="rect">
            <a:avLst/>
          </a:prstGeom>
          <a:ln w="28575">
            <a:noFill/>
          </a:ln>
        </p:spPr>
      </p:pic>
      <p:pic>
        <p:nvPicPr>
          <p:cNvPr id="29" name="Picture 28" descr="Graphical user interface, application&#10;&#10;Description automatically generated">
            <a:extLst>
              <a:ext uri="{FF2B5EF4-FFF2-40B4-BE49-F238E27FC236}">
                <a16:creationId xmlns:a16="http://schemas.microsoft.com/office/drawing/2014/main" id="{6A566880-3247-2647-967D-5C70D56C2A75}"/>
              </a:ext>
            </a:extLst>
          </p:cNvPr>
          <p:cNvPicPr>
            <a:picLocks noChangeAspect="1"/>
          </p:cNvPicPr>
          <p:nvPr/>
        </p:nvPicPr>
        <p:blipFill rotWithShape="1">
          <a:blip r:embed="rId4"/>
          <a:srcRect l="13023" t="23939" r="50351" b="71747"/>
          <a:stretch/>
        </p:blipFill>
        <p:spPr>
          <a:xfrm>
            <a:off x="3040034" y="2107637"/>
            <a:ext cx="6156915" cy="540400"/>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9AE88937-05AD-0344-95B5-17CA6C99F91F}"/>
              </a:ext>
            </a:extLst>
          </p:cNvPr>
          <p:cNvPicPr>
            <a:picLocks noChangeAspect="1"/>
          </p:cNvPicPr>
          <p:nvPr/>
        </p:nvPicPr>
        <p:blipFill>
          <a:blip r:embed="rId3"/>
          <a:stretch>
            <a:fillRect/>
          </a:stretch>
        </p:blipFill>
        <p:spPr>
          <a:xfrm>
            <a:off x="4310825" y="2724965"/>
            <a:ext cx="1581473" cy="1302610"/>
          </a:xfrm>
          <a:prstGeom prst="rect">
            <a:avLst/>
          </a:prstGeom>
          <a:ln w="38100">
            <a:solidFill>
              <a:srgbClr val="FFFF00"/>
            </a:solidFill>
          </a:ln>
        </p:spPr>
      </p:pic>
      <p:pic>
        <p:nvPicPr>
          <p:cNvPr id="25" name="Picture 24" descr="A person wearing a mask&#10;&#10;Description automatically generated with low confidence">
            <a:extLst>
              <a:ext uri="{FF2B5EF4-FFF2-40B4-BE49-F238E27FC236}">
                <a16:creationId xmlns:a16="http://schemas.microsoft.com/office/drawing/2014/main" id="{B81C0B28-56BC-144C-BF6C-BC86C0F8204E}"/>
              </a:ext>
            </a:extLst>
          </p:cNvPr>
          <p:cNvPicPr>
            <a:picLocks noChangeAspect="1"/>
          </p:cNvPicPr>
          <p:nvPr/>
        </p:nvPicPr>
        <p:blipFill>
          <a:blip r:embed="rId3"/>
          <a:stretch>
            <a:fillRect/>
          </a:stretch>
        </p:blipFill>
        <p:spPr>
          <a:xfrm>
            <a:off x="5983183" y="2724965"/>
            <a:ext cx="1581473" cy="1302610"/>
          </a:xfrm>
          <a:prstGeom prst="rect">
            <a:avLst/>
          </a:prstGeom>
          <a:ln w="28575">
            <a:noFill/>
          </a:ln>
        </p:spPr>
      </p:pic>
      <p:pic>
        <p:nvPicPr>
          <p:cNvPr id="30" name="Picture 29" descr="A person wearing a mask&#10;&#10;Description automatically generated with low confidence">
            <a:extLst>
              <a:ext uri="{FF2B5EF4-FFF2-40B4-BE49-F238E27FC236}">
                <a16:creationId xmlns:a16="http://schemas.microsoft.com/office/drawing/2014/main" id="{9216CD5A-C79C-4B40-B639-92A4F021ACE3}"/>
              </a:ext>
            </a:extLst>
          </p:cNvPr>
          <p:cNvPicPr>
            <a:picLocks noChangeAspect="1"/>
          </p:cNvPicPr>
          <p:nvPr/>
        </p:nvPicPr>
        <p:blipFill>
          <a:blip r:embed="rId3"/>
          <a:stretch>
            <a:fillRect/>
          </a:stretch>
        </p:blipFill>
        <p:spPr>
          <a:xfrm>
            <a:off x="7656556" y="2724965"/>
            <a:ext cx="1581473" cy="1302610"/>
          </a:xfrm>
          <a:prstGeom prst="rect">
            <a:avLst/>
          </a:prstGeom>
          <a:ln w="28575">
            <a:noFill/>
          </a:ln>
        </p:spPr>
      </p:pic>
    </p:spTree>
    <p:extLst>
      <p:ext uri="{BB962C8B-B14F-4D97-AF65-F5344CB8AC3E}">
        <p14:creationId xmlns:p14="http://schemas.microsoft.com/office/powerpoint/2010/main" val="283167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8" y="313327"/>
            <a:ext cx="10510220" cy="1856486"/>
          </a:xfrm>
        </p:spPr>
        <p:txBody>
          <a:bodyPr>
            <a:noAutofit/>
          </a:bodyPr>
          <a:lstStyle/>
          <a:p>
            <a:pPr marL="0" indent="0">
              <a:buNone/>
            </a:pPr>
            <a:r>
              <a:rPr lang="en-US" dirty="0"/>
              <a:t>Once you see the “accept” or “reject” options, you will have </a:t>
            </a:r>
          </a:p>
          <a:p>
            <a:pPr marL="0" indent="0">
              <a:buNone/>
            </a:pPr>
            <a:r>
              <a:rPr lang="en-US" dirty="0"/>
              <a:t>to decide to select this person for a date or to wait and see if a better match comes along. </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7501EB4-F477-034C-836C-A75A6B6D33F0}"/>
              </a:ext>
            </a:extLst>
          </p:cNvPr>
          <p:cNvSpPr/>
          <p:nvPr/>
        </p:nvSpPr>
        <p:spPr>
          <a:xfrm>
            <a:off x="7672815" y="364926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1EAE3752-D1C2-F94D-9AB7-1E5BB9747367}"/>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60% Match</a:t>
            </a:r>
          </a:p>
        </p:txBody>
      </p:sp>
      <p:pic>
        <p:nvPicPr>
          <p:cNvPr id="16" name="Picture 15" descr="A person wearing a mask&#10;&#10;Description automatically generated with low confidence">
            <a:extLst>
              <a:ext uri="{FF2B5EF4-FFF2-40B4-BE49-F238E27FC236}">
                <a16:creationId xmlns:a16="http://schemas.microsoft.com/office/drawing/2014/main" id="{91F390F5-615C-CC43-BEAE-4205791E5142}"/>
              </a:ext>
            </a:extLst>
          </p:cNvPr>
          <p:cNvPicPr>
            <a:picLocks noChangeAspect="1"/>
          </p:cNvPicPr>
          <p:nvPr/>
        </p:nvPicPr>
        <p:blipFill>
          <a:blip r:embed="rId3"/>
          <a:stretch>
            <a:fillRect/>
          </a:stretch>
        </p:blipFill>
        <p:spPr>
          <a:xfrm>
            <a:off x="2638467" y="2731248"/>
            <a:ext cx="1581473" cy="1302610"/>
          </a:xfrm>
          <a:prstGeom prst="rect">
            <a:avLst/>
          </a:prstGeom>
          <a:ln w="28575">
            <a:noFill/>
          </a:ln>
        </p:spPr>
      </p:pic>
      <p:pic>
        <p:nvPicPr>
          <p:cNvPr id="21" name="Picture 20" descr="Graphical user interface, application&#10;&#10;Description automatically generated">
            <a:extLst>
              <a:ext uri="{FF2B5EF4-FFF2-40B4-BE49-F238E27FC236}">
                <a16:creationId xmlns:a16="http://schemas.microsoft.com/office/drawing/2014/main" id="{15DABE97-677A-ED4D-8C1F-86681CA17337}"/>
              </a:ext>
            </a:extLst>
          </p:cNvPr>
          <p:cNvPicPr>
            <a:picLocks noChangeAspect="1"/>
          </p:cNvPicPr>
          <p:nvPr/>
        </p:nvPicPr>
        <p:blipFill rotWithShape="1">
          <a:blip r:embed="rId4"/>
          <a:srcRect l="13023" t="23939" r="50351" b="71747"/>
          <a:stretch/>
        </p:blipFill>
        <p:spPr>
          <a:xfrm>
            <a:off x="3040034" y="2107637"/>
            <a:ext cx="6156915" cy="540400"/>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F79F722D-8FA2-4542-83CA-9BB142D2C4C1}"/>
              </a:ext>
            </a:extLst>
          </p:cNvPr>
          <p:cNvPicPr>
            <a:picLocks noChangeAspect="1"/>
          </p:cNvPicPr>
          <p:nvPr/>
        </p:nvPicPr>
        <p:blipFill>
          <a:blip r:embed="rId3"/>
          <a:stretch>
            <a:fillRect/>
          </a:stretch>
        </p:blipFill>
        <p:spPr>
          <a:xfrm>
            <a:off x="4310825" y="2724965"/>
            <a:ext cx="1581473" cy="1302610"/>
          </a:xfrm>
          <a:prstGeom prst="rect">
            <a:avLst/>
          </a:prstGeom>
          <a:ln w="38100">
            <a:solidFill>
              <a:srgbClr val="FFFF00"/>
            </a:solidFill>
          </a:ln>
        </p:spPr>
      </p:pic>
      <p:pic>
        <p:nvPicPr>
          <p:cNvPr id="23" name="Picture 22" descr="A person wearing a mask&#10;&#10;Description automatically generated with low confidence">
            <a:extLst>
              <a:ext uri="{FF2B5EF4-FFF2-40B4-BE49-F238E27FC236}">
                <a16:creationId xmlns:a16="http://schemas.microsoft.com/office/drawing/2014/main" id="{F4798ED8-22AF-9743-87FD-AB71EC67D65A}"/>
              </a:ext>
            </a:extLst>
          </p:cNvPr>
          <p:cNvPicPr>
            <a:picLocks noChangeAspect="1"/>
          </p:cNvPicPr>
          <p:nvPr/>
        </p:nvPicPr>
        <p:blipFill>
          <a:blip r:embed="rId3"/>
          <a:stretch>
            <a:fillRect/>
          </a:stretch>
        </p:blipFill>
        <p:spPr>
          <a:xfrm>
            <a:off x="5983183" y="2724965"/>
            <a:ext cx="1581473" cy="1302610"/>
          </a:xfrm>
          <a:prstGeom prst="rect">
            <a:avLst/>
          </a:prstGeom>
          <a:ln w="28575">
            <a:noFill/>
          </a:ln>
        </p:spPr>
      </p:pic>
      <p:pic>
        <p:nvPicPr>
          <p:cNvPr id="24" name="Picture 23" descr="A person wearing a mask&#10;&#10;Description automatically generated with low confidence">
            <a:extLst>
              <a:ext uri="{FF2B5EF4-FFF2-40B4-BE49-F238E27FC236}">
                <a16:creationId xmlns:a16="http://schemas.microsoft.com/office/drawing/2014/main" id="{487A609B-FC7D-D447-B383-C0B7BF72AEC7}"/>
              </a:ext>
            </a:extLst>
          </p:cNvPr>
          <p:cNvPicPr>
            <a:picLocks noChangeAspect="1"/>
          </p:cNvPicPr>
          <p:nvPr/>
        </p:nvPicPr>
        <p:blipFill>
          <a:blip r:embed="rId3"/>
          <a:stretch>
            <a:fillRect/>
          </a:stretch>
        </p:blipFill>
        <p:spPr>
          <a:xfrm>
            <a:off x="7656556" y="2724965"/>
            <a:ext cx="1581473" cy="1302610"/>
          </a:xfrm>
          <a:prstGeom prst="rect">
            <a:avLst/>
          </a:prstGeom>
          <a:ln w="28575">
            <a:noFill/>
          </a:ln>
        </p:spPr>
      </p:pic>
      <p:pic>
        <p:nvPicPr>
          <p:cNvPr id="4" name="Picture 3" descr="Shape&#10;&#10;Description automatically generated with medium confidence">
            <a:extLst>
              <a:ext uri="{FF2B5EF4-FFF2-40B4-BE49-F238E27FC236}">
                <a16:creationId xmlns:a16="http://schemas.microsoft.com/office/drawing/2014/main" id="{9130E253-D811-6D46-9EBE-7FE86D6518B3}"/>
              </a:ext>
            </a:extLst>
          </p:cNvPr>
          <p:cNvPicPr>
            <a:picLocks noChangeAspect="1"/>
          </p:cNvPicPr>
          <p:nvPr/>
        </p:nvPicPr>
        <p:blipFill>
          <a:blip r:embed="rId5"/>
          <a:stretch>
            <a:fillRect/>
          </a:stretch>
        </p:blipFill>
        <p:spPr>
          <a:xfrm>
            <a:off x="3691564" y="4854388"/>
            <a:ext cx="4583237" cy="792387"/>
          </a:xfrm>
          <a:prstGeom prst="rect">
            <a:avLst/>
          </a:prstGeom>
        </p:spPr>
      </p:pic>
    </p:spTree>
    <p:extLst>
      <p:ext uri="{BB962C8B-B14F-4D97-AF65-F5344CB8AC3E}">
        <p14:creationId xmlns:p14="http://schemas.microsoft.com/office/powerpoint/2010/main" val="151430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75236"/>
            <a:ext cx="10510220" cy="1450384"/>
          </a:xfrm>
        </p:spPr>
        <p:txBody>
          <a:bodyPr>
            <a:noAutofit/>
          </a:bodyPr>
          <a:lstStyle/>
          <a:p>
            <a:pPr marL="0" indent="0">
              <a:buNone/>
            </a:pPr>
            <a:r>
              <a:rPr lang="en-US" dirty="0"/>
              <a:t>If you don’t make a choice within 5 seconds, you will be disqualified and leave the event alone.</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F53F0997-1C46-3440-B433-57B0292AB8AF}"/>
              </a:ext>
            </a:extLst>
          </p:cNvPr>
          <p:cNvSpPr txBox="1"/>
          <p:nvPr/>
        </p:nvSpPr>
        <p:spPr>
          <a:xfrm>
            <a:off x="3463326" y="3697246"/>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Tree>
    <p:extLst>
      <p:ext uri="{BB962C8B-B14F-4D97-AF65-F5344CB8AC3E}">
        <p14:creationId xmlns:p14="http://schemas.microsoft.com/office/powerpoint/2010/main" val="41918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Shape&#10;&#10;Description automatically generated with medium confidence">
            <a:extLst>
              <a:ext uri="{FF2B5EF4-FFF2-40B4-BE49-F238E27FC236}">
                <a16:creationId xmlns:a16="http://schemas.microsoft.com/office/drawing/2014/main" id="{2A397BCC-4F29-0840-BDB5-09445A99C6C9}"/>
              </a:ext>
            </a:extLst>
          </p:cNvPr>
          <p:cNvPicPr>
            <a:picLocks noChangeAspect="1"/>
          </p:cNvPicPr>
          <p:nvPr/>
        </p:nvPicPr>
        <p:blipFill>
          <a:blip r:embed="rId3"/>
          <a:stretch>
            <a:fillRect/>
          </a:stretch>
        </p:blipFill>
        <p:spPr>
          <a:xfrm>
            <a:off x="3268634" y="3111938"/>
            <a:ext cx="5550051" cy="959537"/>
          </a:xfrm>
          <a:prstGeom prst="rect">
            <a:avLst/>
          </a:prstGeom>
        </p:spPr>
      </p:pic>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75790" y="1487516"/>
            <a:ext cx="7490310" cy="571444"/>
          </a:xfrm>
        </p:spPr>
        <p:txBody>
          <a:bodyPr>
            <a:noAutofit/>
          </a:bodyPr>
          <a:lstStyle/>
          <a:p>
            <a:pPr marL="0" indent="0" algn="ctr">
              <a:buNone/>
            </a:pPr>
            <a:r>
              <a:rPr lang="en-US" dirty="0"/>
              <a:t>Use the LEFT Button to Accept the person.</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4E54833F-D227-2344-9314-CF120DFE5AB3}"/>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53BBEE5D-ADB2-2E43-BD9C-C3F6F3394819}"/>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21AA0234-2820-C24D-A64F-8E9D178DFBD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EA56A521-22ED-7945-B566-C4D73338B36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2C8FA05-4412-2949-A070-700CBC03E030}"/>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C2E13D3C-8AE2-5C43-9FF6-3E0F184FD889}"/>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29A787F8-3A37-4046-93B8-CB9557A6D77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 name="Straight Arrow Connector 4">
            <a:extLst>
              <a:ext uri="{FF2B5EF4-FFF2-40B4-BE49-F238E27FC236}">
                <a16:creationId xmlns:a16="http://schemas.microsoft.com/office/drawing/2014/main" id="{0AAC880B-4FA2-B04A-AF3A-8A558A14AEDF}"/>
              </a:ext>
            </a:extLst>
          </p:cNvPr>
          <p:cNvCxnSpPr>
            <a:cxnSpLocks/>
            <a:stCxn id="15" idx="2"/>
          </p:cNvCxnSpPr>
          <p:nvPr/>
        </p:nvCxnSpPr>
        <p:spPr>
          <a:xfrm flipH="1">
            <a:off x="4069899" y="2058960"/>
            <a:ext cx="351046" cy="124457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04B53AA-440D-5449-8016-7DDED1E423EF}"/>
              </a:ext>
            </a:extLst>
          </p:cNvPr>
          <p:cNvSpPr/>
          <p:nvPr/>
        </p:nvSpPr>
        <p:spPr>
          <a:xfrm>
            <a:off x="4775162" y="4740531"/>
            <a:ext cx="7289881" cy="584775"/>
          </a:xfrm>
          <a:prstGeom prst="rect">
            <a:avLst/>
          </a:prstGeom>
        </p:spPr>
        <p:txBody>
          <a:bodyPr wrap="none">
            <a:spAutoFit/>
          </a:bodyPr>
          <a:lstStyle/>
          <a:p>
            <a:pPr algn="ctr"/>
            <a:r>
              <a:rPr lang="en-US" sz="3200" dirty="0"/>
              <a:t>Use the RIGHT Button to Reject the person</a:t>
            </a:r>
          </a:p>
        </p:txBody>
      </p:sp>
      <p:cxnSp>
        <p:nvCxnSpPr>
          <p:cNvPr id="20" name="Straight Arrow Connector 19">
            <a:extLst>
              <a:ext uri="{FF2B5EF4-FFF2-40B4-BE49-F238E27FC236}">
                <a16:creationId xmlns:a16="http://schemas.microsoft.com/office/drawing/2014/main" id="{723D1ACD-AC00-6B4E-8E6F-1EF9FD9DC14A}"/>
              </a:ext>
            </a:extLst>
          </p:cNvPr>
          <p:cNvCxnSpPr>
            <a:stCxn id="12" idx="0"/>
          </p:cNvCxnSpPr>
          <p:nvPr/>
        </p:nvCxnSpPr>
        <p:spPr>
          <a:xfrm flipH="1" flipV="1">
            <a:off x="8166105" y="3953777"/>
            <a:ext cx="253998"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5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021574" y="720144"/>
            <a:ext cx="10148849" cy="2211260"/>
          </a:xfrm>
        </p:spPr>
        <p:txBody>
          <a:bodyPr>
            <a:noAutofit/>
          </a:bodyPr>
          <a:lstStyle/>
          <a:p>
            <a:pPr marL="0" indent="0">
              <a:buNone/>
            </a:pPr>
            <a:r>
              <a:rPr lang="en-US" dirty="0"/>
              <a:t>With each choice to wait, the next silhouette will be highlighted, moving from left to right.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Graphical user interface, application&#10;&#10;Description automatically generated">
            <a:extLst>
              <a:ext uri="{FF2B5EF4-FFF2-40B4-BE49-F238E27FC236}">
                <a16:creationId xmlns:a16="http://schemas.microsoft.com/office/drawing/2014/main" id="{105A9570-5263-A547-8455-21A61F58D0DB}"/>
              </a:ext>
            </a:extLst>
          </p:cNvPr>
          <p:cNvPicPr>
            <a:picLocks noChangeAspect="1"/>
          </p:cNvPicPr>
          <p:nvPr/>
        </p:nvPicPr>
        <p:blipFill rotWithShape="1">
          <a:blip r:embed="rId3"/>
          <a:srcRect l="13023" t="23939" r="12488" b="72186"/>
          <a:stretch/>
        </p:blipFill>
        <p:spPr>
          <a:xfrm>
            <a:off x="1584442" y="2415742"/>
            <a:ext cx="9164073" cy="355309"/>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1ADEF108-01B0-9A4D-90C4-A7FF171CFB2C}"/>
              </a:ext>
            </a:extLst>
          </p:cNvPr>
          <p:cNvPicPr>
            <a:picLocks noChangeAspect="1"/>
          </p:cNvPicPr>
          <p:nvPr/>
        </p:nvPicPr>
        <p:blipFill>
          <a:blip r:embed="rId4"/>
          <a:stretch>
            <a:fillRect/>
          </a:stretch>
        </p:blipFill>
        <p:spPr>
          <a:xfrm>
            <a:off x="1210813" y="2869928"/>
            <a:ext cx="1178386" cy="970599"/>
          </a:xfrm>
          <a:prstGeom prst="rect">
            <a:avLst/>
          </a:prstGeom>
          <a:ln w="38100">
            <a:solidFill>
              <a:srgbClr val="FFFF00"/>
            </a:solidFill>
          </a:ln>
        </p:spPr>
      </p:pic>
      <p:pic>
        <p:nvPicPr>
          <p:cNvPr id="21" name="Picture 20" descr="A person wearing a mask&#10;&#10;Description automatically generated with low confidence">
            <a:extLst>
              <a:ext uri="{FF2B5EF4-FFF2-40B4-BE49-F238E27FC236}">
                <a16:creationId xmlns:a16="http://schemas.microsoft.com/office/drawing/2014/main" id="{F30AF256-3B9A-F648-A204-7CA5E606EB4D}"/>
              </a:ext>
            </a:extLst>
          </p:cNvPr>
          <p:cNvPicPr>
            <a:picLocks noChangeAspect="1"/>
          </p:cNvPicPr>
          <p:nvPr/>
        </p:nvPicPr>
        <p:blipFill>
          <a:blip r:embed="rId4"/>
          <a:stretch>
            <a:fillRect/>
          </a:stretch>
        </p:blipFill>
        <p:spPr>
          <a:xfrm>
            <a:off x="2442390" y="2869928"/>
            <a:ext cx="1178386" cy="970599"/>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ECB238A3-71D7-594A-A08E-002E0FEA82BB}"/>
              </a:ext>
            </a:extLst>
          </p:cNvPr>
          <p:cNvPicPr>
            <a:picLocks noChangeAspect="1"/>
          </p:cNvPicPr>
          <p:nvPr/>
        </p:nvPicPr>
        <p:blipFill>
          <a:blip r:embed="rId4"/>
          <a:stretch>
            <a:fillRect/>
          </a:stretch>
        </p:blipFill>
        <p:spPr>
          <a:xfrm>
            <a:off x="3673967" y="2869928"/>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7637694B-AF36-9E4F-880F-D384E0790DA4}"/>
              </a:ext>
            </a:extLst>
          </p:cNvPr>
          <p:cNvPicPr>
            <a:picLocks noChangeAspect="1"/>
          </p:cNvPicPr>
          <p:nvPr/>
        </p:nvPicPr>
        <p:blipFill>
          <a:blip r:embed="rId4"/>
          <a:stretch>
            <a:fillRect/>
          </a:stretch>
        </p:blipFill>
        <p:spPr>
          <a:xfrm>
            <a:off x="4920223" y="2869928"/>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723E14BA-C8F8-B449-B364-8346662380B3}"/>
              </a:ext>
            </a:extLst>
          </p:cNvPr>
          <p:cNvPicPr>
            <a:picLocks noChangeAspect="1"/>
          </p:cNvPicPr>
          <p:nvPr/>
        </p:nvPicPr>
        <p:blipFill>
          <a:blip r:embed="rId4"/>
          <a:stretch>
            <a:fillRect/>
          </a:stretch>
        </p:blipFill>
        <p:spPr>
          <a:xfrm>
            <a:off x="6166479" y="2869928"/>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0B579B0B-06C0-1848-B884-082C1FBBA8BF}"/>
              </a:ext>
            </a:extLst>
          </p:cNvPr>
          <p:cNvPicPr>
            <a:picLocks noChangeAspect="1"/>
          </p:cNvPicPr>
          <p:nvPr/>
        </p:nvPicPr>
        <p:blipFill>
          <a:blip r:embed="rId4"/>
          <a:stretch>
            <a:fillRect/>
          </a:stretch>
        </p:blipFill>
        <p:spPr>
          <a:xfrm>
            <a:off x="7398056" y="2869928"/>
            <a:ext cx="1178386" cy="970599"/>
          </a:xfrm>
          <a:prstGeom prst="rect">
            <a:avLst/>
          </a:prstGeom>
        </p:spPr>
      </p:pic>
      <p:pic>
        <p:nvPicPr>
          <p:cNvPr id="26" name="Picture 25" descr="A person wearing a mask&#10;&#10;Description automatically generated with low confidence">
            <a:extLst>
              <a:ext uri="{FF2B5EF4-FFF2-40B4-BE49-F238E27FC236}">
                <a16:creationId xmlns:a16="http://schemas.microsoft.com/office/drawing/2014/main" id="{0F017283-A824-5B40-AC26-1E11E1BDC233}"/>
              </a:ext>
            </a:extLst>
          </p:cNvPr>
          <p:cNvPicPr>
            <a:picLocks noChangeAspect="1"/>
          </p:cNvPicPr>
          <p:nvPr/>
        </p:nvPicPr>
        <p:blipFill>
          <a:blip r:embed="rId4"/>
          <a:stretch>
            <a:fillRect/>
          </a:stretch>
        </p:blipFill>
        <p:spPr>
          <a:xfrm>
            <a:off x="8629633" y="2869928"/>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C70335BD-2C37-E348-A8AD-8E0EBBDDAFF9}"/>
              </a:ext>
            </a:extLst>
          </p:cNvPr>
          <p:cNvPicPr>
            <a:picLocks noChangeAspect="1"/>
          </p:cNvPicPr>
          <p:nvPr/>
        </p:nvPicPr>
        <p:blipFill>
          <a:blip r:embed="rId4"/>
          <a:stretch>
            <a:fillRect/>
          </a:stretch>
        </p:blipFill>
        <p:spPr>
          <a:xfrm>
            <a:off x="9875888" y="2869928"/>
            <a:ext cx="1178386" cy="970599"/>
          </a:xfrm>
          <a:prstGeom prst="rect">
            <a:avLst/>
          </a:prstGeom>
        </p:spPr>
      </p:pic>
    </p:spTree>
    <p:extLst>
      <p:ext uri="{BB962C8B-B14F-4D97-AF65-F5344CB8AC3E}">
        <p14:creationId xmlns:p14="http://schemas.microsoft.com/office/powerpoint/2010/main" val="16850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021574" y="720144"/>
            <a:ext cx="10148849" cy="2211260"/>
          </a:xfrm>
        </p:spPr>
        <p:txBody>
          <a:bodyPr>
            <a:noAutofit/>
          </a:bodyPr>
          <a:lstStyle/>
          <a:p>
            <a:pPr marL="0" indent="0">
              <a:buNone/>
            </a:pPr>
            <a:r>
              <a:rPr lang="en-US" dirty="0"/>
              <a:t>This will help you see how many times you have waited and how many people are left to meet.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63A87501-986E-3B48-8AF0-A4F434FBEF90}"/>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Graphical user interface, application&#10;&#10;Description automatically generated">
            <a:extLst>
              <a:ext uri="{FF2B5EF4-FFF2-40B4-BE49-F238E27FC236}">
                <a16:creationId xmlns:a16="http://schemas.microsoft.com/office/drawing/2014/main" id="{9FD4F716-80DF-A84B-9395-C5040BAF99E4}"/>
              </a:ext>
            </a:extLst>
          </p:cNvPr>
          <p:cNvPicPr>
            <a:picLocks noChangeAspect="1"/>
          </p:cNvPicPr>
          <p:nvPr/>
        </p:nvPicPr>
        <p:blipFill rotWithShape="1">
          <a:blip r:embed="rId3"/>
          <a:srcRect l="13023" t="23939" r="12488" b="72186"/>
          <a:stretch/>
        </p:blipFill>
        <p:spPr>
          <a:xfrm>
            <a:off x="1584442" y="2415742"/>
            <a:ext cx="9164073" cy="355309"/>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96FFDCB1-C52F-B64F-9F6B-F19246345FFC}"/>
              </a:ext>
            </a:extLst>
          </p:cNvPr>
          <p:cNvPicPr>
            <a:picLocks noChangeAspect="1"/>
          </p:cNvPicPr>
          <p:nvPr/>
        </p:nvPicPr>
        <p:blipFill>
          <a:blip r:embed="rId4"/>
          <a:stretch>
            <a:fillRect/>
          </a:stretch>
        </p:blipFill>
        <p:spPr>
          <a:xfrm>
            <a:off x="1210813" y="2869928"/>
            <a:ext cx="1178386" cy="970599"/>
          </a:xfrm>
          <a:prstGeom prst="rect">
            <a:avLst/>
          </a:prstGeom>
          <a:ln w="38100">
            <a:noFill/>
          </a:ln>
        </p:spPr>
      </p:pic>
      <p:pic>
        <p:nvPicPr>
          <p:cNvPr id="23" name="Picture 22" descr="A person wearing a mask&#10;&#10;Description automatically generated with low confidence">
            <a:extLst>
              <a:ext uri="{FF2B5EF4-FFF2-40B4-BE49-F238E27FC236}">
                <a16:creationId xmlns:a16="http://schemas.microsoft.com/office/drawing/2014/main" id="{CFAD1B64-5828-2B4E-98EB-1206031A9645}"/>
              </a:ext>
            </a:extLst>
          </p:cNvPr>
          <p:cNvPicPr>
            <a:picLocks noChangeAspect="1"/>
          </p:cNvPicPr>
          <p:nvPr/>
        </p:nvPicPr>
        <p:blipFill>
          <a:blip r:embed="rId4"/>
          <a:stretch>
            <a:fillRect/>
          </a:stretch>
        </p:blipFill>
        <p:spPr>
          <a:xfrm>
            <a:off x="2442390" y="2869928"/>
            <a:ext cx="1178386" cy="970599"/>
          </a:xfrm>
          <a:prstGeom prst="rect">
            <a:avLst/>
          </a:prstGeom>
          <a:ln w="38100">
            <a:solidFill>
              <a:srgbClr val="FFFF00"/>
            </a:solidFill>
          </a:ln>
        </p:spPr>
      </p:pic>
      <p:pic>
        <p:nvPicPr>
          <p:cNvPr id="24" name="Picture 23" descr="A person wearing a mask&#10;&#10;Description automatically generated with low confidence">
            <a:extLst>
              <a:ext uri="{FF2B5EF4-FFF2-40B4-BE49-F238E27FC236}">
                <a16:creationId xmlns:a16="http://schemas.microsoft.com/office/drawing/2014/main" id="{BE98A6CD-4145-8F4A-B3AC-DE6AE70BCFD6}"/>
              </a:ext>
            </a:extLst>
          </p:cNvPr>
          <p:cNvPicPr>
            <a:picLocks noChangeAspect="1"/>
          </p:cNvPicPr>
          <p:nvPr/>
        </p:nvPicPr>
        <p:blipFill>
          <a:blip r:embed="rId4"/>
          <a:stretch>
            <a:fillRect/>
          </a:stretch>
        </p:blipFill>
        <p:spPr>
          <a:xfrm>
            <a:off x="3673967" y="2869928"/>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870D4F24-4E6C-6B44-9FAC-01E97A334F5F}"/>
              </a:ext>
            </a:extLst>
          </p:cNvPr>
          <p:cNvPicPr>
            <a:picLocks noChangeAspect="1"/>
          </p:cNvPicPr>
          <p:nvPr/>
        </p:nvPicPr>
        <p:blipFill>
          <a:blip r:embed="rId4"/>
          <a:stretch>
            <a:fillRect/>
          </a:stretch>
        </p:blipFill>
        <p:spPr>
          <a:xfrm>
            <a:off x="4920223" y="2869928"/>
            <a:ext cx="1178386" cy="970599"/>
          </a:xfrm>
          <a:prstGeom prst="rect">
            <a:avLst/>
          </a:prstGeom>
        </p:spPr>
      </p:pic>
      <p:pic>
        <p:nvPicPr>
          <p:cNvPr id="26" name="Picture 25" descr="A person wearing a mask&#10;&#10;Description automatically generated with low confidence">
            <a:extLst>
              <a:ext uri="{FF2B5EF4-FFF2-40B4-BE49-F238E27FC236}">
                <a16:creationId xmlns:a16="http://schemas.microsoft.com/office/drawing/2014/main" id="{2B118AFE-7714-3D40-A925-0478C4A74A1D}"/>
              </a:ext>
            </a:extLst>
          </p:cNvPr>
          <p:cNvPicPr>
            <a:picLocks noChangeAspect="1"/>
          </p:cNvPicPr>
          <p:nvPr/>
        </p:nvPicPr>
        <p:blipFill>
          <a:blip r:embed="rId4"/>
          <a:stretch>
            <a:fillRect/>
          </a:stretch>
        </p:blipFill>
        <p:spPr>
          <a:xfrm>
            <a:off x="6166479" y="2869928"/>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6E15BDC7-6BDB-F444-9312-1BD80845C1C3}"/>
              </a:ext>
            </a:extLst>
          </p:cNvPr>
          <p:cNvPicPr>
            <a:picLocks noChangeAspect="1"/>
          </p:cNvPicPr>
          <p:nvPr/>
        </p:nvPicPr>
        <p:blipFill>
          <a:blip r:embed="rId4"/>
          <a:stretch>
            <a:fillRect/>
          </a:stretch>
        </p:blipFill>
        <p:spPr>
          <a:xfrm>
            <a:off x="7398056" y="2869928"/>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7645CA23-4FEC-9B41-A76A-263DD0B98693}"/>
              </a:ext>
            </a:extLst>
          </p:cNvPr>
          <p:cNvPicPr>
            <a:picLocks noChangeAspect="1"/>
          </p:cNvPicPr>
          <p:nvPr/>
        </p:nvPicPr>
        <p:blipFill>
          <a:blip r:embed="rId4"/>
          <a:stretch>
            <a:fillRect/>
          </a:stretch>
        </p:blipFill>
        <p:spPr>
          <a:xfrm>
            <a:off x="8629633" y="2869928"/>
            <a:ext cx="1178386" cy="970599"/>
          </a:xfrm>
          <a:prstGeom prst="rect">
            <a:avLst/>
          </a:prstGeom>
        </p:spPr>
      </p:pic>
      <p:pic>
        <p:nvPicPr>
          <p:cNvPr id="29" name="Picture 28" descr="A person wearing a mask&#10;&#10;Description automatically generated with low confidence">
            <a:extLst>
              <a:ext uri="{FF2B5EF4-FFF2-40B4-BE49-F238E27FC236}">
                <a16:creationId xmlns:a16="http://schemas.microsoft.com/office/drawing/2014/main" id="{CED18112-6A5E-4144-9213-DDC4969FBAE6}"/>
              </a:ext>
            </a:extLst>
          </p:cNvPr>
          <p:cNvPicPr>
            <a:picLocks noChangeAspect="1"/>
          </p:cNvPicPr>
          <p:nvPr/>
        </p:nvPicPr>
        <p:blipFill>
          <a:blip r:embed="rId4"/>
          <a:stretch>
            <a:fillRect/>
          </a:stretch>
        </p:blipFill>
        <p:spPr>
          <a:xfrm>
            <a:off x="9875888" y="2869928"/>
            <a:ext cx="1178386" cy="970599"/>
          </a:xfrm>
          <a:prstGeom prst="rect">
            <a:avLst/>
          </a:prstGeom>
        </p:spPr>
      </p:pic>
    </p:spTree>
    <p:extLst>
      <p:ext uri="{BB962C8B-B14F-4D97-AF65-F5344CB8AC3E}">
        <p14:creationId xmlns:p14="http://schemas.microsoft.com/office/powerpoint/2010/main" val="354126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136865"/>
          </a:xfrm>
        </p:spPr>
        <p:txBody>
          <a:bodyPr>
            <a:noAutofit/>
          </a:bodyPr>
          <a:lstStyle/>
          <a:p>
            <a:pPr marL="0" indent="0" algn="ctr">
              <a:buNone/>
            </a:pPr>
            <a:r>
              <a:rPr lang="en-US" dirty="0"/>
              <a:t>If you choose someone, the event will end.</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22BB0B3C-54BA-C44C-BB14-AFA17C9BBE0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CE414FD7-3DE6-5644-A9DB-22A20677617C}"/>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9C3CBDA-A72A-4247-A084-11FA9A17BE2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33B5124B-AA26-7F4F-B6AC-BDCCD07A147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E18ABE1-468F-4D4D-A45B-08A4132F493F}"/>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0CF8A393-1C72-6344-A143-059F2FC762F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D430FFB7-471D-4545-9A46-39D50A90A314}"/>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7B18681-E69F-4E46-B5C2-E6E500F52C76}"/>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ical user interface, application&#10;&#10;Description automatically generated">
            <a:extLst>
              <a:ext uri="{FF2B5EF4-FFF2-40B4-BE49-F238E27FC236}">
                <a16:creationId xmlns:a16="http://schemas.microsoft.com/office/drawing/2014/main" id="{9A10456E-1240-7846-B58E-6E3EBDD25013}"/>
              </a:ext>
            </a:extLst>
          </p:cNvPr>
          <p:cNvPicPr>
            <a:picLocks noChangeAspect="1"/>
          </p:cNvPicPr>
          <p:nvPr/>
        </p:nvPicPr>
        <p:blipFill rotWithShape="1">
          <a:blip r:embed="rId3"/>
          <a:srcRect l="13023" t="23939" r="12488" b="72186"/>
          <a:stretch/>
        </p:blipFill>
        <p:spPr>
          <a:xfrm>
            <a:off x="1584442" y="2415742"/>
            <a:ext cx="9164073" cy="355309"/>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364D8075-FCF4-3048-9D4A-EFA2717BE14A}"/>
              </a:ext>
            </a:extLst>
          </p:cNvPr>
          <p:cNvPicPr>
            <a:picLocks noChangeAspect="1"/>
          </p:cNvPicPr>
          <p:nvPr/>
        </p:nvPicPr>
        <p:blipFill>
          <a:blip r:embed="rId4"/>
          <a:stretch>
            <a:fillRect/>
          </a:stretch>
        </p:blipFill>
        <p:spPr>
          <a:xfrm>
            <a:off x="1210813" y="2869928"/>
            <a:ext cx="1178386" cy="970599"/>
          </a:xfrm>
          <a:prstGeom prst="rect">
            <a:avLst/>
          </a:prstGeom>
          <a:ln w="38100">
            <a:noFill/>
          </a:ln>
        </p:spPr>
      </p:pic>
      <p:pic>
        <p:nvPicPr>
          <p:cNvPr id="22" name="Picture 21" descr="A person wearing a mask&#10;&#10;Description automatically generated with low confidence">
            <a:extLst>
              <a:ext uri="{FF2B5EF4-FFF2-40B4-BE49-F238E27FC236}">
                <a16:creationId xmlns:a16="http://schemas.microsoft.com/office/drawing/2014/main" id="{E1392EE1-0FC3-944B-824A-A3A7228FFEE4}"/>
              </a:ext>
            </a:extLst>
          </p:cNvPr>
          <p:cNvPicPr>
            <a:picLocks noChangeAspect="1"/>
          </p:cNvPicPr>
          <p:nvPr/>
        </p:nvPicPr>
        <p:blipFill>
          <a:blip r:embed="rId4"/>
          <a:stretch>
            <a:fillRect/>
          </a:stretch>
        </p:blipFill>
        <p:spPr>
          <a:xfrm>
            <a:off x="2442390" y="2869928"/>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20BDDABC-F8A7-0843-A712-DF49E8C60318}"/>
              </a:ext>
            </a:extLst>
          </p:cNvPr>
          <p:cNvPicPr>
            <a:picLocks noChangeAspect="1"/>
          </p:cNvPicPr>
          <p:nvPr/>
        </p:nvPicPr>
        <p:blipFill>
          <a:blip r:embed="rId4"/>
          <a:stretch>
            <a:fillRect/>
          </a:stretch>
        </p:blipFill>
        <p:spPr>
          <a:xfrm>
            <a:off x="3673967" y="2869928"/>
            <a:ext cx="1178386" cy="970599"/>
          </a:xfrm>
          <a:prstGeom prst="rect">
            <a:avLst/>
          </a:prstGeom>
          <a:ln w="38100">
            <a:solidFill>
              <a:srgbClr val="FFFF00"/>
            </a:solidFill>
          </a:ln>
        </p:spPr>
      </p:pic>
      <p:pic>
        <p:nvPicPr>
          <p:cNvPr id="24" name="Picture 23" descr="A person wearing a mask&#10;&#10;Description automatically generated with low confidence">
            <a:extLst>
              <a:ext uri="{FF2B5EF4-FFF2-40B4-BE49-F238E27FC236}">
                <a16:creationId xmlns:a16="http://schemas.microsoft.com/office/drawing/2014/main" id="{5155A17C-C385-334D-99E6-9454E9878157}"/>
              </a:ext>
            </a:extLst>
          </p:cNvPr>
          <p:cNvPicPr>
            <a:picLocks noChangeAspect="1"/>
          </p:cNvPicPr>
          <p:nvPr/>
        </p:nvPicPr>
        <p:blipFill>
          <a:blip r:embed="rId4"/>
          <a:stretch>
            <a:fillRect/>
          </a:stretch>
        </p:blipFill>
        <p:spPr>
          <a:xfrm>
            <a:off x="4920223" y="2869928"/>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8E31D291-A8F4-5D4D-91F1-B5D2B71DD934}"/>
              </a:ext>
            </a:extLst>
          </p:cNvPr>
          <p:cNvPicPr>
            <a:picLocks noChangeAspect="1"/>
          </p:cNvPicPr>
          <p:nvPr/>
        </p:nvPicPr>
        <p:blipFill>
          <a:blip r:embed="rId4"/>
          <a:stretch>
            <a:fillRect/>
          </a:stretch>
        </p:blipFill>
        <p:spPr>
          <a:xfrm>
            <a:off x="6166479" y="2869928"/>
            <a:ext cx="1178386" cy="970599"/>
          </a:xfrm>
          <a:prstGeom prst="rect">
            <a:avLst/>
          </a:prstGeom>
        </p:spPr>
      </p:pic>
      <p:pic>
        <p:nvPicPr>
          <p:cNvPr id="26" name="Picture 25" descr="A person wearing a mask&#10;&#10;Description automatically generated with low confidence">
            <a:extLst>
              <a:ext uri="{FF2B5EF4-FFF2-40B4-BE49-F238E27FC236}">
                <a16:creationId xmlns:a16="http://schemas.microsoft.com/office/drawing/2014/main" id="{E806EDDA-2D2C-4B4D-BDE8-2535EA3FBA2F}"/>
              </a:ext>
            </a:extLst>
          </p:cNvPr>
          <p:cNvPicPr>
            <a:picLocks noChangeAspect="1"/>
          </p:cNvPicPr>
          <p:nvPr/>
        </p:nvPicPr>
        <p:blipFill>
          <a:blip r:embed="rId4"/>
          <a:stretch>
            <a:fillRect/>
          </a:stretch>
        </p:blipFill>
        <p:spPr>
          <a:xfrm>
            <a:off x="7398056" y="2869928"/>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A7E3C954-9726-BE40-B8DD-C8434C26B208}"/>
              </a:ext>
            </a:extLst>
          </p:cNvPr>
          <p:cNvPicPr>
            <a:picLocks noChangeAspect="1"/>
          </p:cNvPicPr>
          <p:nvPr/>
        </p:nvPicPr>
        <p:blipFill>
          <a:blip r:embed="rId4"/>
          <a:stretch>
            <a:fillRect/>
          </a:stretch>
        </p:blipFill>
        <p:spPr>
          <a:xfrm>
            <a:off x="8629633" y="2869928"/>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E8B0EE03-D7E6-BB46-B395-49290EE838B6}"/>
              </a:ext>
            </a:extLst>
          </p:cNvPr>
          <p:cNvPicPr>
            <a:picLocks noChangeAspect="1"/>
          </p:cNvPicPr>
          <p:nvPr/>
        </p:nvPicPr>
        <p:blipFill>
          <a:blip r:embed="rId4"/>
          <a:stretch>
            <a:fillRect/>
          </a:stretch>
        </p:blipFill>
        <p:spPr>
          <a:xfrm>
            <a:off x="9875888" y="2869928"/>
            <a:ext cx="1178386" cy="970599"/>
          </a:xfrm>
          <a:prstGeom prst="rect">
            <a:avLst/>
          </a:prstGeom>
        </p:spPr>
      </p:pic>
    </p:spTree>
    <p:extLst>
      <p:ext uri="{BB962C8B-B14F-4D97-AF65-F5344CB8AC3E}">
        <p14:creationId xmlns:p14="http://schemas.microsoft.com/office/powerpoint/2010/main" val="350553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73162" y="561969"/>
            <a:ext cx="10445676" cy="5274505"/>
          </a:xfrm>
        </p:spPr>
        <p:txBody>
          <a:bodyPr>
            <a:noAutofit/>
          </a:bodyPr>
          <a:lstStyle/>
          <a:p>
            <a:pPr marL="0" indent="0">
              <a:buNone/>
            </a:pPr>
            <a:r>
              <a:rPr lang="en-US" dirty="0"/>
              <a:t>Remember, if you choose to wait, you might meet someone who matches your preferences better. </a:t>
            </a:r>
          </a:p>
          <a:p>
            <a:pPr marL="0" indent="0">
              <a:buNone/>
            </a:pPr>
            <a:endParaRPr lang="en-US" dirty="0"/>
          </a:p>
          <a:p>
            <a:pPr marL="0" indent="0">
              <a:buNone/>
            </a:pPr>
            <a:r>
              <a:rPr lang="en-US" dirty="0"/>
              <a:t>You might also meet someone else who matches your preferences the same as before. </a:t>
            </a:r>
          </a:p>
          <a:p>
            <a:pPr marL="0" indent="0">
              <a:buNone/>
            </a:pPr>
            <a:endParaRPr lang="en-US" dirty="0"/>
          </a:p>
          <a:p>
            <a:pPr marL="0" indent="0">
              <a:buNone/>
            </a:pPr>
            <a:r>
              <a:rPr lang="en-US" dirty="0"/>
              <a:t>However, there is also a chance that everyone else at the event will get chosen and you will have to leave the event alone. </a:t>
            </a:r>
          </a:p>
        </p:txBody>
      </p:sp>
      <p:sp>
        <p:nvSpPr>
          <p:cNvPr id="7" name="Title 3">
            <a:extLst>
              <a:ext uri="{FF2B5EF4-FFF2-40B4-BE49-F238E27FC236}">
                <a16:creationId xmlns:a16="http://schemas.microsoft.com/office/drawing/2014/main" id="{11DB51C0-0CDF-3C4C-A86A-4549189FE21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649CEF08-73B1-CF40-84F8-4C17C1BBEC86}"/>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DE705BF1-1213-BC45-811B-037EB03629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71063AB9-1806-1148-8391-C181B45DAA4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42E8A40-3360-2645-86D7-72649B2C668B}"/>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8A1A874F-7112-9F4D-B3DB-337EEF02A8C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104F9813-CD0E-1B40-89B3-108EA9B0D4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53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0348" y="812270"/>
            <a:ext cx="9671303" cy="1463040"/>
          </a:xfrm>
        </p:spPr>
        <p:txBody>
          <a:bodyPr>
            <a:noAutofit/>
          </a:bodyPr>
          <a:lstStyle/>
          <a:p>
            <a:pPr marL="0" indent="0">
              <a:buNone/>
            </a:pPr>
            <a:r>
              <a:rPr lang="en-US" dirty="0"/>
              <a:t>If you meet the person who is the best match at that event, the color of the letters will change to </a:t>
            </a:r>
            <a:r>
              <a:rPr lang="en-US" dirty="0">
                <a:solidFill>
                  <a:srgbClr val="00FF00"/>
                </a:solidFill>
              </a:rPr>
              <a:t>green</a:t>
            </a:r>
            <a:r>
              <a:rPr lang="en-US"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itle 3">
            <a:extLst>
              <a:ext uri="{FF2B5EF4-FFF2-40B4-BE49-F238E27FC236}">
                <a16:creationId xmlns:a16="http://schemas.microsoft.com/office/drawing/2014/main" id="{320F14FC-0A70-0542-ADC0-F07951FDB11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2B3D3176-52FC-FA40-AFAA-60E7DA0233AD}"/>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F1F9C96-F618-7A4F-B306-BEFA0A6C151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6474D9A4-9D25-EA41-81FF-3500B1DFA04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F4DDA2E-7EBA-BF46-85ED-6D7E2F935E6A}"/>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27251AF0-7822-1346-AD86-40644DB60514}"/>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90C6F690-2741-7C4D-BEDA-F803A133ED9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EE74026-9295-2045-BD7C-FB34226F3314}"/>
              </a:ext>
            </a:extLst>
          </p:cNvPr>
          <p:cNvSpPr txBox="1"/>
          <p:nvPr/>
        </p:nvSpPr>
        <p:spPr>
          <a:xfrm>
            <a:off x="3463326" y="3505586"/>
            <a:ext cx="5265347" cy="923330"/>
          </a:xfrm>
          <a:prstGeom prst="rect">
            <a:avLst/>
          </a:prstGeom>
          <a:solidFill>
            <a:schemeClr val="bg1"/>
          </a:solidFill>
        </p:spPr>
        <p:txBody>
          <a:bodyPr wrap="square" rtlCol="0">
            <a:spAutoFit/>
          </a:bodyPr>
          <a:lstStyle/>
          <a:p>
            <a:pPr algn="ctr"/>
            <a:r>
              <a:rPr lang="en-US" sz="5400" b="1" dirty="0">
                <a:solidFill>
                  <a:srgbClr val="00FF00"/>
                </a:solidFill>
              </a:rPr>
              <a:t>Have A Date</a:t>
            </a:r>
          </a:p>
        </p:txBody>
      </p:sp>
    </p:spTree>
    <p:extLst>
      <p:ext uri="{BB962C8B-B14F-4D97-AF65-F5344CB8AC3E}">
        <p14:creationId xmlns:p14="http://schemas.microsoft.com/office/powerpoint/2010/main" val="201169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28858"/>
          </a:xfrm>
        </p:spPr>
        <p:txBody>
          <a:bodyPr>
            <a:noAutofit/>
          </a:bodyPr>
          <a:lstStyle/>
          <a:p>
            <a:pPr marL="0" indent="0">
              <a:buNone/>
            </a:pPr>
            <a:r>
              <a:rPr lang="en-US" dirty="0"/>
              <a:t>If you respond too late, or if everyone else gets chosen, then the screen will indicate the you </a:t>
            </a:r>
            <a:r>
              <a:rPr lang="en-US" b="1" dirty="0">
                <a:solidFill>
                  <a:srgbClr val="FF0000"/>
                </a:solidFill>
              </a:rPr>
              <a:t>end up alone</a:t>
            </a:r>
            <a:r>
              <a:rPr lang="en-US" b="1"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ACC8FD-FA89-D840-AAA7-4E7F3B1DD741}"/>
              </a:ext>
            </a:extLst>
          </p:cNvPr>
          <p:cNvSpPr txBox="1"/>
          <p:nvPr/>
        </p:nvSpPr>
        <p:spPr>
          <a:xfrm>
            <a:off x="3463326" y="3505586"/>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
        <p:nvSpPr>
          <p:cNvPr id="8" name="Title 3">
            <a:extLst>
              <a:ext uri="{FF2B5EF4-FFF2-40B4-BE49-F238E27FC236}">
                <a16:creationId xmlns:a16="http://schemas.microsoft.com/office/drawing/2014/main" id="{6AC441D2-CC5D-D148-BC3E-2A09963EF5F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9" name="Group 8">
            <a:extLst>
              <a:ext uri="{FF2B5EF4-FFF2-40B4-BE49-F238E27FC236}">
                <a16:creationId xmlns:a16="http://schemas.microsoft.com/office/drawing/2014/main" id="{4EBD588F-DE3F-E347-81B6-EBF19E1BB29C}"/>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67FCAA31-EAC3-F145-9629-FE7FFB39902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2EC628C5-7BBC-0547-A873-B33D26368C0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4A2A179-079A-6540-A1F1-23691BCED951}"/>
              </a:ext>
            </a:extLst>
          </p:cNvPr>
          <p:cNvGrpSpPr/>
          <p:nvPr/>
        </p:nvGrpSpPr>
        <p:grpSpPr>
          <a:xfrm>
            <a:off x="2313771" y="6175196"/>
            <a:ext cx="726263" cy="506769"/>
            <a:chOff x="2141031" y="6174821"/>
            <a:chExt cx="726263" cy="506769"/>
          </a:xfrm>
        </p:grpSpPr>
        <p:sp>
          <p:nvSpPr>
            <p:cNvPr id="17" name="Subtitle 8">
              <a:extLst>
                <a:ext uri="{FF2B5EF4-FFF2-40B4-BE49-F238E27FC236}">
                  <a16:creationId xmlns:a16="http://schemas.microsoft.com/office/drawing/2014/main" id="{F28B9778-1C8B-674E-86BA-49097910B24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8" name="Right Arrow 17">
              <a:extLst>
                <a:ext uri="{FF2B5EF4-FFF2-40B4-BE49-F238E27FC236}">
                  <a16:creationId xmlns:a16="http://schemas.microsoft.com/office/drawing/2014/main" id="{2C5DCF4D-BD9A-5A4B-9A3D-267374EA4D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593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499924"/>
            <a:ext cx="10510220" cy="5212387"/>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a:t>
            </a:r>
          </a:p>
          <a:p>
            <a:pPr marL="0" indent="0">
              <a:buNone/>
            </a:pPr>
            <a:r>
              <a:rPr lang="en-US" dirty="0"/>
              <a:t>Then, during each event, we will introduce you to some people one by one and let you know how strongly they match with your preferences.</a:t>
            </a:r>
          </a:p>
          <a:p>
            <a:pPr marL="0" indent="0">
              <a:buNone/>
            </a:pPr>
            <a:endParaRPr lang="en-US" dirty="0"/>
          </a:p>
        </p:txBody>
      </p:sp>
      <p:sp>
        <p:nvSpPr>
          <p:cNvPr id="26" name="Title 3"/>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 name="Group 3">
            <a:extLst>
              <a:ext uri="{FF2B5EF4-FFF2-40B4-BE49-F238E27FC236}">
                <a16:creationId xmlns:a16="http://schemas.microsoft.com/office/drawing/2014/main" id="{2D13AE20-8196-EF4E-8BF1-B6823DD50C5B}"/>
              </a:ext>
            </a:extLst>
          </p:cNvPr>
          <p:cNvGrpSpPr/>
          <p:nvPr/>
        </p:nvGrpSpPr>
        <p:grpSpPr>
          <a:xfrm>
            <a:off x="9151966" y="6157852"/>
            <a:ext cx="726263" cy="506769"/>
            <a:chOff x="9551255" y="6174821"/>
            <a:chExt cx="726263" cy="506769"/>
          </a:xfrm>
        </p:grpSpPr>
        <p:sp>
          <p:nvSpPr>
            <p:cNvPr id="12" name="Subtitle 8"/>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AA46F24B-2D49-DD49-9C8F-AF2700199661}"/>
              </a:ext>
            </a:extLst>
          </p:cNvPr>
          <p:cNvGrpSpPr/>
          <p:nvPr/>
        </p:nvGrpSpPr>
        <p:grpSpPr>
          <a:xfrm>
            <a:off x="2313771" y="6175196"/>
            <a:ext cx="726263" cy="506769"/>
            <a:chOff x="2141031" y="6174821"/>
            <a:chExt cx="726263" cy="506769"/>
          </a:xfrm>
        </p:grpSpPr>
        <p:sp>
          <p:nvSpPr>
            <p:cNvPr id="7" name="Subtitle 8">
              <a:extLst>
                <a:ext uri="{FF2B5EF4-FFF2-40B4-BE49-F238E27FC236}">
                  <a16:creationId xmlns:a16="http://schemas.microsoft.com/office/drawing/2014/main" id="{DAC72EF1-EE4E-1D4A-A850-38DA96C5BD0D}"/>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8" name="Right Arrow 7">
              <a:extLst>
                <a:ext uri="{FF2B5EF4-FFF2-40B4-BE49-F238E27FC236}">
                  <a16:creationId xmlns:a16="http://schemas.microsoft.com/office/drawing/2014/main" id="{893F26E4-C6FE-2849-B181-8F83F8ED0AD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33245" y="593846"/>
            <a:ext cx="9725510" cy="4040015"/>
          </a:xfrm>
        </p:spPr>
        <p:txBody>
          <a:bodyPr>
            <a:noAutofit/>
          </a:bodyPr>
          <a:lstStyle/>
          <a:p>
            <a:pPr marL="0" indent="0">
              <a:buNone/>
            </a:pPr>
            <a:r>
              <a:rPr lang="en-US" dirty="0"/>
              <a:t>Remember, not everyone you choose will also be interested in you.</a:t>
            </a:r>
          </a:p>
          <a:p>
            <a:pPr marL="0" indent="0">
              <a:buNone/>
            </a:pPr>
            <a:endParaRPr lang="en-US" dirty="0"/>
          </a:p>
          <a:p>
            <a:pPr marL="0" indent="0">
              <a:buNone/>
            </a:pPr>
            <a:r>
              <a:rPr lang="en-US" dirty="0"/>
              <a:t>So to successfully find a romantic partner, you will want to </a:t>
            </a:r>
            <a:r>
              <a:rPr lang="en-US" u="sng" dirty="0"/>
              <a:t>get as many dates </a:t>
            </a:r>
            <a:r>
              <a:rPr lang="en-US" dirty="0"/>
              <a:t>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
        <p:nvSpPr>
          <p:cNvPr id="6" name="Title 3">
            <a:extLst>
              <a:ext uri="{FF2B5EF4-FFF2-40B4-BE49-F238E27FC236}">
                <a16:creationId xmlns:a16="http://schemas.microsoft.com/office/drawing/2014/main" id="{2876412D-1230-834C-9A4A-1477D04BBB1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71EE5CAF-6292-E749-BA44-F1CC40C3761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7135196C-D460-4D4E-BC43-223FFFCD55B4}"/>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7CB59BB2-0A21-B745-B1BE-6B81EF6182B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A258014-239B-BF45-82B8-7C92A8C00540}"/>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14C76FF-33E2-8346-A7D9-D5691CF663E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E02EDF5F-F863-F742-A4EF-24D3514CA3F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78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965960"/>
            <a:ext cx="9662159" cy="1463040"/>
          </a:xfrm>
        </p:spPr>
        <p:txBody>
          <a:bodyPr>
            <a:noAutofit/>
          </a:bodyPr>
          <a:lstStyle/>
          <a:p>
            <a:pPr marL="0" indent="0">
              <a:buNone/>
            </a:pPr>
            <a:r>
              <a:rPr lang="en-US" dirty="0"/>
              <a:t>To help you get comfortable with this task, let’s do a few practice events</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52734" y="361950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CFA6E1B-6897-D24D-9EFD-3B63BA482CA2}"/>
              </a:ext>
            </a:extLst>
          </p:cNvPr>
          <p:cNvGrpSpPr/>
          <p:nvPr/>
        </p:nvGrpSpPr>
        <p:grpSpPr>
          <a:xfrm>
            <a:off x="2326471" y="3636844"/>
            <a:ext cx="726263" cy="506769"/>
            <a:chOff x="2141031" y="6174821"/>
            <a:chExt cx="726263" cy="506769"/>
          </a:xfrm>
        </p:grpSpPr>
        <p:sp>
          <p:nvSpPr>
            <p:cNvPr id="11" name="Subtitle 8">
              <a:extLst>
                <a:ext uri="{FF2B5EF4-FFF2-40B4-BE49-F238E27FC236}">
                  <a16:creationId xmlns:a16="http://schemas.microsoft.com/office/drawing/2014/main" id="{3CAEB893-B99E-F54D-AE57-AD72602B5851}"/>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47477197-C3D1-D24C-B194-2D37D02EEF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53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065627"/>
            <a:ext cx="9662159" cy="1804181"/>
          </a:xfrm>
        </p:spPr>
        <p:txBody>
          <a:bodyPr>
            <a:noAutofit/>
          </a:bodyPr>
          <a:lstStyle/>
          <a:p>
            <a:pPr marL="0" indent="0" algn="ctr">
              <a:buNone/>
            </a:pPr>
            <a:r>
              <a:rPr lang="en-US" dirty="0"/>
              <a:t>Great Job!</a:t>
            </a:r>
          </a:p>
          <a:p>
            <a:pPr marL="0" indent="0" algn="ctr">
              <a:buNone/>
            </a:pPr>
            <a:r>
              <a:rPr lang="en-US" dirty="0"/>
              <a:t>Let’s begin the real events!</a:t>
            </a:r>
          </a:p>
          <a:p>
            <a:pPr marL="0" indent="0" algn="ctr">
              <a:buNone/>
            </a:pPr>
            <a:r>
              <a:rPr lang="en-US" dirty="0"/>
              <a:t>Good luck dating!</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31351" y="364444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1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440649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a:p>
            <a:pPr marL="0" indent="0">
              <a:buNone/>
            </a:pPr>
            <a:r>
              <a:rPr lang="en-US" dirty="0"/>
              <a:t>After being introduced to a person, you can choose to accept them as the one you’d like to go on a date with. Alternatively, you can choose to turn them down and wait to see if someone better comes along. However, if you wait, there’s a risk that all the other people at the event will be chosen and you could end up alone.</a:t>
            </a:r>
          </a:p>
          <a:p>
            <a:pPr marL="0" indent="0">
              <a:buNone/>
            </a:pPr>
            <a:endParaRPr lang="en-US" dirty="0"/>
          </a:p>
        </p:txBody>
      </p:sp>
      <p:sp>
        <p:nvSpPr>
          <p:cNvPr id="7" name="Title 3">
            <a:extLst>
              <a:ext uri="{FF2B5EF4-FFF2-40B4-BE49-F238E27FC236}">
                <a16:creationId xmlns:a16="http://schemas.microsoft.com/office/drawing/2014/main" id="{AC290335-AD86-5C4B-A469-26E6959D087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AFB3B776-3104-1446-B7BC-51D99332590E}"/>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C87D20E0-ED77-7E4E-829C-5E2D38525338}"/>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C0F6A44E-512E-F047-9D92-95DD203D312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C5791BE-E3BE-844E-8F86-542256427E97}"/>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062D6517-9B68-E344-A75B-99235195BA2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8FE7C8F9-1767-BB4A-B998-048D2E475F7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5063068"/>
          </a:xfrm>
        </p:spPr>
        <p:txBody>
          <a:bodyPr>
            <a:noAutofit/>
          </a:bodyPr>
          <a:lstStyle/>
          <a:p>
            <a:pPr marL="0" indent="0">
              <a:buNone/>
            </a:pPr>
            <a:r>
              <a:rPr lang="en-US" dirty="0"/>
              <a:t>At some of the smaller events, there will be 4 people to meet. At other larger events, there will be 8 people to meet. </a:t>
            </a:r>
          </a:p>
          <a:p>
            <a:pPr marL="0" indent="0">
              <a:buNone/>
            </a:pPr>
            <a:endParaRPr lang="en-US" dirty="0"/>
          </a:p>
          <a:p>
            <a:pPr marL="0" indent="0">
              <a:buNone/>
            </a:pPr>
            <a:r>
              <a:rPr lang="en-US" dirty="0"/>
              <a:t>But remember that you may not get to meet all of them. </a:t>
            </a:r>
          </a:p>
          <a:p>
            <a:pPr marL="0" indent="0">
              <a:buNone/>
            </a:pPr>
            <a:endParaRPr lang="en-US" dirty="0"/>
          </a:p>
          <a:p>
            <a:pPr marL="0" indent="0">
              <a:buNone/>
            </a:pPr>
            <a:r>
              <a:rPr lang="en-US" dirty="0"/>
              <a:t>Once you choose a person to go on a date with, you will not get to meet the others attending that event. </a:t>
            </a:r>
          </a:p>
          <a:p>
            <a:pPr marL="0" indent="0">
              <a:buNone/>
            </a:pPr>
            <a:r>
              <a:rPr lang="en-US" dirty="0"/>
              <a:t>Also, if everyone else gets chosen, you will not get to meet the others and you will leave the event alone.</a:t>
            </a:r>
          </a:p>
          <a:p>
            <a:pPr marL="0" indent="0">
              <a:buNone/>
            </a:pPr>
            <a:endParaRPr lang="en-US" dirty="0"/>
          </a:p>
          <a:p>
            <a:pPr marL="0" indent="0">
              <a:buNone/>
            </a:pPr>
            <a:endParaRPr lang="en-US" dirty="0"/>
          </a:p>
        </p:txBody>
      </p:sp>
      <p:sp>
        <p:nvSpPr>
          <p:cNvPr id="17" name="Title 3">
            <a:extLst>
              <a:ext uri="{FF2B5EF4-FFF2-40B4-BE49-F238E27FC236}">
                <a16:creationId xmlns:a16="http://schemas.microsoft.com/office/drawing/2014/main" id="{E357623A-7BE8-D745-B3D1-3AB0A18E33F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8" name="Group 17">
            <a:extLst>
              <a:ext uri="{FF2B5EF4-FFF2-40B4-BE49-F238E27FC236}">
                <a16:creationId xmlns:a16="http://schemas.microsoft.com/office/drawing/2014/main" id="{BCFFC7B0-6A96-EA41-BABD-04EA5E8BCEFE}"/>
              </a:ext>
            </a:extLst>
          </p:cNvPr>
          <p:cNvGrpSpPr/>
          <p:nvPr/>
        </p:nvGrpSpPr>
        <p:grpSpPr>
          <a:xfrm>
            <a:off x="9151966" y="6157852"/>
            <a:ext cx="726263" cy="506769"/>
            <a:chOff x="9551255" y="6174821"/>
            <a:chExt cx="726263" cy="506769"/>
          </a:xfrm>
        </p:grpSpPr>
        <p:sp>
          <p:nvSpPr>
            <p:cNvPr id="19" name="Subtitle 8">
              <a:extLst>
                <a:ext uri="{FF2B5EF4-FFF2-40B4-BE49-F238E27FC236}">
                  <a16:creationId xmlns:a16="http://schemas.microsoft.com/office/drawing/2014/main" id="{F58EA4D9-237F-E64C-B865-73B63116D84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0" name="Right Arrow 19">
              <a:extLst>
                <a:ext uri="{FF2B5EF4-FFF2-40B4-BE49-F238E27FC236}">
                  <a16:creationId xmlns:a16="http://schemas.microsoft.com/office/drawing/2014/main" id="{281F9ACB-1241-0A49-A15B-AC16DA1B4655}"/>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A59D0BA-01E9-194B-AE13-1DEDCDF64333}"/>
              </a:ext>
            </a:extLst>
          </p:cNvPr>
          <p:cNvGrpSpPr/>
          <p:nvPr/>
        </p:nvGrpSpPr>
        <p:grpSpPr>
          <a:xfrm>
            <a:off x="2313771" y="6175196"/>
            <a:ext cx="726263" cy="506769"/>
            <a:chOff x="2141031" y="6174821"/>
            <a:chExt cx="726263" cy="506769"/>
          </a:xfrm>
        </p:grpSpPr>
        <p:sp>
          <p:nvSpPr>
            <p:cNvPr id="22" name="Subtitle 8">
              <a:extLst>
                <a:ext uri="{FF2B5EF4-FFF2-40B4-BE49-F238E27FC236}">
                  <a16:creationId xmlns:a16="http://schemas.microsoft.com/office/drawing/2014/main" id="{37625DB7-0BC3-F149-B252-76A69FDBF6A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3" name="Right Arrow 22">
              <a:extLst>
                <a:ext uri="{FF2B5EF4-FFF2-40B4-BE49-F238E27FC236}">
                  <a16:creationId xmlns:a16="http://schemas.microsoft.com/office/drawing/2014/main" id="{35B45C1B-5EA8-0043-854D-358D50100E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2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548640"/>
            <a:ext cx="10510220" cy="5056094"/>
          </a:xfrm>
        </p:spPr>
        <p:txBody>
          <a:bodyPr>
            <a:noAutofit/>
          </a:bodyPr>
          <a:lstStyle/>
          <a:p>
            <a:pPr marL="0" indent="0">
              <a:buNone/>
            </a:pPr>
            <a:r>
              <a:rPr lang="en-US" sz="2800" dirty="0"/>
              <a:t>To be successful at finding a romantic partner, you will want to schedule as many dates as you can. </a:t>
            </a:r>
          </a:p>
          <a:p>
            <a:pPr marL="0" indent="0">
              <a:buNone/>
            </a:pPr>
            <a:r>
              <a:rPr lang="en-US" sz="2800" dirty="0"/>
              <a:t>Remember, just because a person matches what you’re looking for, this doesn’t guarantee that you match what they’re looking for. </a:t>
            </a:r>
          </a:p>
          <a:p>
            <a:pPr marL="0" indent="0">
              <a:buNone/>
            </a:pPr>
            <a:endParaRPr lang="en-US" sz="2800" dirty="0"/>
          </a:p>
          <a:p>
            <a:pPr marL="0" indent="0">
              <a:buNone/>
            </a:pPr>
            <a:r>
              <a:rPr lang="en-US" sz="2800" dirty="0"/>
              <a:t>On the other hand, while you don’t want to end up alone, you also need to consider how well each person matches your preferences. </a:t>
            </a:r>
          </a:p>
          <a:p>
            <a:pPr marL="0" indent="0">
              <a:buNone/>
            </a:pPr>
            <a:r>
              <a:rPr lang="en-US" sz="2800" dirty="0"/>
              <a:t>If you’re too selective, you may not find someone who shows the same interest. But if you’re not selective enough, you might end up unsatisfied.</a:t>
            </a:r>
          </a:p>
          <a:p>
            <a:pPr marL="0" indent="0">
              <a:buNone/>
            </a:pPr>
            <a:endParaRPr lang="en-US" sz="2800" dirty="0"/>
          </a:p>
          <a:p>
            <a:pPr marL="0" indent="0">
              <a:buNone/>
            </a:pPr>
            <a:endParaRPr lang="en-US" sz="2800" dirty="0"/>
          </a:p>
        </p:txBody>
      </p:sp>
      <p:sp>
        <p:nvSpPr>
          <p:cNvPr id="7" name="Title 3">
            <a:extLst>
              <a:ext uri="{FF2B5EF4-FFF2-40B4-BE49-F238E27FC236}">
                <a16:creationId xmlns:a16="http://schemas.microsoft.com/office/drawing/2014/main" id="{70C3AC04-A2B8-9146-8115-777131F6965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F350B333-187B-C54C-AAC7-43A8F8D23F08}"/>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A7A95FD3-6C49-014E-87E4-CED25EF925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1D6A9856-6CFE-BC47-9D57-930373BC231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E716667-4C56-CD47-9305-013B2C6B7C79}"/>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BF7A86AD-264F-524D-A74D-82595CA9F4F5}"/>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BB2BF4F6-4AE6-714A-B1D8-63855C35CEA8}"/>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57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1891703"/>
          </a:xfrm>
        </p:spPr>
        <p:txBody>
          <a:bodyPr>
            <a:noAutofit/>
          </a:bodyPr>
          <a:lstStyle/>
          <a:p>
            <a:pPr marL="0" indent="0">
              <a:buNone/>
            </a:pPr>
            <a:r>
              <a:rPr lang="en-US" dirty="0"/>
              <a:t>Each speed dating event will display a silhouette for every person that is attending. </a:t>
            </a:r>
          </a:p>
          <a:p>
            <a:pPr marL="0" indent="0">
              <a:buNone/>
            </a:pPr>
            <a:r>
              <a:rPr lang="en-US" dirty="0"/>
              <a:t>For example, the event below has 4 others attending.</a:t>
            </a:r>
          </a:p>
          <a:p>
            <a:pPr marL="0" indent="0" algn="ctr">
              <a:buNone/>
            </a:pPr>
            <a:endParaRPr lang="en-US" dirty="0"/>
          </a:p>
        </p:txBody>
      </p:sp>
      <p:sp>
        <p:nvSpPr>
          <p:cNvPr id="6" name="Title 3">
            <a:extLst>
              <a:ext uri="{FF2B5EF4-FFF2-40B4-BE49-F238E27FC236}">
                <a16:creationId xmlns:a16="http://schemas.microsoft.com/office/drawing/2014/main" id="{E8855907-E064-1148-9A74-4C795D92604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B5902CB5-3D33-7E40-A64B-90E6DD3BD86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CBA18405-2102-F745-969D-AFBFD14172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FC0D1758-177B-7D46-AC78-0D48198F87F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7EE27F1-3FCC-9B46-A180-8E5A3D4D4777}"/>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671A6E69-7CCA-3040-B703-47537849C4E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B08304DB-6757-B542-BC0B-29D0BE826F7F}"/>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F2E696C1-0EC1-9846-9B74-9B472C64AF77}"/>
              </a:ext>
            </a:extLst>
          </p:cNvPr>
          <p:cNvGrpSpPr/>
          <p:nvPr/>
        </p:nvGrpSpPr>
        <p:grpSpPr>
          <a:xfrm>
            <a:off x="3665354" y="3429000"/>
            <a:ext cx="4861292" cy="970599"/>
            <a:chOff x="1174269" y="3043959"/>
            <a:chExt cx="4861292" cy="970599"/>
          </a:xfrm>
        </p:grpSpPr>
        <p:pic>
          <p:nvPicPr>
            <p:cNvPr id="21" name="Picture 20" descr="A person wearing a mask&#10;&#10;Description automatically generated with low confidence">
              <a:extLst>
                <a:ext uri="{FF2B5EF4-FFF2-40B4-BE49-F238E27FC236}">
                  <a16:creationId xmlns:a16="http://schemas.microsoft.com/office/drawing/2014/main" id="{8C36E34F-B11D-3040-AB09-E0644F43C2C7}"/>
                </a:ext>
              </a:extLst>
            </p:cNvPr>
            <p:cNvPicPr>
              <a:picLocks noChangeAspect="1"/>
            </p:cNvPicPr>
            <p:nvPr/>
          </p:nvPicPr>
          <p:blipFill>
            <a:blip r:embed="rId3"/>
            <a:stretch>
              <a:fillRect/>
            </a:stretch>
          </p:blipFill>
          <p:spPr>
            <a:xfrm>
              <a:off x="1174269" y="3043959"/>
              <a:ext cx="1178386" cy="970599"/>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A17F9E53-AF25-EE4F-8E23-DC4AFB696D9B}"/>
                </a:ext>
              </a:extLst>
            </p:cNvPr>
            <p:cNvPicPr>
              <a:picLocks noChangeAspect="1"/>
            </p:cNvPicPr>
            <p:nvPr/>
          </p:nvPicPr>
          <p:blipFill>
            <a:blip r:embed="rId3"/>
            <a:stretch>
              <a:fillRect/>
            </a:stretch>
          </p:blipFill>
          <p:spPr>
            <a:xfrm>
              <a:off x="2405846" y="3043959"/>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19E80556-6994-9643-8E77-766100E3617E}"/>
                </a:ext>
              </a:extLst>
            </p:cNvPr>
            <p:cNvPicPr>
              <a:picLocks noChangeAspect="1"/>
            </p:cNvPicPr>
            <p:nvPr/>
          </p:nvPicPr>
          <p:blipFill>
            <a:blip r:embed="rId3"/>
            <a:stretch>
              <a:fillRect/>
            </a:stretch>
          </p:blipFill>
          <p:spPr>
            <a:xfrm>
              <a:off x="3637423" y="3043959"/>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C3C19FE4-F40E-AF49-8A62-0F83B661FB9C}"/>
                </a:ext>
              </a:extLst>
            </p:cNvPr>
            <p:cNvPicPr>
              <a:picLocks noChangeAspect="1"/>
            </p:cNvPicPr>
            <p:nvPr/>
          </p:nvPicPr>
          <p:blipFill>
            <a:blip r:embed="rId3"/>
            <a:stretch>
              <a:fillRect/>
            </a:stretch>
          </p:blipFill>
          <p:spPr>
            <a:xfrm>
              <a:off x="4857175" y="3043959"/>
              <a:ext cx="1178386" cy="970599"/>
            </a:xfrm>
            <a:prstGeom prst="rect">
              <a:avLst/>
            </a:prstGeom>
          </p:spPr>
        </p:pic>
      </p:grpSp>
      <p:pic>
        <p:nvPicPr>
          <p:cNvPr id="17" name="Picture 16" descr="Graphical user interface, application&#10;&#10;Description automatically generated">
            <a:extLst>
              <a:ext uri="{FF2B5EF4-FFF2-40B4-BE49-F238E27FC236}">
                <a16:creationId xmlns:a16="http://schemas.microsoft.com/office/drawing/2014/main" id="{678DF59D-B65C-5549-806F-F623031D7FB0}"/>
              </a:ext>
            </a:extLst>
          </p:cNvPr>
          <p:cNvPicPr>
            <a:picLocks noChangeAspect="1"/>
          </p:cNvPicPr>
          <p:nvPr/>
        </p:nvPicPr>
        <p:blipFill rotWithShape="1">
          <a:blip r:embed="rId4"/>
          <a:srcRect l="13023" t="23939" r="47940" b="72593"/>
          <a:stretch/>
        </p:blipFill>
        <p:spPr>
          <a:xfrm>
            <a:off x="4059381" y="3014171"/>
            <a:ext cx="4682838" cy="310059"/>
          </a:xfrm>
          <a:prstGeom prst="rect">
            <a:avLst/>
          </a:prstGeom>
        </p:spPr>
      </p:pic>
    </p:spTree>
    <p:extLst>
      <p:ext uri="{BB962C8B-B14F-4D97-AF65-F5344CB8AC3E}">
        <p14:creationId xmlns:p14="http://schemas.microsoft.com/office/powerpoint/2010/main" val="171101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This event instead has 8 others attending.</a:t>
            </a:r>
          </a:p>
        </p:txBody>
      </p:sp>
      <p:sp>
        <p:nvSpPr>
          <p:cNvPr id="9" name="Title 3">
            <a:extLst>
              <a:ext uri="{FF2B5EF4-FFF2-40B4-BE49-F238E27FC236}">
                <a16:creationId xmlns:a16="http://schemas.microsoft.com/office/drawing/2014/main" id="{A8900FBD-0022-B34A-AA8B-AEEE64576DD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0" name="Group 9">
            <a:extLst>
              <a:ext uri="{FF2B5EF4-FFF2-40B4-BE49-F238E27FC236}">
                <a16:creationId xmlns:a16="http://schemas.microsoft.com/office/drawing/2014/main" id="{A46B5810-0E06-3A48-97B3-947085288BBF}"/>
              </a:ext>
            </a:extLst>
          </p:cNvPr>
          <p:cNvGrpSpPr/>
          <p:nvPr/>
        </p:nvGrpSpPr>
        <p:grpSpPr>
          <a:xfrm>
            <a:off x="9151966" y="6157852"/>
            <a:ext cx="726263" cy="506769"/>
            <a:chOff x="9551255" y="6174821"/>
            <a:chExt cx="726263" cy="506769"/>
          </a:xfrm>
        </p:grpSpPr>
        <p:sp>
          <p:nvSpPr>
            <p:cNvPr id="11" name="Subtitle 8">
              <a:extLst>
                <a:ext uri="{FF2B5EF4-FFF2-40B4-BE49-F238E27FC236}">
                  <a16:creationId xmlns:a16="http://schemas.microsoft.com/office/drawing/2014/main" id="{C3945236-0E7A-BA4E-BF8B-29F01A380F9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a:extLst>
                <a:ext uri="{FF2B5EF4-FFF2-40B4-BE49-F238E27FC236}">
                  <a16:creationId xmlns:a16="http://schemas.microsoft.com/office/drawing/2014/main" id="{7541A82E-9053-434C-A0F4-2E6B2AB9352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561323C-D946-1E4C-B242-1934DD96B0CF}"/>
              </a:ext>
            </a:extLst>
          </p:cNvPr>
          <p:cNvGrpSpPr/>
          <p:nvPr/>
        </p:nvGrpSpPr>
        <p:grpSpPr>
          <a:xfrm>
            <a:off x="2313771" y="6175196"/>
            <a:ext cx="726263" cy="506769"/>
            <a:chOff x="2141031" y="6174821"/>
            <a:chExt cx="726263" cy="506769"/>
          </a:xfrm>
        </p:grpSpPr>
        <p:sp>
          <p:nvSpPr>
            <p:cNvPr id="18" name="Subtitle 8">
              <a:extLst>
                <a:ext uri="{FF2B5EF4-FFF2-40B4-BE49-F238E27FC236}">
                  <a16:creationId xmlns:a16="http://schemas.microsoft.com/office/drawing/2014/main" id="{9464F23D-A03C-EB4C-B0E5-9AAE501F715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9" name="Right Arrow 18">
              <a:extLst>
                <a:ext uri="{FF2B5EF4-FFF2-40B4-BE49-F238E27FC236}">
                  <a16:creationId xmlns:a16="http://schemas.microsoft.com/office/drawing/2014/main" id="{97B1DE70-37BB-764A-91E7-1A2DFA67623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2" name="Picture 21" descr="Graphical user interface, application&#10;&#10;Description automatically generated">
            <a:extLst>
              <a:ext uri="{FF2B5EF4-FFF2-40B4-BE49-F238E27FC236}">
                <a16:creationId xmlns:a16="http://schemas.microsoft.com/office/drawing/2014/main" id="{9A45A9EB-B954-6043-9E3E-64A9759F303E}"/>
              </a:ext>
            </a:extLst>
          </p:cNvPr>
          <p:cNvPicPr>
            <a:picLocks noChangeAspect="1"/>
          </p:cNvPicPr>
          <p:nvPr/>
        </p:nvPicPr>
        <p:blipFill rotWithShape="1">
          <a:blip r:embed="rId3"/>
          <a:srcRect l="13023" t="23939" r="12488" b="72186"/>
          <a:stretch/>
        </p:blipFill>
        <p:spPr>
          <a:xfrm>
            <a:off x="1584442" y="2415742"/>
            <a:ext cx="9164073" cy="355309"/>
          </a:xfrm>
          <a:prstGeom prst="rect">
            <a:avLst/>
          </a:prstGeom>
        </p:spPr>
      </p:pic>
      <p:grpSp>
        <p:nvGrpSpPr>
          <p:cNvPr id="23" name="Group 22">
            <a:extLst>
              <a:ext uri="{FF2B5EF4-FFF2-40B4-BE49-F238E27FC236}">
                <a16:creationId xmlns:a16="http://schemas.microsoft.com/office/drawing/2014/main" id="{7D44C72E-4819-DF4E-ABE7-09E4840150F9}"/>
              </a:ext>
            </a:extLst>
          </p:cNvPr>
          <p:cNvGrpSpPr/>
          <p:nvPr/>
        </p:nvGrpSpPr>
        <p:grpSpPr>
          <a:xfrm>
            <a:off x="1210813" y="2869928"/>
            <a:ext cx="9843461" cy="970599"/>
            <a:chOff x="315379" y="2955191"/>
            <a:chExt cx="12482053" cy="1230773"/>
          </a:xfrm>
        </p:grpSpPr>
        <p:pic>
          <p:nvPicPr>
            <p:cNvPr id="25" name="Picture 24" descr="A person wearing a mask&#10;&#10;Description automatically generated with low confidence">
              <a:extLst>
                <a:ext uri="{FF2B5EF4-FFF2-40B4-BE49-F238E27FC236}">
                  <a16:creationId xmlns:a16="http://schemas.microsoft.com/office/drawing/2014/main" id="{3BCA1886-C8DD-3347-B06F-92BA182D6E2B}"/>
                </a:ext>
              </a:extLst>
            </p:cNvPr>
            <p:cNvPicPr>
              <a:picLocks noChangeAspect="1"/>
            </p:cNvPicPr>
            <p:nvPr/>
          </p:nvPicPr>
          <p:blipFill>
            <a:blip r:embed="rId4"/>
            <a:stretch>
              <a:fillRect/>
            </a:stretch>
          </p:blipFill>
          <p:spPr>
            <a:xfrm>
              <a:off x="315379" y="2955191"/>
              <a:ext cx="1494258" cy="1230773"/>
            </a:xfrm>
            <a:prstGeom prst="rect">
              <a:avLst/>
            </a:prstGeom>
          </p:spPr>
        </p:pic>
        <p:pic>
          <p:nvPicPr>
            <p:cNvPr id="29" name="Picture 28" descr="A person wearing a mask&#10;&#10;Description automatically generated with low confidence">
              <a:extLst>
                <a:ext uri="{FF2B5EF4-FFF2-40B4-BE49-F238E27FC236}">
                  <a16:creationId xmlns:a16="http://schemas.microsoft.com/office/drawing/2014/main" id="{E7A2E906-28AD-864E-861C-AB8EBCA06C68}"/>
                </a:ext>
              </a:extLst>
            </p:cNvPr>
            <p:cNvPicPr>
              <a:picLocks noChangeAspect="1"/>
            </p:cNvPicPr>
            <p:nvPr/>
          </p:nvPicPr>
          <p:blipFill>
            <a:blip r:embed="rId4"/>
            <a:stretch>
              <a:fillRect/>
            </a:stretch>
          </p:blipFill>
          <p:spPr>
            <a:xfrm>
              <a:off x="1877087" y="2955191"/>
              <a:ext cx="1494258" cy="1230773"/>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A0B3AB70-6557-CA41-9722-202906C15970}"/>
                </a:ext>
              </a:extLst>
            </p:cNvPr>
            <p:cNvPicPr>
              <a:picLocks noChangeAspect="1"/>
            </p:cNvPicPr>
            <p:nvPr/>
          </p:nvPicPr>
          <p:blipFill>
            <a:blip r:embed="rId4"/>
            <a:stretch>
              <a:fillRect/>
            </a:stretch>
          </p:blipFill>
          <p:spPr>
            <a:xfrm>
              <a:off x="3438795" y="2955191"/>
              <a:ext cx="1494258" cy="1230773"/>
            </a:xfrm>
            <a:prstGeom prst="rect">
              <a:avLst/>
            </a:prstGeom>
          </p:spPr>
        </p:pic>
        <p:pic>
          <p:nvPicPr>
            <p:cNvPr id="31" name="Picture 30" descr="A person wearing a mask&#10;&#10;Description automatically generated with low confidence">
              <a:extLst>
                <a:ext uri="{FF2B5EF4-FFF2-40B4-BE49-F238E27FC236}">
                  <a16:creationId xmlns:a16="http://schemas.microsoft.com/office/drawing/2014/main" id="{9D733D0A-F378-4D4B-B0D4-3AC68192998F}"/>
                </a:ext>
              </a:extLst>
            </p:cNvPr>
            <p:cNvPicPr>
              <a:picLocks noChangeAspect="1"/>
            </p:cNvPicPr>
            <p:nvPr/>
          </p:nvPicPr>
          <p:blipFill>
            <a:blip r:embed="rId4"/>
            <a:stretch>
              <a:fillRect/>
            </a:stretch>
          </p:blipFill>
          <p:spPr>
            <a:xfrm>
              <a:off x="5019116" y="2955191"/>
              <a:ext cx="1494258" cy="1230773"/>
            </a:xfrm>
            <a:prstGeom prst="rect">
              <a:avLst/>
            </a:prstGeom>
          </p:spPr>
        </p:pic>
        <p:pic>
          <p:nvPicPr>
            <p:cNvPr id="32" name="Picture 31" descr="A person wearing a mask&#10;&#10;Description automatically generated with low confidence">
              <a:extLst>
                <a:ext uri="{FF2B5EF4-FFF2-40B4-BE49-F238E27FC236}">
                  <a16:creationId xmlns:a16="http://schemas.microsoft.com/office/drawing/2014/main" id="{6D525B0A-967D-5447-BEAF-3B0D3F3989BA}"/>
                </a:ext>
              </a:extLst>
            </p:cNvPr>
            <p:cNvPicPr>
              <a:picLocks noChangeAspect="1"/>
            </p:cNvPicPr>
            <p:nvPr/>
          </p:nvPicPr>
          <p:blipFill>
            <a:blip r:embed="rId4"/>
            <a:stretch>
              <a:fillRect/>
            </a:stretch>
          </p:blipFill>
          <p:spPr>
            <a:xfrm>
              <a:off x="6599437" y="2955191"/>
              <a:ext cx="1494258" cy="1230773"/>
            </a:xfrm>
            <a:prstGeom prst="rect">
              <a:avLst/>
            </a:prstGeom>
          </p:spPr>
        </p:pic>
        <p:pic>
          <p:nvPicPr>
            <p:cNvPr id="33" name="Picture 32" descr="A person wearing a mask&#10;&#10;Description automatically generated with low confidence">
              <a:extLst>
                <a:ext uri="{FF2B5EF4-FFF2-40B4-BE49-F238E27FC236}">
                  <a16:creationId xmlns:a16="http://schemas.microsoft.com/office/drawing/2014/main" id="{EF115985-283C-D549-879F-CD5DB2458BDF}"/>
                </a:ext>
              </a:extLst>
            </p:cNvPr>
            <p:cNvPicPr>
              <a:picLocks noChangeAspect="1"/>
            </p:cNvPicPr>
            <p:nvPr/>
          </p:nvPicPr>
          <p:blipFill>
            <a:blip r:embed="rId4"/>
            <a:stretch>
              <a:fillRect/>
            </a:stretch>
          </p:blipFill>
          <p:spPr>
            <a:xfrm>
              <a:off x="8161145" y="2955191"/>
              <a:ext cx="1494258" cy="1230773"/>
            </a:xfrm>
            <a:prstGeom prst="rect">
              <a:avLst/>
            </a:prstGeom>
          </p:spPr>
        </p:pic>
        <p:pic>
          <p:nvPicPr>
            <p:cNvPr id="34" name="Picture 33" descr="A person wearing a mask&#10;&#10;Description automatically generated with low confidence">
              <a:extLst>
                <a:ext uri="{FF2B5EF4-FFF2-40B4-BE49-F238E27FC236}">
                  <a16:creationId xmlns:a16="http://schemas.microsoft.com/office/drawing/2014/main" id="{5DBDBC09-4F45-2E48-B36F-08FCFA0F844D}"/>
                </a:ext>
              </a:extLst>
            </p:cNvPr>
            <p:cNvPicPr>
              <a:picLocks noChangeAspect="1"/>
            </p:cNvPicPr>
            <p:nvPr/>
          </p:nvPicPr>
          <p:blipFill>
            <a:blip r:embed="rId4"/>
            <a:stretch>
              <a:fillRect/>
            </a:stretch>
          </p:blipFill>
          <p:spPr>
            <a:xfrm>
              <a:off x="9722853" y="2955191"/>
              <a:ext cx="1494258" cy="1230773"/>
            </a:xfrm>
            <a:prstGeom prst="rect">
              <a:avLst/>
            </a:prstGeom>
          </p:spPr>
        </p:pic>
        <p:pic>
          <p:nvPicPr>
            <p:cNvPr id="35" name="Picture 34" descr="A person wearing a mask&#10;&#10;Description automatically generated with low confidence">
              <a:extLst>
                <a:ext uri="{FF2B5EF4-FFF2-40B4-BE49-F238E27FC236}">
                  <a16:creationId xmlns:a16="http://schemas.microsoft.com/office/drawing/2014/main" id="{34B81F3D-0302-4C48-B86A-208D76763BE7}"/>
                </a:ext>
              </a:extLst>
            </p:cNvPr>
            <p:cNvPicPr>
              <a:picLocks noChangeAspect="1"/>
            </p:cNvPicPr>
            <p:nvPr/>
          </p:nvPicPr>
          <p:blipFill>
            <a:blip r:embed="rId4"/>
            <a:stretch>
              <a:fillRect/>
            </a:stretch>
          </p:blipFill>
          <p:spPr>
            <a:xfrm>
              <a:off x="11303174" y="2955191"/>
              <a:ext cx="1494258" cy="1230773"/>
            </a:xfrm>
            <a:prstGeom prst="rect">
              <a:avLst/>
            </a:prstGeom>
          </p:spPr>
        </p:pic>
      </p:grpSp>
    </p:spTree>
    <p:extLst>
      <p:ext uri="{BB962C8B-B14F-4D97-AF65-F5344CB8AC3E}">
        <p14:creationId xmlns:p14="http://schemas.microsoft.com/office/powerpoint/2010/main" val="423230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766888"/>
          </a:xfrm>
        </p:spPr>
        <p:txBody>
          <a:bodyPr>
            <a:noAutofit/>
          </a:bodyPr>
          <a:lstStyle/>
          <a:p>
            <a:pPr marL="0" indent="0">
              <a:buNone/>
            </a:pPr>
            <a:r>
              <a:rPr lang="en-US" dirty="0"/>
              <a:t>When being introduced to someone, their silhouette will light up and we will tell you how well they match your preferences. People will be introduced from left to right.</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01237"/>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EEAFF42B-48CC-5545-929A-5D56CAB31D2D}"/>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30% Match</a:t>
            </a:r>
          </a:p>
        </p:txBody>
      </p:sp>
      <p:pic>
        <p:nvPicPr>
          <p:cNvPr id="27" name="Picture 26" descr="Graphical user interface, application&#10;&#10;Description automatically generated">
            <a:extLst>
              <a:ext uri="{FF2B5EF4-FFF2-40B4-BE49-F238E27FC236}">
                <a16:creationId xmlns:a16="http://schemas.microsoft.com/office/drawing/2014/main" id="{63299BBC-61E1-DF49-9866-60663C5F0D32}"/>
              </a:ext>
            </a:extLst>
          </p:cNvPr>
          <p:cNvPicPr>
            <a:picLocks noChangeAspect="1"/>
          </p:cNvPicPr>
          <p:nvPr/>
        </p:nvPicPr>
        <p:blipFill rotWithShape="1">
          <a:blip r:embed="rId3"/>
          <a:srcRect l="13023" t="23939" r="12488" b="72186"/>
          <a:stretch/>
        </p:blipFill>
        <p:spPr>
          <a:xfrm>
            <a:off x="1584442" y="2415742"/>
            <a:ext cx="9164073" cy="35530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AD1A7681-6E0B-1F46-98CD-D014FE29C2B5}"/>
              </a:ext>
            </a:extLst>
          </p:cNvPr>
          <p:cNvPicPr>
            <a:picLocks noChangeAspect="1"/>
          </p:cNvPicPr>
          <p:nvPr/>
        </p:nvPicPr>
        <p:blipFill>
          <a:blip r:embed="rId4"/>
          <a:stretch>
            <a:fillRect/>
          </a:stretch>
        </p:blipFill>
        <p:spPr>
          <a:xfrm>
            <a:off x="1210813" y="2869928"/>
            <a:ext cx="1178386" cy="970599"/>
          </a:xfrm>
          <a:prstGeom prst="rect">
            <a:avLst/>
          </a:prstGeom>
          <a:ln w="38100">
            <a:solidFill>
              <a:srgbClr val="FFFF66"/>
            </a:solidFill>
          </a:ln>
        </p:spPr>
      </p:pic>
      <p:pic>
        <p:nvPicPr>
          <p:cNvPr id="28" name="Picture 27" descr="A person wearing a mask&#10;&#10;Description automatically generated with low confidence">
            <a:extLst>
              <a:ext uri="{FF2B5EF4-FFF2-40B4-BE49-F238E27FC236}">
                <a16:creationId xmlns:a16="http://schemas.microsoft.com/office/drawing/2014/main" id="{A7AE0E6E-72C7-3B46-B80E-FDB9A3084736}"/>
              </a:ext>
            </a:extLst>
          </p:cNvPr>
          <p:cNvPicPr>
            <a:picLocks noChangeAspect="1"/>
          </p:cNvPicPr>
          <p:nvPr/>
        </p:nvPicPr>
        <p:blipFill>
          <a:blip r:embed="rId4"/>
          <a:stretch>
            <a:fillRect/>
          </a:stretch>
        </p:blipFill>
        <p:spPr>
          <a:xfrm>
            <a:off x="2442390" y="2869928"/>
            <a:ext cx="1178386" cy="970599"/>
          </a:xfrm>
          <a:prstGeom prst="rect">
            <a:avLst/>
          </a:prstGeom>
        </p:spPr>
      </p:pic>
      <p:pic>
        <p:nvPicPr>
          <p:cNvPr id="29" name="Picture 28" descr="A person wearing a mask&#10;&#10;Description automatically generated with low confidence">
            <a:extLst>
              <a:ext uri="{FF2B5EF4-FFF2-40B4-BE49-F238E27FC236}">
                <a16:creationId xmlns:a16="http://schemas.microsoft.com/office/drawing/2014/main" id="{F7AA9326-4CF8-FD47-8800-5EDBD52C5A2C}"/>
              </a:ext>
            </a:extLst>
          </p:cNvPr>
          <p:cNvPicPr>
            <a:picLocks noChangeAspect="1"/>
          </p:cNvPicPr>
          <p:nvPr/>
        </p:nvPicPr>
        <p:blipFill>
          <a:blip r:embed="rId4"/>
          <a:stretch>
            <a:fillRect/>
          </a:stretch>
        </p:blipFill>
        <p:spPr>
          <a:xfrm>
            <a:off x="3673967" y="2869928"/>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4044AF2A-BFA6-E844-9886-B8FC146FC999}"/>
              </a:ext>
            </a:extLst>
          </p:cNvPr>
          <p:cNvPicPr>
            <a:picLocks noChangeAspect="1"/>
          </p:cNvPicPr>
          <p:nvPr/>
        </p:nvPicPr>
        <p:blipFill>
          <a:blip r:embed="rId4"/>
          <a:stretch>
            <a:fillRect/>
          </a:stretch>
        </p:blipFill>
        <p:spPr>
          <a:xfrm>
            <a:off x="4920223" y="2869928"/>
            <a:ext cx="1178386" cy="970599"/>
          </a:xfrm>
          <a:prstGeom prst="rect">
            <a:avLst/>
          </a:prstGeom>
        </p:spPr>
      </p:pic>
      <p:pic>
        <p:nvPicPr>
          <p:cNvPr id="31" name="Picture 30" descr="A person wearing a mask&#10;&#10;Description automatically generated with low confidence">
            <a:extLst>
              <a:ext uri="{FF2B5EF4-FFF2-40B4-BE49-F238E27FC236}">
                <a16:creationId xmlns:a16="http://schemas.microsoft.com/office/drawing/2014/main" id="{656D0330-6CF2-6A4D-9552-AADC0FA9975A}"/>
              </a:ext>
            </a:extLst>
          </p:cNvPr>
          <p:cNvPicPr>
            <a:picLocks noChangeAspect="1"/>
          </p:cNvPicPr>
          <p:nvPr/>
        </p:nvPicPr>
        <p:blipFill>
          <a:blip r:embed="rId4"/>
          <a:stretch>
            <a:fillRect/>
          </a:stretch>
        </p:blipFill>
        <p:spPr>
          <a:xfrm>
            <a:off x="6166479" y="2869928"/>
            <a:ext cx="1178386" cy="970599"/>
          </a:xfrm>
          <a:prstGeom prst="rect">
            <a:avLst/>
          </a:prstGeom>
        </p:spPr>
      </p:pic>
      <p:pic>
        <p:nvPicPr>
          <p:cNvPr id="32" name="Picture 31" descr="A person wearing a mask&#10;&#10;Description automatically generated with low confidence">
            <a:extLst>
              <a:ext uri="{FF2B5EF4-FFF2-40B4-BE49-F238E27FC236}">
                <a16:creationId xmlns:a16="http://schemas.microsoft.com/office/drawing/2014/main" id="{C53222DE-8355-4A40-AF3F-F147D1B32745}"/>
              </a:ext>
            </a:extLst>
          </p:cNvPr>
          <p:cNvPicPr>
            <a:picLocks noChangeAspect="1"/>
          </p:cNvPicPr>
          <p:nvPr/>
        </p:nvPicPr>
        <p:blipFill>
          <a:blip r:embed="rId4"/>
          <a:stretch>
            <a:fillRect/>
          </a:stretch>
        </p:blipFill>
        <p:spPr>
          <a:xfrm>
            <a:off x="7398056" y="2869928"/>
            <a:ext cx="1178386" cy="970599"/>
          </a:xfrm>
          <a:prstGeom prst="rect">
            <a:avLst/>
          </a:prstGeom>
        </p:spPr>
      </p:pic>
      <p:pic>
        <p:nvPicPr>
          <p:cNvPr id="33" name="Picture 32" descr="A person wearing a mask&#10;&#10;Description automatically generated with low confidence">
            <a:extLst>
              <a:ext uri="{FF2B5EF4-FFF2-40B4-BE49-F238E27FC236}">
                <a16:creationId xmlns:a16="http://schemas.microsoft.com/office/drawing/2014/main" id="{541B2B48-82EF-4C4C-9C19-91E8FA604F95}"/>
              </a:ext>
            </a:extLst>
          </p:cNvPr>
          <p:cNvPicPr>
            <a:picLocks noChangeAspect="1"/>
          </p:cNvPicPr>
          <p:nvPr/>
        </p:nvPicPr>
        <p:blipFill>
          <a:blip r:embed="rId4"/>
          <a:stretch>
            <a:fillRect/>
          </a:stretch>
        </p:blipFill>
        <p:spPr>
          <a:xfrm>
            <a:off x="8629633" y="2869928"/>
            <a:ext cx="1178386" cy="970599"/>
          </a:xfrm>
          <a:prstGeom prst="rect">
            <a:avLst/>
          </a:prstGeom>
        </p:spPr>
      </p:pic>
      <p:pic>
        <p:nvPicPr>
          <p:cNvPr id="34" name="Picture 33" descr="A person wearing a mask&#10;&#10;Description automatically generated with low confidence">
            <a:extLst>
              <a:ext uri="{FF2B5EF4-FFF2-40B4-BE49-F238E27FC236}">
                <a16:creationId xmlns:a16="http://schemas.microsoft.com/office/drawing/2014/main" id="{A6AFE625-7A0B-5945-A183-0B695670203B}"/>
              </a:ext>
            </a:extLst>
          </p:cNvPr>
          <p:cNvPicPr>
            <a:picLocks noChangeAspect="1"/>
          </p:cNvPicPr>
          <p:nvPr/>
        </p:nvPicPr>
        <p:blipFill>
          <a:blip r:embed="rId4"/>
          <a:stretch>
            <a:fillRect/>
          </a:stretch>
        </p:blipFill>
        <p:spPr>
          <a:xfrm>
            <a:off x="9875888" y="2869928"/>
            <a:ext cx="1178386" cy="970599"/>
          </a:xfrm>
          <a:prstGeom prst="rect">
            <a:avLst/>
          </a:prstGeom>
        </p:spPr>
      </p:pic>
    </p:spTree>
    <p:extLst>
      <p:ext uri="{BB962C8B-B14F-4D97-AF65-F5344CB8AC3E}">
        <p14:creationId xmlns:p14="http://schemas.microsoft.com/office/powerpoint/2010/main" val="14553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3419546"/>
          </a:xfrm>
        </p:spPr>
        <p:txBody>
          <a:bodyPr>
            <a:noAutofit/>
          </a:bodyPr>
          <a:lstStyle/>
          <a:p>
            <a:pPr marL="0" indent="0">
              <a:buNone/>
            </a:pPr>
            <a:r>
              <a:rPr lang="en-US" dirty="0"/>
              <a:t>For example, in the 8-person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FF48113F-7AE3-D44C-8F48-3B8C34BBE297}"/>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E046CE1-E7E6-7B48-BC06-BD46094628BA}"/>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30% Match</a:t>
            </a:r>
          </a:p>
        </p:txBody>
      </p:sp>
      <p:pic>
        <p:nvPicPr>
          <p:cNvPr id="23" name="Picture 22" descr="Graphical user interface, application&#10;&#10;Description automatically generated">
            <a:extLst>
              <a:ext uri="{FF2B5EF4-FFF2-40B4-BE49-F238E27FC236}">
                <a16:creationId xmlns:a16="http://schemas.microsoft.com/office/drawing/2014/main" id="{27B3BBCA-AB75-3546-B2DA-B10FFCCF33CB}"/>
              </a:ext>
            </a:extLst>
          </p:cNvPr>
          <p:cNvPicPr>
            <a:picLocks noChangeAspect="1"/>
          </p:cNvPicPr>
          <p:nvPr/>
        </p:nvPicPr>
        <p:blipFill rotWithShape="1">
          <a:blip r:embed="rId3"/>
          <a:srcRect l="13023" t="23939" r="12488" b="72186"/>
          <a:stretch/>
        </p:blipFill>
        <p:spPr>
          <a:xfrm>
            <a:off x="1584442" y="2415742"/>
            <a:ext cx="9164073" cy="35530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914628C9-29A3-824D-98B2-F992030920D4}"/>
              </a:ext>
            </a:extLst>
          </p:cNvPr>
          <p:cNvPicPr>
            <a:picLocks noChangeAspect="1"/>
          </p:cNvPicPr>
          <p:nvPr/>
        </p:nvPicPr>
        <p:blipFill>
          <a:blip r:embed="rId4"/>
          <a:stretch>
            <a:fillRect/>
          </a:stretch>
        </p:blipFill>
        <p:spPr>
          <a:xfrm>
            <a:off x="1210813" y="2869928"/>
            <a:ext cx="1178386" cy="970599"/>
          </a:xfrm>
          <a:prstGeom prst="rect">
            <a:avLst/>
          </a:prstGeom>
          <a:ln w="38100">
            <a:solidFill>
              <a:srgbClr val="FFFF66"/>
            </a:solidFill>
          </a:ln>
        </p:spPr>
      </p:pic>
      <p:pic>
        <p:nvPicPr>
          <p:cNvPr id="26" name="Picture 25" descr="A person wearing a mask&#10;&#10;Description automatically generated with low confidence">
            <a:extLst>
              <a:ext uri="{FF2B5EF4-FFF2-40B4-BE49-F238E27FC236}">
                <a16:creationId xmlns:a16="http://schemas.microsoft.com/office/drawing/2014/main" id="{7C6235FF-4354-934D-A4F0-3B14EEEDE7FA}"/>
              </a:ext>
            </a:extLst>
          </p:cNvPr>
          <p:cNvPicPr>
            <a:picLocks noChangeAspect="1"/>
          </p:cNvPicPr>
          <p:nvPr/>
        </p:nvPicPr>
        <p:blipFill>
          <a:blip r:embed="rId4"/>
          <a:stretch>
            <a:fillRect/>
          </a:stretch>
        </p:blipFill>
        <p:spPr>
          <a:xfrm>
            <a:off x="2442390" y="2869928"/>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EEAEE498-43BD-B64B-94AC-1650177823D9}"/>
              </a:ext>
            </a:extLst>
          </p:cNvPr>
          <p:cNvPicPr>
            <a:picLocks noChangeAspect="1"/>
          </p:cNvPicPr>
          <p:nvPr/>
        </p:nvPicPr>
        <p:blipFill>
          <a:blip r:embed="rId4"/>
          <a:stretch>
            <a:fillRect/>
          </a:stretch>
        </p:blipFill>
        <p:spPr>
          <a:xfrm>
            <a:off x="3673967" y="2869928"/>
            <a:ext cx="1178386" cy="970599"/>
          </a:xfrm>
          <a:prstGeom prst="rect">
            <a:avLst/>
          </a:prstGeom>
        </p:spPr>
      </p:pic>
      <p:pic>
        <p:nvPicPr>
          <p:cNvPr id="32" name="Picture 31" descr="A person wearing a mask&#10;&#10;Description automatically generated with low confidence">
            <a:extLst>
              <a:ext uri="{FF2B5EF4-FFF2-40B4-BE49-F238E27FC236}">
                <a16:creationId xmlns:a16="http://schemas.microsoft.com/office/drawing/2014/main" id="{73006CCC-A8D5-0B46-9273-2B217D1AD185}"/>
              </a:ext>
            </a:extLst>
          </p:cNvPr>
          <p:cNvPicPr>
            <a:picLocks noChangeAspect="1"/>
          </p:cNvPicPr>
          <p:nvPr/>
        </p:nvPicPr>
        <p:blipFill>
          <a:blip r:embed="rId4"/>
          <a:stretch>
            <a:fillRect/>
          </a:stretch>
        </p:blipFill>
        <p:spPr>
          <a:xfrm>
            <a:off x="4920223" y="2869928"/>
            <a:ext cx="1178386" cy="970599"/>
          </a:xfrm>
          <a:prstGeom prst="rect">
            <a:avLst/>
          </a:prstGeom>
        </p:spPr>
      </p:pic>
      <p:pic>
        <p:nvPicPr>
          <p:cNvPr id="33" name="Picture 32" descr="A person wearing a mask&#10;&#10;Description automatically generated with low confidence">
            <a:extLst>
              <a:ext uri="{FF2B5EF4-FFF2-40B4-BE49-F238E27FC236}">
                <a16:creationId xmlns:a16="http://schemas.microsoft.com/office/drawing/2014/main" id="{07152E19-1D5B-BE42-BC98-439740B46635}"/>
              </a:ext>
            </a:extLst>
          </p:cNvPr>
          <p:cNvPicPr>
            <a:picLocks noChangeAspect="1"/>
          </p:cNvPicPr>
          <p:nvPr/>
        </p:nvPicPr>
        <p:blipFill>
          <a:blip r:embed="rId4"/>
          <a:stretch>
            <a:fillRect/>
          </a:stretch>
        </p:blipFill>
        <p:spPr>
          <a:xfrm>
            <a:off x="6166479" y="2869928"/>
            <a:ext cx="1178386" cy="970599"/>
          </a:xfrm>
          <a:prstGeom prst="rect">
            <a:avLst/>
          </a:prstGeom>
        </p:spPr>
      </p:pic>
      <p:pic>
        <p:nvPicPr>
          <p:cNvPr id="34" name="Picture 33" descr="A person wearing a mask&#10;&#10;Description automatically generated with low confidence">
            <a:extLst>
              <a:ext uri="{FF2B5EF4-FFF2-40B4-BE49-F238E27FC236}">
                <a16:creationId xmlns:a16="http://schemas.microsoft.com/office/drawing/2014/main" id="{B67E5662-A704-5A49-8569-1F8A66431352}"/>
              </a:ext>
            </a:extLst>
          </p:cNvPr>
          <p:cNvPicPr>
            <a:picLocks noChangeAspect="1"/>
          </p:cNvPicPr>
          <p:nvPr/>
        </p:nvPicPr>
        <p:blipFill>
          <a:blip r:embed="rId4"/>
          <a:stretch>
            <a:fillRect/>
          </a:stretch>
        </p:blipFill>
        <p:spPr>
          <a:xfrm>
            <a:off x="7398056" y="2869928"/>
            <a:ext cx="1178386" cy="970599"/>
          </a:xfrm>
          <a:prstGeom prst="rect">
            <a:avLst/>
          </a:prstGeom>
        </p:spPr>
      </p:pic>
      <p:pic>
        <p:nvPicPr>
          <p:cNvPr id="35" name="Picture 34" descr="A person wearing a mask&#10;&#10;Description automatically generated with low confidence">
            <a:extLst>
              <a:ext uri="{FF2B5EF4-FFF2-40B4-BE49-F238E27FC236}">
                <a16:creationId xmlns:a16="http://schemas.microsoft.com/office/drawing/2014/main" id="{D475CAA5-702D-D147-BDB1-8C8D2DA6BDD6}"/>
              </a:ext>
            </a:extLst>
          </p:cNvPr>
          <p:cNvPicPr>
            <a:picLocks noChangeAspect="1"/>
          </p:cNvPicPr>
          <p:nvPr/>
        </p:nvPicPr>
        <p:blipFill>
          <a:blip r:embed="rId4"/>
          <a:stretch>
            <a:fillRect/>
          </a:stretch>
        </p:blipFill>
        <p:spPr>
          <a:xfrm>
            <a:off x="8629633" y="2869928"/>
            <a:ext cx="1178386" cy="970599"/>
          </a:xfrm>
          <a:prstGeom prst="rect">
            <a:avLst/>
          </a:prstGeom>
        </p:spPr>
      </p:pic>
      <p:pic>
        <p:nvPicPr>
          <p:cNvPr id="36" name="Picture 35" descr="A person wearing a mask&#10;&#10;Description automatically generated with low confidence">
            <a:extLst>
              <a:ext uri="{FF2B5EF4-FFF2-40B4-BE49-F238E27FC236}">
                <a16:creationId xmlns:a16="http://schemas.microsoft.com/office/drawing/2014/main" id="{21B91B89-B18D-814B-90AF-7D2FEA8B0F92}"/>
              </a:ext>
            </a:extLst>
          </p:cNvPr>
          <p:cNvPicPr>
            <a:picLocks noChangeAspect="1"/>
          </p:cNvPicPr>
          <p:nvPr/>
        </p:nvPicPr>
        <p:blipFill>
          <a:blip r:embed="rId4"/>
          <a:stretch>
            <a:fillRect/>
          </a:stretch>
        </p:blipFill>
        <p:spPr>
          <a:xfrm>
            <a:off x="9875888" y="2869928"/>
            <a:ext cx="1178386" cy="970599"/>
          </a:xfrm>
          <a:prstGeom prst="rect">
            <a:avLst/>
          </a:prstGeom>
        </p:spPr>
      </p:pic>
    </p:spTree>
    <p:extLst>
      <p:ext uri="{BB962C8B-B14F-4D97-AF65-F5344CB8AC3E}">
        <p14:creationId xmlns:p14="http://schemas.microsoft.com/office/powerpoint/2010/main" val="230985941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48978</TotalTime>
  <Words>1042</Words>
  <Application>Microsoft Macintosh PowerPoint</Application>
  <PresentationFormat>Widescreen</PresentationFormat>
  <Paragraphs>147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464</cp:revision>
  <dcterms:created xsi:type="dcterms:W3CDTF">2014-09-09T19:40:19Z</dcterms:created>
  <dcterms:modified xsi:type="dcterms:W3CDTF">2022-08-05T14:16:20Z</dcterms:modified>
</cp:coreProperties>
</file>