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498" r:id="rId2"/>
    <p:sldId id="495" r:id="rId3"/>
    <p:sldId id="510" r:id="rId4"/>
    <p:sldId id="536" r:id="rId5"/>
    <p:sldId id="542" r:id="rId6"/>
    <p:sldId id="511" r:id="rId7"/>
    <p:sldId id="513" r:id="rId8"/>
    <p:sldId id="514" r:id="rId9"/>
    <p:sldId id="515" r:id="rId10"/>
    <p:sldId id="516" r:id="rId11"/>
    <p:sldId id="517" r:id="rId12"/>
    <p:sldId id="518" r:id="rId13"/>
    <p:sldId id="519" r:id="rId14"/>
    <p:sldId id="520" r:id="rId15"/>
    <p:sldId id="521" r:id="rId16"/>
    <p:sldId id="539" r:id="rId17"/>
    <p:sldId id="522" r:id="rId18"/>
    <p:sldId id="543" r:id="rId19"/>
    <p:sldId id="523" r:id="rId20"/>
    <p:sldId id="524" r:id="rId21"/>
    <p:sldId id="525" r:id="rId22"/>
    <p:sldId id="526" r:id="rId23"/>
    <p:sldId id="528" r:id="rId24"/>
    <p:sldId id="544" r:id="rId25"/>
    <p:sldId id="529" r:id="rId26"/>
    <p:sldId id="534" r:id="rId27"/>
    <p:sldId id="530" r:id="rId28"/>
    <p:sldId id="531" r:id="rId29"/>
    <p:sldId id="538" r:id="rId30"/>
    <p:sldId id="540" r:id="rId31"/>
    <p:sldId id="54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un1" id="{83EBD0D1-AFB9-CA47-840B-0BC3DF865093}">
          <p14:sldIdLst>
            <p14:sldId id="498"/>
            <p14:sldId id="495"/>
            <p14:sldId id="510"/>
            <p14:sldId id="536"/>
            <p14:sldId id="542"/>
            <p14:sldId id="511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39"/>
            <p14:sldId id="522"/>
            <p14:sldId id="543"/>
            <p14:sldId id="523"/>
            <p14:sldId id="524"/>
            <p14:sldId id="525"/>
            <p14:sldId id="526"/>
            <p14:sldId id="528"/>
            <p14:sldId id="544"/>
            <p14:sldId id="529"/>
            <p14:sldId id="534"/>
            <p14:sldId id="530"/>
            <p14:sldId id="531"/>
          </p14:sldIdLst>
        </p14:section>
        <p14:section name="Role Reversal Section" id="{E14ED5AF-C50F-9842-B2C8-76EE845F50BB}">
          <p14:sldIdLst>
            <p14:sldId id="538"/>
            <p14:sldId id="540"/>
            <p14:sldId id="5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FFFF66"/>
    <a:srgbClr val="00FF00"/>
    <a:srgbClr val="2A5973"/>
    <a:srgbClr val="6E3600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04" autoAdjust="0"/>
    <p:restoredTop sz="93239" autoAdjust="0"/>
  </p:normalViewPr>
  <p:slideViewPr>
    <p:cSldViewPr snapToGrid="0" snapToObjects="1">
      <p:cViewPr>
        <p:scale>
          <a:sx n="87" d="100"/>
          <a:sy n="87" d="100"/>
        </p:scale>
        <p:origin x="272" y="7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10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53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7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26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24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17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80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6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39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1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20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53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0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27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428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24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47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19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 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08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531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060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58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20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8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33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Social Approval. In %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1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1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2798641"/>
            <a:ext cx="8458200" cy="1470025"/>
          </a:xfrm>
        </p:spPr>
        <p:txBody>
          <a:bodyPr>
            <a:normAutofit/>
          </a:bodyPr>
          <a:lstStyle/>
          <a:p>
            <a:r>
              <a:rPr lang="en-US" sz="5400" dirty="0"/>
              <a:t>Social Media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18" y="303487"/>
            <a:ext cx="1760561" cy="333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5CAA8-1234-FC4A-90C1-FB81655EFF7B}"/>
              </a:ext>
            </a:extLst>
          </p:cNvPr>
          <p:cNvSpPr txBox="1"/>
          <p:nvPr/>
        </p:nvSpPr>
        <p:spPr>
          <a:xfrm>
            <a:off x="1866900" y="1539939"/>
            <a:ext cx="826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Turn up the volume to hear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822" y="270991"/>
            <a:ext cx="9793227" cy="222104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 example, 50 people in a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might like one topic on average. </a:t>
            </a:r>
          </a:p>
          <a:p>
            <a:pPr marL="0" indent="0">
              <a:buNone/>
            </a:pPr>
            <a:r>
              <a:rPr lang="en-US" sz="2400" dirty="0"/>
              <a:t>However, as shown below, 52 people may like the first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is because the exact number of people that like each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 will vary around the average of 50.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96BCD9D8-986B-0048-BA89-CA53919F7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3DDED5-B4FF-F846-844C-3EBD93396DBB}"/>
              </a:ext>
            </a:extLst>
          </p:cNvPr>
          <p:cNvSpPr txBox="1"/>
          <p:nvPr/>
        </p:nvSpPr>
        <p:spPr>
          <a:xfrm>
            <a:off x="9067913" y="2748191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363B67C-48D2-EB41-8067-62EBF9B7601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3C3E268-526B-6545-AB36-817E90D79538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2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3FF9DD9D-0ADE-8A46-BDCE-F63806402B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962" y="473173"/>
            <a:ext cx="9664861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the second play you might get 56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if you chose the same topic again.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B2CDCE-C523-9A4B-8B6E-471164503B38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3" name="Picture 22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9C6AD63-6AAA-5A4B-B96A-A178E653C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E70C7D-DF4F-BE4A-BA55-EC386807485B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0F611-83FC-004A-9841-13E0B7EBAAF8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F21B82D7-2578-164B-A6A6-BE7B5BCE2B6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750D5B8-F8DB-8040-B9AB-86B452278C41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7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F3AECA27-3F7D-A744-A30B-244403C5F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4105303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73173"/>
            <a:ext cx="939092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chose the same topic a third time, you might get 45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577CB6B-9280-3243-BE0B-151B3A4540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47E569-8742-164F-98B3-CF5BD6B1D576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2" name="Picture 21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E5ADA1CA-4234-6C47-BEF4-3CE9816D1C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2CD007-389E-6A41-9AC3-20530D99E74E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00B24E-ED38-E74A-A766-C8B678826CCC}"/>
              </a:ext>
            </a:extLst>
          </p:cNvPr>
          <p:cNvSpPr txBox="1"/>
          <p:nvPr/>
        </p:nvSpPr>
        <p:spPr>
          <a:xfrm>
            <a:off x="9174400" y="4202751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45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2B0C0-3CE7-644D-A014-86323945D8AE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4099EB-EA64-3244-8A4E-BC0CD74F0FDF}"/>
              </a:ext>
            </a:extLst>
          </p:cNvPr>
          <p:cNvSpPr txBox="1"/>
          <p:nvPr/>
        </p:nvSpPr>
        <p:spPr>
          <a:xfrm>
            <a:off x="3452434" y="4226021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like listening to rap when I'm in some moods, but not others.</a:t>
            </a:r>
          </a:p>
          <a:p>
            <a:endParaRPr lang="en-US" sz="1600" dirty="0"/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47C59450-4C6B-CA4A-A7F1-FF7A4CF5927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D62D775-076A-984C-9DAD-9E781971A27A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87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12A135B-A9A1-9043-BEA8-A7BA6CD84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18" r="285" b="59875"/>
          <a:stretch/>
        </p:blipFill>
        <p:spPr>
          <a:xfrm>
            <a:off x="2806021" y="2189340"/>
            <a:ext cx="6579958" cy="656704"/>
          </a:xfrm>
          <a:prstGeom prst="rect">
            <a:avLst/>
          </a:prstGeom>
        </p:spPr>
      </p:pic>
      <p:pic>
        <p:nvPicPr>
          <p:cNvPr id="7" name="Picture 6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7A62E688-C267-5344-AF3D-7ED2C233A7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3" y="2845938"/>
            <a:ext cx="6579958" cy="665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319ED7-16DB-4A45-B53E-6D50357FED81}"/>
              </a:ext>
            </a:extLst>
          </p:cNvPr>
          <p:cNvSpPr txBox="1"/>
          <p:nvPr/>
        </p:nvSpPr>
        <p:spPr>
          <a:xfrm>
            <a:off x="8729992" y="2288642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52</a:t>
            </a:r>
            <a:endParaRPr lang="en-US" sz="1600" b="1" dirty="0">
              <a:latin typeface="Helvetica" pitchFamily="2" charset="0"/>
            </a:endParaRPr>
          </a:p>
        </p:txBody>
      </p:sp>
      <p:pic>
        <p:nvPicPr>
          <p:cNvPr id="10" name="Picture 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19C4C391-5EB1-B54E-B16A-5A29B3809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3500815"/>
            <a:ext cx="6579958" cy="665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030" y="416852"/>
            <a:ext cx="943336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And so on, such that if you were to pick the topic on the right 5 times in a row, you might see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responses like this:</a:t>
            </a:r>
          </a:p>
        </p:txBody>
      </p:sp>
      <p:pic>
        <p:nvPicPr>
          <p:cNvPr id="14" name="Picture 1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72D5878-C24E-0E49-AF04-0F11F4C16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151376"/>
            <a:ext cx="6579958" cy="665921"/>
          </a:xfrm>
          <a:prstGeom prst="rect">
            <a:avLst/>
          </a:prstGeom>
        </p:spPr>
      </p:pic>
      <p:pic>
        <p:nvPicPr>
          <p:cNvPr id="16" name="Picture 1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C908AC90-EC50-0A40-AE9E-6B58B87606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811447"/>
            <a:ext cx="6579958" cy="6659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7D958A-56A7-7D41-9AE7-2406ABE0566B}"/>
              </a:ext>
            </a:extLst>
          </p:cNvPr>
          <p:cNvSpPr txBox="1"/>
          <p:nvPr/>
        </p:nvSpPr>
        <p:spPr>
          <a:xfrm>
            <a:off x="8729991" y="2911199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56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677C4-AC3D-B247-A0F7-32AF687CB6B4}"/>
              </a:ext>
            </a:extLst>
          </p:cNvPr>
          <p:cNvSpPr txBox="1"/>
          <p:nvPr/>
        </p:nvSpPr>
        <p:spPr>
          <a:xfrm>
            <a:off x="8729993" y="356369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45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24FBE-3C6D-E541-A150-7495EA4F12AA}"/>
              </a:ext>
            </a:extLst>
          </p:cNvPr>
          <p:cNvSpPr txBox="1"/>
          <p:nvPr/>
        </p:nvSpPr>
        <p:spPr>
          <a:xfrm>
            <a:off x="8727049" y="4213746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49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D3546-3A99-494C-A862-7D5002215D2E}"/>
              </a:ext>
            </a:extLst>
          </p:cNvPr>
          <p:cNvSpPr txBox="1"/>
          <p:nvPr/>
        </p:nvSpPr>
        <p:spPr>
          <a:xfrm>
            <a:off x="8727048" y="485845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51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340645-B2F0-B44B-AA9A-AECAB3EA57E4}"/>
              </a:ext>
            </a:extLst>
          </p:cNvPr>
          <p:cNvSpPr txBox="1"/>
          <p:nvPr/>
        </p:nvSpPr>
        <p:spPr>
          <a:xfrm>
            <a:off x="3573459" y="3000117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I'm trying to decide which concert to go to. Both have rappers </a:t>
            </a:r>
          </a:p>
          <a:p>
            <a:r>
              <a:rPr lang="en-US" sz="1400" dirty="0"/>
              <a:t>I really like!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C22DA7-25C1-7044-BA94-3F304613C43B}"/>
              </a:ext>
            </a:extLst>
          </p:cNvPr>
          <p:cNvSpPr txBox="1"/>
          <p:nvPr/>
        </p:nvSpPr>
        <p:spPr>
          <a:xfrm>
            <a:off x="3573459" y="3697419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 like listening to rap when I'm in some moods, but not others.</a:t>
            </a:r>
          </a:p>
          <a:p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7AEB9-B900-5B44-9F72-BB726C405C85}"/>
              </a:ext>
            </a:extLst>
          </p:cNvPr>
          <p:cNvSpPr txBox="1"/>
          <p:nvPr/>
        </p:nvSpPr>
        <p:spPr>
          <a:xfrm>
            <a:off x="3573459" y="4254091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Rappers talk so fast I sometimes can't understand what they're saying, but it still sounds good anyway!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E8CBD-5C7E-7C41-9059-8CCBD78CB9CD}"/>
              </a:ext>
            </a:extLst>
          </p:cNvPr>
          <p:cNvSpPr txBox="1"/>
          <p:nvPr/>
        </p:nvSpPr>
        <p:spPr>
          <a:xfrm>
            <a:off x="3573459" y="4901111"/>
            <a:ext cx="5141397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can't believe they cancelled the concert. Good rap artists never come do shows here anymore!</a:t>
            </a:r>
          </a:p>
        </p:txBody>
      </p:sp>
      <p:sp>
        <p:nvSpPr>
          <p:cNvPr id="25" name="Subtitle 8">
            <a:extLst>
              <a:ext uri="{FF2B5EF4-FFF2-40B4-BE49-F238E27FC236}">
                <a16:creationId xmlns:a16="http://schemas.microsoft.com/office/drawing/2014/main" id="{7AD63CDA-C8F9-1940-8BD5-08E00EB33675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462BC990-493F-8043-8CC6-08CAA7585608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35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87" y="473172"/>
            <a:ext cx="9664862" cy="506135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Within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people will tend to like one of the topics more than the other. </a:t>
            </a:r>
          </a:p>
          <a:p>
            <a:pPr marL="0" indent="0">
              <a:buNone/>
            </a:pPr>
            <a:r>
              <a:rPr lang="en-US" dirty="0"/>
              <a:t>That topic will therefore be the better one for getting the most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because there will be a new set of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the same topic will not always be the one that is liked most. 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BA04E2E6-5E6D-8442-85C9-C03B284D45A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AD6B2D4-1F9F-D34A-9F43-9980FA31A6B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7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87" y="419381"/>
            <a:ext cx="9834113" cy="576443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800" dirty="0"/>
              <a:t>In our experience, the number of people that like each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tend to show a similar range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around the average for both topics, and this range also tends to stay the same from one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to the next. ​</a:t>
            </a:r>
          </a:p>
          <a:p>
            <a:pPr marL="0" indent="0" fontAlgn="base">
              <a:buNone/>
            </a:pPr>
            <a:r>
              <a:rPr lang="en-US" sz="2800" dirty="0"/>
              <a:t>​</a:t>
            </a:r>
          </a:p>
          <a:p>
            <a:pPr marL="0" indent="0" fontAlgn="base">
              <a:buNone/>
            </a:pPr>
            <a:r>
              <a:rPr lang="en-US" sz="2800" dirty="0"/>
              <a:t>For example, if the average number of people that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for the left topic in a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were 50, some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might get 40 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low end and 60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high end. </a:t>
            </a:r>
          </a:p>
          <a:p>
            <a:pPr marL="0" indent="0" fontAlgn="base">
              <a:buNone/>
            </a:pPr>
            <a:endParaRPr lang="en-US" sz="2800" dirty="0"/>
          </a:p>
          <a:p>
            <a:pPr marL="0" indent="0" fontAlgn="base">
              <a:buNone/>
            </a:pPr>
            <a:r>
              <a:rPr lang="en-US" sz="2800" dirty="0"/>
              <a:t>The topic on the right might instead have an average of 55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, with 45 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low end and 65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high end. ​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D4503D36-E15D-BB40-B13C-418714626CF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4C477A1-2E10-1849-89EC-970884EB765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9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87" y="419381"/>
            <a:ext cx="9834113" cy="576443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dirty="0"/>
              <a:t>The </a:t>
            </a:r>
            <a:r>
              <a:rPr lang="en-US" u="sng" dirty="0"/>
              <a:t>average number of people that like </a:t>
            </a:r>
            <a:r>
              <a:rPr lang="en-US" u="sng" dirty="0">
                <a:solidFill>
                  <a:srgbClr val="FFFF00"/>
                </a:solidFill>
              </a:rPr>
              <a:t>posts</a:t>
            </a:r>
            <a:r>
              <a:rPr lang="en-US" u="sng" dirty="0"/>
              <a:t> about each topic </a:t>
            </a:r>
            <a:r>
              <a:rPr lang="en-US" dirty="0"/>
              <a:t>could change for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because there will be a different group of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. ​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But, as mentioned before,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tend to show a similar range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from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for each topic.​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191E1420-A7C5-C14C-A3A4-EBAF77462F9E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71C1C0C-C6F3-CE4D-AC01-4C259D09C0F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69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3725317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To make your choices: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&lt;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left.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&gt;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right.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86044F2-DD70-224F-8346-25B31DA0D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476" y="544396"/>
            <a:ext cx="5626100" cy="1422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9FB4F5-2A90-DC45-A052-4EC2C46A86A1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107052" y="1966796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AE20CC4-55B3-EB41-92D8-9C5F9048376A}"/>
              </a:ext>
            </a:extLst>
          </p:cNvPr>
          <p:cNvSpPr/>
          <p:nvPr/>
        </p:nvSpPr>
        <p:spPr>
          <a:xfrm>
            <a:off x="3735092" y="2444337"/>
            <a:ext cx="743919" cy="66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80A477-A399-814E-9BBC-7191F82FF8E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369661" y="1916490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325BF1F-A1C1-E442-987B-5F8B0ABA3B05}"/>
              </a:ext>
            </a:extLst>
          </p:cNvPr>
          <p:cNvSpPr/>
          <p:nvPr/>
        </p:nvSpPr>
        <p:spPr>
          <a:xfrm>
            <a:off x="6997701" y="2394031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B4606754-71A0-4D48-B2BA-9FDEC03DA67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D22C720-80FB-A24C-8C37-21145FEF61B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4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79" y="484917"/>
            <a:ext cx="9437948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Note that for the purposes of this game, the left panel links have been disabled. 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7509247-DB81-7E4D-B746-D61E4FECBB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88"/>
          <a:stretch/>
        </p:blipFill>
        <p:spPr>
          <a:xfrm>
            <a:off x="2963464" y="1771040"/>
            <a:ext cx="6176881" cy="4221159"/>
          </a:xfrm>
          <a:prstGeom prst="rect">
            <a:avLst/>
          </a:prstGeom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45F07A-3892-C74C-9AF1-9DFF3384EFA6}"/>
              </a:ext>
            </a:extLst>
          </p:cNvPr>
          <p:cNvSpPr/>
          <p:nvPr/>
        </p:nvSpPr>
        <p:spPr>
          <a:xfrm>
            <a:off x="4657980" y="1699303"/>
            <a:ext cx="4482365" cy="439744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BFD06B-B1AF-9B47-AD60-D6CF20E1EFE3}"/>
              </a:ext>
            </a:extLst>
          </p:cNvPr>
          <p:cNvSpPr/>
          <p:nvPr/>
        </p:nvSpPr>
        <p:spPr>
          <a:xfrm>
            <a:off x="2754086" y="1771040"/>
            <a:ext cx="2090057" cy="4072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1FEB19E2-FC1A-954B-BAB0-7D1DAA43A60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7214DF3-483F-0D4D-99B9-A4D1F523D80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3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76620"/>
            <a:ext cx="9772891" cy="297597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some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other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10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The number of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 you can make in each game is determined by the number of empty slots that are shown.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For example, the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shown below would allow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Once you make those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, that round is over and you will move to the next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DA945E9-41F3-5C4F-877F-B45463947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58" t="14237" r="16843" b="39958"/>
          <a:stretch/>
        </p:blipFill>
        <p:spPr>
          <a:xfrm>
            <a:off x="4166461" y="3429000"/>
            <a:ext cx="3859078" cy="2581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AB18D5B1-FFE8-2D45-B5C5-B626315F732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9A00011-9179-3E48-B879-0F171F2A60C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8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0" y="570582"/>
            <a:ext cx="9983097" cy="53268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Welcome! </a:t>
            </a:r>
          </a:p>
          <a:p>
            <a:pPr marL="0" indent="0" algn="ctr">
              <a:buNone/>
            </a:pPr>
            <a:r>
              <a:rPr lang="en-US" dirty="0"/>
              <a:t>Thank you for volunteering for this experiment.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experiment, we would like you to play a game where you participate in an online social media platform. You will choose different topics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goal is to maximize the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receive from the other people online.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49AF0E53-D5B3-F04D-B832-8B116D935F1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548F8E5-02C7-C140-AFB1-DEAE578A775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79" y="484917"/>
            <a:ext cx="9437948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instead looked like this, you could make 10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D9ACFB8-A196-8E4F-974C-8C7306212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40" t="14462" r="16661" b="6798"/>
          <a:stretch/>
        </p:blipFill>
        <p:spPr>
          <a:xfrm>
            <a:off x="4166461" y="1636273"/>
            <a:ext cx="3859078" cy="44375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6D80E513-E29B-994E-AB80-5D1D68EF0CF2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5A5E6BE-04F6-8341-9E58-1F3C9A57148E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4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066" y="361594"/>
            <a:ext cx="10012101" cy="255507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get a sense of what people in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are like, we will tell you which topic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for the first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After that, you can choose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whichever topic you’d like.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452D78-C300-294E-B6C0-92C6B6E7A035}"/>
              </a:ext>
            </a:extLst>
          </p:cNvPr>
          <p:cNvSpPr/>
          <p:nvPr/>
        </p:nvSpPr>
        <p:spPr>
          <a:xfrm>
            <a:off x="6464301" y="29166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E7B69D0-5EAD-164A-B3E5-0F5E0519E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FB7191B8-5B4A-C046-A3FF-AEFD2484DD6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80996E7-3031-DE41-B63B-43777A93F7A9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1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744" y="473172"/>
            <a:ext cx="9954228" cy="251309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Therefore, for the first four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, only one of the topics will be lit up. This indicates that you can only choose that topic. </a:t>
            </a:r>
          </a:p>
          <a:p>
            <a:pPr marL="0" indent="0">
              <a:buNone/>
            </a:pPr>
            <a:r>
              <a:rPr lang="en-US" sz="2800" dirty="0"/>
              <a:t>For example, if you are instructed to choose the left topic for your first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, you will see this.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BB8DDE-10A9-024A-958D-837D4740EBF0}"/>
              </a:ext>
            </a:extLst>
          </p:cNvPr>
          <p:cNvSpPr/>
          <p:nvPr/>
        </p:nvSpPr>
        <p:spPr>
          <a:xfrm>
            <a:off x="6451601" y="43898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D6BB8F-9387-E146-8A03-1ADF7F0466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74986" y="3076483"/>
            <a:ext cx="7410999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51B17024-9446-2648-8656-1FC88E37D9E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472987C-C444-1D46-9EAF-BA381019F53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1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364" y="473172"/>
            <a:ext cx="9792183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were instructed to choose the right topic on the second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, you would see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50FDC-4F77-6E44-9FB5-9089D63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97710" y="3076483"/>
            <a:ext cx="7365551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B0AC6AAB-8EB2-6C44-A0CA-95B963B55EF7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F500FC-A60C-6B4D-A11B-88DB77FBB1A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9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364" y="473172"/>
            <a:ext cx="9792183" cy="218153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Your </a:t>
            </a:r>
            <a:r>
              <a:rPr lang="en-US" dirty="0">
                <a:solidFill>
                  <a:srgbClr val="00FDFF"/>
                </a:solidFill>
              </a:rPr>
              <a:t>social approval score </a:t>
            </a:r>
            <a:r>
              <a:rPr lang="en-US" dirty="0"/>
              <a:t>will not be affected by the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get on the first four </a:t>
            </a:r>
            <a:r>
              <a:rPr lang="en-US" dirty="0">
                <a:solidFill>
                  <a:srgbClr val="00FDFF"/>
                </a:solidFill>
              </a:rPr>
              <a:t>posts</a:t>
            </a:r>
            <a:r>
              <a:rPr lang="en-US" dirty="0"/>
              <a:t> where you can only choose one topic.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50FDC-4F77-6E44-9FB5-9089D63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11373" y="3439973"/>
            <a:ext cx="4577174" cy="12022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B0AC6AAB-8EB2-6C44-A0CA-95B963B55EF7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F500FC-A60C-6B4D-A11B-88DB77FBB1A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A3E121-544D-2347-B6B1-C8EABF4072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23012" y="3429000"/>
            <a:ext cx="4689491" cy="12242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4479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7938" y="473172"/>
            <a:ext cx="10363361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Once these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 are complete, you will be free to choose between the two topics. </a:t>
            </a:r>
          </a:p>
          <a:p>
            <a:pPr marL="0" indent="0">
              <a:buNone/>
            </a:pPr>
            <a:r>
              <a:rPr lang="en-US" dirty="0"/>
              <a:t>This is indicated by both topic options being lit up.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FC358C1-B626-994A-8A79-A3ADE11E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AC4E2662-BD07-D440-8337-EF69351F4AF9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561A77B-7126-1044-9F53-7EDA909B3D7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8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536" y="285535"/>
            <a:ext cx="9919505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will keep track of the total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receive across all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Try to get as many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as possible. </a:t>
            </a:r>
          </a:p>
          <a:p>
            <a:pPr marL="0" indent="0">
              <a:buNone/>
            </a:pPr>
            <a:r>
              <a:rPr lang="en-US" dirty="0"/>
              <a:t>In the upper-right corner, we will use this to calculate your overall “</a:t>
            </a:r>
            <a:r>
              <a:rPr lang="en-US" dirty="0">
                <a:solidFill>
                  <a:srgbClr val="00FDFF"/>
                </a:solidFill>
              </a:rPr>
              <a:t>social approval score</a:t>
            </a:r>
            <a:r>
              <a:rPr lang="en-US" dirty="0"/>
              <a:t>”, which will go up or down over time depending on how many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get.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F2ECFCF-775B-6249-8F94-0AE6566E9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533" y="3677802"/>
            <a:ext cx="5247982" cy="24299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5C270E37-0E22-6148-A1BA-04BA1036CA8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947CFA-28C1-1D40-ACC2-E94E571EE1F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61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076" y="473172"/>
            <a:ext cx="9051402" cy="137969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So to be sure that everything makes sense let’s work through a few example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77AD95F-E386-C04B-B4F1-084B641B1C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27"/>
          <a:stretch/>
        </p:blipFill>
        <p:spPr>
          <a:xfrm>
            <a:off x="3062508" y="2550695"/>
            <a:ext cx="5626100" cy="9042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1CA22A-CD91-E940-BE65-2E10126871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119084" y="3454953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3AF63F-0AF3-B94B-B308-4DFAD06FE454}"/>
              </a:ext>
            </a:extLst>
          </p:cNvPr>
          <p:cNvSpPr/>
          <p:nvPr/>
        </p:nvSpPr>
        <p:spPr>
          <a:xfrm>
            <a:off x="3747124" y="3932494"/>
            <a:ext cx="743919" cy="666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63D8C6-6470-804D-B1C3-71BF6E1F4D7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381693" y="3404647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92459D-A39A-3D4D-8CBD-F700CF67E597}"/>
              </a:ext>
            </a:extLst>
          </p:cNvPr>
          <p:cNvSpPr/>
          <p:nvPr/>
        </p:nvSpPr>
        <p:spPr>
          <a:xfrm>
            <a:off x="7009733" y="3882188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  <p:sp>
        <p:nvSpPr>
          <p:cNvPr id="15" name="Subtitle 8">
            <a:extLst>
              <a:ext uri="{FF2B5EF4-FFF2-40B4-BE49-F238E27FC236}">
                <a16:creationId xmlns:a16="http://schemas.microsoft.com/office/drawing/2014/main" id="{0F714337-856E-4449-A4F3-F54575B354A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E94B0F1-EBDA-F244-A053-DBD743B0303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1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172" y="922386"/>
            <a:ext cx="8935655" cy="5013227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Good Job!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Now you know how to play this game.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Once you are ready to start playing the  actual game, please press the RIGHT BUTTON.</a:t>
            </a:r>
          </a:p>
        </p:txBody>
      </p:sp>
    </p:spTree>
    <p:extLst>
      <p:ext uri="{BB962C8B-B14F-4D97-AF65-F5344CB8AC3E}">
        <p14:creationId xmlns:p14="http://schemas.microsoft.com/office/powerpoint/2010/main" val="3634238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501322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Before you start playing as the person choosing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, we'd also like you to help as a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member reading some other players'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E6F82A75-E88D-9449-99A1-10A143D7EA42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27030FA-99E1-0845-A3B8-346EE135763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5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664" y="436250"/>
            <a:ext cx="8792672" cy="108877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social media platform will start with an empty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that looks like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F97EDD64-8A2C-FE4F-80FE-0737860394B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20A3A1C-360A-9544-8239-DFA1356F9ECA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A0E1E0F-615C-F245-919B-AF1D04517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1" t="14234" r="4235" b="6280"/>
          <a:stretch/>
        </p:blipFill>
        <p:spPr>
          <a:xfrm>
            <a:off x="3130147" y="1679980"/>
            <a:ext cx="5931706" cy="4406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1012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501322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For each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you see:</a:t>
            </a:r>
          </a:p>
          <a:p>
            <a:pPr marL="0" indent="0">
              <a:buNone/>
            </a:pPr>
            <a:r>
              <a:rPr lang="en-US" dirty="0"/>
              <a:t>Press the ‘&gt;’ KEY to add a 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Press the ‘&lt;‘ KEY if you don’t want to add a 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4BDF4734-B63C-DF44-8671-1E43AFCD02D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E22DF06-D6BE-AB44-B261-74815089D5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44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2255520"/>
            <a:ext cx="10591879" cy="334143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just have you do this for two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 before you start playing as the one posting.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8AFC28FF-E56E-C24A-ADF8-84A5C380A13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2397E97-8CBC-1849-B93C-7FDE623F169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8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684" y="569834"/>
            <a:ext cx="9646632" cy="174306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Throughout this game, you will enter 80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some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5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In other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10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ED15FBD-3F9B-EA40-A568-A46463C63BE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47ECA33-6270-6F43-AFE0-8AFCFF3295B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0F0364A-8C73-A34B-B64F-6C59EBA6E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1" t="14234" r="4235" b="6280"/>
          <a:stretch/>
        </p:blipFill>
        <p:spPr>
          <a:xfrm>
            <a:off x="6137393" y="2580953"/>
            <a:ext cx="4109459" cy="3052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0358DAF-9814-A74F-8652-EE02065D21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61" t="13333" r="4112" b="6798"/>
          <a:stretch/>
        </p:blipFill>
        <p:spPr>
          <a:xfrm>
            <a:off x="1440439" y="2580953"/>
            <a:ext cx="4166186" cy="30524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46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70" y="314243"/>
            <a:ext cx="10546080" cy="575960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In each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, there will be 100 people. At the top of the screen, you will see two topics you can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about. 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Every time you choose a topic, a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about that topic will appear in the chat. 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Note that you will not be writing the </a:t>
            </a:r>
            <a:r>
              <a:rPr lang="en-US" sz="2800" dirty="0">
                <a:solidFill>
                  <a:srgbClr val="FFFF66"/>
                </a:solidFill>
                <a:latin typeface="-apple-system"/>
              </a:rPr>
              <a:t>posts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.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-apple-system"/>
              </a:rPr>
              <a:t>The posts will be generated for you based on the topics you choose.</a:t>
            </a: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6DE16D6-6B43-7F43-8DDE-6DD6FC1D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96" y="1573997"/>
            <a:ext cx="5373808" cy="1358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5BFD3B99-9FBE-7345-9B45-2A49EDF78DEB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103D135-E2A2-C040-94FF-6FC9383B7571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8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70" y="644435"/>
            <a:ext cx="10546080" cy="240761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Each person in the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has already had the chance to see each possible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and decide if they like it.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So, the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will appear immediately after you make a choice.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CA429E-80A3-0B46-A170-D4FBF334B1FA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6B9FE1-0BF1-BD4E-9D9C-976D62210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897286-3F4D-DB41-B970-BA0D5E225436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7DEF9-1769-244C-9591-997E0DFA4D65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D11727-E814-D248-8425-1A3704036EAC}"/>
              </a:ext>
            </a:extLst>
          </p:cNvPr>
          <p:cNvSpPr/>
          <p:nvPr/>
        </p:nvSpPr>
        <p:spPr>
          <a:xfrm>
            <a:off x="9823366" y="3228462"/>
            <a:ext cx="1005840" cy="612648"/>
          </a:xfrm>
          <a:prstGeom prst="rect">
            <a:avLst/>
          </a:prstGeom>
          <a:noFill/>
          <a:ln>
            <a:solidFill>
              <a:srgbClr val="6E3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Topic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7F546-507A-8E4A-8D37-FE9D669790A7}"/>
              </a:ext>
            </a:extLst>
          </p:cNvPr>
          <p:cNvSpPr/>
          <p:nvPr/>
        </p:nvSpPr>
        <p:spPr>
          <a:xfrm>
            <a:off x="1241151" y="4619323"/>
            <a:ext cx="1005840" cy="614818"/>
          </a:xfrm>
          <a:prstGeom prst="rect">
            <a:avLst/>
          </a:prstGeom>
          <a:noFill/>
          <a:ln>
            <a:solidFill>
              <a:srgbClr val="2A5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Topic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6E91A9-9A7D-F446-B2A3-045A052D094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9592582" y="3534786"/>
            <a:ext cx="230784" cy="30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0DE5CD-6DE2-D54C-8B6E-79222370A55D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6991" y="4601843"/>
            <a:ext cx="352427" cy="32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8">
            <a:extLst>
              <a:ext uri="{FF2B5EF4-FFF2-40B4-BE49-F238E27FC236}">
                <a16:creationId xmlns:a16="http://schemas.microsoft.com/office/drawing/2014/main" id="{AD69DE6B-FA6B-7B40-80BC-3891823D28B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375FA1B-30A1-5943-8976-971A4FC9BEE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8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14" y="296162"/>
            <a:ext cx="10206446" cy="284365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will appear on either the left or right side of your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It will appear on the left if you chose the topic on the left, or on the right if you chose the topic on the right. </a:t>
            </a:r>
          </a:p>
          <a:p>
            <a:pPr marL="0" indent="0">
              <a:buNone/>
            </a:pPr>
            <a:r>
              <a:rPr lang="en-US" sz="2800" dirty="0"/>
              <a:t>For example, here’s what it might look like after making a right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and then a left </a:t>
            </a:r>
            <a:r>
              <a:rPr lang="en-US" sz="2800" dirty="0">
                <a:solidFill>
                  <a:srgbClr val="FFFF66"/>
                </a:solidFill>
              </a:rPr>
              <a:t>post.</a:t>
            </a: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5C5FD-C99D-9840-B91C-F707262D964C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46C0E1-5F0B-3541-83F5-2D16AC02D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9A7AAB-7849-1042-B2C9-7E11F7F541E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DFC0C-9B07-A640-876B-9CB3A3D77CF4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99FDA5-C862-364F-8E70-3346D6494638}"/>
              </a:ext>
            </a:extLst>
          </p:cNvPr>
          <p:cNvSpPr/>
          <p:nvPr/>
        </p:nvSpPr>
        <p:spPr>
          <a:xfrm>
            <a:off x="9823366" y="3228462"/>
            <a:ext cx="1005840" cy="612648"/>
          </a:xfrm>
          <a:prstGeom prst="rect">
            <a:avLst/>
          </a:prstGeom>
          <a:noFill/>
          <a:ln>
            <a:solidFill>
              <a:srgbClr val="6E3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Topic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96F561-B9FF-F446-BAF1-F93533314F1C}"/>
              </a:ext>
            </a:extLst>
          </p:cNvPr>
          <p:cNvSpPr/>
          <p:nvPr/>
        </p:nvSpPr>
        <p:spPr>
          <a:xfrm>
            <a:off x="1241151" y="4619323"/>
            <a:ext cx="1005840" cy="614818"/>
          </a:xfrm>
          <a:prstGeom prst="rect">
            <a:avLst/>
          </a:prstGeom>
          <a:noFill/>
          <a:ln>
            <a:solidFill>
              <a:srgbClr val="2A5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Topic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5E8A70-3EB7-B74E-9BBC-772CEB532548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9592582" y="3534786"/>
            <a:ext cx="230784" cy="30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BB5136-829B-5C4E-81DB-57D1195A7A4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246991" y="4601843"/>
            <a:ext cx="352427" cy="32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8">
            <a:extLst>
              <a:ext uri="{FF2B5EF4-FFF2-40B4-BE49-F238E27FC236}">
                <a16:creationId xmlns:a16="http://schemas.microsoft.com/office/drawing/2014/main" id="{43FE94E3-5627-3C4E-9E9E-EEF1B8A37EA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2211C87E-3BC6-7545-A34B-208FAB504A4E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8998AEB-E238-974E-BE06-44DFB1CA36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076" t="32889" r="3120" b="55978"/>
          <a:stretch/>
        </p:blipFill>
        <p:spPr>
          <a:xfrm>
            <a:off x="9637318" y="3479245"/>
            <a:ext cx="1875002" cy="140830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787" y="432933"/>
            <a:ext cx="9954883" cy="337271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You job is to figure out what the people in the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like most.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u="sng" dirty="0"/>
              <a:t>Try your best to get as many </a:t>
            </a:r>
            <a:r>
              <a:rPr lang="en-US" sz="2400" u="sng" dirty="0">
                <a:solidFill>
                  <a:srgbClr val="00FDFF"/>
                </a:solidFill>
              </a:rPr>
              <a:t>likes</a:t>
            </a:r>
            <a:r>
              <a:rPr lang="en-US" sz="2400" u="sng" dirty="0"/>
              <a:t> as you can!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We will also calculate an overall “</a:t>
            </a:r>
            <a:r>
              <a:rPr lang="en-US" sz="2400" dirty="0">
                <a:solidFill>
                  <a:srgbClr val="00FDFF"/>
                </a:solidFill>
              </a:rPr>
              <a:t>Social Approval</a:t>
            </a:r>
            <a:r>
              <a:rPr lang="en-US" sz="2400" dirty="0"/>
              <a:t>” score as you go through the chatrooms. This will indicate the percentage of </a:t>
            </a:r>
            <a:r>
              <a:rPr lang="en-US" sz="2400" dirty="0">
                <a:solidFill>
                  <a:srgbClr val="00FDFF"/>
                </a:solidFill>
              </a:rPr>
              <a:t>likes</a:t>
            </a:r>
            <a:r>
              <a:rPr lang="en-US" sz="2400" dirty="0"/>
              <a:t> you have received out of the maximum possible number </a:t>
            </a:r>
            <a:r>
              <a:rPr lang="en-US" sz="2400" dirty="0">
                <a:solidFill>
                  <a:srgbClr val="00FDFF"/>
                </a:solidFill>
              </a:rPr>
              <a:t>likes </a:t>
            </a:r>
            <a:r>
              <a:rPr lang="en-US" sz="2400" dirty="0"/>
              <a:t>across all chatrooms.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507474-1443-D545-B0F1-06ED77093B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186390-05FB-104B-9660-83E1AB42D05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7164E-28C9-BF4F-BDE3-46DBA478CCF1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1500C-8E7C-DA41-9B6D-A494FFB65898}"/>
              </a:ext>
            </a:extLst>
          </p:cNvPr>
          <p:cNvSpPr txBox="1"/>
          <p:nvPr/>
        </p:nvSpPr>
        <p:spPr>
          <a:xfrm>
            <a:off x="10141775" y="4365461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30%</a:t>
            </a:r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D8FFC1B4-52FD-F54A-8354-0E5F6C35C73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638499B-5FBC-604D-803B-4C9CC46A9B0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4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550" y="333007"/>
            <a:ext cx="10405640" cy="285004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-apple-system"/>
              </a:rPr>
              <a:t>In each </a:t>
            </a:r>
            <a:r>
              <a:rPr lang="en-US" sz="2800" dirty="0">
                <a:solidFill>
                  <a:srgbClr val="00FF00"/>
                </a:solidFill>
                <a:latin typeface="-apple-system"/>
              </a:rPr>
              <a:t>chatroom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, more people have been included that prefer one of the topics over the other.</a:t>
            </a:r>
          </a:p>
          <a:p>
            <a:pPr marL="0" indent="0">
              <a:buNone/>
            </a:pPr>
            <a:r>
              <a:rPr lang="en-US" sz="2800" dirty="0"/>
              <a:t>For example, 60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one topic, while only 52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another topic. </a:t>
            </a:r>
          </a:p>
          <a:p>
            <a:pPr marL="0" indent="0">
              <a:buNone/>
            </a:pPr>
            <a:r>
              <a:rPr lang="en-US" sz="2800" dirty="0"/>
              <a:t>However, the exact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you get for each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will vary.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D88CCE-17F5-E74D-A8A1-7DEB0FEF7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30CE9A-22BE-9D44-B0EF-A9006ACDD8F4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C03637-8362-C74C-A778-C6928276B72E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A5A53F2-4E79-6B4D-95D9-DE4C7ED197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076" t="32889" r="3120" b="55978"/>
          <a:stretch/>
        </p:blipFill>
        <p:spPr>
          <a:xfrm>
            <a:off x="9637318" y="3479245"/>
            <a:ext cx="1875002" cy="1408300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311A4E-5A92-2B40-8555-EAD79EF38711}"/>
              </a:ext>
            </a:extLst>
          </p:cNvPr>
          <p:cNvSpPr txBox="1"/>
          <p:nvPr/>
        </p:nvSpPr>
        <p:spPr>
          <a:xfrm>
            <a:off x="10141775" y="4365461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30%</a:t>
            </a:r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2122ABBB-3D93-314E-8C50-CF4D67864922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D41D89A-A324-074F-8D33-E2E5469FDE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51117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44829</TotalTime>
  <Words>2059</Words>
  <Application>Microsoft Macintosh PowerPoint</Application>
  <PresentationFormat>Widescreen</PresentationFormat>
  <Paragraphs>272</Paragraphs>
  <Slides>31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-apple-system</vt:lpstr>
      <vt:lpstr>Arial</vt:lpstr>
      <vt:lpstr>Calibri</vt:lpstr>
      <vt:lpstr>Helvetica</vt:lpstr>
      <vt:lpstr>Black</vt:lpstr>
      <vt:lpstr>Social Media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495</cp:revision>
  <dcterms:created xsi:type="dcterms:W3CDTF">2014-09-09T19:40:19Z</dcterms:created>
  <dcterms:modified xsi:type="dcterms:W3CDTF">2022-07-01T18:15:04Z</dcterms:modified>
</cp:coreProperties>
</file>