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498" r:id="rId2"/>
    <p:sldId id="559" r:id="rId3"/>
    <p:sldId id="538" r:id="rId4"/>
    <p:sldId id="564" r:id="rId5"/>
    <p:sldId id="550" r:id="rId6"/>
    <p:sldId id="565" r:id="rId7"/>
    <p:sldId id="551" r:id="rId8"/>
    <p:sldId id="552" r:id="rId9"/>
    <p:sldId id="579" r:id="rId10"/>
    <p:sldId id="555" r:id="rId11"/>
    <p:sldId id="566" r:id="rId12"/>
    <p:sldId id="556" r:id="rId13"/>
    <p:sldId id="576" r:id="rId14"/>
    <p:sldId id="557" r:id="rId15"/>
    <p:sldId id="558" r:id="rId16"/>
    <p:sldId id="578" r:id="rId17"/>
    <p:sldId id="560" r:id="rId18"/>
    <p:sldId id="580" r:id="rId19"/>
    <p:sldId id="561" r:id="rId20"/>
    <p:sldId id="581" r:id="rId21"/>
    <p:sldId id="562" r:id="rId22"/>
    <p:sldId id="563" r:id="rId23"/>
    <p:sldId id="58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0253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3333" autoAdjust="0"/>
  </p:normalViewPr>
  <p:slideViewPr>
    <p:cSldViewPr snapToGrid="0" snapToObjects="1">
      <p:cViewPr varScale="1">
        <p:scale>
          <a:sx n="119" d="100"/>
          <a:sy n="119" d="100"/>
        </p:scale>
        <p:origin x="18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29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9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21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1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5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6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6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6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7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8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7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dirty="0">
                <a:cs typeface="Calibri"/>
              </a:rPr>
              <a:t>Thank you for participating in our study. Please take a moment to provide and comments or feedback regarding the study and the cultural pictures, music, and videos</a:t>
            </a:r>
            <a:r>
              <a:rPr lang="en-US" sz="1200" i="1" dirty="0">
                <a:cs typeface="Calibri"/>
              </a:rPr>
              <a:t>.</a:t>
            </a:r>
            <a:endParaRPr lang="en-US" sz="14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2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7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29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83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3/10/21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BUTTON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59455"/>
            <a:ext cx="914399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/>
              <a:t>When you are ready,</a:t>
            </a:r>
          </a:p>
          <a:p>
            <a:pPr algn="ctr"/>
            <a:r>
              <a:rPr lang="en-US" sz="4000" dirty="0"/>
              <a:t>Keep clicking the mouse to continue.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92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Relatedness: </a:t>
            </a:r>
            <a:r>
              <a:rPr lang="en-US" sz="3600" dirty="0">
                <a:cs typeface="Calibri"/>
              </a:rPr>
              <a:t>Is this clip related to your identity as a native person?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[Yes/No options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428296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Identity: </a:t>
            </a:r>
            <a:r>
              <a:rPr lang="en-US" sz="3600" dirty="0">
                <a:cs typeface="Calibri"/>
              </a:rPr>
              <a:t>How much did this clip relate to your identity as a native person?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0-100controlled by dial]</a:t>
            </a:r>
          </a:p>
        </p:txBody>
      </p:sp>
    </p:spTree>
    <p:extLst>
      <p:ext uri="{BB962C8B-B14F-4D97-AF65-F5344CB8AC3E}">
        <p14:creationId xmlns:p14="http://schemas.microsoft.com/office/powerpoint/2010/main" val="178546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Typicality: </a:t>
            </a:r>
            <a:r>
              <a:rPr lang="en-US" sz="3600" dirty="0">
                <a:cs typeface="Calibri"/>
              </a:rPr>
              <a:t>How likely is it for a native person to hear/experience sounds like this?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154242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3384"/>
            <a:ext cx="9143999" cy="304698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Valence: </a:t>
            </a:r>
            <a:r>
              <a:rPr lang="en-US" sz="3600" dirty="0">
                <a:cs typeface="Calibri"/>
              </a:rPr>
              <a:t>Rate your mood in response to this clip. 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1=negative 5= neutral 9= positive]</a:t>
            </a:r>
          </a:p>
        </p:txBody>
      </p:sp>
    </p:spTree>
    <p:extLst>
      <p:ext uri="{BB962C8B-B14F-4D97-AF65-F5344CB8AC3E}">
        <p14:creationId xmlns:p14="http://schemas.microsoft.com/office/powerpoint/2010/main" val="1865332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Arousal: </a:t>
            </a:r>
            <a:r>
              <a:rPr lang="en-US" sz="3600" dirty="0">
                <a:cs typeface="Calibri"/>
              </a:rPr>
              <a:t>Rate your arousal in response to this clip.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1=calm 5= middle 9= excited]</a:t>
            </a:r>
          </a:p>
        </p:txBody>
      </p:sp>
    </p:spTree>
    <p:extLst>
      <p:ext uri="{BB962C8B-B14F-4D97-AF65-F5344CB8AC3E}">
        <p14:creationId xmlns:p14="http://schemas.microsoft.com/office/powerpoint/2010/main" val="179232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111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In this task, you will see a series of pictures in sets of four. After each set of images, you will be asked to respond to five questions: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Relatedness: </a:t>
            </a:r>
            <a:r>
              <a:rPr lang="en-US" sz="2400" dirty="0">
                <a:cs typeface="Calibri"/>
              </a:rPr>
              <a:t>Are these pictures related to your identity as a native person? (Y/N)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Identity: </a:t>
            </a:r>
            <a:r>
              <a:rPr lang="en-US" sz="2400" dirty="0">
                <a:cs typeface="Calibri"/>
              </a:rPr>
              <a:t>How much did these pictures relate to your identity as a native person?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Typicality: </a:t>
            </a:r>
            <a:r>
              <a:rPr lang="en-US" sz="2400" dirty="0">
                <a:cs typeface="Calibri"/>
              </a:rPr>
              <a:t>How likely is it for a native person to see/experience scenes like this?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Valence: </a:t>
            </a:r>
            <a:r>
              <a:rPr lang="en-US" sz="2400" dirty="0">
                <a:cs typeface="Calibri"/>
              </a:rPr>
              <a:t>Rate your mood in response to these pictures.             	               </a:t>
            </a:r>
            <a:r>
              <a:rPr lang="en-US" sz="2000" dirty="0">
                <a:cs typeface="Calibri"/>
              </a:rPr>
              <a:t>(1-9) 1 = negative  5 = neutral  9 = positive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these pictures.         	              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3AD9BDC-D1D6-D34B-9246-0B7EC252ED38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BUTTON TO CONTINUE</a:t>
            </a: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178576FF-4B5E-3A44-980F-89AE5AF4D6D7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59455"/>
            <a:ext cx="914399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/>
              <a:t>When you are ready,</a:t>
            </a:r>
          </a:p>
          <a:p>
            <a:pPr algn="ctr"/>
            <a:r>
              <a:rPr lang="en-US" sz="4000" dirty="0"/>
              <a:t>Keep clicking the mouse to continue.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70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Relatedness: </a:t>
            </a:r>
            <a:r>
              <a:rPr lang="en-US" sz="3600" dirty="0">
                <a:cs typeface="Calibri"/>
              </a:rPr>
              <a:t>Are these pictures related to your identity as a native person?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[Yes/No options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260833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Identity: </a:t>
            </a:r>
            <a:r>
              <a:rPr lang="en-US" sz="3600" dirty="0">
                <a:cs typeface="Calibri"/>
              </a:rPr>
              <a:t>How much did these pictures relate to your identity as a native person?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controlled by buttons]</a:t>
            </a:r>
          </a:p>
        </p:txBody>
      </p:sp>
    </p:spTree>
    <p:extLst>
      <p:ext uri="{BB962C8B-B14F-4D97-AF65-F5344CB8AC3E}">
        <p14:creationId xmlns:p14="http://schemas.microsoft.com/office/powerpoint/2010/main" val="16494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0248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/>
              <a:t>In this task, you will watch a series of videos. After each video, you will be asked to respond to five questions: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Relatedness: </a:t>
            </a:r>
            <a:r>
              <a:rPr lang="en-US" sz="2400" dirty="0">
                <a:cs typeface="Calibri"/>
              </a:rPr>
              <a:t>Is this video related to your identity as a native person? (Y/N)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Identity: </a:t>
            </a:r>
            <a:r>
              <a:rPr lang="en-US" sz="2400" dirty="0">
                <a:cs typeface="Calibri"/>
              </a:rPr>
              <a:t>How much did this video relate to your identity as a native person?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Typicality: </a:t>
            </a:r>
            <a:r>
              <a:rPr lang="en-US" sz="2400" dirty="0">
                <a:cs typeface="Calibri"/>
              </a:rPr>
              <a:t>How likely is it for a native person to see/experience scenes like this?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Valence: </a:t>
            </a:r>
            <a:r>
              <a:rPr lang="en-US" sz="2400" dirty="0">
                <a:cs typeface="Calibri"/>
              </a:rPr>
              <a:t>Rate your mood in response to this video.                        		 </a:t>
            </a:r>
            <a:r>
              <a:rPr lang="en-US" sz="2000" dirty="0">
                <a:cs typeface="Calibri"/>
              </a:rPr>
              <a:t>(1-9) 1 = negative  5 = neutral  9 = positive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video.                   		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8F702E0-3A26-8344-80D9-9F567B25E475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BUTTON TO CONTINUE</a:t>
            </a: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61AD207B-49C0-5D4C-8F58-875D2B1B3D00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6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Typicality: </a:t>
            </a:r>
            <a:r>
              <a:rPr lang="en-US" sz="3600" dirty="0">
                <a:cs typeface="Calibri"/>
              </a:rPr>
              <a:t>How likely is it for a native person to see/experience scenes like this?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184848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3384"/>
            <a:ext cx="9143999" cy="304698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Valence: </a:t>
            </a:r>
            <a:r>
              <a:rPr lang="en-US" sz="3600" dirty="0">
                <a:cs typeface="Calibri"/>
              </a:rPr>
              <a:t>Rate your mood in response to these pictures. 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1=negative 5= neutral 9= positive]</a:t>
            </a:r>
          </a:p>
        </p:txBody>
      </p:sp>
    </p:spTree>
    <p:extLst>
      <p:ext uri="{BB962C8B-B14F-4D97-AF65-F5344CB8AC3E}">
        <p14:creationId xmlns:p14="http://schemas.microsoft.com/office/powerpoint/2010/main" val="3408860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Arousal: </a:t>
            </a:r>
            <a:r>
              <a:rPr lang="en-US" sz="3600" dirty="0">
                <a:cs typeface="Calibri"/>
              </a:rPr>
              <a:t>Rate your arousal in response to these pictures.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1=calm 5= middle 9= excited]</a:t>
            </a:r>
          </a:p>
        </p:txBody>
      </p:sp>
    </p:spTree>
    <p:extLst>
      <p:ext uri="{BB962C8B-B14F-4D97-AF65-F5344CB8AC3E}">
        <p14:creationId xmlns:p14="http://schemas.microsoft.com/office/powerpoint/2010/main" val="1406835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9143999" cy="353943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General Feedback:</a:t>
            </a:r>
            <a:r>
              <a:rPr lang="en-US" sz="3600" dirty="0">
                <a:cs typeface="Calibri"/>
              </a:rPr>
              <a:t> Thank you for participating in our study. Please take a moment to </a:t>
            </a:r>
            <a:r>
              <a:rPr lang="en-US" sz="3600">
                <a:cs typeface="Calibri"/>
              </a:rPr>
              <a:t>provide any </a:t>
            </a:r>
            <a:r>
              <a:rPr lang="en-US" sz="3600" dirty="0">
                <a:cs typeface="Calibri"/>
              </a:rPr>
              <a:t>comments or feedback regarding the study and the cultural pictures, music, and videos</a:t>
            </a:r>
            <a:r>
              <a:rPr lang="en-US" sz="3600" i="1" dirty="0">
                <a:cs typeface="Calibri"/>
              </a:rPr>
              <a:t>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78719-737B-45FC-898C-B2DAFFBE05E8}"/>
              </a:ext>
            </a:extLst>
          </p:cNvPr>
          <p:cNvSpPr txBox="1"/>
          <p:nvPr/>
        </p:nvSpPr>
        <p:spPr>
          <a:xfrm>
            <a:off x="419491" y="2409823"/>
            <a:ext cx="8305014" cy="4044099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59455"/>
            <a:ext cx="914399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/>
              <a:t>When you are ready,</a:t>
            </a:r>
          </a:p>
          <a:p>
            <a:pPr algn="ctr"/>
            <a:r>
              <a:rPr lang="en-US" sz="4000" dirty="0"/>
              <a:t>Press the RIGHT 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122476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Relatedness: </a:t>
            </a:r>
            <a:r>
              <a:rPr lang="en-US" sz="3600" dirty="0">
                <a:cs typeface="Calibri"/>
              </a:rPr>
              <a:t>Is this video related to your identity as a native person?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[Yes/No options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417645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Identity: </a:t>
            </a:r>
            <a:r>
              <a:rPr lang="en-US" sz="3600" dirty="0">
                <a:cs typeface="Calibri"/>
              </a:rPr>
              <a:t>How much did this video relate to your identity as a native person?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94603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Typicality: </a:t>
            </a:r>
            <a:r>
              <a:rPr lang="en-US" sz="3600" dirty="0">
                <a:cs typeface="Calibri"/>
              </a:rPr>
              <a:t>How likely is it for a native person to see/experience scenes like this?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62895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3384"/>
            <a:ext cx="9143999" cy="304698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Valence: </a:t>
            </a:r>
            <a:r>
              <a:rPr lang="en-US" sz="3600" dirty="0">
                <a:cs typeface="Calibri"/>
              </a:rPr>
              <a:t>Rate your mood in response to this video. 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1=negative 5= neutral 9= positive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293127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Arousal: </a:t>
            </a:r>
            <a:r>
              <a:rPr lang="en-US" sz="3600" dirty="0">
                <a:cs typeface="Calibri"/>
              </a:rPr>
              <a:t>Rate your arousal in response to this video.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1=calm 5= middle 9=excited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356315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111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/>
              <a:t>In this task, you will listen to music clips. After each clip, you will be asked to respond to five questions: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Relatedness: </a:t>
            </a:r>
            <a:r>
              <a:rPr lang="en-US" sz="2400" dirty="0">
                <a:cs typeface="Calibri"/>
              </a:rPr>
              <a:t>Is this clip related to your identity as a native person? (Y/N)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Identity: </a:t>
            </a:r>
            <a:r>
              <a:rPr lang="en-US" sz="2400" dirty="0">
                <a:cs typeface="Calibri"/>
              </a:rPr>
              <a:t>How much did this clip relate to your identity as a native person?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Typicality: </a:t>
            </a:r>
            <a:r>
              <a:rPr lang="en-US" sz="2400" dirty="0">
                <a:cs typeface="Calibri"/>
              </a:rPr>
              <a:t>How likely is it for a native person to hear/experience sounds like this?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Valence: </a:t>
            </a:r>
            <a:r>
              <a:rPr lang="en-US" sz="2400" dirty="0">
                <a:cs typeface="Calibri"/>
              </a:rPr>
              <a:t>Rate your mood in response to this clip.             	                 	               </a:t>
            </a:r>
            <a:r>
              <a:rPr lang="en-US" sz="2000" dirty="0">
                <a:cs typeface="Calibri"/>
              </a:rPr>
              <a:t>(1-9) 1 = negative  5 = neutral  9 = positive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clip.         	               	              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A40E84C-8146-EC44-B63C-4B296B345500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BUTTON TO CONTINUE</a:t>
            </a: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9652E570-CAA2-6D4A-BC9E-66B32493DAA6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356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48527</TotalTime>
  <Words>1325</Words>
  <Application>Microsoft Macintosh PowerPoint</Application>
  <PresentationFormat>On-screen Show (4:3)</PresentationFormat>
  <Paragraphs>121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Black</vt:lpstr>
      <vt:lpstr>NCAIR Remote Stimulus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588</cp:revision>
  <dcterms:created xsi:type="dcterms:W3CDTF">2014-09-09T19:40:19Z</dcterms:created>
  <dcterms:modified xsi:type="dcterms:W3CDTF">2021-03-10T20:41:11Z</dcterms:modified>
</cp:coreProperties>
</file>