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4"/>
  </p:notesMasterIdLst>
  <p:sldIdLst>
    <p:sldId id="498" r:id="rId2"/>
    <p:sldId id="552" r:id="rId3"/>
    <p:sldId id="257" r:id="rId4"/>
    <p:sldId id="551" r:id="rId5"/>
    <p:sldId id="258" r:id="rId6"/>
    <p:sldId id="537" r:id="rId7"/>
    <p:sldId id="538" r:id="rId8"/>
    <p:sldId id="539" r:id="rId9"/>
    <p:sldId id="543" r:id="rId10"/>
    <p:sldId id="550" r:id="rId11"/>
    <p:sldId id="544" r:id="rId12"/>
    <p:sldId id="542" r:id="rId13"/>
    <p:sldId id="546" r:id="rId14"/>
    <p:sldId id="547" r:id="rId15"/>
    <p:sldId id="548" r:id="rId16"/>
    <p:sldId id="549" r:id="rId17"/>
    <p:sldId id="536" r:id="rId18"/>
    <p:sldId id="541" r:id="rId19"/>
    <p:sldId id="534" r:id="rId20"/>
    <p:sldId id="555" r:id="rId21"/>
    <p:sldId id="553" r:id="rId22"/>
    <p:sldId id="554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FE281D0-C9B0-B940-BBEB-FAAE7C1EDF7A}">
          <p14:sldIdLst>
            <p14:sldId id="498"/>
            <p14:sldId id="552"/>
            <p14:sldId id="257"/>
            <p14:sldId id="551"/>
            <p14:sldId id="258"/>
            <p14:sldId id="537"/>
            <p14:sldId id="538"/>
            <p14:sldId id="539"/>
            <p14:sldId id="543"/>
            <p14:sldId id="550"/>
            <p14:sldId id="544"/>
            <p14:sldId id="542"/>
            <p14:sldId id="546"/>
            <p14:sldId id="547"/>
            <p14:sldId id="548"/>
            <p14:sldId id="549"/>
            <p14:sldId id="536"/>
            <p14:sldId id="541"/>
          </p14:sldIdLst>
        </p14:section>
        <p14:section name="READY" id="{9E760339-E8FE-7944-94F6-479394EF3CB5}">
          <p14:sldIdLst>
            <p14:sldId id="534"/>
            <p14:sldId id="555"/>
          </p14:sldIdLst>
        </p14:section>
        <p14:section name="Run 2" id="{F4C5C787-AE95-4948-A501-A9058E998524}">
          <p14:sldIdLst>
            <p14:sldId id="553"/>
            <p14:sldId id="55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FFFF66"/>
    <a:srgbClr val="1D6BA9"/>
    <a:srgbClr val="0000FF"/>
    <a:srgbClr val="1025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20" autoAdjust="0"/>
    <p:restoredTop sz="93380" autoAdjust="0"/>
  </p:normalViewPr>
  <p:slideViewPr>
    <p:cSldViewPr snapToGrid="0" snapToObjects="1">
      <p:cViewPr varScale="1">
        <p:scale>
          <a:sx n="108" d="100"/>
          <a:sy n="108" d="100"/>
        </p:scale>
        <p:origin x="208" y="33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CDFB13-8C7E-2148-B293-047F9641DD71}" type="datetimeFigureOut">
              <a:rPr lang="en-US" smtClean="0"/>
              <a:t>10/20/22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AE12D7-AE97-9243-8341-9A20FCA5A3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675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Outside</a:t>
            </a:r>
            <a:r>
              <a:rPr lang="en-US" baseline="0" dirty="0"/>
              <a:t> the scanner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2718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AE12D7-AE97-9243-8341-9A20FCA5A30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69512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AE12D7-AE97-9243-8341-9A20FCA5A30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90434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Outside</a:t>
            </a:r>
            <a:r>
              <a:rPr lang="en-US" baseline="0" dirty="0"/>
              <a:t> the scanner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529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Outside</a:t>
            </a:r>
            <a:r>
              <a:rPr lang="en-US" baseline="0" dirty="0"/>
              <a:t> the scanner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6770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AE12D7-AE97-9243-8341-9A20FCA5A30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42947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AE12D7-AE97-9243-8341-9A20FCA5A30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96142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AE12D7-AE97-9243-8341-9A20FCA5A30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35386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AE12D7-AE97-9243-8341-9A20FCA5A30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46313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AE12D7-AE97-9243-8341-9A20FCA5A30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25551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AE12D7-AE97-9243-8341-9A20FCA5A30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37765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AE12D7-AE97-9243-8341-9A20FCA5A30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1150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10/20/22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10/20/22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10/20/22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10/20/22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10/20/22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10/20/22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10/20/22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10/20/22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10/20/22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10/20/22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10/20/22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A4D3A-6EF8-7448-AC6F-AD52FEDAA6A8}" type="datetimeFigureOut">
              <a:rPr lang="en-US" smtClean="0"/>
              <a:t>10/20/22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866900" y="1818277"/>
            <a:ext cx="8458200" cy="1470025"/>
          </a:xfrm>
        </p:spPr>
        <p:txBody>
          <a:bodyPr>
            <a:normAutofit/>
          </a:bodyPr>
          <a:lstStyle/>
          <a:p>
            <a:r>
              <a:rPr lang="en-US" sz="4800" dirty="0"/>
              <a:t>Cooperation Task</a:t>
            </a: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518" y="176410"/>
            <a:ext cx="1760561" cy="33386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89E7F23-217F-9748-9849-CDF4499B356A}"/>
              </a:ext>
            </a:extLst>
          </p:cNvPr>
          <p:cNvSpPr txBox="1"/>
          <p:nvPr/>
        </p:nvSpPr>
        <p:spPr>
          <a:xfrm>
            <a:off x="1866900" y="3850075"/>
            <a:ext cx="8321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This task uses audio. </a:t>
            </a:r>
          </a:p>
          <a:p>
            <a:pPr algn="ctr"/>
            <a:r>
              <a:rPr lang="en-US" sz="2400" dirty="0"/>
              <a:t>Please turn up your computer volume.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6AEEAA-9552-114D-B68D-6A46C8AC67A9}"/>
              </a:ext>
            </a:extLst>
          </p:cNvPr>
          <p:cNvSpPr txBox="1"/>
          <p:nvPr/>
        </p:nvSpPr>
        <p:spPr>
          <a:xfrm>
            <a:off x="4396393" y="5612179"/>
            <a:ext cx="33992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RUN 1</a:t>
            </a:r>
          </a:p>
        </p:txBody>
      </p:sp>
    </p:spTree>
    <p:extLst>
      <p:ext uri="{BB962C8B-B14F-4D97-AF65-F5344CB8AC3E}">
        <p14:creationId xmlns:p14="http://schemas.microsoft.com/office/powerpoint/2010/main" val="1268561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B7B08E01-564D-3A4B-83BD-44E5267425F1}"/>
              </a:ext>
            </a:extLst>
          </p:cNvPr>
          <p:cNvSpPr txBox="1">
            <a:spLocks/>
          </p:cNvSpPr>
          <p:nvPr/>
        </p:nvSpPr>
        <p:spPr>
          <a:xfrm>
            <a:off x="1537806" y="6070227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F13C9F58-8DD1-0741-8B32-E518388B270B}"/>
              </a:ext>
            </a:extLst>
          </p:cNvPr>
          <p:cNvSpPr/>
          <p:nvPr/>
        </p:nvSpPr>
        <p:spPr>
          <a:xfrm rot="10800000">
            <a:off x="1924339" y="6388210"/>
            <a:ext cx="640200" cy="28976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Subtitle 8">
            <a:extLst>
              <a:ext uri="{FF2B5EF4-FFF2-40B4-BE49-F238E27FC236}">
                <a16:creationId xmlns:a16="http://schemas.microsoft.com/office/drawing/2014/main" id="{030FA3B7-9ECC-3241-AC0F-1E2A6B1E22B9}"/>
              </a:ext>
            </a:extLst>
          </p:cNvPr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12938356-7A94-A745-96CF-A58F4DF93992}"/>
              </a:ext>
            </a:extLst>
          </p:cNvPr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itle 3">
            <a:extLst>
              <a:ext uri="{FF2B5EF4-FFF2-40B4-BE49-F238E27FC236}">
                <a16:creationId xmlns:a16="http://schemas.microsoft.com/office/drawing/2014/main" id="{F7D83F43-CDD0-CB44-9F53-CC2BB30E8507}"/>
              </a:ext>
            </a:extLst>
          </p:cNvPr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KEY TO CONTINUE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11E801-472B-3EC1-2B1D-AE7377B7994E}"/>
              </a:ext>
            </a:extLst>
          </p:cNvPr>
          <p:cNvSpPr txBox="1"/>
          <p:nvPr/>
        </p:nvSpPr>
        <p:spPr>
          <a:xfrm>
            <a:off x="1186134" y="758851"/>
            <a:ext cx="981973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800" dirty="0"/>
              <a:t>Below are examples of what the pleasant, meaningless, and unpleasant images might look like:</a:t>
            </a:r>
          </a:p>
          <a:p>
            <a:endParaRPr lang="en-US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58272F-6036-070C-32B1-0752D6F19136}"/>
              </a:ext>
            </a:extLst>
          </p:cNvPr>
          <p:cNvSpPr txBox="1"/>
          <p:nvPr/>
        </p:nvSpPr>
        <p:spPr>
          <a:xfrm>
            <a:off x="1116494" y="4928146"/>
            <a:ext cx="29756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3200" dirty="0">
                <a:solidFill>
                  <a:srgbClr val="00FF00"/>
                </a:solidFill>
              </a:rPr>
              <a:t>Pleasant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E65A34-5802-236A-1A8B-5D1027443AE9}"/>
              </a:ext>
            </a:extLst>
          </p:cNvPr>
          <p:cNvSpPr txBox="1"/>
          <p:nvPr/>
        </p:nvSpPr>
        <p:spPr>
          <a:xfrm>
            <a:off x="4608178" y="4928147"/>
            <a:ext cx="29756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3200" dirty="0"/>
              <a:t>Meaningless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5D2711-468D-52FF-37F6-57402D84EFB9}"/>
              </a:ext>
            </a:extLst>
          </p:cNvPr>
          <p:cNvSpPr txBox="1"/>
          <p:nvPr/>
        </p:nvSpPr>
        <p:spPr>
          <a:xfrm>
            <a:off x="8469597" y="4928147"/>
            <a:ext cx="29756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3200" dirty="0">
                <a:solidFill>
                  <a:srgbClr val="FF0000"/>
                </a:solidFill>
              </a:rPr>
              <a:t>Unpleasant</a:t>
            </a:r>
          </a:p>
        </p:txBody>
      </p:sp>
      <p:pic>
        <p:nvPicPr>
          <p:cNvPr id="3" name="Picture 2" descr="A picture containing person, person&#10;&#10;Description automatically generated">
            <a:extLst>
              <a:ext uri="{FF2B5EF4-FFF2-40B4-BE49-F238E27FC236}">
                <a16:creationId xmlns:a16="http://schemas.microsoft.com/office/drawing/2014/main" id="{F82BCC75-7145-5742-940F-06A256F84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8938" y="2403645"/>
            <a:ext cx="2975643" cy="2231732"/>
          </a:xfrm>
          <a:prstGeom prst="rect">
            <a:avLst/>
          </a:prstGeom>
        </p:spPr>
      </p:pic>
      <p:pic>
        <p:nvPicPr>
          <p:cNvPr id="5" name="Picture 4" descr="A person with a beard&#10;&#10;Description automatically generated with medium confidence">
            <a:extLst>
              <a:ext uri="{FF2B5EF4-FFF2-40B4-BE49-F238E27FC236}">
                <a16:creationId xmlns:a16="http://schemas.microsoft.com/office/drawing/2014/main" id="{2174A091-9C4E-C546-AFFA-03A45BF856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422" y="2403644"/>
            <a:ext cx="2975641" cy="2231731"/>
          </a:xfrm>
          <a:prstGeom prst="rect">
            <a:avLst/>
          </a:prstGeom>
        </p:spPr>
      </p:pic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37043451-CE54-CF44-9836-512A147910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8179" y="2403643"/>
            <a:ext cx="2975641" cy="2231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337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B7B08E01-564D-3A4B-83BD-44E5267425F1}"/>
              </a:ext>
            </a:extLst>
          </p:cNvPr>
          <p:cNvSpPr txBox="1">
            <a:spLocks/>
          </p:cNvSpPr>
          <p:nvPr/>
        </p:nvSpPr>
        <p:spPr>
          <a:xfrm>
            <a:off x="1537806" y="6070227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F13C9F58-8DD1-0741-8B32-E518388B270B}"/>
              </a:ext>
            </a:extLst>
          </p:cNvPr>
          <p:cNvSpPr/>
          <p:nvPr/>
        </p:nvSpPr>
        <p:spPr>
          <a:xfrm rot="10800000">
            <a:off x="1924339" y="6388210"/>
            <a:ext cx="640200" cy="28976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Subtitle 8">
            <a:extLst>
              <a:ext uri="{FF2B5EF4-FFF2-40B4-BE49-F238E27FC236}">
                <a16:creationId xmlns:a16="http://schemas.microsoft.com/office/drawing/2014/main" id="{030FA3B7-9ECC-3241-AC0F-1E2A6B1E22B9}"/>
              </a:ext>
            </a:extLst>
          </p:cNvPr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12938356-7A94-A745-96CF-A58F4DF93992}"/>
              </a:ext>
            </a:extLst>
          </p:cNvPr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itle 3">
            <a:extLst>
              <a:ext uri="{FF2B5EF4-FFF2-40B4-BE49-F238E27FC236}">
                <a16:creationId xmlns:a16="http://schemas.microsoft.com/office/drawing/2014/main" id="{F7D83F43-CDD0-CB44-9F53-CC2BB30E8507}"/>
              </a:ext>
            </a:extLst>
          </p:cNvPr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KEY TO CONTINUE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11E801-472B-3EC1-2B1D-AE7377B7994E}"/>
              </a:ext>
            </a:extLst>
          </p:cNvPr>
          <p:cNvSpPr txBox="1"/>
          <p:nvPr/>
        </p:nvSpPr>
        <p:spPr>
          <a:xfrm>
            <a:off x="1186134" y="758851"/>
            <a:ext cx="9819731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More </a:t>
            </a:r>
            <a:r>
              <a:rPr lang="en-US" sz="2800" u="sng" dirty="0"/>
              <a:t>helpful</a:t>
            </a:r>
            <a:r>
              <a:rPr lang="en-US" sz="2800" dirty="0"/>
              <a:t> people will show you the </a:t>
            </a:r>
            <a:r>
              <a:rPr lang="en-US" sz="2800" dirty="0">
                <a:solidFill>
                  <a:srgbClr val="00FF00"/>
                </a:solidFill>
              </a:rPr>
              <a:t>pleasant</a:t>
            </a:r>
            <a:r>
              <a:rPr lang="en-US" sz="2800" dirty="0"/>
              <a:t> images and sounds </a:t>
            </a:r>
            <a:r>
              <a:rPr lang="en-US" sz="2800" u="sng" dirty="0"/>
              <a:t>more often</a:t>
            </a:r>
            <a:r>
              <a:rPr lang="en-US" sz="2800" dirty="0"/>
              <a:t> in positive outcome games, and they will show you the </a:t>
            </a:r>
            <a:r>
              <a:rPr lang="en-US" sz="2800" dirty="0">
                <a:solidFill>
                  <a:srgbClr val="FF0000"/>
                </a:solidFill>
              </a:rPr>
              <a:t>unpleasant</a:t>
            </a:r>
            <a:r>
              <a:rPr lang="en-US" sz="2800" dirty="0"/>
              <a:t> images and sounds </a:t>
            </a:r>
            <a:r>
              <a:rPr lang="en-US" sz="2800" u="sng" dirty="0"/>
              <a:t>less often</a:t>
            </a:r>
            <a:r>
              <a:rPr lang="en-US" sz="2800" dirty="0"/>
              <a:t> in negative outcome games.</a:t>
            </a:r>
          </a:p>
          <a:p>
            <a:endParaRPr lang="en-US" sz="2800" dirty="0"/>
          </a:p>
          <a:p>
            <a:r>
              <a:rPr lang="en-US" sz="2800" dirty="0"/>
              <a:t>But when you start each game, you will not know which of the three people are more likely to help you.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12559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PRESS THE RIGHT </a:t>
            </a:r>
            <a:r>
              <a:rPr lang="en-US" sz="3000" dirty="0">
                <a:solidFill>
                  <a:srgbClr val="FF0000"/>
                </a:solidFill>
                <a:latin typeface="Calibri"/>
              </a:rPr>
              <a:t>KEY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B089F57-6179-B14E-8148-2009637B5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561" y="784156"/>
            <a:ext cx="10082270" cy="8016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Each game will look as shown below. </a:t>
            </a:r>
          </a:p>
        </p:txBody>
      </p:sp>
      <p:pic>
        <p:nvPicPr>
          <p:cNvPr id="9" name="Picture 8" descr="Graphical user interface&#10;&#10;Description automatically generated">
            <a:extLst>
              <a:ext uri="{FF2B5EF4-FFF2-40B4-BE49-F238E27FC236}">
                <a16:creationId xmlns:a16="http://schemas.microsoft.com/office/drawing/2014/main" id="{D0B183FC-B31A-424B-A8D0-F5C505B16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8715" y="2097887"/>
            <a:ext cx="4795104" cy="3975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442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PRESS THE RIGHT </a:t>
            </a:r>
            <a:r>
              <a:rPr lang="en-US" sz="3000" dirty="0">
                <a:solidFill>
                  <a:srgbClr val="FF0000"/>
                </a:solidFill>
                <a:latin typeface="Calibri"/>
              </a:rPr>
              <a:t>KEY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B089F57-6179-B14E-8148-2009637B5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561" y="507396"/>
            <a:ext cx="10082270" cy="14630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To help you remember what each person has done in the past, every time a person shows you the </a:t>
            </a:r>
            <a:r>
              <a:rPr lang="en-US" u="sng" dirty="0"/>
              <a:t>pleasant image</a:t>
            </a:r>
            <a:r>
              <a:rPr lang="en-US" dirty="0"/>
              <a:t> and sound, a </a:t>
            </a:r>
            <a:r>
              <a:rPr lang="en-US" u="sng" dirty="0"/>
              <a:t>happy face</a:t>
            </a:r>
            <a:r>
              <a:rPr lang="en-US" dirty="0"/>
              <a:t> will be added above their picture.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91E545-CD40-7243-BD74-DFCC59132F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3400" y="3399905"/>
            <a:ext cx="965200" cy="9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860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8746C0-68A6-B149-BFDE-547A7D0A9E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3400" y="3399905"/>
            <a:ext cx="965200" cy="965200"/>
          </a:xfrm>
          <a:prstGeom prst="rect">
            <a:avLst/>
          </a:prstGeom>
        </p:spPr>
      </p:pic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PRESS THE RIGHT </a:t>
            </a:r>
            <a:r>
              <a:rPr lang="en-US" sz="3000" dirty="0">
                <a:solidFill>
                  <a:srgbClr val="FF0000"/>
                </a:solidFill>
                <a:latin typeface="Calibri"/>
              </a:rPr>
              <a:t>KEY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B089F57-6179-B14E-8148-2009637B5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561" y="507396"/>
            <a:ext cx="10082270" cy="14630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Every time a person shows you the </a:t>
            </a:r>
            <a:r>
              <a:rPr lang="en-US" u="sng" dirty="0"/>
              <a:t>meaningless image</a:t>
            </a:r>
            <a:r>
              <a:rPr lang="en-US" dirty="0"/>
              <a:t> and sound, a </a:t>
            </a:r>
            <a:r>
              <a:rPr lang="en-US" u="sng" dirty="0"/>
              <a:t>neutral face</a:t>
            </a:r>
            <a:r>
              <a:rPr lang="en-US" dirty="0"/>
              <a:t> will appear above their picture.</a:t>
            </a:r>
          </a:p>
        </p:txBody>
      </p:sp>
    </p:spTree>
    <p:extLst>
      <p:ext uri="{BB962C8B-B14F-4D97-AF65-F5344CB8AC3E}">
        <p14:creationId xmlns:p14="http://schemas.microsoft.com/office/powerpoint/2010/main" val="1009179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PRESS THE RIGHT </a:t>
            </a:r>
            <a:r>
              <a:rPr lang="en-US" sz="3000" dirty="0">
                <a:solidFill>
                  <a:srgbClr val="FF0000"/>
                </a:solidFill>
                <a:latin typeface="Calibri"/>
              </a:rPr>
              <a:t>KEY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B089F57-6179-B14E-8148-2009637B5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561" y="507396"/>
            <a:ext cx="10082270" cy="14630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Every time a person shows you the </a:t>
            </a:r>
            <a:r>
              <a:rPr lang="en-US" u="sng" dirty="0"/>
              <a:t>unpleasant</a:t>
            </a:r>
            <a:r>
              <a:rPr lang="en-US" dirty="0"/>
              <a:t> image and sound, a </a:t>
            </a:r>
            <a:r>
              <a:rPr lang="en-US" u="sng" dirty="0"/>
              <a:t>negative face</a:t>
            </a:r>
            <a:r>
              <a:rPr lang="en-US" dirty="0"/>
              <a:t> will appear above their picture.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FD07CCB-72C2-674F-8F0C-96EA9B3CFF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3400" y="3399905"/>
            <a:ext cx="965200" cy="965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52B3868-44A1-444C-BAB6-3CF02E4A9D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3401" y="3397173"/>
            <a:ext cx="965199" cy="96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3325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PRESS THE RIGHT </a:t>
            </a:r>
            <a:r>
              <a:rPr lang="en-US" sz="3000" dirty="0">
                <a:solidFill>
                  <a:srgbClr val="FF0000"/>
                </a:solidFill>
                <a:latin typeface="Calibri"/>
              </a:rPr>
              <a:t>KEY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B089F57-6179-B14E-8148-2009637B5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3109" y="507396"/>
            <a:ext cx="9636721" cy="167936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These faces will stack on top of each other to show you how many times each person has chosen </a:t>
            </a:r>
            <a:r>
              <a:rPr lang="en-US" sz="1800" dirty="0"/>
              <a:t>what</a:t>
            </a:r>
            <a:r>
              <a:rPr lang="en-US" sz="2400" dirty="0"/>
              <a:t> to do. </a:t>
            </a:r>
          </a:p>
          <a:p>
            <a:pPr marL="0" indent="0">
              <a:buNone/>
            </a:pPr>
            <a:r>
              <a:rPr lang="en-US" sz="2400" dirty="0"/>
              <a:t>For instance, in the example game below, person #2 had so far shown you two pleasant images/sounds and one meaningless image/sound. </a:t>
            </a:r>
          </a:p>
        </p:txBody>
      </p:sp>
      <p:pic>
        <p:nvPicPr>
          <p:cNvPr id="3" name="Picture 2" descr="A collage of a person&#10;&#10;Description automatically generated with medium confidence">
            <a:extLst>
              <a:ext uri="{FF2B5EF4-FFF2-40B4-BE49-F238E27FC236}">
                <a16:creationId xmlns:a16="http://schemas.microsoft.com/office/drawing/2014/main" id="{3ED5392A-7CC0-F84A-B6C6-D037FB9E23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0287" y="2204242"/>
            <a:ext cx="4591425" cy="397957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3BF1CE9-79EC-7949-9623-71B26E8DE2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4280" y="4656365"/>
            <a:ext cx="238898" cy="2388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FD160A3-7433-FC46-8A5A-69D18AFA65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4280" y="4291265"/>
            <a:ext cx="238898" cy="23889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EA73852-4A05-F540-A9A2-FAD33C89A2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7533" y="4656365"/>
            <a:ext cx="238898" cy="238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2839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PRESS THE RIGHT </a:t>
            </a:r>
            <a:r>
              <a:rPr lang="en-US" sz="3000" dirty="0">
                <a:solidFill>
                  <a:srgbClr val="FF0000"/>
                </a:solidFill>
                <a:latin typeface="Calibri"/>
              </a:rPr>
              <a:t>KEY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B089F57-6179-B14E-8148-2009637B5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884" y="1268115"/>
            <a:ext cx="10552683" cy="14630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In both types of games, </a:t>
            </a:r>
            <a:r>
              <a:rPr lang="en-US" u="sng" dirty="0"/>
              <a:t>you should try to get help as many times as you can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means you would </a:t>
            </a:r>
            <a:r>
              <a:rPr lang="en-US" dirty="0">
                <a:solidFill>
                  <a:srgbClr val="00FF00"/>
                </a:solidFill>
              </a:rPr>
              <a:t>see the pleasant outcomes as much as possible</a:t>
            </a:r>
            <a:r>
              <a:rPr lang="en-US" dirty="0"/>
              <a:t> in positive outcome games, and you would </a:t>
            </a:r>
            <a:r>
              <a:rPr lang="en-US" dirty="0">
                <a:solidFill>
                  <a:srgbClr val="00B0F0"/>
                </a:solidFill>
              </a:rPr>
              <a:t>avoid the unpleasant outcomes as much as possible </a:t>
            </a:r>
            <a:r>
              <a:rPr lang="en-US" dirty="0"/>
              <a:t>in negative outcome games.</a:t>
            </a:r>
          </a:p>
        </p:txBody>
      </p:sp>
    </p:spTree>
    <p:extLst>
      <p:ext uri="{BB962C8B-B14F-4D97-AF65-F5344CB8AC3E}">
        <p14:creationId xmlns:p14="http://schemas.microsoft.com/office/powerpoint/2010/main" val="30278749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PRESS THE RIGHT </a:t>
            </a:r>
            <a:r>
              <a:rPr lang="en-US" sz="3000" dirty="0">
                <a:solidFill>
                  <a:srgbClr val="FF0000"/>
                </a:solidFill>
                <a:latin typeface="Calibri"/>
              </a:rPr>
              <a:t>KEY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B089F57-6179-B14E-8148-2009637B5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1807" y="2220936"/>
            <a:ext cx="7928386" cy="14630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To help you get comfortable with this task,</a:t>
            </a:r>
          </a:p>
          <a:p>
            <a:pPr marL="0" indent="0">
              <a:buNone/>
            </a:pPr>
            <a:r>
              <a:rPr lang="en-US" dirty="0"/>
              <a:t>let’s do a few practice games</a:t>
            </a:r>
          </a:p>
        </p:txBody>
      </p:sp>
    </p:spTree>
    <p:extLst>
      <p:ext uri="{BB962C8B-B14F-4D97-AF65-F5344CB8AC3E}">
        <p14:creationId xmlns:p14="http://schemas.microsoft.com/office/powerpoint/2010/main" val="34228020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B089F57-6179-B14E-8148-2009637B5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4920" y="1065627"/>
            <a:ext cx="9662159" cy="180418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dirty="0"/>
              <a:t>Great Job!</a:t>
            </a:r>
          </a:p>
          <a:p>
            <a:pPr marL="0" indent="0" algn="ctr">
              <a:buNone/>
            </a:pPr>
            <a:r>
              <a:rPr lang="en-US" dirty="0"/>
              <a:t>Let’s begin the real games!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BAAE0E0B-4974-DD4C-AAA7-9A9C12314860}"/>
              </a:ext>
            </a:extLst>
          </p:cNvPr>
          <p:cNvSpPr txBox="1">
            <a:spLocks/>
          </p:cNvSpPr>
          <p:nvPr/>
        </p:nvSpPr>
        <p:spPr>
          <a:xfrm>
            <a:off x="3031351" y="3644440"/>
            <a:ext cx="6111932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KEY TO </a:t>
            </a:r>
            <a:r>
              <a:rPr lang="en-US" sz="3000" u="sng" dirty="0">
                <a:solidFill>
                  <a:srgbClr val="FF0000"/>
                </a:solidFill>
              </a:rPr>
              <a:t>BEGIN</a:t>
            </a:r>
          </a:p>
        </p:txBody>
      </p:sp>
      <p:sp>
        <p:nvSpPr>
          <p:cNvPr id="8" name="Subtitle 8">
            <a:extLst>
              <a:ext uri="{FF2B5EF4-FFF2-40B4-BE49-F238E27FC236}">
                <a16:creationId xmlns:a16="http://schemas.microsoft.com/office/drawing/2014/main" id="{A055A16D-A8A0-3F4E-A40E-0DE76845C931}"/>
              </a:ext>
            </a:extLst>
          </p:cNvPr>
          <p:cNvSpPr txBox="1">
            <a:spLocks/>
          </p:cNvSpPr>
          <p:nvPr/>
        </p:nvSpPr>
        <p:spPr>
          <a:xfrm>
            <a:off x="8981486" y="3479952"/>
            <a:ext cx="1258017" cy="6317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ECC5C2B7-F559-DC43-B8E3-A629B8848CFA}"/>
              </a:ext>
            </a:extLst>
          </p:cNvPr>
          <p:cNvSpPr/>
          <p:nvPr/>
        </p:nvSpPr>
        <p:spPr>
          <a:xfrm>
            <a:off x="9143283" y="3644440"/>
            <a:ext cx="1258017" cy="631765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022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518" y="176410"/>
            <a:ext cx="1760561" cy="3338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70596C5-CB3B-A140-93E5-EC70BB54ADFB}"/>
              </a:ext>
            </a:extLst>
          </p:cNvPr>
          <p:cNvSpPr txBox="1"/>
          <p:nvPr/>
        </p:nvSpPr>
        <p:spPr>
          <a:xfrm>
            <a:off x="1306830" y="2137896"/>
            <a:ext cx="95783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FF00"/>
                </a:solidFill>
              </a:rPr>
              <a:t>CONTENT WARNING: </a:t>
            </a:r>
          </a:p>
          <a:p>
            <a:pPr algn="ctr"/>
            <a:r>
              <a:rPr lang="en-US" sz="3600" dirty="0">
                <a:solidFill>
                  <a:srgbClr val="FFFF00"/>
                </a:solidFill>
              </a:rPr>
              <a:t>Some of the images shown in this task </a:t>
            </a:r>
          </a:p>
          <a:p>
            <a:pPr algn="ctr"/>
            <a:r>
              <a:rPr lang="en-US" sz="3600" dirty="0">
                <a:solidFill>
                  <a:srgbClr val="FFFF00"/>
                </a:solidFill>
              </a:rPr>
              <a:t>are graphic in nature and might be disturbing to some viewers.</a:t>
            </a:r>
          </a:p>
        </p:txBody>
      </p:sp>
    </p:spTree>
    <p:extLst>
      <p:ext uri="{BB962C8B-B14F-4D97-AF65-F5344CB8AC3E}">
        <p14:creationId xmlns:p14="http://schemas.microsoft.com/office/powerpoint/2010/main" val="31049657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>
            <a:extLst>
              <a:ext uri="{FF2B5EF4-FFF2-40B4-BE49-F238E27FC236}">
                <a16:creationId xmlns:a16="http://schemas.microsoft.com/office/drawing/2014/main" id="{BAAE0E0B-4974-DD4C-AAA7-9A9C12314860}"/>
              </a:ext>
            </a:extLst>
          </p:cNvPr>
          <p:cNvSpPr txBox="1">
            <a:spLocks/>
          </p:cNvSpPr>
          <p:nvPr/>
        </p:nvSpPr>
        <p:spPr>
          <a:xfrm>
            <a:off x="2105891" y="3100647"/>
            <a:ext cx="7980218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Press the RIGHT KEY to BEGIN!</a:t>
            </a:r>
            <a:endParaRPr lang="en-US" sz="4000" u="sng" dirty="0"/>
          </a:p>
        </p:txBody>
      </p:sp>
    </p:spTree>
    <p:extLst>
      <p:ext uri="{BB962C8B-B14F-4D97-AF65-F5344CB8AC3E}">
        <p14:creationId xmlns:p14="http://schemas.microsoft.com/office/powerpoint/2010/main" val="27558812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866900" y="1818277"/>
            <a:ext cx="8458200" cy="1470025"/>
          </a:xfrm>
        </p:spPr>
        <p:txBody>
          <a:bodyPr>
            <a:normAutofit/>
          </a:bodyPr>
          <a:lstStyle/>
          <a:p>
            <a:r>
              <a:rPr lang="en-US" sz="4800" dirty="0"/>
              <a:t>Cooperation Task</a:t>
            </a: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518" y="176410"/>
            <a:ext cx="1760561" cy="33386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89E7F23-217F-9748-9849-CDF4499B356A}"/>
              </a:ext>
            </a:extLst>
          </p:cNvPr>
          <p:cNvSpPr txBox="1"/>
          <p:nvPr/>
        </p:nvSpPr>
        <p:spPr>
          <a:xfrm>
            <a:off x="1866900" y="3740184"/>
            <a:ext cx="8321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This task uses audio. </a:t>
            </a:r>
          </a:p>
          <a:p>
            <a:pPr algn="ctr"/>
            <a:r>
              <a:rPr lang="en-US" sz="2400" dirty="0"/>
              <a:t>Please turn up your computer volume.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6AEEAA-9552-114D-B68D-6A46C8AC67A9}"/>
              </a:ext>
            </a:extLst>
          </p:cNvPr>
          <p:cNvSpPr txBox="1"/>
          <p:nvPr/>
        </p:nvSpPr>
        <p:spPr>
          <a:xfrm>
            <a:off x="4396393" y="5612179"/>
            <a:ext cx="33992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RUN 2</a:t>
            </a:r>
          </a:p>
        </p:txBody>
      </p:sp>
    </p:spTree>
    <p:extLst>
      <p:ext uri="{BB962C8B-B14F-4D97-AF65-F5344CB8AC3E}">
        <p14:creationId xmlns:p14="http://schemas.microsoft.com/office/powerpoint/2010/main" val="35297303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E5AA1D5-5151-874D-AB3B-06F98E8FAAC0}"/>
              </a:ext>
            </a:extLst>
          </p:cNvPr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5" name="Subtitle 8">
            <a:extLst>
              <a:ext uri="{FF2B5EF4-FFF2-40B4-BE49-F238E27FC236}">
                <a16:creationId xmlns:a16="http://schemas.microsoft.com/office/drawing/2014/main" id="{0C8B00AD-917D-A946-A3BB-6C7A8D0A5AC7}"/>
              </a:ext>
            </a:extLst>
          </p:cNvPr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6A7D13C0-54C2-ED40-905B-D456EA2F1DAC}"/>
              </a:ext>
            </a:extLst>
          </p:cNvPr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8B528CC-6CA2-A84F-AB56-90D2F063D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884" y="2695699"/>
            <a:ext cx="10552683" cy="199505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dirty="0"/>
              <a:t>This is the same task as the one you just completed.</a:t>
            </a:r>
          </a:p>
        </p:txBody>
      </p:sp>
    </p:spTree>
    <p:extLst>
      <p:ext uri="{BB962C8B-B14F-4D97-AF65-F5344CB8AC3E}">
        <p14:creationId xmlns:p14="http://schemas.microsoft.com/office/powerpoint/2010/main" val="1827811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3180" y="421585"/>
            <a:ext cx="9645639" cy="41377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For this task, you will play several “cooperation games”. In each game, you need to repeatedly choose between </a:t>
            </a:r>
            <a:r>
              <a:rPr lang="en-US" dirty="0">
                <a:solidFill>
                  <a:srgbClr val="00FF00"/>
                </a:solidFill>
              </a:rPr>
              <a:t>three different people </a:t>
            </a:r>
            <a:r>
              <a:rPr lang="en-US" dirty="0"/>
              <a:t>to ask for help. </a:t>
            </a:r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8" name="Subtitle 8"/>
          <p:cNvSpPr txBox="1">
            <a:spLocks/>
          </p:cNvSpPr>
          <p:nvPr/>
        </p:nvSpPr>
        <p:spPr>
          <a:xfrm>
            <a:off x="1537806" y="6070227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13" name="Right Arrow 12"/>
          <p:cNvSpPr/>
          <p:nvPr/>
        </p:nvSpPr>
        <p:spPr>
          <a:xfrm rot="10800000">
            <a:off x="1924339" y="6388210"/>
            <a:ext cx="640200" cy="28976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KEY TO CONTINUE</a:t>
            </a:r>
          </a:p>
        </p:txBody>
      </p:sp>
      <p:pic>
        <p:nvPicPr>
          <p:cNvPr id="10" name="Picture 9" descr="A collage of a person&#10;&#10;Description automatically generated with medium confidence">
            <a:extLst>
              <a:ext uri="{FF2B5EF4-FFF2-40B4-BE49-F238E27FC236}">
                <a16:creationId xmlns:a16="http://schemas.microsoft.com/office/drawing/2014/main" id="{8FAD66BB-5403-4C4B-A1C3-535122FF9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8171" y="2146784"/>
            <a:ext cx="4397340" cy="3684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246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542" y="658253"/>
            <a:ext cx="10953598" cy="413778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In each game, you will be able to make </a:t>
            </a:r>
            <a:r>
              <a:rPr lang="en-US" dirty="0">
                <a:solidFill>
                  <a:srgbClr val="00B0F0"/>
                </a:solidFill>
              </a:rPr>
              <a:t>16 choices in a row</a:t>
            </a:r>
            <a:r>
              <a:rPr lang="en-US" dirty="0"/>
              <a:t>.</a:t>
            </a:r>
          </a:p>
        </p:txBody>
      </p:sp>
      <p:sp>
        <p:nvSpPr>
          <p:cNvPr id="8" name="Subtitle 8"/>
          <p:cNvSpPr txBox="1">
            <a:spLocks/>
          </p:cNvSpPr>
          <p:nvPr/>
        </p:nvSpPr>
        <p:spPr>
          <a:xfrm>
            <a:off x="1537806" y="6070227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13" name="Right Arrow 12"/>
          <p:cNvSpPr/>
          <p:nvPr/>
        </p:nvSpPr>
        <p:spPr>
          <a:xfrm rot="10800000">
            <a:off x="1924339" y="6388210"/>
            <a:ext cx="640200" cy="28976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KEY TO CONTINUE</a:t>
            </a:r>
          </a:p>
        </p:txBody>
      </p:sp>
      <p:pic>
        <p:nvPicPr>
          <p:cNvPr id="11" name="Picture 10" descr="A collage of a person&#10;&#10;Description automatically generated with medium confidence">
            <a:extLst>
              <a:ext uri="{FF2B5EF4-FFF2-40B4-BE49-F238E27FC236}">
                <a16:creationId xmlns:a16="http://schemas.microsoft.com/office/drawing/2014/main" id="{D55B8CFD-B392-964C-8CC0-1EA0C8162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8171" y="2146784"/>
            <a:ext cx="4397340" cy="3684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626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B7B08E01-564D-3A4B-83BD-44E5267425F1}"/>
              </a:ext>
            </a:extLst>
          </p:cNvPr>
          <p:cNvSpPr txBox="1">
            <a:spLocks/>
          </p:cNvSpPr>
          <p:nvPr/>
        </p:nvSpPr>
        <p:spPr>
          <a:xfrm>
            <a:off x="1537806" y="6070227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F13C9F58-8DD1-0741-8B32-E518388B270B}"/>
              </a:ext>
            </a:extLst>
          </p:cNvPr>
          <p:cNvSpPr/>
          <p:nvPr/>
        </p:nvSpPr>
        <p:spPr>
          <a:xfrm rot="10800000">
            <a:off x="1924339" y="6388210"/>
            <a:ext cx="640200" cy="28976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Subtitle 8">
            <a:extLst>
              <a:ext uri="{FF2B5EF4-FFF2-40B4-BE49-F238E27FC236}">
                <a16:creationId xmlns:a16="http://schemas.microsoft.com/office/drawing/2014/main" id="{030FA3B7-9ECC-3241-AC0F-1E2A6B1E22B9}"/>
              </a:ext>
            </a:extLst>
          </p:cNvPr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12938356-7A94-A745-96CF-A58F4DF93992}"/>
              </a:ext>
            </a:extLst>
          </p:cNvPr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itle 3">
            <a:extLst>
              <a:ext uri="{FF2B5EF4-FFF2-40B4-BE49-F238E27FC236}">
                <a16:creationId xmlns:a16="http://schemas.microsoft.com/office/drawing/2014/main" id="{F7D83F43-CDD0-CB44-9F53-CC2BB30E8507}"/>
              </a:ext>
            </a:extLst>
          </p:cNvPr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KEY TO CONTINUE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11E801-472B-3EC1-2B1D-AE7377B7994E}"/>
              </a:ext>
            </a:extLst>
          </p:cNvPr>
          <p:cNvSpPr txBox="1"/>
          <p:nvPr/>
        </p:nvSpPr>
        <p:spPr>
          <a:xfrm>
            <a:off x="1187415" y="508989"/>
            <a:ext cx="9819731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800" dirty="0"/>
              <a:t>In each game, images of three people you can choose from will be shown like in the example below. </a:t>
            </a:r>
            <a:r>
              <a:rPr lang="en-US" sz="2800" dirty="0">
                <a:solidFill>
                  <a:srgbClr val="00FF00"/>
                </a:solidFill>
              </a:rPr>
              <a:t>Each person will have a number above their picture</a:t>
            </a:r>
            <a:r>
              <a:rPr lang="en-US" sz="2800" dirty="0"/>
              <a:t>. Either a 1, 2, or 3. 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Each time you want to choose to ask one of them for help, you need to </a:t>
            </a:r>
            <a:r>
              <a:rPr lang="en-US" sz="2800" u="sng" dirty="0"/>
              <a:t>press their number on the keyboard</a:t>
            </a:r>
            <a:r>
              <a:rPr lang="en-US" sz="2800" dirty="0"/>
              <a:t>.</a:t>
            </a:r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8" name="Picture 7" descr="A collage of a person&#10;&#10;Description automatically generated with medium confidence">
            <a:extLst>
              <a:ext uri="{FF2B5EF4-FFF2-40B4-BE49-F238E27FC236}">
                <a16:creationId xmlns:a16="http://schemas.microsoft.com/office/drawing/2014/main" id="{7082E73E-867C-514D-872A-8D06645AC8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538"/>
          <a:stretch/>
        </p:blipFill>
        <p:spPr>
          <a:xfrm>
            <a:off x="2503565" y="3955252"/>
            <a:ext cx="7184870" cy="177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520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B7B08E01-564D-3A4B-83BD-44E5267425F1}"/>
              </a:ext>
            </a:extLst>
          </p:cNvPr>
          <p:cNvSpPr txBox="1">
            <a:spLocks/>
          </p:cNvSpPr>
          <p:nvPr/>
        </p:nvSpPr>
        <p:spPr>
          <a:xfrm>
            <a:off x="1537806" y="6070227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F13C9F58-8DD1-0741-8B32-E518388B270B}"/>
              </a:ext>
            </a:extLst>
          </p:cNvPr>
          <p:cNvSpPr/>
          <p:nvPr/>
        </p:nvSpPr>
        <p:spPr>
          <a:xfrm rot="10800000">
            <a:off x="1924339" y="6388210"/>
            <a:ext cx="640200" cy="28976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Subtitle 8">
            <a:extLst>
              <a:ext uri="{FF2B5EF4-FFF2-40B4-BE49-F238E27FC236}">
                <a16:creationId xmlns:a16="http://schemas.microsoft.com/office/drawing/2014/main" id="{030FA3B7-9ECC-3241-AC0F-1E2A6B1E22B9}"/>
              </a:ext>
            </a:extLst>
          </p:cNvPr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12938356-7A94-A745-96CF-A58F4DF93992}"/>
              </a:ext>
            </a:extLst>
          </p:cNvPr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itle 3">
            <a:extLst>
              <a:ext uri="{FF2B5EF4-FFF2-40B4-BE49-F238E27FC236}">
                <a16:creationId xmlns:a16="http://schemas.microsoft.com/office/drawing/2014/main" id="{F7D83F43-CDD0-CB44-9F53-CC2BB30E8507}"/>
              </a:ext>
            </a:extLst>
          </p:cNvPr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KEY TO CONTINUE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11E801-472B-3EC1-2B1D-AE7377B7994E}"/>
              </a:ext>
            </a:extLst>
          </p:cNvPr>
          <p:cNvSpPr txBox="1"/>
          <p:nvPr/>
        </p:nvSpPr>
        <p:spPr>
          <a:xfrm>
            <a:off x="1186134" y="406024"/>
            <a:ext cx="9819731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800" dirty="0"/>
              <a:t>For example, if you want to select the person </a:t>
            </a:r>
            <a:r>
              <a:rPr lang="en-US" sz="2800" dirty="0">
                <a:solidFill>
                  <a:srgbClr val="00FF00"/>
                </a:solidFill>
              </a:rPr>
              <a:t>on the left</a:t>
            </a:r>
            <a:r>
              <a:rPr lang="en-US" sz="2800" dirty="0"/>
              <a:t>, then press the </a:t>
            </a:r>
            <a:r>
              <a:rPr lang="en-US" sz="2800" dirty="0">
                <a:solidFill>
                  <a:srgbClr val="00FF00"/>
                </a:solidFill>
              </a:rPr>
              <a:t>1 KEY </a:t>
            </a:r>
            <a:r>
              <a:rPr lang="en-US" sz="2800" dirty="0"/>
              <a:t>on the keyboard. If you decide you want to select the </a:t>
            </a:r>
            <a:r>
              <a:rPr lang="en-US" sz="2800" dirty="0">
                <a:solidFill>
                  <a:srgbClr val="FF0000"/>
                </a:solidFill>
              </a:rPr>
              <a:t>person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0000"/>
                </a:solidFill>
              </a:rPr>
              <a:t>in the middle</a:t>
            </a:r>
            <a:r>
              <a:rPr lang="en-US" sz="2800" dirty="0"/>
              <a:t>, then </a:t>
            </a:r>
            <a:r>
              <a:rPr lang="en-US" sz="2800" dirty="0">
                <a:solidFill>
                  <a:srgbClr val="FF0000"/>
                </a:solidFill>
              </a:rPr>
              <a:t>press the 2 KEY</a:t>
            </a:r>
            <a:r>
              <a:rPr lang="en-US" sz="2800" dirty="0"/>
              <a:t>. Pressing the </a:t>
            </a:r>
            <a:r>
              <a:rPr lang="en-US" sz="2800" dirty="0">
                <a:solidFill>
                  <a:srgbClr val="00B0F0"/>
                </a:solidFill>
              </a:rPr>
              <a:t>3 KEY </a:t>
            </a:r>
            <a:r>
              <a:rPr lang="en-US" sz="2800" dirty="0"/>
              <a:t>would instead select the </a:t>
            </a:r>
            <a:r>
              <a:rPr lang="en-US" sz="2800" dirty="0">
                <a:solidFill>
                  <a:srgbClr val="00B0F0"/>
                </a:solidFill>
              </a:rPr>
              <a:t>person on the right</a:t>
            </a:r>
            <a:r>
              <a:rPr lang="en-US" sz="2800" dirty="0"/>
              <a:t>.</a:t>
            </a:r>
          </a:p>
        </p:txBody>
      </p:sp>
      <p:pic>
        <p:nvPicPr>
          <p:cNvPr id="8" name="Picture 7" descr="A collage of a person&#10;&#10;Description automatically generated with medium confidence">
            <a:extLst>
              <a:ext uri="{FF2B5EF4-FFF2-40B4-BE49-F238E27FC236}">
                <a16:creationId xmlns:a16="http://schemas.microsoft.com/office/drawing/2014/main" id="{5426C369-1224-7549-BA8A-5C45CBECC1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538"/>
          <a:stretch/>
        </p:blipFill>
        <p:spPr>
          <a:xfrm>
            <a:off x="2503565" y="3955252"/>
            <a:ext cx="7184870" cy="177363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BED2B05-41B7-6E4D-9F35-8297A5A3D089}"/>
              </a:ext>
            </a:extLst>
          </p:cNvPr>
          <p:cNvSpPr txBox="1"/>
          <p:nvPr/>
        </p:nvSpPr>
        <p:spPr>
          <a:xfrm>
            <a:off x="1583800" y="2803021"/>
            <a:ext cx="1961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Press ’1’ key to select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8F6C71-CD3C-F847-946D-EC714EB885B7}"/>
              </a:ext>
            </a:extLst>
          </p:cNvPr>
          <p:cNvSpPr txBox="1"/>
          <p:nvPr/>
        </p:nvSpPr>
        <p:spPr>
          <a:xfrm>
            <a:off x="5115260" y="2765413"/>
            <a:ext cx="1961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Press ’2’ key to select person 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1D9A23-FCC0-7E43-BB9B-676B2FA122EE}"/>
              </a:ext>
            </a:extLst>
          </p:cNvPr>
          <p:cNvSpPr txBox="1"/>
          <p:nvPr/>
        </p:nvSpPr>
        <p:spPr>
          <a:xfrm>
            <a:off x="8926021" y="2694311"/>
            <a:ext cx="1961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Press ’3’ key to select person 3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39E9C7B-E583-9042-B926-3B612396A66B}"/>
              </a:ext>
            </a:extLst>
          </p:cNvPr>
          <p:cNvCxnSpPr>
            <a:stCxn id="2" idx="2"/>
          </p:cNvCxnSpPr>
          <p:nvPr/>
        </p:nvCxnSpPr>
        <p:spPr>
          <a:xfrm>
            <a:off x="2564539" y="3449352"/>
            <a:ext cx="701438" cy="50292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403FFF6-B83B-D94E-9E7E-64D4F0D723B3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6095999" y="3411744"/>
            <a:ext cx="1" cy="39023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33D3917-4F9E-9F43-994A-63EA8510C6FD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8646721" y="3340642"/>
            <a:ext cx="1260039" cy="55950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4746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B7B08E01-564D-3A4B-83BD-44E5267425F1}"/>
              </a:ext>
            </a:extLst>
          </p:cNvPr>
          <p:cNvSpPr txBox="1">
            <a:spLocks/>
          </p:cNvSpPr>
          <p:nvPr/>
        </p:nvSpPr>
        <p:spPr>
          <a:xfrm>
            <a:off x="1537806" y="6070227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F13C9F58-8DD1-0741-8B32-E518388B270B}"/>
              </a:ext>
            </a:extLst>
          </p:cNvPr>
          <p:cNvSpPr/>
          <p:nvPr/>
        </p:nvSpPr>
        <p:spPr>
          <a:xfrm rot="10800000">
            <a:off x="1924339" y="6388210"/>
            <a:ext cx="640200" cy="28976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Subtitle 8">
            <a:extLst>
              <a:ext uri="{FF2B5EF4-FFF2-40B4-BE49-F238E27FC236}">
                <a16:creationId xmlns:a16="http://schemas.microsoft.com/office/drawing/2014/main" id="{030FA3B7-9ECC-3241-AC0F-1E2A6B1E22B9}"/>
              </a:ext>
            </a:extLst>
          </p:cNvPr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12938356-7A94-A745-96CF-A58F4DF93992}"/>
              </a:ext>
            </a:extLst>
          </p:cNvPr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itle 3">
            <a:extLst>
              <a:ext uri="{FF2B5EF4-FFF2-40B4-BE49-F238E27FC236}">
                <a16:creationId xmlns:a16="http://schemas.microsoft.com/office/drawing/2014/main" id="{F7D83F43-CDD0-CB44-9F53-CC2BB30E8507}"/>
              </a:ext>
            </a:extLst>
          </p:cNvPr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KEY TO CONTINUE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11E801-472B-3EC1-2B1D-AE7377B7994E}"/>
              </a:ext>
            </a:extLst>
          </p:cNvPr>
          <p:cNvSpPr txBox="1"/>
          <p:nvPr/>
        </p:nvSpPr>
        <p:spPr>
          <a:xfrm>
            <a:off x="1187415" y="847087"/>
            <a:ext cx="981973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800" dirty="0"/>
              <a:t>When you ask someone for help, they might choose to </a:t>
            </a:r>
            <a:r>
              <a:rPr lang="en-US" sz="2800" dirty="0">
                <a:solidFill>
                  <a:srgbClr val="00FF00"/>
                </a:solidFill>
              </a:rPr>
              <a:t>help you, </a:t>
            </a:r>
            <a:r>
              <a:rPr lang="en-US" sz="2800" dirty="0"/>
              <a:t>or they might choose </a:t>
            </a:r>
            <a:r>
              <a:rPr lang="en-US" sz="2800" dirty="0">
                <a:solidFill>
                  <a:srgbClr val="FF0000"/>
                </a:solidFill>
              </a:rPr>
              <a:t>not to help you</a:t>
            </a:r>
            <a:r>
              <a:rPr lang="en-US" sz="2800" dirty="0"/>
              <a:t>. 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u="sng" dirty="0"/>
              <a:t>Some people will tend to be more helpful than others</a:t>
            </a:r>
            <a:r>
              <a:rPr lang="en-US" sz="2800" dirty="0"/>
              <a:t>. </a:t>
            </a:r>
          </a:p>
          <a:p>
            <a:pPr marL="0" indent="0">
              <a:buNone/>
            </a:pPr>
            <a:r>
              <a:rPr lang="en-US" sz="2800" dirty="0"/>
              <a:t>But when you start each game, you will not know which of the people are more likely to help you.</a:t>
            </a:r>
          </a:p>
        </p:txBody>
      </p:sp>
    </p:spTree>
    <p:extLst>
      <p:ext uri="{BB962C8B-B14F-4D97-AF65-F5344CB8AC3E}">
        <p14:creationId xmlns:p14="http://schemas.microsoft.com/office/powerpoint/2010/main" val="400672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B7B08E01-564D-3A4B-83BD-44E5267425F1}"/>
              </a:ext>
            </a:extLst>
          </p:cNvPr>
          <p:cNvSpPr txBox="1">
            <a:spLocks/>
          </p:cNvSpPr>
          <p:nvPr/>
        </p:nvSpPr>
        <p:spPr>
          <a:xfrm>
            <a:off x="1537806" y="6070227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F13C9F58-8DD1-0741-8B32-E518388B270B}"/>
              </a:ext>
            </a:extLst>
          </p:cNvPr>
          <p:cNvSpPr/>
          <p:nvPr/>
        </p:nvSpPr>
        <p:spPr>
          <a:xfrm rot="10800000">
            <a:off x="1924339" y="6388210"/>
            <a:ext cx="640200" cy="28976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Subtitle 8">
            <a:extLst>
              <a:ext uri="{FF2B5EF4-FFF2-40B4-BE49-F238E27FC236}">
                <a16:creationId xmlns:a16="http://schemas.microsoft.com/office/drawing/2014/main" id="{030FA3B7-9ECC-3241-AC0F-1E2A6B1E22B9}"/>
              </a:ext>
            </a:extLst>
          </p:cNvPr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12938356-7A94-A745-96CF-A58F4DF93992}"/>
              </a:ext>
            </a:extLst>
          </p:cNvPr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itle 3">
            <a:extLst>
              <a:ext uri="{FF2B5EF4-FFF2-40B4-BE49-F238E27FC236}">
                <a16:creationId xmlns:a16="http://schemas.microsoft.com/office/drawing/2014/main" id="{F7D83F43-CDD0-CB44-9F53-CC2BB30E8507}"/>
              </a:ext>
            </a:extLst>
          </p:cNvPr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KEY TO CONTINUE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11E801-472B-3EC1-2B1D-AE7377B7994E}"/>
              </a:ext>
            </a:extLst>
          </p:cNvPr>
          <p:cNvSpPr txBox="1"/>
          <p:nvPr/>
        </p:nvSpPr>
        <p:spPr>
          <a:xfrm>
            <a:off x="1186134" y="758851"/>
            <a:ext cx="9819731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800" dirty="0"/>
              <a:t>There will be two different types of games: </a:t>
            </a:r>
            <a:r>
              <a:rPr lang="en-US" sz="2800" dirty="0">
                <a:solidFill>
                  <a:srgbClr val="00FF00"/>
                </a:solidFill>
              </a:rPr>
              <a:t>positive outcome games</a:t>
            </a:r>
            <a:r>
              <a:rPr lang="en-US" sz="2800" dirty="0"/>
              <a:t> and </a:t>
            </a:r>
            <a:r>
              <a:rPr lang="en-US" sz="2800" dirty="0">
                <a:solidFill>
                  <a:srgbClr val="FF0000"/>
                </a:solidFill>
              </a:rPr>
              <a:t>negative outcome games</a:t>
            </a:r>
            <a:r>
              <a:rPr lang="en-US" sz="2800" dirty="0"/>
              <a:t>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In </a:t>
            </a:r>
            <a:r>
              <a:rPr lang="en-US" sz="2800" dirty="0">
                <a:solidFill>
                  <a:srgbClr val="00FF00"/>
                </a:solidFill>
              </a:rPr>
              <a:t>positive outcome games</a:t>
            </a:r>
            <a:r>
              <a:rPr lang="en-US" sz="2800" dirty="0"/>
              <a:t>, the person you select can decide to show you a </a:t>
            </a:r>
            <a:r>
              <a:rPr lang="en-US" sz="2800" u="sng" dirty="0">
                <a:solidFill>
                  <a:srgbClr val="00FF00"/>
                </a:solidFill>
              </a:rPr>
              <a:t>pleasant</a:t>
            </a:r>
            <a:r>
              <a:rPr lang="en-US" sz="2800" dirty="0">
                <a:solidFill>
                  <a:srgbClr val="00FF00"/>
                </a:solidFill>
              </a:rPr>
              <a:t> </a:t>
            </a:r>
            <a:r>
              <a:rPr lang="en-US" sz="2800" dirty="0"/>
              <a:t>image and sound. 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They can also decide to show you a </a:t>
            </a:r>
            <a:r>
              <a:rPr lang="en-US" sz="2800" u="sng" dirty="0"/>
              <a:t>meaningless</a:t>
            </a:r>
            <a:r>
              <a:rPr lang="en-US" sz="2800" dirty="0"/>
              <a:t> image and sound instead. These meaningless images and sounds are </a:t>
            </a:r>
            <a:r>
              <a:rPr lang="en-US" sz="2800" u="sng" dirty="0"/>
              <a:t>not pleasant or unpleasant</a:t>
            </a:r>
            <a:r>
              <a:rPr lang="en-US" sz="2800" dirty="0"/>
              <a:t>.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75688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B7B08E01-564D-3A4B-83BD-44E5267425F1}"/>
              </a:ext>
            </a:extLst>
          </p:cNvPr>
          <p:cNvSpPr txBox="1">
            <a:spLocks/>
          </p:cNvSpPr>
          <p:nvPr/>
        </p:nvSpPr>
        <p:spPr>
          <a:xfrm>
            <a:off x="1537806" y="6070227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F13C9F58-8DD1-0741-8B32-E518388B270B}"/>
              </a:ext>
            </a:extLst>
          </p:cNvPr>
          <p:cNvSpPr/>
          <p:nvPr/>
        </p:nvSpPr>
        <p:spPr>
          <a:xfrm rot="10800000">
            <a:off x="1924339" y="6388210"/>
            <a:ext cx="640200" cy="28976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Subtitle 8">
            <a:extLst>
              <a:ext uri="{FF2B5EF4-FFF2-40B4-BE49-F238E27FC236}">
                <a16:creationId xmlns:a16="http://schemas.microsoft.com/office/drawing/2014/main" id="{030FA3B7-9ECC-3241-AC0F-1E2A6B1E22B9}"/>
              </a:ext>
            </a:extLst>
          </p:cNvPr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12938356-7A94-A745-96CF-A58F4DF93992}"/>
              </a:ext>
            </a:extLst>
          </p:cNvPr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itle 3">
            <a:extLst>
              <a:ext uri="{FF2B5EF4-FFF2-40B4-BE49-F238E27FC236}">
                <a16:creationId xmlns:a16="http://schemas.microsoft.com/office/drawing/2014/main" id="{F7D83F43-CDD0-CB44-9F53-CC2BB30E8507}"/>
              </a:ext>
            </a:extLst>
          </p:cNvPr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KEY TO CONTINUE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11E801-472B-3EC1-2B1D-AE7377B7994E}"/>
              </a:ext>
            </a:extLst>
          </p:cNvPr>
          <p:cNvSpPr txBox="1"/>
          <p:nvPr/>
        </p:nvSpPr>
        <p:spPr>
          <a:xfrm>
            <a:off x="1186134" y="758851"/>
            <a:ext cx="981973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800" dirty="0"/>
              <a:t>In </a:t>
            </a:r>
            <a:r>
              <a:rPr lang="en-US" sz="2800" dirty="0">
                <a:solidFill>
                  <a:srgbClr val="FF0000"/>
                </a:solidFill>
              </a:rPr>
              <a:t>negative outcome games</a:t>
            </a:r>
            <a:r>
              <a:rPr lang="en-US" sz="2800" dirty="0"/>
              <a:t>, the person you select can decide to show you an </a:t>
            </a:r>
            <a:r>
              <a:rPr lang="en-US" sz="2800" u="sng" dirty="0">
                <a:solidFill>
                  <a:srgbClr val="FF0000"/>
                </a:solidFill>
              </a:rPr>
              <a:t>unpleasant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/>
              <a:t>image and sound. 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They can also decide to show you a </a:t>
            </a:r>
            <a:r>
              <a:rPr lang="en-US" sz="2800" u="sng" dirty="0"/>
              <a:t>meaningless</a:t>
            </a:r>
            <a:r>
              <a:rPr lang="en-US" sz="2800" dirty="0"/>
              <a:t> image and sound instead.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26646238"/>
      </p:ext>
    </p:extLst>
  </p:cSld>
  <p:clrMapOvr>
    <a:masterClrMapping/>
  </p:clrMapOvr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50601</TotalTime>
  <Words>881</Words>
  <Application>Microsoft Macintosh PowerPoint</Application>
  <PresentationFormat>Widescreen</PresentationFormat>
  <Paragraphs>120</Paragraphs>
  <Slides>22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Calibri</vt:lpstr>
      <vt:lpstr>Black</vt:lpstr>
      <vt:lpstr>Cooperation Task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Cooperation Task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Slot Machine</dc:title>
  <dc:creator>Robin Aupperle</dc:creator>
  <cp:lastModifiedBy>James Touthang</cp:lastModifiedBy>
  <cp:revision>475</cp:revision>
  <dcterms:created xsi:type="dcterms:W3CDTF">2014-09-09T19:40:19Z</dcterms:created>
  <dcterms:modified xsi:type="dcterms:W3CDTF">2022-10-21T03:21:32Z</dcterms:modified>
</cp:coreProperties>
</file>