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221_79C6E46D.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222_2B72C76F.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224_3BE6B700.xml" ContentType="application/vnd.ms-powerpoint.comments+xml"/>
  <Override PartName="/ppt/notesSlides/notesSlide17.xml" ContentType="application/vnd.openxmlformats-officedocument.presentationml.notesSlide+xml"/>
  <Override PartName="/ppt/comments/modernComment_247_A301C4C7.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544" r:id="rId2"/>
    <p:sldId id="587" r:id="rId3"/>
    <p:sldId id="606" r:id="rId4"/>
    <p:sldId id="578" r:id="rId5"/>
    <p:sldId id="545" r:id="rId6"/>
    <p:sldId id="576" r:id="rId7"/>
    <p:sldId id="579" r:id="rId8"/>
    <p:sldId id="607" r:id="rId9"/>
    <p:sldId id="546" r:id="rId10"/>
    <p:sldId id="588" r:id="rId11"/>
    <p:sldId id="609" r:id="rId12"/>
    <p:sldId id="610" r:id="rId13"/>
    <p:sldId id="582" r:id="rId14"/>
    <p:sldId id="608" r:id="rId15"/>
    <p:sldId id="611" r:id="rId16"/>
    <p:sldId id="590" r:id="rId17"/>
    <p:sldId id="548" r:id="rId18"/>
    <p:sldId id="583" r:id="rId19"/>
    <p:sldId id="585" r:id="rId20"/>
    <p:sldId id="61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454DF13-3F01-5992-49BB-F6AA7A364F72}" name="Ryan Smith" initials="RS" userId="S::RSmith@laureateinstitute.org::3f28d417-1a91-4316-a373-6e6c807762a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0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snapToGrid="0" snapToObjects="1">
      <p:cViewPr varScale="1">
        <p:scale>
          <a:sx n="150" d="100"/>
          <a:sy n="150" d="100"/>
        </p:scale>
        <p:origin x="1554"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comments/modernComment_221_79C6E46D.xml><?xml version="1.0" encoding="utf-8"?>
<p188:cmLst xmlns:a="http://schemas.openxmlformats.org/drawingml/2006/main" xmlns:r="http://schemas.openxmlformats.org/officeDocument/2006/relationships" xmlns:p188="http://schemas.microsoft.com/office/powerpoint/2018/8/main">
  <p188:cm id="{4286DFAA-B60B-4411-8F98-799C53AE6A5E}" authorId="{1454DF13-3F01-5992-49BB-F6AA7A364F72}" created="2023-09-18T18:42:14.803">
    <ac:txMkLst xmlns:ac="http://schemas.microsoft.com/office/drawing/2013/main/command">
      <pc:docMk xmlns:pc="http://schemas.microsoft.com/office/powerpoint/2013/main/command"/>
      <pc:sldMk xmlns:pc="http://schemas.microsoft.com/office/powerpoint/2013/main/command" cId="2043077741" sldId="545"/>
      <ac:spMk id="3" creationId="{00000000-0000-0000-0000-000000000000}"/>
      <ac:txMk cp="0" len="4">
        <ac:context len="528" hash="3491681662"/>
      </ac:txMk>
    </ac:txMkLst>
    <p188:pos x="869397" y="228600"/>
    <p188:txBody>
      <a:bodyPr/>
      <a:lstStyle/>
      <a:p>
        <a:r>
          <a:rPr lang="en-US"/>
          <a:t>This is the slide that's been changed.</a:t>
        </a:r>
      </a:p>
    </p188:txBody>
  </p188:cm>
</p188:cmLst>
</file>

<file path=ppt/comments/modernComment_222_2B72C76F.xml><?xml version="1.0" encoding="utf-8"?>
<p188:cmLst xmlns:a="http://schemas.openxmlformats.org/drawingml/2006/main" xmlns:r="http://schemas.openxmlformats.org/officeDocument/2006/relationships" xmlns:p188="http://schemas.microsoft.com/office/powerpoint/2018/8/main">
  <p188:cm id="{CBC5879C-55C2-4CD3-84A1-6910CEAE970C}" authorId="{1454DF13-3F01-5992-49BB-F6AA7A364F72}" created="2023-09-18T18:44:14.165">
    <ac:txMkLst xmlns:ac="http://schemas.microsoft.com/office/drawing/2013/main/command">
      <pc:docMk xmlns:pc="http://schemas.microsoft.com/office/powerpoint/2013/main/command"/>
      <pc:sldMk xmlns:pc="http://schemas.microsoft.com/office/powerpoint/2013/main/command" cId="728942447" sldId="546"/>
      <ac:spMk id="3" creationId="{00000000-0000-0000-0000-000000000000}"/>
      <ac:txMk cp="1" len="3">
        <ac:context len="335" hash="3716519805"/>
      </ac:txMk>
    </ac:txMkLst>
    <p188:pos x="842078" y="654748"/>
    <p188:txBody>
      <a:bodyPr/>
      <a:lstStyle/>
      <a:p>
        <a:r>
          <a:rPr lang="en-US"/>
          <a:t>Edited</a:t>
        </a:r>
      </a:p>
    </p188:txBody>
  </p188:cm>
</p188:cmLst>
</file>

<file path=ppt/comments/modernComment_224_3BE6B700.xml><?xml version="1.0" encoding="utf-8"?>
<p188:cmLst xmlns:a="http://schemas.openxmlformats.org/drawingml/2006/main" xmlns:r="http://schemas.openxmlformats.org/officeDocument/2006/relationships" xmlns:p188="http://schemas.microsoft.com/office/powerpoint/2018/8/main">
  <p188:cm id="{27835727-AEDA-44D6-B191-A7CAEA446BE8}" authorId="{1454DF13-3F01-5992-49BB-F6AA7A364F72}" created="2023-09-18T18:48:22.723">
    <ac:txMkLst xmlns:ac="http://schemas.microsoft.com/office/drawing/2013/main/command">
      <pc:docMk xmlns:pc="http://schemas.microsoft.com/office/powerpoint/2013/main/command"/>
      <pc:sldMk xmlns:pc="http://schemas.microsoft.com/office/powerpoint/2013/main/command" cId="1004975872" sldId="548"/>
      <ac:spMk id="3" creationId="{00000000-0000-0000-0000-000000000000}"/>
      <ac:txMk cp="1" len="4">
        <ac:context len="448" hash="4165817376"/>
      </ac:txMk>
    </ac:txMkLst>
    <p188:pos x="758258" y="654748"/>
    <p188:txBody>
      <a:bodyPr/>
      <a:lstStyle/>
      <a:p>
        <a:r>
          <a:rPr lang="en-US"/>
          <a:t>Edited</a:t>
        </a:r>
      </a:p>
    </p188:txBody>
  </p188:cm>
</p188:cmLst>
</file>

<file path=ppt/comments/modernComment_247_A301C4C7.xml><?xml version="1.0" encoding="utf-8"?>
<p188:cmLst xmlns:a="http://schemas.openxmlformats.org/drawingml/2006/main" xmlns:r="http://schemas.openxmlformats.org/officeDocument/2006/relationships" xmlns:p188="http://schemas.microsoft.com/office/powerpoint/2018/8/main">
  <p188:cm id="{4ED7B58A-105D-473C-B02F-3D6486EC50E8}" authorId="{1454DF13-3F01-5992-49BB-F6AA7A364F72}" created="2023-09-18T18:48:34.021">
    <ac:txMkLst xmlns:ac="http://schemas.microsoft.com/office/drawing/2013/main/command">
      <pc:docMk xmlns:pc="http://schemas.microsoft.com/office/powerpoint/2013/main/command"/>
      <pc:sldMk xmlns:pc="http://schemas.microsoft.com/office/powerpoint/2013/main/command" cId="2734802119" sldId="583"/>
      <ac:spMk id="3" creationId="{00000000-0000-0000-0000-000000000000}"/>
      <ac:txMk cp="2" len="3">
        <ac:context len="288" hash="2060733318"/>
      </ac:txMk>
    </ac:txMkLst>
    <p188:pos x="887798" y="1081468"/>
    <p188:txBody>
      <a:bodyPr/>
      <a:lstStyle/>
      <a:p>
        <a:r>
          <a:rPr lang="en-US"/>
          <a:t>edited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1/8/2024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0651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1/8/2024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224_3BE6B700.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247_A301C4C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221_79C6E46D.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222_2B72C76F.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sz="6000" dirty="0"/>
              <a:t>Heartbeat</a:t>
            </a:r>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Tree>
    <p:extLst>
      <p:ext uri="{BB962C8B-B14F-4D97-AF65-F5344CB8AC3E}">
        <p14:creationId xmlns:p14="http://schemas.microsoft.com/office/powerpoint/2010/main" val="327773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6600" dirty="0">
                <a:solidFill>
                  <a:srgbClr val="FFFF00"/>
                </a:solidFill>
              </a:rPr>
              <a:t>Press down to begin</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Tree>
    <p:extLst>
      <p:ext uri="{BB962C8B-B14F-4D97-AF65-F5344CB8AC3E}">
        <p14:creationId xmlns:p14="http://schemas.microsoft.com/office/powerpoint/2010/main" val="259446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6600" dirty="0">
                <a:solidFill>
                  <a:srgbClr val="FFFF00"/>
                </a:solidFill>
              </a:rPr>
              <a:t>Please keep your </a:t>
            </a:r>
          </a:p>
          <a:p>
            <a:pPr marL="0" marR="0" indent="0" algn="ctr">
              <a:spcBef>
                <a:spcPts val="0"/>
              </a:spcBef>
              <a:spcAft>
                <a:spcPts val="0"/>
              </a:spcAft>
              <a:buNone/>
            </a:pPr>
            <a:r>
              <a:rPr lang="en-US" sz="6600" dirty="0">
                <a:solidFill>
                  <a:srgbClr val="FFFF00"/>
                </a:solidFill>
              </a:rPr>
              <a:t>eyes closed</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Tree>
    <p:extLst>
      <p:ext uri="{BB962C8B-B14F-4D97-AF65-F5344CB8AC3E}">
        <p14:creationId xmlns:p14="http://schemas.microsoft.com/office/powerpoint/2010/main" val="33394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indent="0" algn="ctr">
              <a:spcBef>
                <a:spcPts val="0"/>
              </a:spcBef>
              <a:buNone/>
            </a:pPr>
            <a:r>
              <a:rPr lang="en-US" sz="2800" dirty="0"/>
              <a:t> </a:t>
            </a:r>
          </a:p>
          <a:p>
            <a:pPr marL="0" indent="0" algn="ctr">
              <a:spcBef>
                <a:spcPts val="0"/>
              </a:spcBef>
              <a:buNone/>
            </a:pPr>
            <a:endParaRPr lang="en-US" sz="2800" dirty="0"/>
          </a:p>
          <a:p>
            <a:pPr marL="0" indent="0" algn="ctr">
              <a:spcBef>
                <a:spcPts val="0"/>
              </a:spcBef>
              <a:buNone/>
            </a:pPr>
            <a:r>
              <a:rPr lang="en-US" sz="2800" dirty="0">
                <a:solidFill>
                  <a:srgbClr val="FFFF00"/>
                </a:solidFill>
              </a:rPr>
              <a:t>This trial will begin with a spoken countdown.  </a:t>
            </a:r>
          </a:p>
          <a:p>
            <a:pPr marL="0" indent="0" algn="ctr">
              <a:spcBef>
                <a:spcPts val="0"/>
              </a:spcBef>
              <a:buNone/>
            </a:pPr>
            <a:endParaRPr lang="en-US" sz="2800" dirty="0">
              <a:solidFill>
                <a:srgbClr val="FFFF00"/>
              </a:solidFill>
            </a:endParaRPr>
          </a:p>
          <a:p>
            <a:pPr marL="0" indent="0" algn="ctr">
              <a:spcBef>
                <a:spcPts val="0"/>
              </a:spcBef>
              <a:buNone/>
            </a:pPr>
            <a:r>
              <a:rPr lang="en-US" sz="2800" dirty="0">
                <a:solidFill>
                  <a:srgbClr val="FFFF00"/>
                </a:solidFill>
              </a:rPr>
              <a:t>First you will need to close your eyes and then press the down key to begin.  </a:t>
            </a: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2800" dirty="0">
                <a:solidFill>
                  <a:srgbClr val="FFFF00"/>
                </a:solidFill>
              </a:rPr>
              <a:t>You will begin pressing when the voice says ‘GO’ and stop when it says ‘STOP’</a:t>
            </a: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ea typeface="Calibri"/>
              <a:cs typeface="Times New Roman"/>
            </a:endParaRPr>
          </a:p>
        </p:txBody>
      </p:sp>
      <p:sp>
        <p:nvSpPr>
          <p:cNvPr id="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Right Arrow 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Tree>
    <p:extLst>
      <p:ext uri="{BB962C8B-B14F-4D97-AF65-F5344CB8AC3E}">
        <p14:creationId xmlns:p14="http://schemas.microsoft.com/office/powerpoint/2010/main" val="61893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697408"/>
          </a:xfrm>
        </p:spPr>
        <p:txBody>
          <a:bodyPr>
            <a:normAutofit/>
          </a:bodyPr>
          <a:lstStyle/>
          <a:p>
            <a:pPr marL="0" marR="0" indent="0" algn="ctr">
              <a:spcBef>
                <a:spcPts val="0"/>
              </a:spcBef>
              <a:spcAft>
                <a:spcPts val="0"/>
              </a:spcAft>
              <a:buNone/>
            </a:pPr>
            <a:endParaRPr lang="en-US" sz="2400" dirty="0"/>
          </a:p>
          <a:p>
            <a:pPr marL="0" marR="0" indent="0" algn="ctr">
              <a:spcBef>
                <a:spcPts val="0"/>
              </a:spcBef>
              <a:spcAft>
                <a:spcPts val="0"/>
              </a:spcAft>
              <a:buNone/>
            </a:pPr>
            <a:r>
              <a:rPr lang="en-US" sz="2400" dirty="0"/>
              <a:t>Sometimes it can be difficult to feel your heartbeat. Some people may even go the whole trial without pressing at all. </a:t>
            </a:r>
          </a:p>
          <a:p>
            <a:pPr marL="0" marR="0" indent="0" algn="ctr">
              <a:spcBef>
                <a:spcPts val="0"/>
              </a:spcBef>
              <a:spcAft>
                <a:spcPts val="0"/>
              </a:spcAft>
              <a:buNone/>
            </a:pPr>
            <a:endParaRPr lang="en-US" sz="2400" dirty="0"/>
          </a:p>
          <a:p>
            <a:pPr marL="0" marR="0" indent="0" algn="ctr">
              <a:spcBef>
                <a:spcPts val="0"/>
              </a:spcBef>
              <a:spcAft>
                <a:spcPts val="0"/>
              </a:spcAft>
              <a:buNone/>
            </a:pPr>
            <a:r>
              <a:rPr lang="en-US" sz="2400" dirty="0"/>
              <a:t>For this trial, only press the DOWN key when you actually feel your heartbeat.  </a:t>
            </a:r>
          </a:p>
          <a:p>
            <a:pPr marL="0" marR="0" indent="0" algn="ctr">
              <a:spcBef>
                <a:spcPts val="0"/>
              </a:spcBef>
              <a:spcAft>
                <a:spcPts val="0"/>
              </a:spcAft>
              <a:buNone/>
            </a:pPr>
            <a:endParaRPr lang="en-US" sz="2400" dirty="0"/>
          </a:p>
          <a:p>
            <a:pPr marL="0" marR="0" indent="0" algn="ctr">
              <a:spcBef>
                <a:spcPts val="0"/>
              </a:spcBef>
              <a:spcAft>
                <a:spcPts val="0"/>
              </a:spcAft>
              <a:buNone/>
            </a:pPr>
            <a:r>
              <a:rPr lang="en-US" sz="2400" dirty="0"/>
              <a:t>If you do not feel your heartbeat, then you should </a:t>
            </a:r>
            <a:r>
              <a:rPr lang="en-US" sz="2400" b="1" u="sng" dirty="0"/>
              <a:t>NOT</a:t>
            </a:r>
            <a:r>
              <a:rPr lang="en-US" sz="2400" dirty="0"/>
              <a:t> press down.  </a:t>
            </a:r>
          </a:p>
          <a:p>
            <a:pPr marL="0" marR="0" indent="0" algn="ctr">
              <a:spcBef>
                <a:spcPts val="0"/>
              </a:spcBef>
              <a:spcAft>
                <a:spcPts val="0"/>
              </a:spcAft>
              <a:buNone/>
            </a:pPr>
            <a:endParaRPr lang="en-US" sz="2400" dirty="0"/>
          </a:p>
          <a:p>
            <a:pPr marL="0" indent="0" algn="ctr">
              <a:spcBef>
                <a:spcPts val="0"/>
              </a:spcBef>
              <a:buNone/>
            </a:pPr>
            <a:r>
              <a:rPr lang="en-US" sz="2400" dirty="0"/>
              <a:t>Please DO NOT hold your hand to your heart or take your pulse on your wrist or neck during this task. You should only base your responses on what you feel when paying attention to your heartbeat.</a:t>
            </a:r>
          </a:p>
          <a:p>
            <a:pPr marL="0" marR="0" indent="0" algn="ctr">
              <a:spcBef>
                <a:spcPts val="0"/>
              </a:spcBef>
              <a:spcAft>
                <a:spcPts val="0"/>
              </a:spcAft>
              <a:buNone/>
            </a:pPr>
            <a:endParaRPr lang="en-US" sz="2400" dirty="0"/>
          </a:p>
          <a:p>
            <a:pPr marL="0" indent="0" algn="ctr">
              <a:spcBef>
                <a:spcPts val="0"/>
              </a:spcBef>
              <a:buNone/>
            </a:pPr>
            <a:r>
              <a:rPr lang="en-US" sz="2400" dirty="0"/>
              <a:t>When you understand the instructions and are ready to begin, press the right key.  You will then press down to begin. </a:t>
            </a:r>
          </a:p>
          <a:p>
            <a:pPr marL="0" indent="0" algn="ctr">
              <a:spcBef>
                <a:spcPts val="0"/>
              </a:spcBef>
              <a:buNone/>
            </a:pPr>
            <a:endParaRPr lang="en-US" sz="2400" dirty="0"/>
          </a:p>
          <a:p>
            <a:pPr marL="0" marR="0" indent="0" algn="ctr">
              <a:spcBef>
                <a:spcPts val="0"/>
              </a:spcBef>
              <a:spcAft>
                <a:spcPts val="0"/>
              </a:spcAft>
              <a:buNone/>
            </a:pPr>
            <a:endParaRPr lang="en-US" sz="2400" dirty="0">
              <a:ea typeface="Calibri"/>
              <a:cs typeface="Times New Roman"/>
            </a:endParaRPr>
          </a:p>
        </p:txBody>
      </p:sp>
      <p:sp>
        <p:nvSpPr>
          <p:cNvPr id="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Right Arrow 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
        <p:nvSpPr>
          <p:cNvPr id="7" name="Subtitle 8"/>
          <p:cNvSpPr txBox="1">
            <a:spLocks/>
          </p:cNvSpPr>
          <p:nvPr/>
        </p:nvSpPr>
        <p:spPr>
          <a:xfrm>
            <a:off x="13806" y="6115492"/>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8" name="Right Arrow 7"/>
          <p:cNvSpPr/>
          <p:nvPr/>
        </p:nvSpPr>
        <p:spPr>
          <a:xfrm rot="10800000">
            <a:off x="400339" y="6433474"/>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00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6600" dirty="0">
                <a:solidFill>
                  <a:srgbClr val="FFFF00"/>
                </a:solidFill>
              </a:rPr>
              <a:t>Press down to begin</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Tree>
    <p:extLst>
      <p:ext uri="{BB962C8B-B14F-4D97-AF65-F5344CB8AC3E}">
        <p14:creationId xmlns:p14="http://schemas.microsoft.com/office/powerpoint/2010/main" val="184804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6600" dirty="0">
                <a:solidFill>
                  <a:srgbClr val="FFFF00"/>
                </a:solidFill>
              </a:rPr>
              <a:t>Please keep your </a:t>
            </a:r>
          </a:p>
          <a:p>
            <a:pPr marL="0" marR="0" indent="0" algn="ctr">
              <a:spcBef>
                <a:spcPts val="0"/>
              </a:spcBef>
              <a:spcAft>
                <a:spcPts val="0"/>
              </a:spcAft>
              <a:buNone/>
            </a:pPr>
            <a:r>
              <a:rPr lang="en-US" sz="6600" dirty="0">
                <a:solidFill>
                  <a:srgbClr val="FFFF00"/>
                </a:solidFill>
              </a:rPr>
              <a:t>eyes closed</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Tree>
    <p:extLst>
      <p:ext uri="{BB962C8B-B14F-4D97-AF65-F5344CB8AC3E}">
        <p14:creationId xmlns:p14="http://schemas.microsoft.com/office/powerpoint/2010/main" val="382302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69740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Sometimes it can be difficult to feel your heartbeat. Some people may even go the whole trial without pressing at all.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For this trial, only press the down key when you actually feel your heartbeat.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If you do not feel your heartbeat, then you should </a:t>
            </a:r>
            <a:r>
              <a:rPr lang="en-US" sz="2800" b="1" u="sng" dirty="0"/>
              <a:t>NOT</a:t>
            </a:r>
            <a:r>
              <a:rPr lang="en-US" sz="2800" dirty="0"/>
              <a:t> press down.  </a:t>
            </a:r>
          </a:p>
          <a:p>
            <a:pPr marL="0" marR="0" indent="0" algn="ctr">
              <a:spcBef>
                <a:spcPts val="0"/>
              </a:spcBef>
              <a:spcAft>
                <a:spcPts val="0"/>
              </a:spcAft>
              <a:buNone/>
            </a:pPr>
            <a:endParaRPr lang="en-US" sz="2800" dirty="0"/>
          </a:p>
          <a:p>
            <a:pPr marL="0" indent="0" algn="ctr">
              <a:spcBef>
                <a:spcPts val="0"/>
              </a:spcBef>
              <a:buNone/>
            </a:pPr>
            <a:r>
              <a:rPr lang="en-US" sz="2800" dirty="0"/>
              <a:t>Please DO NOT hold your hand to your heart or take your pulse on your wrist or neck during this task. You should only base your responses on what you feel when paying attention to your heartbeat.</a:t>
            </a:r>
          </a:p>
          <a:p>
            <a:pPr marL="0" indent="0" algn="ctr">
              <a:spcBef>
                <a:spcPts val="0"/>
              </a:spcBef>
              <a:buNone/>
            </a:pPr>
            <a:endParaRPr lang="en-US" sz="2800" dirty="0"/>
          </a:p>
          <a:p>
            <a:pPr marL="0" marR="0" indent="0" algn="ctr">
              <a:spcBef>
                <a:spcPts val="0"/>
              </a:spcBef>
              <a:spcAft>
                <a:spcPts val="0"/>
              </a:spcAft>
              <a:buNone/>
            </a:pPr>
            <a:endParaRPr lang="en-US" sz="2800" dirty="0">
              <a:ea typeface="Calibri"/>
              <a:cs typeface="Times New Roman"/>
            </a:endParaRPr>
          </a:p>
        </p:txBody>
      </p:sp>
      <p:sp>
        <p:nvSpPr>
          <p:cNvPr id="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Right Arrow 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Tree>
    <p:extLst>
      <p:ext uri="{BB962C8B-B14F-4D97-AF65-F5344CB8AC3E}">
        <p14:creationId xmlns:p14="http://schemas.microsoft.com/office/powerpoint/2010/main" val="170209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69740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This time, however, we would like you to empty your lungs of all air, and then </a:t>
            </a:r>
            <a:r>
              <a:rPr lang="en-US" sz="2800" u="sng" dirty="0"/>
              <a:t>take as deep of a breath as possible</a:t>
            </a:r>
            <a:r>
              <a:rPr lang="en-US" sz="2800" dirty="0"/>
              <a:t> and hold it for as long as you can tolerate.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While you’re holding your breath, press the DOWN key after you feel each heartbeat.  </a:t>
            </a:r>
          </a:p>
          <a:p>
            <a:pPr marL="0" marR="0" indent="0" algn="ctr">
              <a:spcBef>
                <a:spcPts val="0"/>
              </a:spcBef>
              <a:spcAft>
                <a:spcPts val="0"/>
              </a:spcAft>
              <a:buNone/>
            </a:pPr>
            <a:endParaRPr lang="en-US" sz="2800" dirty="0"/>
          </a:p>
          <a:p>
            <a:pPr marL="0" indent="0" algn="ctr">
              <a:spcBef>
                <a:spcPts val="0"/>
              </a:spcBef>
              <a:buNone/>
            </a:pPr>
            <a:r>
              <a:rPr lang="en-US" sz="2800" dirty="0"/>
              <a:t>Please try your best and only press when you actually feel your heartbeat.</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This trial will last one minute.  Continue to press after each heartbeat even if you have to start breathing again.</a:t>
            </a:r>
          </a:p>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endParaRPr lang="en-US" sz="2800" dirty="0"/>
          </a:p>
          <a:p>
            <a:pPr marL="0" marR="0" indent="0" algn="ctr">
              <a:spcBef>
                <a:spcPts val="0"/>
              </a:spcBef>
              <a:spcAft>
                <a:spcPts val="0"/>
              </a:spcAft>
              <a:buNone/>
            </a:pPr>
            <a:endParaRPr lang="en-US" sz="2800" dirty="0">
              <a:ea typeface="Calibri"/>
              <a:cs typeface="Times New Roman"/>
            </a:endParaRPr>
          </a:p>
        </p:txBody>
      </p:sp>
      <p:sp>
        <p:nvSpPr>
          <p:cNvPr id="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Right Arrow 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
        <p:nvSpPr>
          <p:cNvPr id="7" name="Subtitle 8"/>
          <p:cNvSpPr txBox="1">
            <a:spLocks/>
          </p:cNvSpPr>
          <p:nvPr/>
        </p:nvSpPr>
        <p:spPr>
          <a:xfrm>
            <a:off x="13806" y="6115492"/>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8" name="Right Arrow 7"/>
          <p:cNvSpPr/>
          <p:nvPr/>
        </p:nvSpPr>
        <p:spPr>
          <a:xfrm rot="10800000">
            <a:off x="400339" y="6433474"/>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975872"/>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697408"/>
          </a:xfrm>
        </p:spPr>
        <p:txBody>
          <a:bodyPr>
            <a:normAutofit/>
          </a:bodyPr>
          <a:lstStyle/>
          <a:p>
            <a:pPr marL="0" marR="0" indent="0" algn="ctr">
              <a:spcBef>
                <a:spcPts val="0"/>
              </a:spcBef>
              <a:spcAft>
                <a:spcPts val="0"/>
              </a:spcAft>
              <a:buNone/>
            </a:pPr>
            <a:endParaRPr lang="en-US" sz="2800" dirty="0"/>
          </a:p>
          <a:p>
            <a:pPr marL="0" indent="0" algn="ctr">
              <a:spcBef>
                <a:spcPts val="0"/>
              </a:spcBef>
              <a:buNone/>
            </a:pPr>
            <a:endParaRPr lang="en-US" sz="2800" dirty="0">
              <a:solidFill>
                <a:srgbClr val="FFFF00"/>
              </a:solidFill>
            </a:endParaRPr>
          </a:p>
          <a:p>
            <a:pPr marL="0" indent="0" algn="ctr">
              <a:spcBef>
                <a:spcPts val="0"/>
              </a:spcBef>
              <a:buNone/>
            </a:pPr>
            <a:r>
              <a:rPr lang="en-US" sz="2800" dirty="0">
                <a:solidFill>
                  <a:srgbClr val="FFFF00"/>
                </a:solidFill>
              </a:rPr>
              <a:t>You will close your eyes, empty your lungs of all air, take as deep of a breath as possible, and then press down as soon as you stop inhaling to begin the trial. </a:t>
            </a:r>
          </a:p>
          <a:p>
            <a:pPr marL="0" indent="0" algn="ctr">
              <a:spcBef>
                <a:spcPts val="0"/>
              </a:spcBef>
              <a:buNone/>
            </a:pPr>
            <a:endParaRPr lang="en-US" sz="2800" dirty="0">
              <a:solidFill>
                <a:srgbClr val="FFFF00"/>
              </a:solidFill>
            </a:endParaRPr>
          </a:p>
          <a:p>
            <a:pPr marL="0" indent="0" algn="ctr">
              <a:spcBef>
                <a:spcPts val="0"/>
              </a:spcBef>
              <a:buNone/>
            </a:pPr>
            <a:r>
              <a:rPr lang="en-US" sz="2800" dirty="0">
                <a:solidFill>
                  <a:srgbClr val="FFFF00"/>
                </a:solidFill>
              </a:rPr>
              <a:t>Please press only when you actually feel your heartbeat.</a:t>
            </a:r>
          </a:p>
          <a:p>
            <a:pPr marL="0" indent="0" algn="ctr">
              <a:spcBef>
                <a:spcPts val="0"/>
              </a:spcBef>
              <a:buNone/>
            </a:pPr>
            <a:endParaRPr lang="en-US" sz="2800" dirty="0"/>
          </a:p>
          <a:p>
            <a:pPr marL="0" indent="0" algn="ctr">
              <a:spcBef>
                <a:spcPts val="0"/>
              </a:spcBef>
              <a:buNone/>
            </a:pPr>
            <a:r>
              <a:rPr lang="en-US" sz="2800" dirty="0"/>
              <a:t>When you understand the instructions, </a:t>
            </a:r>
          </a:p>
          <a:p>
            <a:pPr marL="0" indent="0" algn="ctr">
              <a:spcBef>
                <a:spcPts val="0"/>
              </a:spcBef>
              <a:buNone/>
            </a:pPr>
            <a:r>
              <a:rPr lang="en-US" sz="2800" dirty="0"/>
              <a:t>press the RIGHT key. </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endParaRPr lang="en-US" sz="2800" dirty="0"/>
          </a:p>
          <a:p>
            <a:pPr marL="0" marR="0" indent="0" algn="ctr">
              <a:spcBef>
                <a:spcPts val="0"/>
              </a:spcBef>
              <a:spcAft>
                <a:spcPts val="0"/>
              </a:spcAft>
              <a:buNone/>
            </a:pPr>
            <a:endParaRPr lang="en-US" sz="2800" dirty="0">
              <a:ea typeface="Calibri"/>
              <a:cs typeface="Times New Roman"/>
            </a:endParaRPr>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
        <p:nvSpPr>
          <p:cNvPr id="8" name="Subtitle 8"/>
          <p:cNvSpPr txBox="1">
            <a:spLocks/>
          </p:cNvSpPr>
          <p:nvPr/>
        </p:nvSpPr>
        <p:spPr>
          <a:xfrm>
            <a:off x="13806" y="6115492"/>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9" name="Right Arrow 8"/>
          <p:cNvSpPr/>
          <p:nvPr/>
        </p:nvSpPr>
        <p:spPr>
          <a:xfrm rot="10800000">
            <a:off x="400339" y="6433474"/>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802119"/>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indent="0" algn="ctr">
              <a:spcBef>
                <a:spcPts val="0"/>
              </a:spcBef>
              <a:buNone/>
            </a:pPr>
            <a:r>
              <a:rPr lang="en-US" sz="5000" dirty="0">
                <a:solidFill>
                  <a:srgbClr val="FFFF00"/>
                </a:solidFill>
              </a:rPr>
              <a:t>Once you have finished inhaling, </a:t>
            </a:r>
          </a:p>
          <a:p>
            <a:pPr marL="0" indent="0" algn="ctr">
              <a:spcBef>
                <a:spcPts val="0"/>
              </a:spcBef>
              <a:buNone/>
            </a:pPr>
            <a:r>
              <a:rPr lang="en-US" sz="5000" dirty="0">
                <a:solidFill>
                  <a:srgbClr val="FFFF00"/>
                </a:solidFill>
              </a:rPr>
              <a:t>Press the down key to begin.</a:t>
            </a:r>
          </a:p>
          <a:p>
            <a:pPr marL="0" indent="0" algn="ctr">
              <a:spcBef>
                <a:spcPts val="0"/>
              </a:spcBef>
              <a:buNone/>
            </a:pPr>
            <a:endParaRPr lang="en-US" sz="5000" dirty="0">
              <a:solidFill>
                <a:srgbClr val="FFFF00"/>
              </a:solidFill>
            </a:endParaRPr>
          </a:p>
          <a:p>
            <a:pPr marL="0" indent="0" algn="ctr">
              <a:spcBef>
                <a:spcPts val="0"/>
              </a:spcBef>
              <a:buNone/>
            </a:pPr>
            <a:r>
              <a:rPr lang="en-US" sz="5000" dirty="0">
                <a:solidFill>
                  <a:srgbClr val="FFFF00"/>
                </a:solidFill>
              </a:rPr>
              <a:t>Go ahead.</a:t>
            </a:r>
          </a:p>
          <a:p>
            <a:pPr marL="0" marR="0" indent="0" algn="ctr">
              <a:spcBef>
                <a:spcPts val="0"/>
              </a:spcBef>
              <a:spcAft>
                <a:spcPts val="0"/>
              </a:spcAft>
              <a:buNone/>
            </a:pPr>
            <a:endParaRPr lang="en-US" sz="6600" dirty="0">
              <a:solidFill>
                <a:srgbClr val="FFFF00"/>
              </a:solidFill>
            </a:endParaRP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Tree>
    <p:extLst>
      <p:ext uri="{BB962C8B-B14F-4D97-AF65-F5344CB8AC3E}">
        <p14:creationId xmlns:p14="http://schemas.microsoft.com/office/powerpoint/2010/main" val="399077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7" y="160592"/>
            <a:ext cx="9130194" cy="6697408"/>
          </a:xfrm>
        </p:spPr>
        <p:txBody>
          <a:bodyPr>
            <a:normAutofit lnSpcReduction="10000"/>
          </a:bodyPr>
          <a:lstStyle/>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2800" dirty="0">
                <a:solidFill>
                  <a:srgbClr val="FFFF00"/>
                </a:solidFill>
              </a:rPr>
              <a:t>[This task should be done using speakers instead of head phones.  Experimenter: make the appropriate adjustments]</a:t>
            </a:r>
            <a:endParaRPr lang="en-US" sz="2700" dirty="0">
              <a:solidFill>
                <a:srgbClr val="FFFF00"/>
              </a:solidFill>
            </a:endParaRPr>
          </a:p>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ubtitle 8"/>
          <p:cNvSpPr txBox="1">
            <a:spLocks/>
          </p:cNvSpPr>
          <p:nvPr/>
        </p:nvSpPr>
        <p:spPr>
          <a:xfrm>
            <a:off x="13806" y="6115492"/>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6" name="Right Arrow 5"/>
          <p:cNvSpPr/>
          <p:nvPr/>
        </p:nvSpPr>
        <p:spPr>
          <a:xfrm rot="10800000">
            <a:off x="400339" y="6433474"/>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66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6600" dirty="0">
                <a:solidFill>
                  <a:srgbClr val="FFFF00"/>
                </a:solidFill>
              </a:rPr>
              <a:t>Please keep your </a:t>
            </a:r>
          </a:p>
          <a:p>
            <a:pPr marL="0" marR="0" indent="0" algn="ctr">
              <a:spcBef>
                <a:spcPts val="0"/>
              </a:spcBef>
              <a:spcAft>
                <a:spcPts val="0"/>
              </a:spcAft>
              <a:buNone/>
            </a:pPr>
            <a:r>
              <a:rPr lang="en-US" sz="6600" dirty="0">
                <a:solidFill>
                  <a:srgbClr val="FFFF00"/>
                </a:solidFill>
              </a:rPr>
              <a:t>eyes closed</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Tree>
    <p:extLst>
      <p:ext uri="{BB962C8B-B14F-4D97-AF65-F5344CB8AC3E}">
        <p14:creationId xmlns:p14="http://schemas.microsoft.com/office/powerpoint/2010/main" val="44134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7" y="160592"/>
            <a:ext cx="9130194" cy="669740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For this test, you will use your index finger to press the down arrow key with your eyes closed.  There will be several trials with different instructions for how to press the key. </a:t>
            </a:r>
          </a:p>
          <a:p>
            <a:pPr marL="0" marR="0" indent="0" algn="ctr">
              <a:spcBef>
                <a:spcPts val="0"/>
              </a:spcBef>
              <a:spcAft>
                <a:spcPts val="0"/>
              </a:spcAft>
              <a:buNone/>
            </a:pPr>
            <a:endParaRPr lang="en-US" sz="2800" dirty="0"/>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8"/>
          <p:cNvSpPr txBox="1">
            <a:spLocks/>
          </p:cNvSpPr>
          <p:nvPr/>
        </p:nvSpPr>
        <p:spPr>
          <a:xfrm>
            <a:off x="13806" y="6115492"/>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3" name="Right Arrow 12"/>
          <p:cNvSpPr/>
          <p:nvPr/>
        </p:nvSpPr>
        <p:spPr>
          <a:xfrm rot="10800000">
            <a:off x="400339" y="6433474"/>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68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indent="0" algn="ctr">
              <a:spcBef>
                <a:spcPts val="0"/>
              </a:spcBef>
              <a:buNone/>
            </a:pPr>
            <a:r>
              <a:rPr lang="en-US" sz="2800" dirty="0"/>
              <a:t> </a:t>
            </a:r>
          </a:p>
          <a:p>
            <a:pPr marL="0" indent="0" algn="ctr">
              <a:spcBef>
                <a:spcPts val="0"/>
              </a:spcBef>
              <a:buNone/>
            </a:pPr>
            <a:endParaRPr lang="en-US" sz="2800" dirty="0"/>
          </a:p>
          <a:p>
            <a:pPr marL="0" indent="0" algn="ctr">
              <a:spcBef>
                <a:spcPts val="0"/>
              </a:spcBef>
              <a:buNone/>
            </a:pPr>
            <a:r>
              <a:rPr lang="en-US" sz="2800" dirty="0">
                <a:solidFill>
                  <a:srgbClr val="FFFF00"/>
                </a:solidFill>
              </a:rPr>
              <a:t>This trial will begin with a spoken countdown.  </a:t>
            </a:r>
          </a:p>
          <a:p>
            <a:pPr marL="0" indent="0" algn="ctr">
              <a:spcBef>
                <a:spcPts val="0"/>
              </a:spcBef>
              <a:buNone/>
            </a:pPr>
            <a:endParaRPr lang="en-US" sz="2800" dirty="0">
              <a:solidFill>
                <a:srgbClr val="FFFF00"/>
              </a:solidFill>
            </a:endParaRPr>
          </a:p>
          <a:p>
            <a:pPr marL="0" indent="0" algn="ctr">
              <a:spcBef>
                <a:spcPts val="0"/>
              </a:spcBef>
              <a:buNone/>
            </a:pPr>
            <a:r>
              <a:rPr lang="en-US" sz="2800" dirty="0">
                <a:solidFill>
                  <a:srgbClr val="FFFF00"/>
                </a:solidFill>
              </a:rPr>
              <a:t>First you will need to close your eyes and then press down to begin.  </a:t>
            </a: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2800" dirty="0">
                <a:solidFill>
                  <a:srgbClr val="FFFF00"/>
                </a:solidFill>
              </a:rPr>
              <a:t>You will begin pressing when the voice says ‘GO’ and stop when it says ‘STOP’</a:t>
            </a: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ea typeface="Calibri"/>
              <a:cs typeface="Times New Roman"/>
            </a:endParaRPr>
          </a:p>
        </p:txBody>
      </p:sp>
      <p:sp>
        <p:nvSpPr>
          <p:cNvPr id="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Right Arrow 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Tree>
    <p:extLst>
      <p:ext uri="{BB962C8B-B14F-4D97-AF65-F5344CB8AC3E}">
        <p14:creationId xmlns:p14="http://schemas.microsoft.com/office/powerpoint/2010/main" val="52535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3" y="365760"/>
            <a:ext cx="9130193" cy="6631640"/>
          </a:xfrm>
        </p:spPr>
        <p:txBody>
          <a:bodyPr>
            <a:normAutofit/>
          </a:bodyPr>
          <a:lstStyle/>
          <a:p>
            <a:pPr marL="0" marR="0" indent="0" algn="ctr">
              <a:spcBef>
                <a:spcPts val="0"/>
              </a:spcBef>
              <a:spcAft>
                <a:spcPts val="0"/>
              </a:spcAft>
              <a:buNone/>
            </a:pPr>
            <a:r>
              <a:rPr lang="en-US" sz="2800" dirty="0"/>
              <a:t>With your eyes closed, please press the DOWN key </a:t>
            </a:r>
            <a:r>
              <a:rPr lang="en-US" sz="2800" u="sng" dirty="0"/>
              <a:t>after</a:t>
            </a:r>
            <a:r>
              <a:rPr lang="en-US" sz="2800" dirty="0"/>
              <a:t> each time you feel your heartbeat. Try to push the button </a:t>
            </a:r>
            <a:r>
              <a:rPr lang="en-US" sz="2800" u="sng" dirty="0"/>
              <a:t>as quickly as possible</a:t>
            </a:r>
            <a:r>
              <a:rPr lang="en-US" sz="2800" dirty="0"/>
              <a:t> after you feel each beat. Even if you are not sure, take your best guess.</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Please DO NOT hold your hand to your heart or take your pulse on your wrist or neck during this task. You should only base your responses on what you feel when paying attention to your heartbeat.</a:t>
            </a:r>
          </a:p>
          <a:p>
            <a:pPr marL="0" indent="0" algn="ctr">
              <a:spcBef>
                <a:spcPts val="0"/>
              </a:spcBef>
              <a:buNone/>
            </a:pPr>
            <a:endParaRPr lang="en-US" sz="2800" dirty="0"/>
          </a:p>
          <a:p>
            <a:pPr marL="0" indent="0" algn="ctr">
              <a:spcBef>
                <a:spcPts val="0"/>
              </a:spcBef>
              <a:buNone/>
            </a:pPr>
            <a:r>
              <a:rPr lang="en-US" sz="2800" dirty="0"/>
              <a:t>When you understand the instructions and are ready to begin, press the right key.  You will then press down to begin. </a:t>
            </a:r>
          </a:p>
          <a:p>
            <a:pPr marL="0" indent="0" algn="ctr">
              <a:spcBef>
                <a:spcPts val="0"/>
              </a:spcBef>
              <a:buNone/>
            </a:pPr>
            <a:endParaRPr lang="en-US" sz="2800" dirty="0"/>
          </a:p>
        </p:txBody>
      </p:sp>
      <p:sp>
        <p:nvSpPr>
          <p:cNvPr id="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Right Arrow 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
        <p:nvSpPr>
          <p:cNvPr id="7" name="Subtitle 8"/>
          <p:cNvSpPr txBox="1">
            <a:spLocks/>
          </p:cNvSpPr>
          <p:nvPr/>
        </p:nvSpPr>
        <p:spPr>
          <a:xfrm>
            <a:off x="13806" y="6115492"/>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8" name="Right Arrow 7"/>
          <p:cNvSpPr/>
          <p:nvPr/>
        </p:nvSpPr>
        <p:spPr>
          <a:xfrm rot="10800000">
            <a:off x="400339" y="6433474"/>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077741"/>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6600" dirty="0">
                <a:solidFill>
                  <a:srgbClr val="FFFF00"/>
                </a:solidFill>
              </a:rPr>
              <a:t>Press down to begin</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Tree>
    <p:extLst>
      <p:ext uri="{BB962C8B-B14F-4D97-AF65-F5344CB8AC3E}">
        <p14:creationId xmlns:p14="http://schemas.microsoft.com/office/powerpoint/2010/main" val="260460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6600" dirty="0">
                <a:solidFill>
                  <a:srgbClr val="FFFF00"/>
                </a:solidFill>
              </a:rPr>
              <a:t>Please keep your </a:t>
            </a:r>
          </a:p>
          <a:p>
            <a:pPr marL="0" marR="0" indent="0" algn="ctr">
              <a:spcBef>
                <a:spcPts val="0"/>
              </a:spcBef>
              <a:spcAft>
                <a:spcPts val="0"/>
              </a:spcAft>
              <a:buNone/>
            </a:pPr>
            <a:r>
              <a:rPr lang="en-US" sz="6600" dirty="0">
                <a:solidFill>
                  <a:srgbClr val="FFFF00"/>
                </a:solidFill>
              </a:rPr>
              <a:t>eyes closed</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Tree>
    <p:extLst>
      <p:ext uri="{BB962C8B-B14F-4D97-AF65-F5344CB8AC3E}">
        <p14:creationId xmlns:p14="http://schemas.microsoft.com/office/powerpoint/2010/main" val="11527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714888"/>
          </a:xfrm>
        </p:spPr>
        <p:txBody>
          <a:bodyPr>
            <a:normAutofit/>
          </a:bodyPr>
          <a:lstStyle/>
          <a:p>
            <a:pPr marL="0" indent="0" algn="ctr">
              <a:spcBef>
                <a:spcPts val="0"/>
              </a:spcBef>
              <a:buNone/>
            </a:pPr>
            <a:r>
              <a:rPr lang="en-US" sz="2800" dirty="0"/>
              <a:t> </a:t>
            </a:r>
          </a:p>
          <a:p>
            <a:pPr marL="0" indent="0" algn="ctr">
              <a:spcBef>
                <a:spcPts val="0"/>
              </a:spcBef>
              <a:buNone/>
            </a:pPr>
            <a:endParaRPr lang="en-US" sz="2800" dirty="0"/>
          </a:p>
          <a:p>
            <a:pPr marL="0" indent="0" algn="ctr">
              <a:spcBef>
                <a:spcPts val="0"/>
              </a:spcBef>
              <a:buNone/>
            </a:pPr>
            <a:r>
              <a:rPr lang="en-US" sz="2800" dirty="0">
                <a:solidFill>
                  <a:srgbClr val="FFFF00"/>
                </a:solidFill>
              </a:rPr>
              <a:t>This trial will begin with a spoken countdown.  </a:t>
            </a:r>
          </a:p>
          <a:p>
            <a:pPr marL="0" indent="0" algn="ctr">
              <a:spcBef>
                <a:spcPts val="0"/>
              </a:spcBef>
              <a:buNone/>
            </a:pPr>
            <a:endParaRPr lang="en-US" sz="2800" dirty="0">
              <a:solidFill>
                <a:srgbClr val="FFFF00"/>
              </a:solidFill>
            </a:endParaRPr>
          </a:p>
          <a:p>
            <a:pPr marL="0" indent="0" algn="ctr">
              <a:spcBef>
                <a:spcPts val="0"/>
              </a:spcBef>
              <a:buNone/>
            </a:pPr>
            <a:r>
              <a:rPr lang="en-US" sz="2800" dirty="0">
                <a:solidFill>
                  <a:srgbClr val="FFFF00"/>
                </a:solidFill>
              </a:rPr>
              <a:t>First you will need to close your eyes and then press the down key to begin.  </a:t>
            </a: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r>
              <a:rPr lang="en-US" sz="2800" dirty="0">
                <a:solidFill>
                  <a:srgbClr val="FFFF00"/>
                </a:solidFill>
              </a:rPr>
              <a:t>You will begin pressing when the voice says ‘GO’ and stop when it says ‘STOP’</a:t>
            </a:r>
          </a:p>
          <a:p>
            <a:pPr marL="0" marR="0" indent="0" algn="ctr">
              <a:spcBef>
                <a:spcPts val="0"/>
              </a:spcBef>
              <a:spcAft>
                <a:spcPts val="0"/>
              </a:spcAft>
              <a:buNone/>
            </a:pPr>
            <a:endParaRPr lang="en-US" sz="2800" dirty="0">
              <a:solidFill>
                <a:srgbClr val="FFFF00"/>
              </a:solidFill>
            </a:endParaRPr>
          </a:p>
          <a:p>
            <a:pPr marL="0" marR="0" indent="0" algn="ctr">
              <a:spcBef>
                <a:spcPts val="0"/>
              </a:spcBef>
              <a:spcAft>
                <a:spcPts val="0"/>
              </a:spcAft>
              <a:buNone/>
            </a:pPr>
            <a:endParaRPr lang="en-US" sz="2800" dirty="0">
              <a:ea typeface="Calibri"/>
              <a:cs typeface="Times New Roman"/>
            </a:endParaRPr>
          </a:p>
        </p:txBody>
      </p:sp>
      <p:sp>
        <p:nvSpPr>
          <p:cNvPr id="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Right Arrow 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Tree>
    <p:extLst>
      <p:ext uri="{BB962C8B-B14F-4D97-AF65-F5344CB8AC3E}">
        <p14:creationId xmlns:p14="http://schemas.microsoft.com/office/powerpoint/2010/main" val="33903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2"/>
            <a:ext cx="9130193" cy="6697408"/>
          </a:xfrm>
        </p:spPr>
        <p:txBody>
          <a:bodyPr>
            <a:normAutofit/>
          </a:bodyPr>
          <a:lstStyle/>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You will hear a series of tones played through the speakers.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With your eyes closed, please press the DOWN key </a:t>
            </a:r>
            <a:r>
              <a:rPr lang="en-US" sz="2800" u="sng" dirty="0"/>
              <a:t>after</a:t>
            </a:r>
            <a:r>
              <a:rPr lang="en-US" sz="2800" dirty="0"/>
              <a:t> you hear each tone.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Try to push the key </a:t>
            </a:r>
            <a:r>
              <a:rPr lang="en-US" sz="2800" u="sng" dirty="0"/>
              <a:t>as quickly as possible</a:t>
            </a:r>
            <a:r>
              <a:rPr lang="en-US" sz="2800" dirty="0"/>
              <a:t> after you hear each tone.</a:t>
            </a:r>
          </a:p>
          <a:p>
            <a:pPr marL="0" indent="0" algn="ctr">
              <a:spcBef>
                <a:spcPts val="0"/>
              </a:spcBef>
              <a:buNone/>
            </a:pPr>
            <a:endParaRPr lang="en-US" sz="2800" dirty="0"/>
          </a:p>
          <a:p>
            <a:pPr marL="0" indent="0" algn="ctr">
              <a:spcBef>
                <a:spcPts val="0"/>
              </a:spcBef>
              <a:buNone/>
            </a:pPr>
            <a:r>
              <a:rPr lang="en-US" sz="2800" dirty="0"/>
              <a:t>When you understand the instructions and are ready to begin, press the right key.  You will then press down to begin. </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
        <p:nvSpPr>
          <p:cNvPr id="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5" name="Right Arrow 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KEY TO CONTINUE</a:t>
            </a:r>
          </a:p>
        </p:txBody>
      </p:sp>
      <p:sp>
        <p:nvSpPr>
          <p:cNvPr id="7" name="Subtitle 8"/>
          <p:cNvSpPr txBox="1">
            <a:spLocks/>
          </p:cNvSpPr>
          <p:nvPr/>
        </p:nvSpPr>
        <p:spPr>
          <a:xfrm>
            <a:off x="13806" y="6115492"/>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8" name="Right Arrow 7"/>
          <p:cNvSpPr/>
          <p:nvPr/>
        </p:nvSpPr>
        <p:spPr>
          <a:xfrm rot="10800000">
            <a:off x="400339" y="6433474"/>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42447"/>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28112</TotalTime>
  <Words>882</Words>
  <Application>Microsoft Office PowerPoint</Application>
  <PresentationFormat>On-screen Show (4:3)</PresentationFormat>
  <Paragraphs>217</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Black</vt:lpstr>
      <vt:lpstr>Heartbeat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Rayus Kuplicki</cp:lastModifiedBy>
  <cp:revision>347</cp:revision>
  <dcterms:created xsi:type="dcterms:W3CDTF">2014-09-09T19:40:19Z</dcterms:created>
  <dcterms:modified xsi:type="dcterms:W3CDTF">2024-01-08T18:14:58Z</dcterms:modified>
</cp:coreProperties>
</file>