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AF8CF0-42F9-4697-96F5-CF6432B8327A}">
  <a:tblStyle styleId="{49AF8CF0-42F9-4697-96F5-CF6432B83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3f50a21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3f50a2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b19eda53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b19eda53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19eda534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19eda5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https://pubmed.ncbi.nlm.nih.gov/35346535/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31439aef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31439ae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https://www.astctjournal.org/article/S1083-8791(10)00148-5/fulltext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19eda5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19eda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b19eda5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b19eda5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b19eda5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b19eda5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19eda53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19eda5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31439ae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31439ae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PAML Final Project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15th,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Kris, Nathan Morris, Yujin Choi and Alexander Ham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for Trained Models (cont.)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925" y="1128650"/>
            <a:ext cx="20040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350" y="1128650"/>
            <a:ext cx="198303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705175" y="2143100"/>
            <a:ext cx="86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Logistic Regression (liblinear)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749775" y="2248500"/>
            <a:ext cx="86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Logistic Regression (SGD + Grid Search CV)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Form prompts user for patient data input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</a:rPr>
              <a:t>Output Report</a:t>
            </a:r>
            <a:endParaRPr sz="2200" u="sng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Patient survival risk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Presence of High Risk Factors based on model coefficients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vs Expected Outcomes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expected that the below pre-operative attributes will have the most impact on the clinical outcome: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Risk group, HLA match/mismatch, ABO match/mismatch, Disease type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Clinicians as primarily concerned with HLA matching (Mangum et al. 2022) as it is critical to have a complete match to improve older patient outcome (Nowak 2002).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study finds, disease type and ABO blood match to be the most </a:t>
            </a:r>
            <a:r>
              <a:rPr lang="en"/>
              <a:t>indicative</a:t>
            </a:r>
            <a:r>
              <a:rPr lang="en"/>
              <a:t> features for predicting patient outcome.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Berro, M., Chhabra, S., Piñana, J. L., Arbelbide, J., Rivas, M. M., Basquiera, A. L., Vitriu, A., Requejo, A., Milovic, V., Yantorno, S., Bentolila, G., Garcia, J. J., Castro, M., Palmer, S., Saslavsky, M., Duarte, P., Cerutti, A., Jarchum, G., Tisi Baña, M., … Grupo Argentino de Trasplante de Médula Ósea y Terapia Celular (GATMO-TC). (2020). Predicting mortality after autologous transplant: Development of a novel risk score.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Biology of Blood and Marrow Transplantation: Journal of the American Society for Blood and Marrow Transplantation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26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(10), 1828–1832. https://doi.org/10.1016/j.bbmt.2020.06.028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Kałwak, K., Porwolik, J., Mielcarek, M., Gorczyńska, E., Owoc-Lempach, J., Ussowicz, M., Dyla, A., Musiał, J., Paździor, D., Turkiewicz, D., &amp; Chybicka, A. (2010). Higher CD34(+) and CD3(+) cell doses in the graft promote long-term survival, and have no impact on the incidence of severe acute or chronic graft-versus-host disease after in vivo T cell-depleted unrelated donor hematopoietic stem cell transplantation in children.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Biology of Blood and Marrow Transplantation: Journal of the American Society for Blood and Marrow Transplantation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16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(10), 1388–1401. https://doi.org/10.1016/j.bbmt.2010.04.001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Mangum, D. S., &amp; Caywood, E. (2022). A clinician’s guide to HLA matching in allogeneic hematopoietic stem cell transplant.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Human Immunology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83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(10), 687–694. https://doi.org/10.1016/j.humimm.2022.03.002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Nowak, J. (2008). Role of HLA in hematopoietic SCT.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Bone Marrow Transplantation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42 Suppl 2</a:t>
            </a:r>
            <a:r>
              <a:rPr lang="en" sz="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(S2), S71-6. https://doi.org/10.1038/bmt.2008.288</a:t>
            </a:r>
            <a:endParaRPr sz="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Motivation and Background: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Bone marrow transplants are a complex medical procedure often used to treat malignant diseases, such as leukemia and lymphoma, as well as non-malignant diseases, like thalassemia and immunodeficiency disorders in children.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procedure has a high risk of complications, leading to worse post-operative outcomes. Therefore, it is important to assess the risk factors before the surgery and give the patient the treatment that will give the best outcome.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(cont.)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76275"/>
            <a:ext cx="8520600" cy="4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Technical Focus: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proposed approach will use machine </a:t>
            </a:r>
            <a:r>
              <a:rPr lang="en"/>
              <a:t>learning</a:t>
            </a:r>
            <a:r>
              <a:rPr lang="en"/>
              <a:t> methods, specifically logistic regression, to predict the clinical outcome of bone marrow transplants in children. Pre-operative information includes: recipient/donor characteristics (gender, blood type, HLA genotyping, CMV status),  stem cell source, proportion of matching attributes between recipient and donor,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Impact: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proposed application has the potential to significantly impact the clinical outcomes of bone marrow transplant procedures by identifying potential risk factors before surgery.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BMT Outcome Prediction Background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Prior Work: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Studies have </a:t>
            </a:r>
            <a:r>
              <a:rPr lang="en"/>
              <a:t>used post-operative information, such as hematopoietic stem and progenitor cell doses (CD34+ protein marker expression), to predict survival of patients and the probability of graft failure or graft-versus-host disease (GVHD) </a:t>
            </a:r>
            <a:r>
              <a:rPr lang="en"/>
              <a:t>(</a:t>
            </a:r>
            <a:r>
              <a:rPr lang="en"/>
              <a:t>Kałwak et al, 2010).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 work has predicted outcomes of ASCT (autologous, stem cell transplants) of patients using pre-operative data (Berro et al. 2020)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we build upon this work to implement a similar idea to a different type of transplant between donors and recipients, only using the pre-operative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Machine Learning Pipeline: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pipeline will consist of four main stages: data exploration, preprocessing, model training and evaluation and deployment.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Train classifier to predict mortality to better understand BMT risk factors</a:t>
            </a:r>
            <a:endParaRPr sz="4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92700" y="1304875"/>
            <a:ext cx="67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Dataset:</a:t>
            </a:r>
            <a:r>
              <a:rPr b="1" lang="en"/>
              <a:t> </a:t>
            </a:r>
            <a:r>
              <a:rPr lang="en"/>
              <a:t>Bone Marrow Transplant: children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Datatype:</a:t>
            </a:r>
            <a:r>
              <a:rPr lang="en"/>
              <a:t> Numerical and C</a:t>
            </a:r>
            <a:r>
              <a:rPr lang="en"/>
              <a:t>ategorical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Quantity:</a:t>
            </a:r>
            <a:r>
              <a:rPr lang="en"/>
              <a:t> 187 instances, 39 attributes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Year Released:</a:t>
            </a:r>
            <a:r>
              <a:rPr lang="en"/>
              <a:t>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Source: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UCI Machine Learning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Ground Truth Labels are Provided:</a:t>
            </a:r>
            <a:r>
              <a:rPr b="1" lang="en"/>
              <a:t> </a:t>
            </a:r>
            <a:r>
              <a:rPr lang="en"/>
              <a:t>s</a:t>
            </a:r>
            <a:r>
              <a:rPr lang="en"/>
              <a:t>urvival_time and survival_status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420075"/>
            <a:ext cx="3999900" cy="22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Exploration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histograms and box plots to understand distribution of numerical and categorical attributes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Explored correlations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420175"/>
            <a:ext cx="3999900" cy="4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Preprocessing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Eliminated attributes related to postoperative metrics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One-hot encoded categorical attributes with no directionality (Disease state)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Integer encoded categorical attributes with directionality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Standardized numerical attributes to reduce bias and help interpretability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Eliminated outliers and NaNs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13" y="2806801"/>
            <a:ext cx="1232625" cy="113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12" y="4240015"/>
            <a:ext cx="3929501" cy="59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860" y="2808792"/>
            <a:ext cx="1232624" cy="113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100" y="2806800"/>
            <a:ext cx="1464536" cy="11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25" y="1017725"/>
            <a:ext cx="61903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for Trained Models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{49AF8CF0-42F9-4697-96F5-CF6432B8327A}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7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 (liblinear)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 (SGD)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0.571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 (SGD + Grid Search CV)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