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e2e621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e2e621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e2e621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e2e621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ce2e621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ce2e621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Question: Which states have the most "successful" companies?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are the average computational wages highest?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"success" of a state with average wages?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e2e621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e2e621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e9d8c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e9d8c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e2e621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e2e621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e2e6218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e2e6218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e2e621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e2e621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efdd56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efdd5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e2e621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ce2e621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e2e621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e2e621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e2e621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e2e621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e2e621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e2e621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e2e6218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e2e6218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e2e6218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ce2e6218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e2e621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ce2e621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e2e621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e2e621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ce2e621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ce2e621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e2e621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e2e621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e2e621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e2e621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2e621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e2e621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e9f13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e9f13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e2e621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e2e621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e2e621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e2e621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efdd56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efdd56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efdd56b5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efdd56b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ls.gov/oes/current/oes150000.html" TargetMode="External"/><Relationship Id="rId4" Type="http://schemas.openxmlformats.org/officeDocument/2006/relationships/hyperlink" Target="https://datahub.io/core/s-and-p-500-companies-financials/consituent-financials.csv" TargetMode="External"/><Relationship Id="rId5" Type="http://schemas.openxmlformats.org/officeDocument/2006/relationships/hyperlink" Target="https://datahub.io/core/s-and-p-500-companies-financials/consituent-financials.csv" TargetMode="External"/><Relationship Id="rId6" Type="http://schemas.openxmlformats.org/officeDocument/2006/relationships/hyperlink" Target="https://aflcio.org/2018/5/22/executive-paywatch-2018-gap-between-ceo-and-worker-compensation-continues-grow" TargetMode="External"/><Relationship Id="rId7" Type="http://schemas.openxmlformats.org/officeDocument/2006/relationships/hyperlink" Target="https://aflcio.org/2018/5/22/executive-paywatch-2018-gap-between-ceo-and-worker-compensation-continues-grow" TargetMode="External"/><Relationship Id="rId8" Type="http://schemas.openxmlformats.org/officeDocument/2006/relationships/hyperlink" Target="https://www.kaggle.com/Eruditepanda/fortune-1000-201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825200"/>
            <a:ext cx="8520600" cy="15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the jobs?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much do they pay?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By Davis, Dhruv, Peta, Yuijin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Quite a few sectors have a clear linear correlation with the amount of employees they have and how much revenue they bring in.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# 1. Companies can expect to scale in size an expect a constant return from the employees they hire this is due to a linear trend for most sectors.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# 2. "Worth" ratios were calculated by comparing the revenue of a company to the amount of employees that the companies have.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The companies that have a higher ratio value employees more as their work creates more revenue. This conclusion could mean that it may be more difficult to find a job in these sectors. There is the adverse effect with the companies with a low ratio.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Average Wage and Number of Fortune 1000 Companies</a:t>
            </a:r>
            <a:endParaRPr sz="3000"/>
          </a:p>
        </p:txBody>
      </p:sp>
      <p:sp>
        <p:nvSpPr>
          <p:cNvPr id="124" name="Google Shape;124;p23"/>
          <p:cNvSpPr txBox="1"/>
          <p:nvPr>
            <p:ph idx="4294967295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0" y="330700"/>
            <a:ext cx="85206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 5 States with Highest Average Wages &amp;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Most Fortune 1000 Companies</a:t>
            </a:r>
            <a:endParaRPr sz="3000"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583200"/>
            <a:ext cx="4241600" cy="31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83200"/>
            <a:ext cx="4241600" cy="31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38" y="390775"/>
            <a:ext cx="5815925" cy="4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523800"/>
            <a:ext cx="6139775" cy="40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Conclusions</a:t>
            </a:r>
            <a:endParaRPr sz="30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There does seem to be a general trend of average wage increasing the more Fortune 1000 companies that there are in a state. We also see that there are different trends in different regions. Success seems to matter less in the Northeast versus there being a sharp incline for the Western region of the United States.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Unfortunately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chemeClr val="dk1"/>
                </a:solidFill>
              </a:rPr>
              <a:t> we cannot conclude for sure that this correlation indicates that “success” in an area increases average wage due to the limits of the dataset.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TOP TIER EMPLOYEES. CEO AND SALARY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46275" y="104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Is CEO compensation linked to the success of a company?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To compare c</a:t>
            </a:r>
            <a:r>
              <a:rPr lang="en" sz="2400">
                <a:solidFill>
                  <a:schemeClr val="dk1"/>
                </a:solidFill>
              </a:rPr>
              <a:t>ompanies with different stock prices, and number of stocks, we used the price/earnings ratio which uses 1.stock price 2. number of shares 3. earnings.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568800"/>
            <a:ext cx="8520600" cy="4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does CEO salary look like? (across 2700 companies)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Average salary is $7.4 million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Warren Buffet, Berkshire Hathaway, is paid 5% of average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Elon Musk gets paid </a:t>
            </a:r>
            <a:r>
              <a:rPr lang="en" sz="2400">
                <a:solidFill>
                  <a:schemeClr val="dk1"/>
                </a:solidFill>
              </a:rPr>
              <a:t>$2.2 billion, </a:t>
            </a:r>
            <a:r>
              <a:rPr lang="en" sz="2400">
                <a:solidFill>
                  <a:schemeClr val="dk1"/>
                </a:solidFill>
              </a:rPr>
              <a:t>ten times more than the second highest paid CEO , </a:t>
            </a:r>
            <a:r>
              <a:rPr lang="en" sz="2400">
                <a:solidFill>
                  <a:schemeClr val="dk1"/>
                </a:solidFill>
              </a:rPr>
              <a:t>Patrick Smith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Patrick of Axxon Enterprises is paid $246 million, twice as much as 3rd highest paid CEO, David Zaslav of Discover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Jack Dorsey (Twitter, Square), Larry Page (Alphabet), Nicholas Woodman (GoPro) are paid $1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311700" y="981150"/>
            <a:ext cx="41463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00" y="711239"/>
            <a:ext cx="4305450" cy="37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1948150" y="351025"/>
            <a:ext cx="52653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 We Asked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Question 1 – What is the revenue of companies compared to how many employees they have?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Question 2 – What is biggest employment sectors in each State? How many employees </a:t>
            </a:r>
            <a:r>
              <a:rPr lang="en">
                <a:solidFill>
                  <a:schemeClr val="dk1"/>
                </a:solidFill>
              </a:rPr>
              <a:t>are in that sector? (Looking at only Fortune 1000 companies)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Question 3 – Where can we find the most successful companies? Where are computational employees paid the most? Is there a relationship between the two?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Question 4 – Is compensation of CEOs based on the value they bring to </a:t>
            </a:r>
            <a:r>
              <a:rPr lang="en">
                <a:solidFill>
                  <a:schemeClr val="dk1"/>
                </a:solidFill>
              </a:rPr>
              <a:t>companies</a:t>
            </a:r>
            <a:r>
              <a:rPr lang="en" sz="1800">
                <a:solidFill>
                  <a:schemeClr val="dk1"/>
                </a:solidFill>
              </a:rPr>
              <a:t>, or other factors? 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311700" y="981150"/>
            <a:ext cx="41463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25" y="1221250"/>
            <a:ext cx="3919325" cy="33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300" y="1623399"/>
            <a:ext cx="4477800" cy="298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488" y="548075"/>
            <a:ext cx="6071025" cy="40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14" y="570950"/>
            <a:ext cx="6002375" cy="40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88" y="573750"/>
            <a:ext cx="5994025" cy="39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419100"/>
            <a:ext cx="40386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522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421225" y="1263650"/>
            <a:ext cx="84111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Price/Earnings ratio is not a good variable that explains CEO salaries.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Rather, market capitalization better explains CEO salaries - the bigger the company, generally the higher the salary.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And CEO salary seems to be correlated with industry sector. The ttest has a p value of 0.006, mush less than 0.05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on Project</a:t>
            </a:r>
            <a:endParaRPr sz="3000"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Data collected for 2018, but exact periods during the year the datasets were collected do not match up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We trusted Kaggle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all the data could be merged because it lacked common keys, so we are essentially referencing two datasets based on State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Although we have data on Fortune 1000 companies, CEO salary was only available for a Fortune 500 dataset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 Doesn’t include government sector, small and privately held businesses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Although we found data on CEO salaries by sector, we could not find equivalent data on the number of math employees by company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907350" y="409925"/>
            <a:ext cx="70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855775" y="136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Bureau of Labor Statistics, BLS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Occupational Employment and Wages, May 2018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https://www.bls.gov/oes/current/oes150000.html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company information with PE earnings, data was from DataHub.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https://datahub.io/core/s-and-p-500-companies-financials/consituent-financials.csv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CEO Salaries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AFL-CIO  Executive Paywatch data for 2018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https://aflcio.org/2018/5/22/executive-paywatch-2018-gap-between-ceo-and-worker-compensation-continues-grow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hlink"/>
              </a:solidFill>
              <a:hlinkClick r:id="rId7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on Fortune 1000 companies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https://www.kaggle.com/Eruditepanda/fortune-1000-2018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Introducing the Data &amp; Terminology</a:t>
            </a:r>
            <a:endParaRPr sz="36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First, a definition – we are looking at the number of “Computer and Mathematical Occupations” employees (measured by the  Bureau of Labor Statistics) employed across all States.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Number of Employees = the average annual number of employees in the top Fortune 1000 companies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Biggest Employment Sectors by State</a:t>
            </a:r>
            <a:endParaRPr sz="3000"/>
          </a:p>
        </p:txBody>
      </p:sp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9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Sector in each State</a:t>
            </a:r>
            <a:endParaRPr/>
          </a:p>
        </p:txBody>
      </p:sp>
      <p:grpSp>
        <p:nvGrpSpPr>
          <p:cNvPr id="84" name="Google Shape;84;p17"/>
          <p:cNvGrpSpPr/>
          <p:nvPr/>
        </p:nvGrpSpPr>
        <p:grpSpPr>
          <a:xfrm>
            <a:off x="1469348" y="809507"/>
            <a:ext cx="6205304" cy="4215136"/>
            <a:chOff x="2627000" y="683925"/>
            <a:chExt cx="6205304" cy="4256853"/>
          </a:xfrm>
        </p:grpSpPr>
        <p:sp>
          <p:nvSpPr>
            <p:cNvPr id="85" name="Google Shape;85;p17"/>
            <p:cNvSpPr/>
            <p:nvPr/>
          </p:nvSpPr>
          <p:spPr>
            <a:xfrm>
              <a:off x="2627000" y="683925"/>
              <a:ext cx="6205200" cy="4248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7"/>
            <p:cNvPicPr preferRelativeResize="0"/>
            <p:nvPr/>
          </p:nvPicPr>
          <p:blipFill rotWithShape="1">
            <a:blip r:embed="rId3">
              <a:alphaModFix/>
            </a:blip>
            <a:srcRect b="0" l="0" r="0" t="5499"/>
            <a:stretch/>
          </p:blipFill>
          <p:spPr>
            <a:xfrm>
              <a:off x="2864325" y="692175"/>
              <a:ext cx="5967979" cy="424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</a:t>
            </a:r>
            <a:endParaRPr sz="30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Arizona is the leader in the Retail sector (solely because of Walmart)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As we expected New York has the most amount employment in the Financial Sector.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California = Technology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If you live in Michigan look for jobs within the Motor Vehicle sector.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Revenues of Companies vs Number of Employees</a:t>
            </a:r>
            <a:endParaRPr sz="3000"/>
          </a:p>
        </p:txBody>
      </p:sp>
      <p:sp>
        <p:nvSpPr>
          <p:cNvPr id="98" name="Google Shape;98;p19"/>
          <p:cNvSpPr txBox="1"/>
          <p:nvPr>
            <p:ph idx="4294967295" type="subTitle"/>
          </p:nvPr>
        </p:nvSpPr>
        <p:spPr>
          <a:xfrm>
            <a:off x="508900" y="1735600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5" y="68925"/>
            <a:ext cx="38021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5" y="2571750"/>
            <a:ext cx="380213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179" y="2571750"/>
            <a:ext cx="38020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9166" y="68925"/>
            <a:ext cx="39501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925" y="65000"/>
            <a:ext cx="50168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