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piedades.com/" TargetMode="External"/><Relationship Id="rId2" Type="http://schemas.openxmlformats.org/officeDocument/2006/relationships/hyperlink" Target="https://datos.cdmx.gob.mx/exp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4162-6FA1-49B9-B3EF-763FAE60D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mexico</a:t>
            </a:r>
            <a:r>
              <a:rPr lang="en-US" dirty="0"/>
              <a:t> city’s boroughs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EE9D7-8215-47B7-8C3F-AE50C479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94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BB86-BAC9-4B13-BEC1-24DB793D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local differences helps both businesses and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7371-5BC3-4F78-A822-0D129C19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When establishing themselves in a new city, businesses and individuals need a way to make decisions with limited knowledge</a:t>
            </a:r>
          </a:p>
          <a:p>
            <a:pPr>
              <a:buFontTx/>
              <a:buChar char="-"/>
            </a:pPr>
            <a:r>
              <a:rPr lang="en-US" dirty="0"/>
              <a:t> City layout, transportation, housing, and popular venues are indicators frequently used to locate desirable parts of the city</a:t>
            </a:r>
          </a:p>
          <a:p>
            <a:pPr>
              <a:buFontTx/>
              <a:buChar char="-"/>
            </a:pPr>
            <a:r>
              <a:rPr lang="en-US" dirty="0"/>
              <a:t> Businesses might want to identify locations where their target audience frequents</a:t>
            </a:r>
          </a:p>
          <a:p>
            <a:pPr>
              <a:buFontTx/>
              <a:buChar char="-"/>
            </a:pPr>
            <a:r>
              <a:rPr lang="en-US" dirty="0"/>
              <a:t> Individuals might look for affordable housing with transportation close by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25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ED4E-6B16-48DF-BE8B-BB0CF4E6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9E00-BFE6-4305-8416-1BB2B0A7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GPS data on Mexico City boroughs and metro stop locations were taken from Mexico City’s data portal, </a:t>
            </a:r>
            <a:r>
              <a:rPr lang="en-US" dirty="0">
                <a:hlinkClick r:id="rId2"/>
              </a:rPr>
              <a:t>https://datos.cdmx.gob.mx/explore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/>
              <a:t> Median housing prices were found at the </a:t>
            </a:r>
            <a:r>
              <a:rPr lang="en-US" dirty="0" err="1"/>
              <a:t>Propiedades</a:t>
            </a:r>
            <a:r>
              <a:rPr lang="en-US" dirty="0"/>
              <a:t> website, </a:t>
            </a:r>
            <a:r>
              <a:rPr lang="en-US" dirty="0">
                <a:hlinkClick r:id="rId3"/>
              </a:rPr>
              <a:t>https://propiedades.com/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/>
              <a:t> The 15 most popular venues in each borough were scraped from Foursquare. </a:t>
            </a:r>
          </a:p>
          <a:p>
            <a:pPr>
              <a:buFontTx/>
              <a:buChar char="-"/>
            </a:pPr>
            <a:r>
              <a:rPr lang="en-US" dirty="0"/>
              <a:t> A dataset was created by importing boroughs, metro, and housing data as .CSV files and venues data using the Foursquare API. </a:t>
            </a:r>
          </a:p>
        </p:txBody>
      </p:sp>
    </p:spTree>
    <p:extLst>
      <p:ext uri="{BB962C8B-B14F-4D97-AF65-F5344CB8AC3E}">
        <p14:creationId xmlns:p14="http://schemas.microsoft.com/office/powerpoint/2010/main" val="171688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5C43-40F3-438D-99EC-2D86186F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Mexico City boroughs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B799-BD7A-4C22-94BD-2D21A06B9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Mexico City has 16 boroughs, called </a:t>
            </a:r>
            <a:r>
              <a:rPr lang="en-US" dirty="0" err="1"/>
              <a:t>alcaldías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Using the median housing price for each borough, I created a choropleth map</a:t>
            </a:r>
          </a:p>
          <a:p>
            <a:pPr>
              <a:buFontTx/>
              <a:buChar char="-"/>
            </a:pPr>
            <a:r>
              <a:rPr lang="en-US" dirty="0"/>
              <a:t> Prices are shown in Mexican pesos; the data range from a low of 1,886,243 MXN (98,297 USD) to a high of 22,881,637 MXN (1,192,430 USD)</a:t>
            </a:r>
            <a:endParaRPr lang="es-MX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683359A-8DD3-43A5-9856-0A702850DA1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19" y="2873375"/>
            <a:ext cx="4572000" cy="284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57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8846-A796-4FD5-B921-6FD0B3DB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 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72D8-ACB2-4B93-A50E-B9C45D235C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Mexico City has an extensive metro system that is among the least expensive in the world, with the price of a one-way ticket at 5 pesos, or 25 US cents</a:t>
            </a:r>
          </a:p>
          <a:p>
            <a:pPr>
              <a:buFontTx/>
              <a:buChar char="-"/>
            </a:pPr>
            <a:r>
              <a:rPr lang="en-US" dirty="0"/>
              <a:t> I added GPS data on metro stops to the previous choropleth map</a:t>
            </a:r>
          </a:p>
          <a:p>
            <a:pPr>
              <a:buFontTx/>
              <a:buChar char="-"/>
            </a:pPr>
            <a:r>
              <a:rPr lang="en-US" dirty="0"/>
              <a:t> As we can see, the metro extends beyond the city limits, and does not reach almost the entire southern half of the city</a:t>
            </a:r>
            <a:endParaRPr lang="es-MX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26931-F94D-4CD2-A470-9D8A2225A7A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38" y="2286000"/>
            <a:ext cx="378516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50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C648-7345-4A3E-85FD-A9D75B9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DD37-478A-4F86-A50E-718CC8C02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Using Foursquare, I found the 15 most popular venues in each borough</a:t>
            </a:r>
          </a:p>
          <a:p>
            <a:pPr>
              <a:buFontTx/>
              <a:buChar char="-"/>
            </a:pPr>
            <a:r>
              <a:rPr lang="en-US" dirty="0"/>
              <a:t> Adding these to the map, we can see that they, too, are predominantly in the northern half of the city</a:t>
            </a:r>
          </a:p>
          <a:p>
            <a:pPr>
              <a:buFontTx/>
              <a:buChar char="-"/>
            </a:pPr>
            <a:r>
              <a:rPr lang="en-US" dirty="0"/>
              <a:t> Because this map is interactive, we can zoom in to see which locations are both close to public transportation and close to popular venues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D18F5-1AD8-4523-A3F1-B08A0396ABE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42" y="2286000"/>
            <a:ext cx="3764754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23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F513-55BE-4399-AFE6-0FAD004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suggestions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143C-DB4D-4429-B3AA-678E01AD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The map is useful for both businesses and individuals to understand the layout and culture of the city and each borough</a:t>
            </a:r>
          </a:p>
          <a:p>
            <a:pPr>
              <a:buFontTx/>
              <a:buChar char="-"/>
            </a:pPr>
            <a:r>
              <a:rPr lang="en-US" dirty="0"/>
              <a:t> As the metro data suggests, part of the larger metropolitan area lies beyond city limits. This is a major part of the city’s economy and should be included in future analysis</a:t>
            </a:r>
          </a:p>
          <a:p>
            <a:pPr>
              <a:buFontTx/>
              <a:buChar char="-"/>
            </a:pPr>
            <a:r>
              <a:rPr lang="en-US" dirty="0"/>
              <a:t> Roads and city parks, which might be relevant for certain audiences, are left out of the map and should be included in the future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999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451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Understanding mexico city’s boroughs</vt:lpstr>
      <vt:lpstr>understanding local differences helps both businesses and individuals</vt:lpstr>
      <vt:lpstr>Data</vt:lpstr>
      <vt:lpstr>Mexico City boroughs</vt:lpstr>
      <vt:lpstr>Metro data</vt:lpstr>
      <vt:lpstr>Venues data</vt:lpstr>
      <vt:lpstr>Conclusion and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mexico city neighborhoods</dc:title>
  <dc:creator>Lauren Gray Juskelis</dc:creator>
  <cp:lastModifiedBy>Lauren Gray Juskelis</cp:lastModifiedBy>
  <cp:revision>21</cp:revision>
  <dcterms:created xsi:type="dcterms:W3CDTF">2019-06-17T16:40:56Z</dcterms:created>
  <dcterms:modified xsi:type="dcterms:W3CDTF">2019-06-17T17:15:22Z</dcterms:modified>
</cp:coreProperties>
</file>