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Economica"/>
      <p:regular r:id="rId18"/>
      <p:bold r:id="rId19"/>
      <p:italic r:id="rId20"/>
      <p:boldItalic r:id="rId21"/>
    </p:embeddedFont>
    <p:embeddedFont>
      <p:font typeface="Open Sans"/>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1978FD5-0784-4EF5-AA98-9EAB059CD0B9}">
  <a:tblStyle styleId="{81978FD5-0784-4EF5-AA98-9EAB059CD0B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Economica-italic.fntdata"/><Relationship Id="rId22" Type="http://schemas.openxmlformats.org/officeDocument/2006/relationships/font" Target="fonts/OpenSans-regular.fntdata"/><Relationship Id="rId21" Type="http://schemas.openxmlformats.org/officeDocument/2006/relationships/font" Target="fonts/Economica-boldItalic.fntdata"/><Relationship Id="rId24" Type="http://schemas.openxmlformats.org/officeDocument/2006/relationships/font" Target="fonts/OpenSans-italic.fntdata"/><Relationship Id="rId23" Type="http://schemas.openxmlformats.org/officeDocument/2006/relationships/font" Target="fonts/OpenSans-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OpenSans-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Economica-bold.fntdata"/><Relationship Id="rId18" Type="http://schemas.openxmlformats.org/officeDocument/2006/relationships/font" Target="fonts/Economica-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Lauren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5fc03da78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5fc03da78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OC</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37ef14ba0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37ef14ba0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OC</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37ef14ba0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37ef14ba0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Lauren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5fc03da78b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5fc03da78b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Lauren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37ef14ba0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37ef14ba0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Lauren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37ef14ba0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37ef14ba0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t>Lauren</a:t>
            </a:r>
            <a:endParaRPr/>
          </a:p>
          <a:p>
            <a:pPr indent="0" lvl="0" marL="0" rtl="0" algn="l">
              <a:spcBef>
                <a:spcPts val="12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5f8a867c3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5f8a867c3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Our dataset had 682,000 rows of data</a:t>
            </a:r>
            <a:endParaRPr>
              <a:solidFill>
                <a:schemeClr val="dk1"/>
              </a:solidFill>
            </a:endParaRPr>
          </a:p>
          <a:p>
            <a:pPr indent="0" lvl="0" marL="0" rtl="0" algn="l">
              <a:spcBef>
                <a:spcPts val="0"/>
              </a:spcBef>
              <a:spcAft>
                <a:spcPts val="0"/>
              </a:spcAft>
              <a:buNone/>
            </a:pPr>
            <a:r>
              <a:rPr lang="en">
                <a:solidFill>
                  <a:schemeClr val="dk1"/>
                </a:solidFill>
              </a:rPr>
              <a:t>Including 31,000 rushing plays from Sep 2017 to Nov 2019</a:t>
            </a:r>
            <a:endParaRPr>
              <a:solidFill>
                <a:schemeClr val="dk1"/>
              </a:solidFill>
            </a:endParaRPr>
          </a:p>
          <a:p>
            <a:pPr indent="0" lvl="0" marL="0" rtl="0" algn="l">
              <a:spcBef>
                <a:spcPts val="0"/>
              </a:spcBef>
              <a:spcAft>
                <a:spcPts val="0"/>
              </a:spcAft>
              <a:buNone/>
            </a:pPr>
            <a:r>
              <a:rPr lang="en">
                <a:solidFill>
                  <a:schemeClr val="dk1"/>
                </a:solidFill>
              </a:rPr>
              <a:t>For each play, there’s data for all 22 players on the field</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Our response </a:t>
            </a:r>
            <a:r>
              <a:rPr lang="en">
                <a:solidFill>
                  <a:schemeClr val="dk1"/>
                </a:solidFill>
              </a:rPr>
              <a:t>variable</a:t>
            </a:r>
            <a:r>
              <a:rPr lang="en">
                <a:solidFill>
                  <a:schemeClr val="dk1"/>
                </a:solidFill>
              </a:rPr>
              <a:t> is whether a first down was gained. We found that 21% of plays resulted in first downs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In our EDA, we found that distance to first down had the strongest relationship with whether a first down was gained.</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"DefendersInTheBox", "Down", 'Distance', "DistanceToTouchdown", 'ClosestDefenderDistance'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b="1"/>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5fc03da78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5fc03da78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first model we tried was a simple logistic regression model with five feature variables: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"DefendersInTheBox", "Down", 'Distance to First Down', "DistanceToTouchdown", 'ClosestDefenderDistance'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was a good start and the model was fairly accurate with an accuracy of 82.56%. We would have liked to see AUC </a:t>
            </a:r>
            <a:r>
              <a:rPr lang="en"/>
              <a:t>slightly higher.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5fc03da78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5fc03da78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second model we tested was a gradient boosted tree. We tuned hyper-</a:t>
            </a:r>
            <a:r>
              <a:rPr lang="en"/>
              <a:t>parameters</a:t>
            </a:r>
            <a:r>
              <a:rPr lang="en"/>
              <a:t> such as depth and number of trees. The best performing model had a </a:t>
            </a:r>
            <a:r>
              <a:rPr lang="en"/>
              <a:t>slightly</a:t>
            </a:r>
            <a:r>
              <a:rPr lang="en"/>
              <a:t> higher metrics although AUC was still </a:t>
            </a:r>
            <a:r>
              <a:rPr lang="en"/>
              <a:t>slightly</a:t>
            </a:r>
            <a:r>
              <a:rPr lang="en"/>
              <a:t> low.</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Anoop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Gradient boosting for classification works by sequentially adding decision trees to an ensemble where each new tree corrects the errors made by the combined ensemble of existing trees. At each iteration, the algorithm identifies the misclassified data points and emphasizes their correct classification in the next tree. By the end, all individual trees, which might be weak learners on their own, come together to form a strong learner that classifies the data more accurately.</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5fc03da78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5fc03da78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OC</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2573375" y="1579375"/>
            <a:ext cx="4172100" cy="15372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300"/>
              </a:spcAft>
              <a:buClr>
                <a:schemeClr val="dk1"/>
              </a:buClr>
              <a:buSzPts val="1100"/>
              <a:buFont typeface="Arial"/>
              <a:buNone/>
            </a:pPr>
            <a:r>
              <a:rPr lang="en" sz="3200"/>
              <a:t>2020 NFL Big Data Bowl: Utilizing Pyspark to Predict Achieving a First Down on American Football Plays</a:t>
            </a:r>
            <a:endParaRPr sz="3200"/>
          </a:p>
        </p:txBody>
      </p:sp>
      <p:sp>
        <p:nvSpPr>
          <p:cNvPr id="63" name="Google Shape;63;p13"/>
          <p:cNvSpPr txBox="1"/>
          <p:nvPr>
            <p:ph idx="1" type="subTitle"/>
          </p:nvPr>
        </p:nvSpPr>
        <p:spPr>
          <a:xfrm>
            <a:off x="2747400" y="3437000"/>
            <a:ext cx="3649200" cy="7014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
              <a:t>Group 3:</a:t>
            </a:r>
            <a:endParaRPr/>
          </a:p>
          <a:p>
            <a:pPr indent="0" lvl="0" marL="0" rtl="0" algn="ctr">
              <a:spcBef>
                <a:spcPts val="0"/>
              </a:spcBef>
              <a:spcAft>
                <a:spcPts val="0"/>
              </a:spcAft>
              <a:buNone/>
            </a:pPr>
            <a:r>
              <a:rPr lang="en"/>
              <a:t>Anoop Nath, Lauren O’Donnell, OC Ofoma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315925"/>
            <a:ext cx="8520600" cy="831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sz="3644"/>
              <a:t>Model Performance/Evaluation</a:t>
            </a:r>
            <a:endParaRPr sz="3644"/>
          </a:p>
          <a:p>
            <a:pPr indent="0" lvl="0" marL="0" rtl="0" algn="l">
              <a:spcBef>
                <a:spcPts val="0"/>
              </a:spcBef>
              <a:spcAft>
                <a:spcPts val="0"/>
              </a:spcAft>
              <a:buNone/>
            </a:pPr>
            <a:r>
              <a:rPr lang="en" sz="3088"/>
              <a:t>Comparison</a:t>
            </a:r>
            <a:endParaRPr sz="3088"/>
          </a:p>
        </p:txBody>
      </p:sp>
      <p:sp>
        <p:nvSpPr>
          <p:cNvPr id="122" name="Google Shape;122;p22"/>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t/>
            </a:r>
            <a:endParaRPr/>
          </a:p>
        </p:txBody>
      </p:sp>
      <p:graphicFrame>
        <p:nvGraphicFramePr>
          <p:cNvPr id="123" name="Google Shape;123;p22"/>
          <p:cNvGraphicFramePr/>
          <p:nvPr/>
        </p:nvGraphicFramePr>
        <p:xfrm>
          <a:off x="913038" y="1978650"/>
          <a:ext cx="3000000" cy="3000000"/>
        </p:xfrm>
        <a:graphic>
          <a:graphicData uri="http://schemas.openxmlformats.org/drawingml/2006/table">
            <a:tbl>
              <a:tblPr>
                <a:noFill/>
                <a:tableStyleId>{81978FD5-0784-4EF5-AA98-9EAB059CD0B9}</a:tableStyleId>
              </a:tblPr>
              <a:tblGrid>
                <a:gridCol w="1780900"/>
                <a:gridCol w="1047525"/>
                <a:gridCol w="1053125"/>
                <a:gridCol w="1060025"/>
                <a:gridCol w="1102275"/>
                <a:gridCol w="1274075"/>
              </a:tblGrid>
              <a:tr h="381000">
                <a:tc>
                  <a:txBody>
                    <a:bodyPr/>
                    <a:lstStyle/>
                    <a:p>
                      <a:pPr indent="0" lvl="0" marL="0" rtl="0" algn="l">
                        <a:spcBef>
                          <a:spcPts val="0"/>
                        </a:spcBef>
                        <a:spcAft>
                          <a:spcPts val="0"/>
                        </a:spcAft>
                        <a:buNone/>
                      </a:pPr>
                      <a:r>
                        <a:rPr b="1" lang="en"/>
                        <a:t>Model</a:t>
                      </a:r>
                      <a:endParaRPr b="1"/>
                    </a:p>
                  </a:txBody>
                  <a:tcPr marT="91425" marB="91425" marR="91425" marL="91425">
                    <a:solidFill>
                      <a:srgbClr val="D9D9D9"/>
                    </a:solidFill>
                  </a:tcPr>
                </a:tc>
                <a:tc>
                  <a:txBody>
                    <a:bodyPr/>
                    <a:lstStyle/>
                    <a:p>
                      <a:pPr indent="0" lvl="0" marL="0" rtl="0" algn="l">
                        <a:spcBef>
                          <a:spcPts val="0"/>
                        </a:spcBef>
                        <a:spcAft>
                          <a:spcPts val="0"/>
                        </a:spcAft>
                        <a:buNone/>
                      </a:pPr>
                      <a:r>
                        <a:rPr b="1" lang="en"/>
                        <a:t>Accuracy</a:t>
                      </a:r>
                      <a:endParaRPr b="1"/>
                    </a:p>
                  </a:txBody>
                  <a:tcPr marT="91425" marB="91425" marR="91425" marL="91425">
                    <a:solidFill>
                      <a:srgbClr val="D9D9D9"/>
                    </a:solidFill>
                  </a:tcPr>
                </a:tc>
                <a:tc>
                  <a:txBody>
                    <a:bodyPr/>
                    <a:lstStyle/>
                    <a:p>
                      <a:pPr indent="0" lvl="0" marL="0" rtl="0" algn="l">
                        <a:spcBef>
                          <a:spcPts val="0"/>
                        </a:spcBef>
                        <a:spcAft>
                          <a:spcPts val="0"/>
                        </a:spcAft>
                        <a:buNone/>
                      </a:pPr>
                      <a:r>
                        <a:rPr b="1" lang="en"/>
                        <a:t>Precision</a:t>
                      </a:r>
                      <a:endParaRPr b="1"/>
                    </a:p>
                  </a:txBody>
                  <a:tcPr marT="91425" marB="91425" marR="91425" marL="91425">
                    <a:solidFill>
                      <a:srgbClr val="D9D9D9"/>
                    </a:solidFill>
                  </a:tcPr>
                </a:tc>
                <a:tc>
                  <a:txBody>
                    <a:bodyPr/>
                    <a:lstStyle/>
                    <a:p>
                      <a:pPr indent="0" lvl="0" marL="0" rtl="0" algn="l">
                        <a:spcBef>
                          <a:spcPts val="0"/>
                        </a:spcBef>
                        <a:spcAft>
                          <a:spcPts val="0"/>
                        </a:spcAft>
                        <a:buNone/>
                      </a:pPr>
                      <a:r>
                        <a:rPr b="1" lang="en"/>
                        <a:t>Recall</a:t>
                      </a:r>
                      <a:endParaRPr b="1"/>
                    </a:p>
                  </a:txBody>
                  <a:tcPr marT="91425" marB="91425" marR="91425" marL="91425">
                    <a:solidFill>
                      <a:srgbClr val="D9D9D9"/>
                    </a:solidFill>
                  </a:tcPr>
                </a:tc>
                <a:tc>
                  <a:txBody>
                    <a:bodyPr/>
                    <a:lstStyle/>
                    <a:p>
                      <a:pPr indent="0" lvl="0" marL="0" rtl="0" algn="l">
                        <a:spcBef>
                          <a:spcPts val="0"/>
                        </a:spcBef>
                        <a:spcAft>
                          <a:spcPts val="0"/>
                        </a:spcAft>
                        <a:buNone/>
                      </a:pPr>
                      <a:r>
                        <a:rPr b="1" lang="en"/>
                        <a:t>F1 Score</a:t>
                      </a:r>
                      <a:endParaRPr b="1"/>
                    </a:p>
                  </a:txBody>
                  <a:tcPr marT="91425" marB="91425" marR="91425" marL="91425">
                    <a:solidFill>
                      <a:srgbClr val="D9D9D9"/>
                    </a:solidFill>
                  </a:tcPr>
                </a:tc>
                <a:tc>
                  <a:txBody>
                    <a:bodyPr/>
                    <a:lstStyle/>
                    <a:p>
                      <a:pPr indent="0" lvl="0" marL="0" rtl="0" algn="l">
                        <a:spcBef>
                          <a:spcPts val="0"/>
                        </a:spcBef>
                        <a:spcAft>
                          <a:spcPts val="0"/>
                        </a:spcAft>
                        <a:buNone/>
                      </a:pPr>
                      <a:r>
                        <a:rPr b="1" lang="en"/>
                        <a:t>AUC</a:t>
                      </a:r>
                      <a:endParaRPr b="1"/>
                    </a:p>
                  </a:txBody>
                  <a:tcPr marT="91425" marB="91425" marR="91425" marL="91425">
                    <a:solidFill>
                      <a:srgbClr val="D9D9D9"/>
                    </a:solidFill>
                  </a:tcPr>
                </a:tc>
              </a:tr>
              <a:tr h="381000">
                <a:tc>
                  <a:txBody>
                    <a:bodyPr/>
                    <a:lstStyle/>
                    <a:p>
                      <a:pPr indent="0" lvl="0" marL="0" rtl="0" algn="l">
                        <a:spcBef>
                          <a:spcPts val="0"/>
                        </a:spcBef>
                        <a:spcAft>
                          <a:spcPts val="0"/>
                        </a:spcAft>
                        <a:buNone/>
                      </a:pPr>
                      <a:r>
                        <a:rPr lang="en"/>
                        <a:t>Logistic Regression</a:t>
                      </a:r>
                      <a:endParaRPr/>
                    </a:p>
                  </a:txBody>
                  <a:tcPr marT="91425" marB="91425" marR="91425" marL="91425"/>
                </a:tc>
                <a:tc>
                  <a:txBody>
                    <a:bodyPr/>
                    <a:lstStyle/>
                    <a:p>
                      <a:pPr indent="0" lvl="0" marL="0" rtl="0" algn="l">
                        <a:spcBef>
                          <a:spcPts val="0"/>
                        </a:spcBef>
                        <a:spcAft>
                          <a:spcPts val="0"/>
                        </a:spcAft>
                        <a:buNone/>
                      </a:pPr>
                      <a:r>
                        <a:rPr lang="en"/>
                        <a:t>82.56%</a:t>
                      </a:r>
                      <a:endParaRPr/>
                    </a:p>
                  </a:txBody>
                  <a:tcPr marT="91425" marB="91425" marR="91425" marL="91425"/>
                </a:tc>
                <a:tc>
                  <a:txBody>
                    <a:bodyPr/>
                    <a:lstStyle/>
                    <a:p>
                      <a:pPr indent="0" lvl="0" marL="0" rtl="0" algn="l">
                        <a:spcBef>
                          <a:spcPts val="0"/>
                        </a:spcBef>
                        <a:spcAft>
                          <a:spcPts val="0"/>
                        </a:spcAft>
                        <a:buNone/>
                      </a:pPr>
                      <a:r>
                        <a:rPr lang="en"/>
                        <a:t>80.97%</a:t>
                      </a:r>
                      <a:endParaRPr/>
                    </a:p>
                  </a:txBody>
                  <a:tcPr marT="91425" marB="91425" marR="91425" marL="91425"/>
                </a:tc>
                <a:tc>
                  <a:txBody>
                    <a:bodyPr/>
                    <a:lstStyle/>
                    <a:p>
                      <a:pPr indent="0" lvl="0" marL="0" rtl="0" algn="l">
                        <a:spcBef>
                          <a:spcPts val="0"/>
                        </a:spcBef>
                        <a:spcAft>
                          <a:spcPts val="0"/>
                        </a:spcAft>
                        <a:buNone/>
                      </a:pPr>
                      <a:r>
                        <a:rPr lang="en"/>
                        <a:t>82.56%</a:t>
                      </a:r>
                      <a:endParaRPr/>
                    </a:p>
                  </a:txBody>
                  <a:tcPr marT="91425" marB="91425" marR="91425" marL="91425"/>
                </a:tc>
                <a:tc>
                  <a:txBody>
                    <a:bodyPr/>
                    <a:lstStyle/>
                    <a:p>
                      <a:pPr indent="0" lvl="0" marL="0" rtl="0" algn="l">
                        <a:spcBef>
                          <a:spcPts val="0"/>
                        </a:spcBef>
                        <a:spcAft>
                          <a:spcPts val="0"/>
                        </a:spcAft>
                        <a:buNone/>
                      </a:pPr>
                      <a:r>
                        <a:rPr lang="en"/>
                        <a:t>0.8087</a:t>
                      </a:r>
                      <a:endParaRPr/>
                    </a:p>
                  </a:txBody>
                  <a:tcPr marT="91425" marB="91425" marR="91425" marL="91425"/>
                </a:tc>
                <a:tc>
                  <a:txBody>
                    <a:bodyPr/>
                    <a:lstStyle/>
                    <a:p>
                      <a:pPr indent="0" lvl="0" marL="0" rtl="0" algn="l">
                        <a:spcBef>
                          <a:spcPts val="0"/>
                        </a:spcBef>
                        <a:spcAft>
                          <a:spcPts val="0"/>
                        </a:spcAft>
                        <a:buNone/>
                      </a:pPr>
                      <a:r>
                        <a:rPr lang="en"/>
                        <a:t>0.7628</a:t>
                      </a:r>
                      <a:endParaRPr/>
                    </a:p>
                  </a:txBody>
                  <a:tcPr marT="91425" marB="91425" marR="91425" marL="91425"/>
                </a:tc>
              </a:tr>
              <a:tr h="381000">
                <a:tc>
                  <a:txBody>
                    <a:bodyPr/>
                    <a:lstStyle/>
                    <a:p>
                      <a:pPr indent="0" lvl="0" marL="0" rtl="0" algn="l">
                        <a:spcBef>
                          <a:spcPts val="0"/>
                        </a:spcBef>
                        <a:spcAft>
                          <a:spcPts val="0"/>
                        </a:spcAft>
                        <a:buNone/>
                      </a:pPr>
                      <a:r>
                        <a:rPr lang="en"/>
                        <a:t>Gradient Boosting</a:t>
                      </a:r>
                      <a:endParaRPr/>
                    </a:p>
                  </a:txBody>
                  <a:tcPr marT="91425" marB="91425" marR="91425" marL="91425"/>
                </a:tc>
                <a:tc>
                  <a:txBody>
                    <a:bodyPr/>
                    <a:lstStyle/>
                    <a:p>
                      <a:pPr indent="0" lvl="0" marL="0" rtl="0" algn="l">
                        <a:spcBef>
                          <a:spcPts val="0"/>
                        </a:spcBef>
                        <a:spcAft>
                          <a:spcPts val="0"/>
                        </a:spcAft>
                        <a:buNone/>
                      </a:pPr>
                      <a:r>
                        <a:rPr lang="en"/>
                        <a:t>82.86%</a:t>
                      </a:r>
                      <a:endParaRPr/>
                    </a:p>
                  </a:txBody>
                  <a:tcPr marT="91425" marB="91425" marR="91425" marL="91425"/>
                </a:tc>
                <a:tc>
                  <a:txBody>
                    <a:bodyPr/>
                    <a:lstStyle/>
                    <a:p>
                      <a:pPr indent="0" lvl="0" marL="0" rtl="0" algn="l">
                        <a:spcBef>
                          <a:spcPts val="0"/>
                        </a:spcBef>
                        <a:spcAft>
                          <a:spcPts val="0"/>
                        </a:spcAft>
                        <a:buNone/>
                      </a:pPr>
                      <a:r>
                        <a:rPr lang="en"/>
                        <a:t>81.26%</a:t>
                      </a:r>
                      <a:endParaRPr/>
                    </a:p>
                  </a:txBody>
                  <a:tcPr marT="91425" marB="91425" marR="91425" marL="91425"/>
                </a:tc>
                <a:tc>
                  <a:txBody>
                    <a:bodyPr/>
                    <a:lstStyle/>
                    <a:p>
                      <a:pPr indent="0" lvl="0" marL="0" rtl="0" algn="l">
                        <a:spcBef>
                          <a:spcPts val="0"/>
                        </a:spcBef>
                        <a:spcAft>
                          <a:spcPts val="0"/>
                        </a:spcAft>
                        <a:buNone/>
                      </a:pPr>
                      <a:r>
                        <a:rPr lang="en"/>
                        <a:t>82.86%</a:t>
                      </a:r>
                      <a:endParaRPr/>
                    </a:p>
                  </a:txBody>
                  <a:tcPr marT="91425" marB="91425" marR="91425" marL="91425"/>
                </a:tc>
                <a:tc>
                  <a:txBody>
                    <a:bodyPr/>
                    <a:lstStyle/>
                    <a:p>
                      <a:pPr indent="0" lvl="0" marL="0" rtl="0" algn="l">
                        <a:spcBef>
                          <a:spcPts val="0"/>
                        </a:spcBef>
                        <a:spcAft>
                          <a:spcPts val="0"/>
                        </a:spcAft>
                        <a:buNone/>
                      </a:pPr>
                      <a:r>
                        <a:rPr lang="en"/>
                        <a:t>0.8122</a:t>
                      </a:r>
                      <a:endParaRPr/>
                    </a:p>
                  </a:txBody>
                  <a:tcPr marT="91425" marB="91425" marR="91425" marL="91425"/>
                </a:tc>
                <a:tc>
                  <a:txBody>
                    <a:bodyPr/>
                    <a:lstStyle/>
                    <a:p>
                      <a:pPr indent="0" lvl="0" marL="0" rtl="0" algn="l">
                        <a:spcBef>
                          <a:spcPts val="0"/>
                        </a:spcBef>
                        <a:spcAft>
                          <a:spcPts val="0"/>
                        </a:spcAft>
                        <a:buNone/>
                      </a:pPr>
                      <a:r>
                        <a:rPr lang="en"/>
                        <a:t>0.7695</a:t>
                      </a:r>
                      <a:endParaRPr/>
                    </a:p>
                  </a:txBody>
                  <a:tcPr marT="91425" marB="91425" marR="91425" marL="91425"/>
                </a:tc>
              </a:tr>
              <a:tr h="381000">
                <a:tc>
                  <a:txBody>
                    <a:bodyPr/>
                    <a:lstStyle/>
                    <a:p>
                      <a:pPr indent="0" lvl="0" marL="0" rtl="0" algn="l">
                        <a:spcBef>
                          <a:spcPts val="0"/>
                        </a:spcBef>
                        <a:spcAft>
                          <a:spcPts val="0"/>
                        </a:spcAft>
                        <a:buNone/>
                      </a:pPr>
                      <a:r>
                        <a:rPr lang="en"/>
                        <a:t>Random Forest</a:t>
                      </a:r>
                      <a:endParaRPr/>
                    </a:p>
                  </a:txBody>
                  <a:tcPr marT="91425" marB="91425" marR="91425" marL="91425"/>
                </a:tc>
                <a:tc>
                  <a:txBody>
                    <a:bodyPr/>
                    <a:lstStyle/>
                    <a:p>
                      <a:pPr indent="0" lvl="0" marL="0" rtl="0" algn="l">
                        <a:spcBef>
                          <a:spcPts val="0"/>
                        </a:spcBef>
                        <a:spcAft>
                          <a:spcPts val="0"/>
                        </a:spcAft>
                        <a:buNone/>
                      </a:pPr>
                      <a:r>
                        <a:rPr lang="en"/>
                        <a:t>83.24%</a:t>
                      </a:r>
                      <a:endParaRPr/>
                    </a:p>
                  </a:txBody>
                  <a:tcPr marT="91425" marB="91425" marR="91425" marL="91425"/>
                </a:tc>
                <a:tc>
                  <a:txBody>
                    <a:bodyPr/>
                    <a:lstStyle/>
                    <a:p>
                      <a:pPr indent="0" lvl="0" marL="0" rtl="0" algn="l">
                        <a:spcBef>
                          <a:spcPts val="0"/>
                        </a:spcBef>
                        <a:spcAft>
                          <a:spcPts val="0"/>
                        </a:spcAft>
                        <a:buNone/>
                      </a:pPr>
                      <a:r>
                        <a:rPr lang="en"/>
                        <a:t>81.67%</a:t>
                      </a:r>
                      <a:endParaRPr/>
                    </a:p>
                  </a:txBody>
                  <a:tcPr marT="91425" marB="91425" marR="91425" marL="91425"/>
                </a:tc>
                <a:tc>
                  <a:txBody>
                    <a:bodyPr/>
                    <a:lstStyle/>
                    <a:p>
                      <a:pPr indent="0" lvl="0" marL="0" rtl="0" algn="l">
                        <a:spcBef>
                          <a:spcPts val="0"/>
                        </a:spcBef>
                        <a:spcAft>
                          <a:spcPts val="0"/>
                        </a:spcAft>
                        <a:buNone/>
                      </a:pPr>
                      <a:r>
                        <a:rPr lang="en"/>
                        <a:t>83.24%</a:t>
                      </a:r>
                      <a:endParaRPr/>
                    </a:p>
                  </a:txBody>
                  <a:tcPr marT="91425" marB="91425" marR="91425" marL="91425"/>
                </a:tc>
                <a:tc>
                  <a:txBody>
                    <a:bodyPr/>
                    <a:lstStyle/>
                    <a:p>
                      <a:pPr indent="0" lvl="0" marL="0" rtl="0" algn="l">
                        <a:spcBef>
                          <a:spcPts val="0"/>
                        </a:spcBef>
                        <a:spcAft>
                          <a:spcPts val="0"/>
                        </a:spcAft>
                        <a:buNone/>
                      </a:pPr>
                      <a:r>
                        <a:rPr lang="en"/>
                        <a:t>0.8166</a:t>
                      </a:r>
                      <a:endParaRPr/>
                    </a:p>
                  </a:txBody>
                  <a:tcPr marT="91425" marB="91425" marR="91425" marL="91425"/>
                </a:tc>
                <a:tc>
                  <a:txBody>
                    <a:bodyPr/>
                    <a:lstStyle/>
                    <a:p>
                      <a:pPr indent="0" lvl="0" marL="0" rtl="0" algn="l">
                        <a:spcBef>
                          <a:spcPts val="0"/>
                        </a:spcBef>
                        <a:spcAft>
                          <a:spcPts val="0"/>
                        </a:spcAft>
                        <a:buNone/>
                      </a:pPr>
                      <a:r>
                        <a:rPr lang="en"/>
                        <a:t>0.7513</a:t>
                      </a:r>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Conclusions and Future Research</a:t>
            </a:r>
            <a:endParaRPr/>
          </a:p>
        </p:txBody>
      </p:sp>
      <p:sp>
        <p:nvSpPr>
          <p:cNvPr id="129" name="Google Shape;129;p23"/>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Random Forest performed the strongest of the three models. </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Future research: </a:t>
            </a:r>
            <a:endParaRPr/>
          </a:p>
          <a:p>
            <a:pPr indent="-317500" lvl="1" marL="914400" rtl="0" algn="l">
              <a:spcBef>
                <a:spcPts val="0"/>
              </a:spcBef>
              <a:spcAft>
                <a:spcPts val="0"/>
              </a:spcAft>
              <a:buSzPts val="1400"/>
              <a:buChar char="○"/>
            </a:pPr>
            <a:r>
              <a:rPr lang="en"/>
              <a:t>How other environmental factors impact play, i.e., sun positioning, time of day, stadium altitude, etc. </a:t>
            </a:r>
            <a:endParaRPr/>
          </a:p>
          <a:p>
            <a:pPr indent="-317500" lvl="1" marL="914400" rtl="0" algn="l">
              <a:spcBef>
                <a:spcPts val="0"/>
              </a:spcBef>
              <a:spcAft>
                <a:spcPts val="0"/>
              </a:spcAft>
              <a:buSzPts val="1400"/>
              <a:buChar char="○"/>
            </a:pPr>
            <a:r>
              <a:rPr lang="en"/>
              <a:t>Deep Learning Techniques</a:t>
            </a:r>
            <a:endParaRPr/>
          </a:p>
          <a:p>
            <a:pPr indent="-317500" lvl="1" marL="914400" rtl="0" algn="l">
              <a:spcBef>
                <a:spcPts val="0"/>
              </a:spcBef>
              <a:spcAft>
                <a:spcPts val="0"/>
              </a:spcAft>
              <a:buSzPts val="1400"/>
              <a:buChar char="○"/>
            </a:pPr>
            <a:r>
              <a:rPr lang="en"/>
              <a:t>Investigate further relationships between variables to explore modifications to fitting simple models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69" name="Google Shape;69;p1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NFL started Next Gen Stats in 2013</a:t>
            </a:r>
            <a:endParaRPr/>
          </a:p>
          <a:p>
            <a:pPr indent="-317500" lvl="1" marL="914400" rtl="0" algn="l">
              <a:spcBef>
                <a:spcPts val="0"/>
              </a:spcBef>
              <a:spcAft>
                <a:spcPts val="0"/>
              </a:spcAft>
              <a:buSzPts val="1400"/>
              <a:buChar char="○"/>
            </a:pPr>
            <a:r>
              <a:rPr lang="en"/>
              <a:t>RFID chips in player pads and footballs</a:t>
            </a:r>
            <a:endParaRPr/>
          </a:p>
          <a:p>
            <a:pPr indent="-317500" lvl="1" marL="914400" rtl="0" algn="l">
              <a:spcBef>
                <a:spcPts val="0"/>
              </a:spcBef>
              <a:spcAft>
                <a:spcPts val="0"/>
              </a:spcAft>
              <a:buSzPts val="1400"/>
              <a:buChar char="○"/>
            </a:pPr>
            <a:r>
              <a:rPr lang="en"/>
              <a:t>Data on all players on the field during every play of every game since 2017</a:t>
            </a:r>
            <a:endParaRPr/>
          </a:p>
          <a:p>
            <a:pPr indent="-317500" lvl="1" marL="914400" rtl="0" algn="l">
              <a:spcBef>
                <a:spcPts val="0"/>
              </a:spcBef>
              <a:spcAft>
                <a:spcPts val="0"/>
              </a:spcAft>
              <a:buSzPts val="1400"/>
              <a:buChar char="○"/>
            </a:pPr>
            <a:r>
              <a:rPr lang="en"/>
              <a:t>Opened up possibility for more advanced data analytics to be conducted</a:t>
            </a:r>
            <a:endParaRPr/>
          </a:p>
          <a:p>
            <a:pPr indent="-317500" lvl="1" marL="914400" rtl="0" algn="l">
              <a:spcBef>
                <a:spcPts val="0"/>
              </a:spcBef>
              <a:spcAft>
                <a:spcPts val="0"/>
              </a:spcAft>
              <a:buSzPts val="1400"/>
              <a:buChar char="○"/>
            </a:pPr>
            <a:r>
              <a:rPr lang="en"/>
              <a:t>C</a:t>
            </a:r>
            <a:r>
              <a:rPr lang="en"/>
              <a:t>aptures player data such as location, speed, distance traveled and acceleration at a rate of 10 times per second</a:t>
            </a:r>
            <a:endParaRPr/>
          </a:p>
          <a:p>
            <a:pPr indent="-342900" lvl="0" marL="457200" rtl="0" algn="l">
              <a:spcBef>
                <a:spcPts val="0"/>
              </a:spcBef>
              <a:spcAft>
                <a:spcPts val="0"/>
              </a:spcAft>
              <a:buSzPts val="1800"/>
              <a:buChar char="●"/>
            </a:pPr>
            <a:r>
              <a:rPr lang="en"/>
              <a:t>NFL Big Data Bowl started in 2019 on Kaggle</a:t>
            </a:r>
            <a:endParaRPr/>
          </a:p>
          <a:p>
            <a:pPr indent="-317500" lvl="1" marL="914400" rtl="0" algn="l">
              <a:spcBef>
                <a:spcPts val="0"/>
              </a:spcBef>
              <a:spcAft>
                <a:spcPts val="0"/>
              </a:spcAft>
              <a:buSzPts val="1400"/>
              <a:buChar char="○"/>
            </a:pPr>
            <a:r>
              <a:rPr lang="en"/>
              <a:t>Annual Competition open to the public</a:t>
            </a:r>
            <a:endParaRPr/>
          </a:p>
        </p:txBody>
      </p:sp>
      <p:pic>
        <p:nvPicPr>
          <p:cNvPr id="70" name="Google Shape;70;p14"/>
          <p:cNvPicPr preferRelativeResize="0"/>
          <p:nvPr/>
        </p:nvPicPr>
        <p:blipFill>
          <a:blip r:embed="rId3">
            <a:alphaModFix/>
          </a:blip>
          <a:stretch>
            <a:fillRect/>
          </a:stretch>
        </p:blipFill>
        <p:spPr>
          <a:xfrm>
            <a:off x="5622520" y="2763220"/>
            <a:ext cx="3467925" cy="1952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What model type will best predict whether a play will achieve a first down?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 Introduction</a:t>
            </a:r>
            <a:endParaRPr/>
          </a:p>
        </p:txBody>
      </p:sp>
      <p:sp>
        <p:nvSpPr>
          <p:cNvPr id="81" name="Google Shape;81;p16"/>
          <p:cNvSpPr txBox="1"/>
          <p:nvPr>
            <p:ph idx="1" type="body"/>
          </p:nvPr>
        </p:nvSpPr>
        <p:spPr>
          <a:xfrm>
            <a:off x="311700" y="1072825"/>
            <a:ext cx="4260300" cy="3354000"/>
          </a:xfrm>
          <a:prstGeom prst="rect">
            <a:avLst/>
          </a:prstGeom>
        </p:spPr>
        <p:txBody>
          <a:bodyPr anchorCtr="0" anchor="t" bIns="91425" lIns="91425" spcFirstLastPara="1" rIns="91425" wrap="square" tIns="91425">
            <a:normAutofit fontScale="25000" lnSpcReduction="20000"/>
          </a:bodyPr>
          <a:lstStyle/>
          <a:p>
            <a:pPr indent="-317789" lvl="0" marL="457200" marR="0" rtl="0" algn="l">
              <a:lnSpc>
                <a:spcPct val="115000"/>
              </a:lnSpc>
              <a:spcBef>
                <a:spcPts val="0"/>
              </a:spcBef>
              <a:spcAft>
                <a:spcPts val="0"/>
              </a:spcAft>
              <a:buSzPct val="100000"/>
              <a:buChar char="●"/>
            </a:pPr>
            <a:r>
              <a:rPr b="1" lang="en" sz="5618"/>
              <a:t>Dataset:</a:t>
            </a:r>
            <a:r>
              <a:rPr lang="en" sz="5618"/>
              <a:t> </a:t>
            </a:r>
            <a:endParaRPr sz="5618"/>
          </a:p>
          <a:p>
            <a:pPr indent="-309852" lvl="1" marL="914400" marR="0" rtl="0" algn="l">
              <a:lnSpc>
                <a:spcPct val="115000"/>
              </a:lnSpc>
              <a:spcBef>
                <a:spcPts val="0"/>
              </a:spcBef>
              <a:spcAft>
                <a:spcPts val="0"/>
              </a:spcAft>
              <a:buSzPct val="100000"/>
              <a:buChar char="○"/>
            </a:pPr>
            <a:r>
              <a:rPr lang="en" sz="5118"/>
              <a:t>The dataset contains Next Gen Stats tracking data for running plays in NFL games. </a:t>
            </a:r>
            <a:endParaRPr sz="5118"/>
          </a:p>
          <a:p>
            <a:pPr indent="-309852" lvl="1" marL="914400" marR="0" rtl="0" algn="l">
              <a:lnSpc>
                <a:spcPct val="115000"/>
              </a:lnSpc>
              <a:spcBef>
                <a:spcPts val="0"/>
              </a:spcBef>
              <a:spcAft>
                <a:spcPts val="0"/>
              </a:spcAft>
              <a:buSzPct val="100000"/>
              <a:buChar char="○"/>
            </a:pPr>
            <a:r>
              <a:rPr lang="en" sz="5118"/>
              <a:t>Grouped by 'PlayId'.</a:t>
            </a:r>
            <a:endParaRPr sz="5118"/>
          </a:p>
          <a:p>
            <a:pPr indent="-309852" lvl="1" marL="914400" marR="0" rtl="0" algn="l">
              <a:lnSpc>
                <a:spcPct val="115000"/>
              </a:lnSpc>
              <a:spcBef>
                <a:spcPts val="0"/>
              </a:spcBef>
              <a:spcAft>
                <a:spcPts val="0"/>
              </a:spcAft>
              <a:buSzPct val="100000"/>
              <a:buChar char="○"/>
            </a:pPr>
            <a:r>
              <a:rPr lang="en" sz="5118"/>
              <a:t>Each row corresponds to a single player's involvement in a single play.</a:t>
            </a:r>
            <a:endParaRPr sz="5118"/>
          </a:p>
          <a:p>
            <a:pPr indent="-265112" lvl="0" marL="457200" marR="0" rtl="0" algn="l">
              <a:lnSpc>
                <a:spcPct val="115000"/>
              </a:lnSpc>
              <a:spcBef>
                <a:spcPts val="0"/>
              </a:spcBef>
              <a:spcAft>
                <a:spcPts val="0"/>
              </a:spcAft>
              <a:buSzPct val="40937"/>
              <a:buChar char="●"/>
            </a:pPr>
            <a:r>
              <a:rPr b="1" lang="en" sz="5618"/>
              <a:t>Features:</a:t>
            </a:r>
            <a:r>
              <a:rPr lang="en" sz="5118"/>
              <a:t> </a:t>
            </a:r>
            <a:endParaRPr sz="5118"/>
          </a:p>
          <a:p>
            <a:pPr indent="-265112" lvl="1" marL="914400" marR="0" rtl="0" algn="l">
              <a:lnSpc>
                <a:spcPct val="115000"/>
              </a:lnSpc>
              <a:spcBef>
                <a:spcPts val="0"/>
              </a:spcBef>
              <a:spcAft>
                <a:spcPts val="0"/>
              </a:spcAft>
              <a:buSzPct val="44937"/>
              <a:buChar char="○"/>
            </a:pPr>
            <a:r>
              <a:rPr lang="en" sz="5118"/>
              <a:t>Includes 49 features:</a:t>
            </a:r>
            <a:endParaRPr sz="5118"/>
          </a:p>
          <a:p>
            <a:pPr indent="-309852" lvl="2" marL="1371600" marR="0" rtl="0" algn="l">
              <a:lnSpc>
                <a:spcPct val="115000"/>
              </a:lnSpc>
              <a:spcBef>
                <a:spcPts val="0"/>
              </a:spcBef>
              <a:spcAft>
                <a:spcPts val="0"/>
              </a:spcAft>
              <a:buSzPct val="100000"/>
              <a:buChar char="■"/>
            </a:pPr>
            <a:r>
              <a:rPr lang="en" sz="5118"/>
              <a:t>Player's position, speed, and acceleration.</a:t>
            </a:r>
            <a:endParaRPr sz="5118"/>
          </a:p>
          <a:p>
            <a:pPr indent="-309852" lvl="2" marL="1371600" marR="0" rtl="0" algn="l">
              <a:lnSpc>
                <a:spcPct val="115000"/>
              </a:lnSpc>
              <a:spcBef>
                <a:spcPts val="0"/>
              </a:spcBef>
              <a:spcAft>
                <a:spcPts val="0"/>
              </a:spcAft>
              <a:buSzPct val="100000"/>
              <a:buChar char="■"/>
            </a:pPr>
            <a:r>
              <a:rPr lang="en" sz="5118"/>
              <a:t>Game identifiers, teams, quarter, down, and distance needed for a first down.</a:t>
            </a:r>
            <a:endParaRPr sz="5118"/>
          </a:p>
          <a:p>
            <a:pPr indent="-309852" lvl="2" marL="1371600" marR="0" rtl="0" algn="l">
              <a:lnSpc>
                <a:spcPct val="115000"/>
              </a:lnSpc>
              <a:spcBef>
                <a:spcPts val="0"/>
              </a:spcBef>
              <a:spcAft>
                <a:spcPts val="0"/>
              </a:spcAft>
              <a:buSzPct val="100000"/>
              <a:buChar char="■"/>
            </a:pPr>
            <a:r>
              <a:rPr lang="en" sz="5118"/>
              <a:t>Environmental factors such as stadium, location, weather, temperature, humidity, and wind speed/direction.</a:t>
            </a:r>
            <a:endParaRPr sz="5118"/>
          </a:p>
          <a:p>
            <a:pPr indent="-309852" lvl="2" marL="1371600" marR="0" rtl="0" algn="l">
              <a:lnSpc>
                <a:spcPct val="115000"/>
              </a:lnSpc>
              <a:spcBef>
                <a:spcPts val="0"/>
              </a:spcBef>
              <a:spcAft>
                <a:spcPts val="0"/>
              </a:spcAft>
              <a:buSzPct val="100000"/>
              <a:buChar char="■"/>
            </a:pPr>
            <a:r>
              <a:rPr lang="en" sz="5118"/>
              <a:t>Player-specific details such as name, height, weight, and college.</a:t>
            </a:r>
            <a:endParaRPr sz="5118">
              <a:solidFill>
                <a:schemeClr val="dk1"/>
              </a:solidFill>
            </a:endParaRPr>
          </a:p>
          <a:p>
            <a:pPr indent="0" lvl="0" marL="914400" rtl="0" algn="l">
              <a:spcBef>
                <a:spcPts val="1200"/>
              </a:spcBef>
              <a:spcAft>
                <a:spcPts val="0"/>
              </a:spcAft>
              <a:buNone/>
            </a:pPr>
            <a:r>
              <a:t/>
            </a:r>
            <a:endParaRPr sz="1300">
              <a:solidFill>
                <a:schemeClr val="dk1"/>
              </a:solidFill>
            </a:endParaRPr>
          </a:p>
          <a:p>
            <a:pPr indent="0" lvl="0" marL="457200" marR="0" rtl="0" algn="l">
              <a:lnSpc>
                <a:spcPct val="115000"/>
              </a:lnSpc>
              <a:spcBef>
                <a:spcPts val="1200"/>
              </a:spcBef>
              <a:spcAft>
                <a:spcPts val="0"/>
              </a:spcAft>
              <a:buNone/>
            </a:pPr>
            <a:r>
              <a:t/>
            </a:r>
            <a:endParaRPr b="1"/>
          </a:p>
          <a:p>
            <a:pPr indent="0" lvl="0" marL="0" rtl="0" algn="l">
              <a:spcBef>
                <a:spcPts val="1200"/>
              </a:spcBef>
              <a:spcAft>
                <a:spcPts val="1200"/>
              </a:spcAft>
              <a:buNone/>
            </a:pPr>
            <a:r>
              <a:t/>
            </a:r>
            <a:endParaRPr/>
          </a:p>
        </p:txBody>
      </p:sp>
      <p:pic>
        <p:nvPicPr>
          <p:cNvPr id="82" name="Google Shape;82;p16"/>
          <p:cNvPicPr preferRelativeResize="0"/>
          <p:nvPr/>
        </p:nvPicPr>
        <p:blipFill>
          <a:blip r:embed="rId3">
            <a:alphaModFix/>
          </a:blip>
          <a:stretch>
            <a:fillRect/>
          </a:stretch>
        </p:blipFill>
        <p:spPr>
          <a:xfrm>
            <a:off x="4707525" y="1376350"/>
            <a:ext cx="4267199" cy="239079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 Preprocessing</a:t>
            </a:r>
            <a:endParaRPr/>
          </a:p>
        </p:txBody>
      </p:sp>
      <p:sp>
        <p:nvSpPr>
          <p:cNvPr id="88" name="Google Shape;88;p1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Create new variables to add as features:</a:t>
            </a:r>
            <a:endParaRPr/>
          </a:p>
          <a:p>
            <a:pPr indent="-317500" lvl="1" marL="914400" rtl="0" algn="l">
              <a:spcBef>
                <a:spcPts val="0"/>
              </a:spcBef>
              <a:spcAft>
                <a:spcPts val="0"/>
              </a:spcAft>
              <a:buSzPts val="1400"/>
              <a:buChar char="○"/>
            </a:pPr>
            <a:r>
              <a:rPr lang="en"/>
              <a:t>Distance to End Zone</a:t>
            </a:r>
            <a:endParaRPr/>
          </a:p>
          <a:p>
            <a:pPr indent="-317500" lvl="1" marL="914400" rtl="0" algn="l">
              <a:spcBef>
                <a:spcPts val="0"/>
              </a:spcBef>
              <a:spcAft>
                <a:spcPts val="0"/>
              </a:spcAft>
              <a:buSzPts val="1400"/>
              <a:buChar char="○"/>
            </a:pPr>
            <a:r>
              <a:rPr lang="en"/>
              <a:t>Distance of Closest Defender</a:t>
            </a:r>
            <a:endParaRPr/>
          </a:p>
          <a:p>
            <a:pPr indent="-342900" lvl="0" marL="457200" rtl="0" algn="l">
              <a:spcBef>
                <a:spcPts val="0"/>
              </a:spcBef>
              <a:spcAft>
                <a:spcPts val="0"/>
              </a:spcAft>
              <a:buSzPts val="1800"/>
              <a:buChar char="●"/>
            </a:pPr>
            <a:r>
              <a:rPr lang="en"/>
              <a:t>Create response variable:</a:t>
            </a:r>
            <a:endParaRPr/>
          </a:p>
          <a:p>
            <a:pPr indent="-317500" lvl="1" marL="914400" rtl="0" algn="l">
              <a:spcBef>
                <a:spcPts val="0"/>
              </a:spcBef>
              <a:spcAft>
                <a:spcPts val="0"/>
              </a:spcAft>
              <a:buSzPts val="1400"/>
              <a:buChar char="○"/>
            </a:pPr>
            <a:r>
              <a:rPr lang="en"/>
              <a:t>First Down Gained</a:t>
            </a:r>
            <a:endParaRPr/>
          </a:p>
          <a:p>
            <a:pPr indent="-342900" lvl="0" marL="457200" rtl="0" algn="l">
              <a:spcBef>
                <a:spcPts val="0"/>
              </a:spcBef>
              <a:spcAft>
                <a:spcPts val="0"/>
              </a:spcAft>
              <a:buSzPts val="1800"/>
              <a:buChar char="●"/>
            </a:pPr>
            <a:r>
              <a:rPr lang="en"/>
              <a:t>Assembled feature variable vector containing:</a:t>
            </a:r>
            <a:endParaRPr/>
          </a:p>
          <a:p>
            <a:pPr indent="-317500" lvl="1" marL="914400" rtl="0" algn="l">
              <a:spcBef>
                <a:spcPts val="0"/>
              </a:spcBef>
              <a:spcAft>
                <a:spcPts val="0"/>
              </a:spcAft>
              <a:buSzPts val="1400"/>
              <a:buChar char="○"/>
            </a:pPr>
            <a:r>
              <a:rPr lang="en"/>
              <a:t>Distance to End Zone</a:t>
            </a:r>
            <a:endParaRPr/>
          </a:p>
          <a:p>
            <a:pPr indent="-317500" lvl="1" marL="914400" rtl="0" algn="l">
              <a:spcBef>
                <a:spcPts val="0"/>
              </a:spcBef>
              <a:spcAft>
                <a:spcPts val="0"/>
              </a:spcAft>
              <a:buSzPts val="1400"/>
              <a:buChar char="○"/>
            </a:pPr>
            <a:r>
              <a:rPr lang="en"/>
              <a:t>Distance to Closest Defender</a:t>
            </a:r>
            <a:endParaRPr/>
          </a:p>
          <a:p>
            <a:pPr indent="-317500" lvl="1" marL="914400" rtl="0" algn="l">
              <a:spcBef>
                <a:spcPts val="0"/>
              </a:spcBef>
              <a:spcAft>
                <a:spcPts val="0"/>
              </a:spcAft>
              <a:buSzPts val="1400"/>
              <a:buChar char="○"/>
            </a:pPr>
            <a:r>
              <a:rPr lang="en"/>
              <a:t>Number of Defenders in the Box</a:t>
            </a:r>
            <a:endParaRPr/>
          </a:p>
          <a:p>
            <a:pPr indent="-317500" lvl="1" marL="914400" rtl="0" algn="l">
              <a:spcBef>
                <a:spcPts val="0"/>
              </a:spcBef>
              <a:spcAft>
                <a:spcPts val="0"/>
              </a:spcAft>
              <a:buSzPts val="1400"/>
              <a:buChar char="○"/>
            </a:pPr>
            <a:r>
              <a:rPr lang="en"/>
              <a:t>Down</a:t>
            </a:r>
            <a:endParaRPr/>
          </a:p>
          <a:p>
            <a:pPr indent="-317500" lvl="1" marL="914400" rtl="0" algn="l">
              <a:spcBef>
                <a:spcPts val="0"/>
              </a:spcBef>
              <a:spcAft>
                <a:spcPts val="0"/>
              </a:spcAft>
              <a:buSzPts val="1400"/>
              <a:buChar char="○"/>
            </a:pPr>
            <a:r>
              <a:rPr lang="en"/>
              <a:t>Distance to first down</a:t>
            </a:r>
            <a:endParaRPr/>
          </a:p>
          <a:p>
            <a:pPr indent="-342900" lvl="0" marL="457200" rtl="0" algn="l">
              <a:spcBef>
                <a:spcPts val="0"/>
              </a:spcBef>
              <a:spcAft>
                <a:spcPts val="0"/>
              </a:spcAft>
              <a:buSzPts val="1800"/>
              <a:buChar char="●"/>
            </a:pPr>
            <a:r>
              <a:rPr lang="en"/>
              <a:t>Remove rows with null values</a:t>
            </a:r>
            <a:endParaRPr/>
          </a:p>
          <a:p>
            <a:pPr indent="-342900" lvl="0" marL="457200" rtl="0" algn="l">
              <a:spcBef>
                <a:spcPts val="0"/>
              </a:spcBef>
              <a:spcAft>
                <a:spcPts val="0"/>
              </a:spcAft>
              <a:buSzPts val="1800"/>
              <a:buChar char="●"/>
            </a:pPr>
            <a:r>
              <a:rPr lang="en"/>
              <a:t>Data was split into training, validation, and holdout datasets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Exploratory Data Analysis</a:t>
            </a:r>
            <a:endParaRPr/>
          </a:p>
        </p:txBody>
      </p:sp>
      <p:sp>
        <p:nvSpPr>
          <p:cNvPr id="94" name="Google Shape;94;p18"/>
          <p:cNvSpPr txBox="1"/>
          <p:nvPr/>
        </p:nvSpPr>
        <p:spPr>
          <a:xfrm>
            <a:off x="503700" y="1281125"/>
            <a:ext cx="5167200" cy="29031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1"/>
              </a:buClr>
              <a:buSzPts val="1800"/>
              <a:buFont typeface="Open Sans"/>
              <a:buChar char="●"/>
            </a:pPr>
            <a:r>
              <a:rPr lang="en" sz="1800">
                <a:solidFill>
                  <a:schemeClr val="dk1"/>
                </a:solidFill>
                <a:latin typeface="Open Sans"/>
                <a:ea typeface="Open Sans"/>
                <a:cs typeface="Open Sans"/>
                <a:sym typeface="Open Sans"/>
              </a:rPr>
              <a:t>682,000 rows</a:t>
            </a:r>
            <a:endParaRPr sz="1800">
              <a:solidFill>
                <a:schemeClr val="dk1"/>
              </a:solidFill>
              <a:latin typeface="Open Sans"/>
              <a:ea typeface="Open Sans"/>
              <a:cs typeface="Open Sans"/>
              <a:sym typeface="Open Sans"/>
            </a:endParaRPr>
          </a:p>
          <a:p>
            <a:pPr indent="-317500" lvl="1" marL="914400" rtl="0" algn="l">
              <a:lnSpc>
                <a:spcPct val="115000"/>
              </a:lnSpc>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31,000 rushing plays from Sep 2017 to Nov 2019</a:t>
            </a:r>
            <a:endParaRPr>
              <a:solidFill>
                <a:schemeClr val="dk1"/>
              </a:solidFill>
              <a:latin typeface="Open Sans"/>
              <a:ea typeface="Open Sans"/>
              <a:cs typeface="Open Sans"/>
              <a:sym typeface="Open Sans"/>
            </a:endParaRPr>
          </a:p>
          <a:p>
            <a:pPr indent="-317500" lvl="1" marL="914400" rtl="0" algn="l">
              <a:lnSpc>
                <a:spcPct val="115000"/>
              </a:lnSpc>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22 players per play </a:t>
            </a:r>
            <a:endParaRPr>
              <a:solidFill>
                <a:schemeClr val="dk1"/>
              </a:solidFill>
              <a:latin typeface="Open Sans"/>
              <a:ea typeface="Open Sans"/>
              <a:cs typeface="Open Sans"/>
              <a:sym typeface="Open Sans"/>
            </a:endParaRPr>
          </a:p>
          <a:p>
            <a:pPr indent="-342900" lvl="0" marL="457200" rtl="0" algn="l">
              <a:lnSpc>
                <a:spcPct val="115000"/>
              </a:lnSpc>
              <a:spcBef>
                <a:spcPts val="0"/>
              </a:spcBef>
              <a:spcAft>
                <a:spcPts val="0"/>
              </a:spcAft>
              <a:buClr>
                <a:schemeClr val="dk1"/>
              </a:buClr>
              <a:buSzPts val="1800"/>
              <a:buFont typeface="Open Sans"/>
              <a:buChar char="●"/>
            </a:pPr>
            <a:r>
              <a:rPr lang="en">
                <a:solidFill>
                  <a:schemeClr val="dk1"/>
                </a:solidFill>
                <a:latin typeface="Open Sans"/>
                <a:ea typeface="Open Sans"/>
                <a:cs typeface="Open Sans"/>
                <a:sym typeface="Open Sans"/>
              </a:rPr>
              <a:t>Response Variable = first_down_gained</a:t>
            </a:r>
            <a:endParaRPr>
              <a:solidFill>
                <a:schemeClr val="dk1"/>
              </a:solidFill>
              <a:latin typeface="Open Sans"/>
              <a:ea typeface="Open Sans"/>
              <a:cs typeface="Open Sans"/>
              <a:sym typeface="Open Sans"/>
            </a:endParaRPr>
          </a:p>
          <a:p>
            <a:pPr indent="-317500" lvl="1" marL="914400" rtl="0" algn="l">
              <a:lnSpc>
                <a:spcPct val="115000"/>
              </a:lnSpc>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21% of plays resulted in first downs</a:t>
            </a:r>
            <a:endParaRPr>
              <a:solidFill>
                <a:schemeClr val="dk1"/>
              </a:solidFill>
              <a:latin typeface="Open Sans"/>
              <a:ea typeface="Open Sans"/>
              <a:cs typeface="Open Sans"/>
              <a:sym typeface="Open Sans"/>
            </a:endParaRPr>
          </a:p>
          <a:p>
            <a:pPr indent="-342900" lvl="0" marL="457200" rtl="0" algn="l">
              <a:lnSpc>
                <a:spcPct val="115000"/>
              </a:lnSpc>
              <a:spcBef>
                <a:spcPts val="0"/>
              </a:spcBef>
              <a:spcAft>
                <a:spcPts val="0"/>
              </a:spcAft>
              <a:buClr>
                <a:schemeClr val="dk1"/>
              </a:buClr>
              <a:buSzPts val="1800"/>
              <a:buFont typeface="Open Sans"/>
              <a:buChar char="●"/>
            </a:pPr>
            <a:r>
              <a:rPr lang="en">
                <a:solidFill>
                  <a:schemeClr val="dk1"/>
                </a:solidFill>
                <a:latin typeface="Open Sans"/>
                <a:ea typeface="Open Sans"/>
                <a:cs typeface="Open Sans"/>
                <a:sym typeface="Open Sans"/>
              </a:rPr>
              <a:t>Five Feature Variables</a:t>
            </a:r>
            <a:endParaRPr>
              <a:solidFill>
                <a:schemeClr val="dk1"/>
              </a:solidFill>
              <a:latin typeface="Open Sans"/>
              <a:ea typeface="Open Sans"/>
              <a:cs typeface="Open Sans"/>
              <a:sym typeface="Open Sans"/>
            </a:endParaRPr>
          </a:p>
          <a:p>
            <a:pPr indent="-317500" lvl="1" marL="914400" rtl="0" algn="l">
              <a:lnSpc>
                <a:spcPct val="115000"/>
              </a:lnSpc>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Distance to first down was strongest</a:t>
            </a:r>
            <a:endParaRPr>
              <a:solidFill>
                <a:schemeClr val="dk1"/>
              </a:solidFill>
              <a:latin typeface="Open Sans"/>
              <a:ea typeface="Open Sans"/>
              <a:cs typeface="Open Sans"/>
              <a:sym typeface="Open Sans"/>
            </a:endParaRPr>
          </a:p>
          <a:p>
            <a:pPr indent="0" lvl="0" marL="457200" rtl="0" algn="l">
              <a:lnSpc>
                <a:spcPct val="115000"/>
              </a:lnSpc>
              <a:spcBef>
                <a:spcPts val="1200"/>
              </a:spcBef>
              <a:spcAft>
                <a:spcPts val="0"/>
              </a:spcAft>
              <a:buNone/>
            </a:pPr>
            <a:r>
              <a:t/>
            </a:r>
            <a:endParaRPr>
              <a:solidFill>
                <a:schemeClr val="dk1"/>
              </a:solidFill>
              <a:latin typeface="Open Sans"/>
              <a:ea typeface="Open Sans"/>
              <a:cs typeface="Open Sans"/>
              <a:sym typeface="Open Sans"/>
            </a:endParaRPr>
          </a:p>
          <a:p>
            <a:pPr indent="0" lvl="0" marL="914400" rtl="0" algn="l">
              <a:lnSpc>
                <a:spcPct val="115000"/>
              </a:lnSpc>
              <a:spcBef>
                <a:spcPts val="1200"/>
              </a:spcBef>
              <a:spcAft>
                <a:spcPts val="1200"/>
              </a:spcAft>
              <a:buNone/>
            </a:pPr>
            <a:r>
              <a:t/>
            </a:r>
            <a:endParaRPr>
              <a:solidFill>
                <a:schemeClr val="dk1"/>
              </a:solidFill>
              <a:latin typeface="Open Sans"/>
              <a:ea typeface="Open Sans"/>
              <a:cs typeface="Open Sans"/>
              <a:sym typeface="Open Sans"/>
            </a:endParaRPr>
          </a:p>
        </p:txBody>
      </p:sp>
      <p:pic>
        <p:nvPicPr>
          <p:cNvPr id="95" name="Google Shape;95;p18"/>
          <p:cNvPicPr preferRelativeResize="0"/>
          <p:nvPr/>
        </p:nvPicPr>
        <p:blipFill>
          <a:blip r:embed="rId3">
            <a:alphaModFix/>
          </a:blip>
          <a:stretch>
            <a:fillRect/>
          </a:stretch>
        </p:blipFill>
        <p:spPr>
          <a:xfrm>
            <a:off x="4639625" y="2055250"/>
            <a:ext cx="4331101" cy="27254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315925"/>
            <a:ext cx="8520600" cy="831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sz="3644"/>
              <a:t>Model Performance/Evaluation</a:t>
            </a:r>
            <a:endParaRPr sz="3644"/>
          </a:p>
          <a:p>
            <a:pPr indent="0" lvl="0" marL="0" rtl="0" algn="l">
              <a:spcBef>
                <a:spcPts val="0"/>
              </a:spcBef>
              <a:spcAft>
                <a:spcPts val="0"/>
              </a:spcAft>
              <a:buNone/>
            </a:pPr>
            <a:r>
              <a:rPr lang="en" sz="3088"/>
              <a:t>Logistic Regression (Benchmark Model)</a:t>
            </a:r>
            <a:endParaRPr sz="3088"/>
          </a:p>
        </p:txBody>
      </p:sp>
      <p:sp>
        <p:nvSpPr>
          <p:cNvPr id="101" name="Google Shape;101;p19"/>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Accuracy: 82.56%</a:t>
            </a:r>
            <a:endParaRPr/>
          </a:p>
          <a:p>
            <a:pPr indent="-342900" lvl="0" marL="457200" rtl="0" algn="l">
              <a:spcBef>
                <a:spcPts val="0"/>
              </a:spcBef>
              <a:spcAft>
                <a:spcPts val="0"/>
              </a:spcAft>
              <a:buSzPts val="1800"/>
              <a:buChar char="●"/>
            </a:pPr>
            <a:r>
              <a:rPr lang="en"/>
              <a:t>Precision: 80.87%</a:t>
            </a:r>
            <a:endParaRPr/>
          </a:p>
          <a:p>
            <a:pPr indent="-342900" lvl="0" marL="457200" rtl="0" algn="l">
              <a:spcBef>
                <a:spcPts val="0"/>
              </a:spcBef>
              <a:spcAft>
                <a:spcPts val="0"/>
              </a:spcAft>
              <a:buSzPts val="1800"/>
              <a:buChar char="●"/>
            </a:pPr>
            <a:r>
              <a:rPr lang="en"/>
              <a:t>Recall: 82.56%</a:t>
            </a:r>
            <a:endParaRPr/>
          </a:p>
          <a:p>
            <a:pPr indent="-342900" lvl="0" marL="457200" rtl="0" algn="l">
              <a:spcBef>
                <a:spcPts val="0"/>
              </a:spcBef>
              <a:spcAft>
                <a:spcPts val="0"/>
              </a:spcAft>
              <a:buSzPts val="1800"/>
              <a:buChar char="●"/>
            </a:pPr>
            <a:r>
              <a:rPr lang="en"/>
              <a:t>F1 Score: 0.8087</a:t>
            </a:r>
            <a:endParaRPr/>
          </a:p>
          <a:p>
            <a:pPr indent="-342900" lvl="0" marL="457200" rtl="0" algn="l">
              <a:spcBef>
                <a:spcPts val="0"/>
              </a:spcBef>
              <a:spcAft>
                <a:spcPts val="0"/>
              </a:spcAft>
              <a:buSzPts val="1800"/>
              <a:buChar char="●"/>
            </a:pPr>
            <a:r>
              <a:rPr lang="en"/>
              <a:t>AUC: 0.7628</a:t>
            </a:r>
            <a:endParaRPr/>
          </a:p>
        </p:txBody>
      </p:sp>
      <p:pic>
        <p:nvPicPr>
          <p:cNvPr id="102" name="Google Shape;102;p19"/>
          <p:cNvPicPr preferRelativeResize="0"/>
          <p:nvPr/>
        </p:nvPicPr>
        <p:blipFill>
          <a:blip r:embed="rId3">
            <a:alphaModFix/>
          </a:blip>
          <a:stretch>
            <a:fillRect/>
          </a:stretch>
        </p:blipFill>
        <p:spPr>
          <a:xfrm>
            <a:off x="4938652" y="1314413"/>
            <a:ext cx="3893649" cy="31756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315925"/>
            <a:ext cx="8520600" cy="831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sz="3644"/>
              <a:t>Model Performance/Evaluation</a:t>
            </a:r>
            <a:endParaRPr sz="3644"/>
          </a:p>
          <a:p>
            <a:pPr indent="0" lvl="0" marL="0" rtl="0" algn="l">
              <a:spcBef>
                <a:spcPts val="0"/>
              </a:spcBef>
              <a:spcAft>
                <a:spcPts val="0"/>
              </a:spcAft>
              <a:buNone/>
            </a:pPr>
            <a:r>
              <a:rPr lang="en" sz="3088"/>
              <a:t>Gradient Boosting</a:t>
            </a:r>
            <a:endParaRPr sz="3088"/>
          </a:p>
        </p:txBody>
      </p:sp>
      <p:sp>
        <p:nvSpPr>
          <p:cNvPr id="108" name="Google Shape;108;p20"/>
          <p:cNvSpPr txBox="1"/>
          <p:nvPr>
            <p:ph idx="1" type="body"/>
          </p:nvPr>
        </p:nvSpPr>
        <p:spPr>
          <a:xfrm>
            <a:off x="311700" y="1252850"/>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Accuracy: 82.86%</a:t>
            </a:r>
            <a:endParaRPr/>
          </a:p>
          <a:p>
            <a:pPr indent="-342900" lvl="0" marL="457200" rtl="0" algn="l">
              <a:spcBef>
                <a:spcPts val="0"/>
              </a:spcBef>
              <a:spcAft>
                <a:spcPts val="0"/>
              </a:spcAft>
              <a:buSzPts val="1800"/>
              <a:buChar char="●"/>
            </a:pPr>
            <a:r>
              <a:rPr lang="en"/>
              <a:t>Precision: 81.26%</a:t>
            </a:r>
            <a:endParaRPr/>
          </a:p>
          <a:p>
            <a:pPr indent="-342900" lvl="0" marL="457200" rtl="0" algn="l">
              <a:spcBef>
                <a:spcPts val="0"/>
              </a:spcBef>
              <a:spcAft>
                <a:spcPts val="0"/>
              </a:spcAft>
              <a:buSzPts val="1800"/>
              <a:buChar char="●"/>
            </a:pPr>
            <a:r>
              <a:rPr lang="en"/>
              <a:t>Recall: 82.86%</a:t>
            </a:r>
            <a:endParaRPr/>
          </a:p>
          <a:p>
            <a:pPr indent="-342900" lvl="0" marL="457200" rtl="0" algn="l">
              <a:spcBef>
                <a:spcPts val="0"/>
              </a:spcBef>
              <a:spcAft>
                <a:spcPts val="0"/>
              </a:spcAft>
              <a:buSzPts val="1800"/>
              <a:buChar char="●"/>
            </a:pPr>
            <a:r>
              <a:rPr lang="en"/>
              <a:t>F1 Score: 0.812</a:t>
            </a:r>
            <a:endParaRPr/>
          </a:p>
          <a:p>
            <a:pPr indent="-342900" lvl="0" marL="457200" rtl="0" algn="l">
              <a:spcBef>
                <a:spcPts val="0"/>
              </a:spcBef>
              <a:spcAft>
                <a:spcPts val="0"/>
              </a:spcAft>
              <a:buSzPts val="1800"/>
              <a:buChar char="●"/>
            </a:pPr>
            <a:r>
              <a:rPr lang="en"/>
              <a:t>AUC: 0.7695</a:t>
            </a:r>
            <a:endParaRPr/>
          </a:p>
        </p:txBody>
      </p:sp>
      <p:pic>
        <p:nvPicPr>
          <p:cNvPr id="109" name="Google Shape;109;p20"/>
          <p:cNvPicPr preferRelativeResize="0"/>
          <p:nvPr/>
        </p:nvPicPr>
        <p:blipFill>
          <a:blip r:embed="rId3">
            <a:alphaModFix/>
          </a:blip>
          <a:stretch>
            <a:fillRect/>
          </a:stretch>
        </p:blipFill>
        <p:spPr>
          <a:xfrm>
            <a:off x="3661850" y="947725"/>
            <a:ext cx="4950299" cy="34485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315925"/>
            <a:ext cx="8520600" cy="831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sz="3644"/>
              <a:t>Model Performance/Evaluation</a:t>
            </a:r>
            <a:endParaRPr sz="3644"/>
          </a:p>
          <a:p>
            <a:pPr indent="0" lvl="0" marL="0" rtl="0" algn="l">
              <a:spcBef>
                <a:spcPts val="0"/>
              </a:spcBef>
              <a:spcAft>
                <a:spcPts val="0"/>
              </a:spcAft>
              <a:buNone/>
            </a:pPr>
            <a:r>
              <a:rPr lang="en" sz="3088"/>
              <a:t>Random Forest (Champion Model)</a:t>
            </a:r>
            <a:endParaRPr sz="3088"/>
          </a:p>
        </p:txBody>
      </p:sp>
      <p:sp>
        <p:nvSpPr>
          <p:cNvPr id="115" name="Google Shape;115;p21"/>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Accuracy: 83.24%</a:t>
            </a:r>
            <a:endParaRPr/>
          </a:p>
          <a:p>
            <a:pPr indent="-342900" lvl="0" marL="457200" rtl="0" algn="l">
              <a:spcBef>
                <a:spcPts val="0"/>
              </a:spcBef>
              <a:spcAft>
                <a:spcPts val="0"/>
              </a:spcAft>
              <a:buSzPts val="1800"/>
              <a:buChar char="●"/>
            </a:pPr>
            <a:r>
              <a:rPr lang="en"/>
              <a:t>Precision: 81.67%</a:t>
            </a:r>
            <a:endParaRPr/>
          </a:p>
          <a:p>
            <a:pPr indent="-342900" lvl="0" marL="457200" rtl="0" algn="l">
              <a:spcBef>
                <a:spcPts val="0"/>
              </a:spcBef>
              <a:spcAft>
                <a:spcPts val="0"/>
              </a:spcAft>
              <a:buSzPts val="1800"/>
              <a:buChar char="●"/>
            </a:pPr>
            <a:r>
              <a:rPr lang="en"/>
              <a:t>Recall: 83.24%</a:t>
            </a:r>
            <a:endParaRPr/>
          </a:p>
          <a:p>
            <a:pPr indent="-342900" lvl="0" marL="457200" rtl="0" algn="l">
              <a:spcBef>
                <a:spcPts val="0"/>
              </a:spcBef>
              <a:spcAft>
                <a:spcPts val="0"/>
              </a:spcAft>
              <a:buSzPts val="1800"/>
              <a:buChar char="●"/>
            </a:pPr>
            <a:r>
              <a:rPr lang="en"/>
              <a:t>F1 Score:  0.8166 </a:t>
            </a:r>
            <a:endParaRPr/>
          </a:p>
          <a:p>
            <a:pPr indent="-342900" lvl="0" marL="457200" rtl="0" algn="l">
              <a:spcBef>
                <a:spcPts val="0"/>
              </a:spcBef>
              <a:spcAft>
                <a:spcPts val="0"/>
              </a:spcAft>
              <a:buSzPts val="1800"/>
              <a:buChar char="●"/>
            </a:pPr>
            <a:r>
              <a:rPr lang="en"/>
              <a:t>AUC: 0.7513</a:t>
            </a:r>
            <a:endParaRPr/>
          </a:p>
        </p:txBody>
      </p:sp>
      <p:pic>
        <p:nvPicPr>
          <p:cNvPr id="116" name="Google Shape;116;p21"/>
          <p:cNvPicPr preferRelativeResize="0"/>
          <p:nvPr/>
        </p:nvPicPr>
        <p:blipFill>
          <a:blip r:embed="rId3">
            <a:alphaModFix/>
          </a:blip>
          <a:stretch>
            <a:fillRect/>
          </a:stretch>
        </p:blipFill>
        <p:spPr>
          <a:xfrm>
            <a:off x="4632176" y="656900"/>
            <a:ext cx="3749474" cy="40303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