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4" r:id="rId6"/>
    <p:sldId id="287" r:id="rId7"/>
    <p:sldId id="257" r:id="rId8"/>
    <p:sldId id="282" r:id="rId9"/>
    <p:sldId id="266" r:id="rId10"/>
    <p:sldId id="262" r:id="rId11"/>
    <p:sldId id="285" r:id="rId12"/>
    <p:sldId id="286" r:id="rId13"/>
    <p:sldId id="278" r:id="rId14"/>
    <p:sldId id="279" r:id="rId15"/>
    <p:sldId id="280" r:id="rId16"/>
    <p:sldId id="281" r:id="rId17"/>
    <p:sldId id="270" r:id="rId18"/>
    <p:sldId id="271" r:id="rId19"/>
    <p:sldId id="267" r:id="rId20"/>
    <p:sldId id="269" r:id="rId21"/>
    <p:sldId id="26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5B039-9EBD-4A33-8D64-CCC3DF0A9FCC}" v="183" dt="2024-02-13T03:34:38.816"/>
    <p1510:client id="{0C07960B-6CC0-EAF8-0640-98292590589A}" v="164" dt="2024-02-13T18:45:54.439"/>
    <p1510:client id="{143CBCA8-2522-F71F-AEB4-3212F9D64563}" v="196" dt="2024-02-14T02:43:22.457"/>
    <p1510:client id="{45B4F873-4BDB-0D54-4505-AF0EC2CE8185}" v="27" dt="2024-02-13T22:13:04.461"/>
    <p1510:client id="{51457067-97C8-21DA-0351-3814DFEE42F5}" v="668" dt="2024-02-13T03:30:48.972"/>
    <p1510:client id="{60EC8E2F-C1C5-E886-62F2-371190068699}" v="81" dt="2024-02-14T02:48:29.999"/>
    <p1510:client id="{9828A672-7C85-CD47-94F5-CB86F99FC6C8}" v="49" dt="2024-02-14T00:50:27.995"/>
    <p1510:client id="{BCDD665C-044C-470E-A639-D18093F862BB}" v="1182" dt="2024-02-13T05:41:32.122"/>
    <p1510:client id="{BCE7CF52-7213-EF97-7F06-A7C06D054DBA}" v="145" dt="2024-02-13T05:55:32.421"/>
    <p1510:client id="{CB438280-E08D-428C-6321-B6C48A7C7252}" v="236" dt="2024-02-13T20:13:10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3B9690E8-0AA0-453A-A2BA-3C4A02401F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12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7CAE430-B148-4FE1-B142-E196CFFEBA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8612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34D7C92-7171-4768-A26F-CE08A04FAA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8612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91EBE236-D9BF-46C4-8CE2-60F7CD40E7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3623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3755B2FB-A969-40D9-919A-8DBCA8B765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623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C047E0AE-451F-4E70-A217-3D51A5FCA8D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623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92DC936D-218B-4AB2-A141-83C839EE37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4179" y="2800318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5085FD65-394A-47FA-BF7A-013D84C870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4179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23417874-DD14-461C-B278-0DE8032D272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4179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Picture Placeholder 23">
            <a:extLst>
              <a:ext uri="{FF2B5EF4-FFF2-40B4-BE49-F238E27FC236}">
                <a16:creationId xmlns:a16="http://schemas.microsoft.com/office/drawing/2014/main" id="{A8685BFC-DF7F-4414-8D3E-652C9EF135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8350" y="2801105"/>
            <a:ext cx="2560320" cy="1764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01A82CD-E0FD-4C28-B287-439356FAE8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8350" y="4633986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C1ACEAC1-C62C-4024-9525-268AB72427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8350" y="4951788"/>
            <a:ext cx="2560320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275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5" r:id="rId6"/>
    <p:sldLayoutId id="2147483783" r:id="rId7"/>
    <p:sldLayoutId id="2147483784" r:id="rId8"/>
    <p:sldLayoutId id="2147483767" r:id="rId9"/>
    <p:sldLayoutId id="2147483782" r:id="rId10"/>
    <p:sldLayoutId id="2147483778" r:id="rId11"/>
    <p:sldLayoutId id="2147483779" r:id="rId12"/>
    <p:sldLayoutId id="2147483765" r:id="rId13"/>
    <p:sldLayoutId id="2147483766" r:id="rId14"/>
    <p:sldLayoutId id="2147483769" r:id="rId15"/>
    <p:sldLayoutId id="2147483770" r:id="rId16"/>
    <p:sldLayoutId id="2147483771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lineplus.gov/lab-tests/hemoglobin-a1c-hba1c-test/" TargetMode="External"/><Relationship Id="rId2" Type="http://schemas.openxmlformats.org/officeDocument/2006/relationships/hyperlink" Target="https://www.cdc.gov/healthyweight/assessing/bmi/index.ht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who.int/health-topics/diabetes#tab=tab_1" TargetMode="External"/><Relationship Id="rId4" Type="http://schemas.openxmlformats.org/officeDocument/2006/relationships/hyperlink" Target="https://www.mountsinai.org/health-library/tests/blood-sugar-test-blood#:~:text=Normal%20Results,mmol%2FL)%20or%20lower.&#8203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>
            <a:normAutofit/>
          </a:bodyPr>
          <a:lstStyle/>
          <a:p>
            <a:r>
              <a:rPr lang="en-US" sz="5400"/>
              <a:t>Diabetes predictive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Autofit/>
          </a:bodyPr>
          <a:lstStyle/>
          <a:p>
            <a:r>
              <a:rPr lang="en-US" sz="2800"/>
              <a:t>Holt Jones, Paulette Petracco, Lauren Ables-Torres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569B-5510-3924-D617-53707FF7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BMI vs Blood Glucose and Hba1c with positive diabetes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EB81A7-1AD5-5098-B5F7-45FB0E65F4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5254" y="2336151"/>
            <a:ext cx="5186646" cy="41148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874579-9BF4-E32E-07BB-83B095E51B7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8266" y="2336151"/>
            <a:ext cx="5150313" cy="41148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55A3AD-B0DA-CF7C-2553-AA2BC15B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0D71-256A-4F4B-5DD1-F09A7159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Blood Glucose and Hba1c with a positive and negative diabetes diagnosis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E198B-D272-41D3-6B46-C35C59C8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comparison of a level of diabetes&#10;&#10;Description automatically generated">
            <a:extLst>
              <a:ext uri="{FF2B5EF4-FFF2-40B4-BE49-F238E27FC236}">
                <a16:creationId xmlns:a16="http://schemas.microsoft.com/office/drawing/2014/main" id="{A1E0056A-2B5B-4FAF-E2F2-CC4A691FD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30" y="2137972"/>
            <a:ext cx="10900473" cy="4285496"/>
          </a:xfrm>
        </p:spPr>
      </p:pic>
    </p:spTree>
    <p:extLst>
      <p:ext uri="{BB962C8B-B14F-4D97-AF65-F5344CB8AC3E}">
        <p14:creationId xmlns:p14="http://schemas.microsoft.com/office/powerpoint/2010/main" val="279634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0932-E6D9-67AF-49ED-1F61B5C7E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ea typeface="+mj-lt"/>
                <a:cs typeface="+mj-lt"/>
              </a:rPr>
              <a:t>BMI AND Age WITH A POSITIVE AND NEGATIVE DIABETES DIAGNOSIS</a:t>
            </a:r>
            <a:endParaRPr lang="en-US" sz="24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0E2507-02C0-2453-53F0-04E16BA8B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830" y="2348323"/>
            <a:ext cx="9077854" cy="36048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0A94-CD8B-372D-DA07-C4A476BA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B834-36D8-D3C6-FC5C-D9B0DF7B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Blood Glucose and Hba1c vs BMI and age</a:t>
            </a:r>
          </a:p>
        </p:txBody>
      </p:sp>
      <p:pic>
        <p:nvPicPr>
          <p:cNvPr id="6" name="Content Placeholder 5" descr="A group of red and blue dots&#10;&#10;Description automatically generated">
            <a:extLst>
              <a:ext uri="{FF2B5EF4-FFF2-40B4-BE49-F238E27FC236}">
                <a16:creationId xmlns:a16="http://schemas.microsoft.com/office/drawing/2014/main" id="{9F0EEB08-087A-3687-019A-C200C1A00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17" y="2241849"/>
            <a:ext cx="9960076" cy="408815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17F4A-6F46-9B02-AE17-59BD14D8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dirty="0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7B37-3ABF-424E-9128-F20C2B72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5" y="280258"/>
            <a:ext cx="11029616" cy="987552"/>
          </a:xfrm>
        </p:spPr>
        <p:txBody>
          <a:bodyPr>
            <a:normAutofit/>
          </a:bodyPr>
          <a:lstStyle/>
          <a:p>
            <a:r>
              <a:rPr lang="en-US" sz="2000"/>
              <a:t>Investigating other variables in the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1974-A699-44BC-93B3-F64FE92D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5" name="Picture 44" descr="A screenshot of a table&#10;&#10;Description automatically generated">
            <a:extLst>
              <a:ext uri="{FF2B5EF4-FFF2-40B4-BE49-F238E27FC236}">
                <a16:creationId xmlns:a16="http://schemas.microsoft.com/office/drawing/2014/main" id="{23FEAE7B-6E74-69B4-533C-DA5783C05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6" y="2153642"/>
            <a:ext cx="10160000" cy="255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 anchor="b">
            <a:normAutofit/>
          </a:bodyPr>
          <a:lstStyle/>
          <a:p>
            <a:r>
              <a:rPr lang="en-US" sz="3200"/>
              <a:t>gender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Content Placeholder 4" descr="A pie chart with text on it&#10;&#10;Description automatically generated">
            <a:extLst>
              <a:ext uri="{FF2B5EF4-FFF2-40B4-BE49-F238E27FC236}">
                <a16:creationId xmlns:a16="http://schemas.microsoft.com/office/drawing/2014/main" id="{61D8E1BB-A68A-CDDF-2746-0C25F57B9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51" y="2527967"/>
            <a:ext cx="5386700" cy="4036464"/>
          </a:xfrm>
        </p:spPr>
      </p:pic>
      <p:pic>
        <p:nvPicPr>
          <p:cNvPr id="7" name="Picture 6" descr="A pie chart with numbers and a pink circle&#10;&#10;Description automatically generated">
            <a:extLst>
              <a:ext uri="{FF2B5EF4-FFF2-40B4-BE49-F238E27FC236}">
                <a16:creationId xmlns:a16="http://schemas.microsoft.com/office/drawing/2014/main" id="{20BAAA4B-9668-39A5-7E7A-243AB0103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82" y="2522760"/>
            <a:ext cx="5351092" cy="4015100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5C0520B-78DE-501E-B3D3-B333D99D24A8}"/>
              </a:ext>
            </a:extLst>
          </p:cNvPr>
          <p:cNvSpPr txBox="1">
            <a:spLocks/>
          </p:cNvSpPr>
          <p:nvPr/>
        </p:nvSpPr>
        <p:spPr>
          <a:xfrm>
            <a:off x="581191" y="1970154"/>
            <a:ext cx="5194769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Gender makeup for all data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D955C64-15AE-32A3-7AE0-46042961E8D8}"/>
              </a:ext>
            </a:extLst>
          </p:cNvPr>
          <p:cNvSpPr txBox="1">
            <a:spLocks/>
          </p:cNvSpPr>
          <p:nvPr/>
        </p:nvSpPr>
        <p:spPr>
          <a:xfrm>
            <a:off x="6849383" y="1964216"/>
            <a:ext cx="5194769" cy="557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/>
              <a:t>Gender makeup for all diabetes positive</a:t>
            </a:r>
          </a:p>
        </p:txBody>
      </p:sp>
    </p:spTree>
    <p:extLst>
      <p:ext uri="{BB962C8B-B14F-4D97-AF65-F5344CB8AC3E}">
        <p14:creationId xmlns:p14="http://schemas.microsoft.com/office/powerpoint/2010/main" val="73184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E637-6C9C-485F-AF41-E8410EC7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AGE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643CBF43-338D-FA37-7AFF-F59AE29A6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023" y="344569"/>
            <a:ext cx="5194767" cy="3633047"/>
          </a:xfrm>
        </p:spPr>
        <p:txBody>
          <a:bodyPr/>
          <a:lstStyle/>
          <a:p>
            <a:pPr marL="305435" indent="-305435"/>
            <a:r>
              <a:rPr lang="en-US"/>
              <a:t>R</a:t>
            </a:r>
            <a:r>
              <a:rPr lang="en-US" baseline="30000"/>
              <a:t>2 </a:t>
            </a:r>
            <a:r>
              <a:rPr lang="en-US"/>
              <a:t>= .265</a:t>
            </a:r>
          </a:p>
        </p:txBody>
      </p:sp>
      <p:pic>
        <p:nvPicPr>
          <p:cNvPr id="56" name="Content Placeholder 55" descr="A graph of age and age&#10;&#10;Description automatically generated">
            <a:extLst>
              <a:ext uri="{FF2B5EF4-FFF2-40B4-BE49-F238E27FC236}">
                <a16:creationId xmlns:a16="http://schemas.microsoft.com/office/drawing/2014/main" id="{8BE241E6-425F-2D07-AD41-3FBC5CE4D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4818298" y="1527451"/>
            <a:ext cx="6792510" cy="4075506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4556-246D-4E49-AEDB-521D1C50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DDF4-5E5F-4266-BD01-618D384D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3756"/>
            <a:ext cx="10993549" cy="1475013"/>
          </a:xfrm>
        </p:spPr>
        <p:txBody>
          <a:bodyPr anchor="ctr" anchorCtr="0">
            <a:normAutofit/>
          </a:bodyPr>
          <a:lstStyle/>
          <a:p>
            <a:r>
              <a:rPr lang="en-US" sz="3200" err="1"/>
              <a:t>Bmi</a:t>
            </a:r>
            <a:endParaRPr lang="en-US" sz="3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A883B-8665-48D9-9BB4-5C046036F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92" y="2175076"/>
            <a:ext cx="4597191" cy="4005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There are outliers in BMI </a:t>
            </a:r>
          </a:p>
          <a:p>
            <a:r>
              <a:rPr lang="en-US"/>
              <a:t>BMI minimum = 10.01</a:t>
            </a:r>
          </a:p>
          <a:p>
            <a:r>
              <a:rPr lang="en-US"/>
              <a:t>BMI maximum = 95.69</a:t>
            </a:r>
          </a:p>
          <a:p>
            <a:endParaRPr lang="en-US"/>
          </a:p>
          <a:p>
            <a:r>
              <a:rPr lang="en-US"/>
              <a:t>Average BMI = 27.321</a:t>
            </a:r>
          </a:p>
          <a:p>
            <a:endParaRPr lang="en-US"/>
          </a:p>
          <a:p>
            <a:r>
              <a:rPr lang="en-US"/>
              <a:t>Lower bound = 13.7</a:t>
            </a:r>
          </a:p>
          <a:p>
            <a:r>
              <a:rPr lang="en-US"/>
              <a:t>Upper bound = 39.6</a:t>
            </a:r>
          </a:p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36D853-EA47-4D86-90A0-8A1FAEE0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7C3A0-6A30-07BB-88B3-77EB7186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47" y="1246126"/>
            <a:ext cx="6187089" cy="46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3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>
            <a:normAutofit/>
          </a:bodyPr>
          <a:lstStyle/>
          <a:p>
            <a:r>
              <a:rPr lang="en-US" sz="3200"/>
              <a:t>BMI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970154"/>
            <a:ext cx="5194769" cy="557784"/>
          </a:xfrm>
        </p:spPr>
        <p:txBody>
          <a:bodyPr/>
          <a:lstStyle/>
          <a:p>
            <a:r>
              <a:rPr lang="en-US"/>
              <a:t>BMI's correlation to Heart Disease; R</a:t>
            </a:r>
            <a:r>
              <a:rPr lang="en-US" baseline="30000"/>
              <a:t>2</a:t>
            </a:r>
            <a:r>
              <a:rPr lang="en-US"/>
              <a:t> = .06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" name="Content Placeholder 15" descr="A graph of a number of bmi&#10;&#10;Description automatically generated">
            <a:extLst>
              <a:ext uri="{FF2B5EF4-FFF2-40B4-BE49-F238E27FC236}">
                <a16:creationId xmlns:a16="http://schemas.microsoft.com/office/drawing/2014/main" id="{34637805-3740-0F50-5C34-2523F7E07B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9106" y="2658331"/>
            <a:ext cx="6096000" cy="3657600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DCA3048-05CF-0054-8A3D-6A0C40E83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1996892"/>
            <a:ext cx="5194770" cy="553373"/>
          </a:xfrm>
        </p:spPr>
        <p:txBody>
          <a:bodyPr/>
          <a:lstStyle/>
          <a:p>
            <a:r>
              <a:rPr lang="en-US"/>
              <a:t>BMI's correlation to Hypertension; R</a:t>
            </a:r>
            <a:r>
              <a:rPr lang="en-US" baseline="30000"/>
              <a:t>2</a:t>
            </a:r>
            <a:r>
              <a:rPr lang="en-US"/>
              <a:t> = .148</a:t>
            </a:r>
          </a:p>
        </p:txBody>
      </p:sp>
      <p:pic>
        <p:nvPicPr>
          <p:cNvPr id="6" name="Content Placeholder 5" descr="A graph of a number of bmi&#10;&#10;Description automatically generated">
            <a:extLst>
              <a:ext uri="{FF2B5EF4-FFF2-40B4-BE49-F238E27FC236}">
                <a16:creationId xmlns:a16="http://schemas.microsoft.com/office/drawing/2014/main" id="{4A375EEF-8351-9B4A-6B6E-A997673328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0577" y="2564751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0932-E6D9-67AF-49ED-1F61B5C7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566BEF-AF6A-9D79-6544-DFD27B9A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Sources: 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2"/>
              </a:rPr>
              <a:t>https://www.cdc.gov/healthyweight/assessing/bmi/index.html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3"/>
              </a:rPr>
              <a:t>https://medlineplus.gov/lab-tests/hemoglobin-a1c-hba1c-test/</a:t>
            </a:r>
            <a:endParaRPr lang="en-US">
              <a:ea typeface="+mn-lt"/>
              <a:cs typeface="+mn-lt"/>
            </a:endParaRPr>
          </a:p>
          <a:p>
            <a:pPr marL="305435" indent="-305435"/>
            <a:r>
              <a:rPr lang="en-US">
                <a:ea typeface="+mn-lt"/>
                <a:cs typeface="+mn-lt"/>
                <a:hlinkClick r:id="rId4"/>
              </a:rPr>
              <a:t>https://www.mountsinai.org/health-library/tests/blood-sugar-test-blood#:~:text=Normal%20Results,mmol%2FL)%20or%20lower.</a:t>
            </a:r>
          </a:p>
          <a:p>
            <a:pPr marL="305435" indent="-305435"/>
            <a:r>
              <a:rPr lang="en-US">
                <a:ea typeface="+mn-lt"/>
                <a:cs typeface="+mn-lt"/>
                <a:hlinkClick r:id="rId5"/>
              </a:rPr>
              <a:t>https://www.who.int/health-topics/diabetes#tab=tab_1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90A94-CD8B-372D-DA07-C4A476BA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70F7-F9EE-D04F-FA91-AFFF26DE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50E1-9B75-C25A-6C9F-4749D1A4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/>
              <a:t>Diabetes: a chronic metabolic disorder characterized by elevated levels of blood sugar </a:t>
            </a:r>
          </a:p>
          <a:p>
            <a:pPr marL="305435" indent="-305435"/>
            <a:r>
              <a:rPr lang="en-US"/>
              <a:t>BMI: body mass index (proportion of weight to height in meters)</a:t>
            </a:r>
          </a:p>
          <a:p>
            <a:pPr marL="305435" indent="-305435"/>
            <a:r>
              <a:rPr lang="en-US"/>
              <a:t>HbA1c: blood test that shows the average blood sugar over the past 2-3 months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/>
              <a:t>Shows what percentage of hemoglobin (protein in RBCs) is coated with glucose</a:t>
            </a:r>
          </a:p>
          <a:p>
            <a:pPr marL="305435" indent="-305435"/>
            <a:r>
              <a:rPr lang="en-US"/>
              <a:t>Blood glucose level: blood test that measures the amount of sugar (glucose) at the time of the test</a:t>
            </a:r>
          </a:p>
          <a:p>
            <a:pPr marL="305435" indent="-305435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0932C-9BA2-AFDB-EBC8-38C696A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2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C22B-16C8-A45E-07F8-F0DFD68E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46095"/>
            <a:ext cx="11029616" cy="987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/>
              <a:t>WHAT FACTORS INFLUENCE THE DEVELOPMENT OF DIABETES AND OTHER health conditions,  and how do those factors interact?</a:t>
            </a:r>
            <a:endParaRPr lang="en-US" sz="36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BD390-F15A-A0C7-0F51-B6BC5509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2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>
            <a:normAutofit/>
          </a:bodyPr>
          <a:lstStyle/>
          <a:p>
            <a:r>
              <a:rPr lang="en-US"/>
              <a:t>-Dataset = "</a:t>
            </a:r>
            <a:r>
              <a:rPr lang="en-US" err="1"/>
              <a:t>diabetes_prediction_dataset</a:t>
            </a:r>
            <a:r>
              <a:rPr lang="en-US"/>
              <a:t>"</a:t>
            </a:r>
          </a:p>
          <a:p>
            <a:r>
              <a:rPr lang="en-US"/>
              <a:t>-Sample of 99,982 citizens ages ranging one month old to 80 years old, </a:t>
            </a:r>
          </a:p>
          <a:p>
            <a:r>
              <a:rPr lang="en-US"/>
              <a:t>-Dataset shows gender, age, hypertension status, smoking status, </a:t>
            </a:r>
            <a:r>
              <a:rPr lang="en-US" err="1"/>
              <a:t>bmi</a:t>
            </a:r>
            <a:r>
              <a:rPr lang="en-US"/>
              <a:t>, HbA1c_level, </a:t>
            </a:r>
            <a:r>
              <a:rPr lang="en-US" err="1"/>
              <a:t>blood_glucose</a:t>
            </a:r>
            <a:r>
              <a:rPr lang="en-US"/>
              <a:t>, diabetes</a:t>
            </a:r>
          </a:p>
          <a:p>
            <a:endParaRPr lang="en-US"/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15" y="640080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93" y="-174667"/>
            <a:ext cx="3424138" cy="1500131"/>
          </a:xfrm>
        </p:spPr>
        <p:txBody>
          <a:bodyPr/>
          <a:lstStyle/>
          <a:p>
            <a:r>
              <a:rPr lang="en-US"/>
              <a:t>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11" y="1287446"/>
            <a:ext cx="3424138" cy="5144871"/>
          </a:xfrm>
        </p:spPr>
        <p:txBody>
          <a:bodyPr>
            <a:normAutofit/>
          </a:bodyPr>
          <a:lstStyle/>
          <a:p>
            <a:r>
              <a:rPr lang="en-US"/>
              <a:t>-</a:t>
            </a:r>
          </a:p>
          <a:p>
            <a:r>
              <a:rPr lang="en-US"/>
              <a:t>-Mean BMI for diabetes patients in the US ~ 32</a:t>
            </a:r>
          </a:p>
          <a:p>
            <a:r>
              <a:rPr lang="en-US"/>
              <a:t>-90-95% of diabetes cases in the US are type II</a:t>
            </a:r>
          </a:p>
          <a:p>
            <a:r>
              <a:rPr lang="en-US"/>
              <a:t>Null Hypothesis: There is no relationship between BMI and a citizen's propensity for a diabetes diagnosis </a:t>
            </a:r>
          </a:p>
          <a:p>
            <a:r>
              <a:rPr lang="en-US"/>
              <a:t>Alternative Hypothesis: </a:t>
            </a:r>
            <a:r>
              <a:rPr lang="en-US">
                <a:solidFill>
                  <a:srgbClr val="000000"/>
                </a:solidFill>
                <a:latin typeface="Gill Sans MT"/>
                <a:cs typeface="Arial"/>
              </a:rPr>
              <a:t>People with </a:t>
            </a:r>
            <a:r>
              <a:rPr lang="en-US" err="1">
                <a:solidFill>
                  <a:srgbClr val="000000"/>
                </a:solidFill>
                <a:latin typeface="Gill Sans MT"/>
                <a:cs typeface="Arial"/>
              </a:rPr>
              <a:t>bmi’s</a:t>
            </a:r>
            <a:r>
              <a:rPr lang="en-US">
                <a:solidFill>
                  <a:srgbClr val="000000"/>
                </a:solidFill>
                <a:latin typeface="Gill Sans MT"/>
                <a:cs typeface="Arial"/>
              </a:rPr>
              <a:t> of 32 or higher will be disproportionately affected by diabetes compared to those with </a:t>
            </a:r>
            <a:r>
              <a:rPr lang="en-US" err="1">
                <a:solidFill>
                  <a:srgbClr val="000000"/>
                </a:solidFill>
                <a:latin typeface="Gill Sans MT"/>
                <a:cs typeface="Arial"/>
              </a:rPr>
              <a:t>bmi’s</a:t>
            </a:r>
            <a:r>
              <a:rPr lang="en-US">
                <a:solidFill>
                  <a:srgbClr val="000000"/>
                </a:solidFill>
                <a:latin typeface="Gill Sans MT"/>
                <a:cs typeface="Arial"/>
              </a:rPr>
              <a:t> between 18-25 (</a:t>
            </a:r>
            <a:r>
              <a:rPr lang="en-US" i="1">
                <a:solidFill>
                  <a:srgbClr val="000000"/>
                </a:solidFill>
                <a:latin typeface="Gill Sans MT"/>
                <a:cs typeface="Arial"/>
              </a:rPr>
              <a:t>rough range of healthy BMI</a:t>
            </a:r>
            <a:r>
              <a:rPr lang="en-US">
                <a:solidFill>
                  <a:srgbClr val="000000"/>
                </a:solidFill>
                <a:latin typeface="Gill Sans MT"/>
                <a:cs typeface="Arial"/>
              </a:rPr>
              <a:t>) 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7" name="Picture Placeholder 6" descr="A stethoscope 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815" y="640080"/>
            <a:ext cx="3703320" cy="5751576"/>
          </a:xfrm>
        </p:spPr>
      </p:pic>
      <p:pic>
        <p:nvPicPr>
          <p:cNvPr id="9" name="Picture Placeholder 8" descr="Doctors in surgery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8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92" y="2787664"/>
            <a:ext cx="5837002" cy="809144"/>
          </a:xfrm>
        </p:spPr>
        <p:txBody>
          <a:bodyPr>
            <a:normAutofit/>
          </a:bodyPr>
          <a:lstStyle/>
          <a:p>
            <a:r>
              <a:rPr lang="en-US"/>
              <a:t>Key Metrics from Data Set </a:t>
            </a:r>
          </a:p>
        </p:txBody>
      </p:sp>
      <p:pic>
        <p:nvPicPr>
          <p:cNvPr id="6" name="Picture Placeholder 5" descr="A smiling doctor with a stethoscope and a child and mom">
            <a:extLst>
              <a:ext uri="{FF2B5EF4-FFF2-40B4-BE49-F238E27FC236}">
                <a16:creationId xmlns:a16="http://schemas.microsoft.com/office/drawing/2014/main" id="{2E4C2C15-C217-4490-A3A7-E98F49FDF0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580" y="603504"/>
            <a:ext cx="5635251" cy="217915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592696-2FA7-838F-E7A4-C5E82A1D569F}"/>
              </a:ext>
            </a:extLst>
          </p:cNvPr>
          <p:cNvSpPr txBox="1"/>
          <p:nvPr/>
        </p:nvSpPr>
        <p:spPr>
          <a:xfrm>
            <a:off x="6425595" y="801309"/>
            <a:ext cx="5548690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Mean Age in the study = </a:t>
            </a:r>
            <a:r>
              <a:rPr lang="en-US">
                <a:latin typeface="Consolas"/>
              </a:rPr>
              <a:t>41.885856</a:t>
            </a:r>
            <a:endParaRPr lang="en-US">
              <a:latin typeface="Gill Sans MT" panose="020B0502020104020203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Males </a:t>
            </a:r>
            <a:r>
              <a:rPr lang="en-US">
                <a:latin typeface="Consolas"/>
              </a:rPr>
              <a:t>= 41430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Females</a:t>
            </a:r>
            <a:r>
              <a:rPr lang="en-US">
                <a:latin typeface="Consolas"/>
              </a:rPr>
              <a:t> = 58552</a:t>
            </a:r>
          </a:p>
          <a:p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 panose="020B0502020104020203"/>
              </a:rPr>
              <a:t>Number of Patients with BMI 32 or higher- </a:t>
            </a:r>
            <a:r>
              <a:rPr lang="en-US">
                <a:latin typeface="Consolas"/>
              </a:rPr>
              <a:t>17289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Gill Sans MT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BMI 32 or higher and Diabetic - </a:t>
            </a:r>
            <a:r>
              <a:rPr lang="en-US">
                <a:latin typeface="Consolas"/>
              </a:rPr>
              <a:t>3419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Percent Diabetic BMI &gt; 32 </a:t>
            </a:r>
            <a:r>
              <a:rPr lang="en-US">
                <a:latin typeface="Consolas"/>
              </a:rPr>
              <a:t>- 19.776%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Gill Sans MT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Number of Patients BMI 18 to 25 </a:t>
            </a:r>
            <a:r>
              <a:rPr lang="en-US">
                <a:latin typeface="Consolas"/>
              </a:rPr>
              <a:t>- 23399 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Gill Sans MT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BMI 18 to 25 and Diabetic</a:t>
            </a:r>
            <a:r>
              <a:rPr lang="en-US">
                <a:latin typeface="Consolas"/>
              </a:rPr>
              <a:t>- 877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Percent Diabetic BMI 18 to 25- </a:t>
            </a:r>
            <a:r>
              <a:rPr lang="en-US">
                <a:solidFill>
                  <a:srgbClr val="000000"/>
                </a:solidFill>
                <a:latin typeface="Consolas"/>
              </a:rPr>
              <a:t>3.748%</a:t>
            </a: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latin typeface="Gill Sans MT"/>
              </a:rPr>
              <a:t>Two sample t test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Gill Sans MT"/>
              </a:rPr>
              <a:t> p value</a:t>
            </a:r>
            <a:r>
              <a:rPr lang="en-US">
                <a:latin typeface="Consolas"/>
              </a:rPr>
              <a:t>- 7.970758922549957e-128</a:t>
            </a: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Gill Sans MT"/>
            </a:endParaRPr>
          </a:p>
          <a:p>
            <a:pPr marL="285750" indent="-285750">
              <a:buFont typeface="Calibri"/>
              <a:buChar char="-"/>
            </a:pP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E4E-F7AF-4563-B6F4-DD8C689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02" y="731520"/>
            <a:ext cx="11029616" cy="987552"/>
          </a:xfrm>
        </p:spPr>
        <p:txBody>
          <a:bodyPr>
            <a:normAutofit/>
          </a:bodyPr>
          <a:lstStyle/>
          <a:p>
            <a:r>
              <a:rPr lang="en-US"/>
              <a:t>Diabetes by </a:t>
            </a:r>
            <a:r>
              <a:rPr lang="en-US" err="1"/>
              <a:t>AGe</a:t>
            </a:r>
            <a:br>
              <a:rPr lang="en-US"/>
            </a:b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0BA46-6753-46D4-94DA-26C1DCAB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D9EFA-1B10-4B11-9CB4-DF21A3A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B7A4B8FB-7B83-A28D-5A69-B9A93161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0" y="2587256"/>
            <a:ext cx="11236075" cy="396189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81D326-9CD3-42D1-360D-51ADE8E1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492057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F8053-42EC-426F-9B97-933DF0055CB6}"/>
              </a:ext>
            </a:extLst>
          </p:cNvPr>
          <p:cNvSpPr txBox="1"/>
          <p:nvPr/>
        </p:nvSpPr>
        <p:spPr>
          <a:xfrm>
            <a:off x="415836" y="1711695"/>
            <a:ext cx="11351884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cap="all">
                <a:solidFill>
                  <a:srgbClr val="404040"/>
                </a:solidFill>
                <a:ea typeface="+mn-lt"/>
                <a:cs typeface="+mn-lt"/>
              </a:rPr>
              <a:t>20-35- "YOUNG ADULT",  35-50- "ADULT",  50-65- "MIDDLE AGED,  65+ - "ELDERLY </a:t>
            </a:r>
            <a:br>
              <a:rPr lang="en-US" sz="2500" cap="all">
                <a:solidFill>
                  <a:srgbClr val="404040"/>
                </a:solidFill>
                <a:ea typeface="+mn-lt"/>
                <a:cs typeface="+mn-lt"/>
              </a:rPr>
            </a:br>
            <a:endParaRPr lang="en-US" sz="2500" cap="all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1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B5BD-DFC0-286E-A9F2-7F7ACC03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Density for Age and BMI</a:t>
            </a:r>
            <a:endParaRPr lang="en-US"/>
          </a:p>
        </p:txBody>
      </p:sp>
      <p:pic>
        <p:nvPicPr>
          <p:cNvPr id="9" name="Content Placeholder 8" descr="A blue graph with white background&#10;&#10;Description automatically generated">
            <a:extLst>
              <a:ext uri="{FF2B5EF4-FFF2-40B4-BE49-F238E27FC236}">
                <a16:creationId xmlns:a16="http://schemas.microsoft.com/office/drawing/2014/main" id="{A37DA8D2-B1D6-9E2A-6B93-9065A0695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637" y="2336151"/>
            <a:ext cx="5897880" cy="4114800"/>
          </a:xfrm>
        </p:spPr>
      </p:pic>
      <p:pic>
        <p:nvPicPr>
          <p:cNvPr id="10" name="Content Placeholder 9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BADB02A4-3942-8FA6-BEB1-7B62AB3733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7179" y="2336151"/>
            <a:ext cx="5897880" cy="41148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A8E5F7-EFBD-50F1-7E3F-CFB3D442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B4B8-7F1C-EBC6-2B46-814BE2CA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Density for HbA1c and Blood Glucose Level</a:t>
            </a:r>
          </a:p>
        </p:txBody>
      </p:sp>
      <p:pic>
        <p:nvPicPr>
          <p:cNvPr id="9" name="Content Placeholder 8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FD311986-D2E9-3520-9D78-D777158A9F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9637" y="2336151"/>
            <a:ext cx="5897880" cy="4114800"/>
          </a:xfrm>
        </p:spPr>
      </p:pic>
      <p:pic>
        <p:nvPicPr>
          <p:cNvPr id="10" name="Content Placeholder 9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4E3C31FB-FBEB-6945-B1AE-7F0C301F57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2602" y="2336151"/>
            <a:ext cx="5897880" cy="41148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C6CD31-7868-8678-042A-6EA58AE8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46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" id="{9B7A93B0-7E75-4B33-9362-9C4D614AECA1}" vid="{3CF9A9D3-49E8-47CC-B06C-73362BD111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B59607B04BCF46B69DF4EA4B4D8D1B" ma:contentTypeVersion="16" ma:contentTypeDescription="Create a new document." ma:contentTypeScope="" ma:versionID="dd1f56575531bf878f19987c91f8a7c5">
  <xsd:schema xmlns:xsd="http://www.w3.org/2001/XMLSchema" xmlns:xs="http://www.w3.org/2001/XMLSchema" xmlns:p="http://schemas.microsoft.com/office/2006/metadata/properties" xmlns:ns3="26f782ee-80b4-4554-abed-46d11bd09845" xmlns:ns4="4f9edcd2-b0b5-4f1e-beed-c4a5b49ecc8b" targetNamespace="http://schemas.microsoft.com/office/2006/metadata/properties" ma:root="true" ma:fieldsID="171016598e2f0e808d7740a9ee3200f5" ns3:_="" ns4:_="">
    <xsd:import namespace="26f782ee-80b4-4554-abed-46d11bd09845"/>
    <xsd:import namespace="4f9edcd2-b0b5-4f1e-beed-c4a5b49ec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782ee-80b4-4554-abed-46d11bd09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edcd2-b0b5-4f1e-beed-c4a5b49ec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6f782ee-80b4-4554-abed-46d11bd09845" xsi:nil="true"/>
  </documentManagement>
</p:properties>
</file>

<file path=customXml/itemProps1.xml><?xml version="1.0" encoding="utf-8"?>
<ds:datastoreItem xmlns:ds="http://schemas.openxmlformats.org/officeDocument/2006/customXml" ds:itemID="{8B0A747B-1132-46D4-9FF1-21B8DF81C75D}">
  <ds:schemaRefs>
    <ds:schemaRef ds:uri="26f782ee-80b4-4554-abed-46d11bd09845"/>
    <ds:schemaRef ds:uri="4f9edcd2-b0b5-4f1e-beed-c4a5b49ec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CEB89B-922A-4F66-97DB-EDD8F27036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D7F1A9-0188-45A8-AAB7-D8B3257A9F5E}">
  <ds:schemaRefs>
    <ds:schemaRef ds:uri="26f782ee-80b4-4554-abed-46d11bd09845"/>
    <ds:schemaRef ds:uri="4f9edcd2-b0b5-4f1e-beed-c4a5b49ecc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{86F6159D-EC57-46C0-A00E-FFE667B1F2C9}tf45205285_win32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Diabetes predictive analysis</vt:lpstr>
      <vt:lpstr>Important terms</vt:lpstr>
      <vt:lpstr>WHAT FACTORS INFLUENCE THE DEVELOPMENT OF DIABETES AND OTHER health conditions,  and how do those factors interact? </vt:lpstr>
      <vt:lpstr>Agenda </vt:lpstr>
      <vt:lpstr>Hypothesis Test</vt:lpstr>
      <vt:lpstr>Key Metrics from Data Set </vt:lpstr>
      <vt:lpstr>Diabetes by AGe </vt:lpstr>
      <vt:lpstr>Density for Age and BMI</vt:lpstr>
      <vt:lpstr>Density for HbA1c and Blood Glucose Level</vt:lpstr>
      <vt:lpstr>BMI vs Blood Glucose and Hba1c with positive diabetes</vt:lpstr>
      <vt:lpstr>Blood Glucose and Hba1c with a positive and negative diabetes diagnosis</vt:lpstr>
      <vt:lpstr>BMI AND Age WITH A POSITIVE AND NEGATIVE DIABETES DIAGNOSIS</vt:lpstr>
      <vt:lpstr>Blood Glucose and Hba1c vs BMI and age</vt:lpstr>
      <vt:lpstr>Investigating other variables in the dataset</vt:lpstr>
      <vt:lpstr>gender</vt:lpstr>
      <vt:lpstr>AGE</vt:lpstr>
      <vt:lpstr>Bmi</vt:lpstr>
      <vt:lpstr>BMI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Lauren Allison Ables-Torres</dc:creator>
  <cp:revision>2</cp:revision>
  <dcterms:created xsi:type="dcterms:W3CDTF">2024-02-13T02:22:52Z</dcterms:created>
  <dcterms:modified xsi:type="dcterms:W3CDTF">2024-02-15T22:42:03Z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0x01010059B59607B04BCF46B69DF4EA4B4D8D1B</vt:lpwstr>
  </property>
  <property fmtid="{D5CDD505-2E9C-101B-9397-08002B2CF9AE}" pid="3" name="MediaServiceImageTags">
    <vt:lpwstr/>
  </property>
</Properties>
</file>