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3"/>
  </p:notesMasterIdLst>
  <p:sldIdLst>
    <p:sldId id="345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0" autoAdjust="0"/>
    <p:restoredTop sz="94660"/>
  </p:normalViewPr>
  <p:slideViewPr>
    <p:cSldViewPr snapToGrid="0">
      <p:cViewPr>
        <p:scale>
          <a:sx n="125" d="100"/>
          <a:sy n="125" d="100"/>
        </p:scale>
        <p:origin x="-2274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41687-FB9C-4C59-B59C-66114F18D297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A9446-0E9C-4837-984F-BC6EE1F9F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59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0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550E-0760-4D2E-B75D-FA356880A215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87F9-9A8B-4B30-8D30-891CD308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550E-0760-4D2E-B75D-FA356880A215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87F9-9A8B-4B30-8D30-891CD308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1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550E-0760-4D2E-B75D-FA356880A215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87F9-9A8B-4B30-8D30-891CD308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0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57200" indent="0">
              <a:lnSpc>
                <a:spcPct val="125000"/>
              </a:lnSpc>
              <a:buNone/>
              <a:defRPr sz="1600"/>
            </a:lvl2pPr>
            <a:lvl3pPr marL="914400" indent="0">
              <a:lnSpc>
                <a:spcPct val="125000"/>
              </a:lnSpc>
              <a:buNone/>
              <a:defRPr sz="1400"/>
            </a:lvl3pPr>
            <a:lvl4pPr marL="1371600" indent="0">
              <a:lnSpc>
                <a:spcPct val="125000"/>
              </a:lnSpc>
              <a:buNone/>
              <a:defRPr sz="1200"/>
            </a:lvl4pPr>
            <a:lvl5pPr marL="1828800" indent="0">
              <a:lnSpc>
                <a:spcPct val="125000"/>
              </a:lnSpc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3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550E-0760-4D2E-B75D-FA356880A215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87F9-9A8B-4B30-8D30-891CD308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3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550E-0760-4D2E-B75D-FA356880A215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87F9-9A8B-4B30-8D30-891CD308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3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550E-0760-4D2E-B75D-FA356880A215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87F9-9A8B-4B30-8D30-891CD308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6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550E-0760-4D2E-B75D-FA356880A215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87F9-9A8B-4B30-8D30-891CD308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0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550E-0760-4D2E-B75D-FA356880A215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87F9-9A8B-4B30-8D30-891CD308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550E-0760-4D2E-B75D-FA356880A215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87F9-9A8B-4B30-8D30-891CD308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3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550E-0760-4D2E-B75D-FA356880A215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87F9-9A8B-4B30-8D30-891CD308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6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550E-0760-4D2E-B75D-FA356880A215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87F9-9A8B-4B30-8D30-891CD308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3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2550E-0760-4D2E-B75D-FA356880A215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487F9-9A8B-4B30-8D30-891CD308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7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0D5F39-EF49-BECB-8276-8B8A46F07A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1295398"/>
            <a:ext cx="5273675" cy="4716782"/>
          </a:xfrm>
        </p:spPr>
        <p:txBody>
          <a:bodyPr>
            <a:noAutofit/>
          </a:bodyPr>
          <a:lstStyle/>
          <a:p>
            <a:pPr algn="l"/>
            <a:r>
              <a:rPr lang="en-US" sz="1400" b="1" i="0" dirty="0">
                <a:solidFill>
                  <a:srgbClr val="0D0D0D"/>
                </a:solidFill>
                <a:effectLst/>
              </a:rPr>
              <a:t>Highest Performing Restaurants by Customer Satisfaction:</a:t>
            </a:r>
            <a:endParaRPr lang="en-US" sz="1400" b="0" i="0" dirty="0">
              <a:solidFill>
                <a:srgbClr val="0D0D0D"/>
              </a:solidFill>
              <a:effectLst/>
            </a:endParaRPr>
          </a:p>
          <a:p>
            <a:pPr algn="l"/>
            <a:r>
              <a:rPr lang="en-US" sz="1400" b="0" i="0" dirty="0">
                <a:solidFill>
                  <a:srgbClr val="0D0D0D"/>
                </a:solidFill>
                <a:effectLst/>
              </a:rPr>
              <a:t>Tierra Del Este, Fountains at Farrah, Alamo Heights, Parkway Village, and Clearlake are the top-performing restaurants by customer satisfaction, each exhibiting ratings averaged to 4.4 and 4.5.</a:t>
            </a:r>
          </a:p>
          <a:p>
            <a:pPr algn="l"/>
            <a:r>
              <a:rPr lang="en-US" sz="1400" b="1" i="0" dirty="0">
                <a:solidFill>
                  <a:srgbClr val="0D0D0D"/>
                </a:solidFill>
                <a:effectLst/>
              </a:rPr>
              <a:t>Lowest Performing Restaurants by Customer Satisfaction:</a:t>
            </a:r>
            <a:endParaRPr lang="en-US" sz="1400" b="0" i="0" dirty="0">
              <a:solidFill>
                <a:srgbClr val="0D0D0D"/>
              </a:solidFill>
              <a:effectLst/>
            </a:endParaRPr>
          </a:p>
          <a:p>
            <a:pPr algn="l"/>
            <a:r>
              <a:rPr lang="en-US" sz="1400" b="0" i="0" dirty="0">
                <a:solidFill>
                  <a:srgbClr val="0D0D0D"/>
                </a:solidFill>
                <a:effectLst/>
              </a:rPr>
              <a:t>Berkshire, Atlanta Airport Kiosk - Terminal C Gate 7, Atlanta Airport Kiosk Terminal C Gate 40, Gates of Prosper, and Park District - Petite Market &amp; Bakery exhibit lower customer satisfaction ratings, with averages ranging from 3.1 to 3.7.</a:t>
            </a:r>
          </a:p>
          <a:p>
            <a:pPr algn="l"/>
            <a:r>
              <a:rPr lang="en-US" sz="1400" b="1" dirty="0">
                <a:solidFill>
                  <a:srgbClr val="0D0D0D"/>
                </a:solidFill>
              </a:rPr>
              <a:t>Summary</a:t>
            </a:r>
            <a:r>
              <a:rPr lang="en-US" sz="1400" b="1" i="0" dirty="0">
                <a:solidFill>
                  <a:srgbClr val="0D0D0D"/>
                </a:solidFill>
                <a:effectLst/>
              </a:rPr>
              <a:t>:</a:t>
            </a:r>
            <a:endParaRPr lang="en-US" sz="1400" b="0" i="0" dirty="0">
              <a:solidFill>
                <a:srgbClr val="0D0D0D"/>
              </a:solidFill>
              <a:effectLst/>
            </a:endParaRPr>
          </a:p>
          <a:p>
            <a:pPr algn="l"/>
            <a:r>
              <a:rPr lang="en-US" sz="1400" b="0" i="0" dirty="0">
                <a:solidFill>
                  <a:srgbClr val="0D0D0D"/>
                </a:solidFill>
                <a:effectLst/>
              </a:rPr>
              <a:t>The data reveals distinct variations in customer satisfaction levels across </a:t>
            </a:r>
            <a:r>
              <a:rPr lang="en-US" sz="1400" dirty="0">
                <a:solidFill>
                  <a:srgbClr val="0D0D0D"/>
                </a:solidFill>
              </a:rPr>
              <a:t>La Madeleine’s restaurant</a:t>
            </a:r>
            <a:r>
              <a:rPr lang="en-US" sz="1400" b="0" i="0" dirty="0">
                <a:solidFill>
                  <a:srgbClr val="0D0D0D"/>
                </a:solidFill>
                <a:effectLst/>
              </a:rPr>
              <a:t> locations, providing valuable insights into which locations could be modeled for success and which locations may be vulnerable for attracting customers away from La Madeleine.</a:t>
            </a:r>
          </a:p>
          <a:p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07070D-A8F1-38F5-70F7-96C4B9C11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682019"/>
              </p:ext>
            </p:extLst>
          </p:nvPr>
        </p:nvGraphicFramePr>
        <p:xfrm>
          <a:off x="778667" y="807722"/>
          <a:ext cx="4259263" cy="23379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7513">
                  <a:extLst>
                    <a:ext uri="{9D8B030D-6E8A-4147-A177-3AD203B41FA5}">
                      <a16:colId xmlns:a16="http://schemas.microsoft.com/office/drawing/2014/main" val="3635529848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3227353891"/>
                    </a:ext>
                  </a:extLst>
                </a:gridCol>
                <a:gridCol w="691537">
                  <a:extLst>
                    <a:ext uri="{9D8B030D-6E8A-4147-A177-3AD203B41FA5}">
                      <a16:colId xmlns:a16="http://schemas.microsoft.com/office/drawing/2014/main" val="2529151664"/>
                    </a:ext>
                  </a:extLst>
                </a:gridCol>
                <a:gridCol w="794363">
                  <a:extLst>
                    <a:ext uri="{9D8B030D-6E8A-4147-A177-3AD203B41FA5}">
                      <a16:colId xmlns:a16="http://schemas.microsoft.com/office/drawing/2014/main" val="3727096926"/>
                    </a:ext>
                  </a:extLst>
                </a:gridCol>
              </a:tblGrid>
              <a:tr h="4691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Location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Average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424478"/>
                  </a:ext>
                </a:extLst>
              </a:tr>
              <a:tr h="2887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Tierra Del Este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El Paso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8593"/>
                  </a:ext>
                </a:extLst>
              </a:tr>
              <a:tr h="49257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Fountains at Farrah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El Paso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02290"/>
                  </a:ext>
                </a:extLst>
              </a:tr>
              <a:tr h="3205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Alamo Heights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San Antonio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374032"/>
                  </a:ext>
                </a:extLst>
              </a:tr>
              <a:tr h="49257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Parkway Village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Houston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375273"/>
                  </a:ext>
                </a:extLst>
              </a:tr>
              <a:tr h="1454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Clearlake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Webster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117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B076BD-C290-DD35-1240-37AA53397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570875"/>
              </p:ext>
            </p:extLst>
          </p:nvPr>
        </p:nvGraphicFramePr>
        <p:xfrm>
          <a:off x="778667" y="3629025"/>
          <a:ext cx="4241802" cy="26574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6106">
                  <a:extLst>
                    <a:ext uri="{9D8B030D-6E8A-4147-A177-3AD203B41FA5}">
                      <a16:colId xmlns:a16="http://schemas.microsoft.com/office/drawing/2014/main" val="791162815"/>
                    </a:ext>
                  </a:extLst>
                </a:gridCol>
                <a:gridCol w="1087257">
                  <a:extLst>
                    <a:ext uri="{9D8B030D-6E8A-4147-A177-3AD203B41FA5}">
                      <a16:colId xmlns:a16="http://schemas.microsoft.com/office/drawing/2014/main" val="18207873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897334234"/>
                    </a:ext>
                  </a:extLst>
                </a:gridCol>
                <a:gridCol w="773114">
                  <a:extLst>
                    <a:ext uri="{9D8B030D-6E8A-4147-A177-3AD203B41FA5}">
                      <a16:colId xmlns:a16="http://schemas.microsoft.com/office/drawing/2014/main" val="1313220677"/>
                    </a:ext>
                  </a:extLst>
                </a:gridCol>
              </a:tblGrid>
              <a:tr h="469132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Location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Average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443561"/>
                  </a:ext>
                </a:extLst>
              </a:tr>
              <a:tr h="288773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Berkshire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831164"/>
                  </a:ext>
                </a:extLst>
              </a:tr>
              <a:tr h="492579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Atlanta Airport Kiosk – Terminal C Gate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Atlanta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998631"/>
                  </a:ext>
                </a:extLst>
              </a:tr>
              <a:tr h="320517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Atlanta Airport Kiosk – Terminal C Gate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Atlanta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77122"/>
                  </a:ext>
                </a:extLst>
              </a:tr>
              <a:tr h="492579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Gates of Prosper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Prosper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756114"/>
                  </a:ext>
                </a:extLst>
              </a:tr>
              <a:tr h="12608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Park District – Petite Market &amp; Bakery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3.7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9169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01D2353-4B5E-B7E7-EA12-EA1FF42F9DDE}"/>
              </a:ext>
            </a:extLst>
          </p:cNvPr>
          <p:cNvSpPr txBox="1"/>
          <p:nvPr/>
        </p:nvSpPr>
        <p:spPr>
          <a:xfrm>
            <a:off x="711594" y="499945"/>
            <a:ext cx="4393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Highest Performing Restaurants by Customer Satisfaction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9B2312-831E-142A-A887-8D18D0B74DA8}"/>
              </a:ext>
            </a:extLst>
          </p:cNvPr>
          <p:cNvSpPr txBox="1"/>
          <p:nvPr/>
        </p:nvSpPr>
        <p:spPr>
          <a:xfrm>
            <a:off x="702864" y="3275111"/>
            <a:ext cx="4393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Lowest Performing Restaurants by Customer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810374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76</TotalTime>
  <Words>230</Words>
  <Application>Microsoft Office PowerPoint</Application>
  <PresentationFormat>Widescreen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Allison Ables-Torres</dc:creator>
  <cp:lastModifiedBy>Lauren Allison Ables-Torres</cp:lastModifiedBy>
  <cp:revision>14</cp:revision>
  <dcterms:created xsi:type="dcterms:W3CDTF">2024-04-11T15:02:46Z</dcterms:created>
  <dcterms:modified xsi:type="dcterms:W3CDTF">2024-04-11T16:37:17Z</dcterms:modified>
</cp:coreProperties>
</file>