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
  </p:notesMasterIdLst>
  <p:sldIdLst>
    <p:sldId id="345"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94660"/>
  </p:normalViewPr>
  <p:slideViewPr>
    <p:cSldViewPr snapToGrid="0">
      <p:cViewPr>
        <p:scale>
          <a:sx n="100" d="100"/>
          <a:sy n="100" d="100"/>
        </p:scale>
        <p:origin x="72"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41687-FB9C-4C59-B59C-66114F18D297}"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A9446-0E9C-4837-984F-BC6EE1F9FE25}" type="slidenum">
              <a:rPr lang="en-US" smtClean="0"/>
              <a:t>‹#›</a:t>
            </a:fld>
            <a:endParaRPr lang="en-US"/>
          </a:p>
        </p:txBody>
      </p:sp>
    </p:spTree>
    <p:extLst>
      <p:ext uri="{BB962C8B-B14F-4D97-AF65-F5344CB8AC3E}">
        <p14:creationId xmlns:p14="http://schemas.microsoft.com/office/powerpoint/2010/main" val="274895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420770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72550E-0760-4D2E-B75D-FA356880A215}"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52397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2550E-0760-4D2E-B75D-FA356880A215}"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202071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2550E-0760-4D2E-B75D-FA356880A215}"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138040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06703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2550E-0760-4D2E-B75D-FA356880A215}"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327563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2550E-0760-4D2E-B75D-FA356880A215}"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378213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2550E-0760-4D2E-B75D-FA356880A215}"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366356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72550E-0760-4D2E-B75D-FA356880A215}"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237440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72550E-0760-4D2E-B75D-FA356880A215}"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32113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2550E-0760-4D2E-B75D-FA356880A215}"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328393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72550E-0760-4D2E-B75D-FA356880A215}"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218876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72550E-0760-4D2E-B75D-FA356880A215}"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487F9-9A8B-4B30-8D30-891CD3088CBE}" type="slidenum">
              <a:rPr lang="en-US" smtClean="0"/>
              <a:t>‹#›</a:t>
            </a:fld>
            <a:endParaRPr lang="en-US"/>
          </a:p>
        </p:txBody>
      </p:sp>
    </p:spTree>
    <p:extLst>
      <p:ext uri="{BB962C8B-B14F-4D97-AF65-F5344CB8AC3E}">
        <p14:creationId xmlns:p14="http://schemas.microsoft.com/office/powerpoint/2010/main" val="341453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2550E-0760-4D2E-B75D-FA356880A215}" type="datetimeFigureOut">
              <a:rPr lang="en-US" smtClean="0"/>
              <a:t>4/11/2024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487F9-9A8B-4B30-8D30-891CD3088CBE}" type="slidenum">
              <a:rPr lang="en-US" smtClean="0"/>
              <a:t>‹#›</a:t>
            </a:fld>
            <a:endParaRPr lang="en-US"/>
          </a:p>
        </p:txBody>
      </p:sp>
    </p:spTree>
    <p:extLst>
      <p:ext uri="{BB962C8B-B14F-4D97-AF65-F5344CB8AC3E}">
        <p14:creationId xmlns:p14="http://schemas.microsoft.com/office/powerpoint/2010/main" val="240287269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6096000" y="1295398"/>
            <a:ext cx="5273675" cy="4572001"/>
          </a:xfrm>
        </p:spPr>
        <p:txBody>
          <a:bodyPr>
            <a:noAutofit/>
          </a:bodyPr>
          <a:lstStyle/>
          <a:p>
            <a:pPr algn="l"/>
            <a:r>
              <a:rPr lang="en-US" sz="1400" b="1" i="0" dirty="0">
                <a:solidFill>
                  <a:srgbClr val="0D0D0D"/>
                </a:solidFill>
                <a:effectLst/>
              </a:rPr>
              <a:t>Highest Performing Restaurants by Customer Satisfaction:</a:t>
            </a:r>
            <a:endParaRPr lang="en-US" sz="1400" b="0" i="0" dirty="0">
              <a:solidFill>
                <a:srgbClr val="0D0D0D"/>
              </a:solidFill>
              <a:effectLst/>
            </a:endParaRPr>
          </a:p>
          <a:p>
            <a:pPr algn="l"/>
            <a:r>
              <a:rPr lang="en-US" sz="1400" b="0" i="0" dirty="0">
                <a:solidFill>
                  <a:srgbClr val="0D0D0D"/>
                </a:solidFill>
                <a:effectLst/>
              </a:rPr>
              <a:t>Tierra Del Este, Fountains at Farrah, Alamo Heights, Parkway Village, and Clearlake are the top-performing restaurants by customer satisfaction, each exhibiting ratings averaged to 4.4 and 4.5.</a:t>
            </a:r>
          </a:p>
          <a:p>
            <a:pPr algn="l"/>
            <a:r>
              <a:rPr lang="en-US" sz="1400" b="1" i="0" dirty="0">
                <a:solidFill>
                  <a:srgbClr val="0D0D0D"/>
                </a:solidFill>
                <a:effectLst/>
              </a:rPr>
              <a:t>Lowest Performing Restaurants by Customer Satisfaction:</a:t>
            </a:r>
            <a:endParaRPr lang="en-US" sz="1400" b="0" i="0" dirty="0">
              <a:solidFill>
                <a:srgbClr val="0D0D0D"/>
              </a:solidFill>
              <a:effectLst/>
            </a:endParaRPr>
          </a:p>
          <a:p>
            <a:pPr algn="l"/>
            <a:r>
              <a:rPr lang="en-US" sz="1400" b="0" i="0" dirty="0">
                <a:solidFill>
                  <a:srgbClr val="0D0D0D"/>
                </a:solidFill>
                <a:effectLst/>
              </a:rPr>
              <a:t>Berkshire, Atlanta Airport Kiosk - Terminal C Gate 7, Atlanta Airport Kiosk Terminal C Gate 40, Gates of Prosper, and Park District - Petite Market &amp; Bakery exhibit lower customer satisfaction ratings, with averages ranging from 3.1 to 3.7.</a:t>
            </a:r>
          </a:p>
          <a:p>
            <a:pPr algn="l"/>
            <a:r>
              <a:rPr lang="en-US" sz="1400" b="1" dirty="0">
                <a:solidFill>
                  <a:srgbClr val="0D0D0D"/>
                </a:solidFill>
              </a:rPr>
              <a:t>Summary</a:t>
            </a:r>
            <a:r>
              <a:rPr lang="en-US" sz="1400" b="1" i="0" dirty="0">
                <a:solidFill>
                  <a:srgbClr val="0D0D0D"/>
                </a:solidFill>
                <a:effectLst/>
              </a:rPr>
              <a:t>:</a:t>
            </a:r>
            <a:endParaRPr lang="en-US" sz="1400" b="0" i="0" dirty="0">
              <a:solidFill>
                <a:srgbClr val="0D0D0D"/>
              </a:solidFill>
              <a:effectLst/>
            </a:endParaRPr>
          </a:p>
          <a:p>
            <a:pPr algn="l"/>
            <a:r>
              <a:rPr lang="en-US" sz="1400" b="0" i="0" dirty="0">
                <a:solidFill>
                  <a:srgbClr val="0D0D0D"/>
                </a:solidFill>
                <a:effectLst/>
              </a:rPr>
              <a:t>The data reveals distinct variations in customer satisfaction levels across different restaurant locations and cities, providing valuable insights into which locations to model and which locations to improve  in order to maintain customer satisfaction.</a:t>
            </a:r>
          </a:p>
          <a:p>
            <a:endParaRPr lang="en-US" sz="1400" dirty="0"/>
          </a:p>
        </p:txBody>
      </p:sp>
      <p:graphicFrame>
        <p:nvGraphicFramePr>
          <p:cNvPr id="4" name="Table 4">
            <a:extLst>
              <a:ext uri="{FF2B5EF4-FFF2-40B4-BE49-F238E27FC236}">
                <a16:creationId xmlns:a16="http://schemas.microsoft.com/office/drawing/2014/main" id="{8907070D-A8F1-38F5-70F7-96C4B9C1161A}"/>
              </a:ext>
            </a:extLst>
          </p:cNvPr>
          <p:cNvGraphicFramePr>
            <a:graphicFrameLocks noGrp="1"/>
          </p:cNvGraphicFramePr>
          <p:nvPr>
            <p:extLst>
              <p:ext uri="{D42A27DB-BD31-4B8C-83A1-F6EECF244321}">
                <p14:modId xmlns:p14="http://schemas.microsoft.com/office/powerpoint/2010/main" val="917682019"/>
              </p:ext>
            </p:extLst>
          </p:nvPr>
        </p:nvGraphicFramePr>
        <p:xfrm>
          <a:off x="778667" y="807722"/>
          <a:ext cx="4259263" cy="2337900"/>
        </p:xfrm>
        <a:graphic>
          <a:graphicData uri="http://schemas.openxmlformats.org/drawingml/2006/table">
            <a:tbl>
              <a:tblPr firstRow="1" bandRow="1">
                <a:tableStyleId>{F5AB1C69-6EDB-4FF4-983F-18BD219EF322}</a:tableStyleId>
              </a:tblPr>
              <a:tblGrid>
                <a:gridCol w="1687513">
                  <a:extLst>
                    <a:ext uri="{9D8B030D-6E8A-4147-A177-3AD203B41FA5}">
                      <a16:colId xmlns:a16="http://schemas.microsoft.com/office/drawing/2014/main" val="3635529848"/>
                    </a:ext>
                  </a:extLst>
                </a:gridCol>
                <a:gridCol w="1085850">
                  <a:extLst>
                    <a:ext uri="{9D8B030D-6E8A-4147-A177-3AD203B41FA5}">
                      <a16:colId xmlns:a16="http://schemas.microsoft.com/office/drawing/2014/main" val="3227353891"/>
                    </a:ext>
                  </a:extLst>
                </a:gridCol>
                <a:gridCol w="691537">
                  <a:extLst>
                    <a:ext uri="{9D8B030D-6E8A-4147-A177-3AD203B41FA5}">
                      <a16:colId xmlns:a16="http://schemas.microsoft.com/office/drawing/2014/main" val="2529151664"/>
                    </a:ext>
                  </a:extLst>
                </a:gridCol>
                <a:gridCol w="794363">
                  <a:extLst>
                    <a:ext uri="{9D8B030D-6E8A-4147-A177-3AD203B41FA5}">
                      <a16:colId xmlns:a16="http://schemas.microsoft.com/office/drawing/2014/main" val="3727096926"/>
                    </a:ext>
                  </a:extLst>
                </a:gridCol>
              </a:tblGrid>
              <a:tr h="469132">
                <a:tc>
                  <a:txBody>
                    <a:bodyPr/>
                    <a:lstStyle/>
                    <a:p>
                      <a:pPr algn="ctr"/>
                      <a:r>
                        <a:rPr lang="en-US" sz="1200" dirty="0"/>
                        <a:t>Location Name</a:t>
                      </a:r>
                    </a:p>
                  </a:txBody>
                  <a:tcPr/>
                </a:tc>
                <a:tc>
                  <a:txBody>
                    <a:bodyPr/>
                    <a:lstStyle/>
                    <a:p>
                      <a:pPr algn="ctr"/>
                      <a:r>
                        <a:rPr lang="en-US" sz="1200" dirty="0"/>
                        <a:t>City</a:t>
                      </a:r>
                    </a:p>
                  </a:txBody>
                  <a:tcPr/>
                </a:tc>
                <a:tc>
                  <a:txBody>
                    <a:bodyPr/>
                    <a:lstStyle/>
                    <a:p>
                      <a:pPr algn="ctr"/>
                      <a:r>
                        <a:rPr lang="en-US" sz="1200" dirty="0"/>
                        <a:t>State</a:t>
                      </a:r>
                    </a:p>
                  </a:txBody>
                  <a:tcPr/>
                </a:tc>
                <a:tc>
                  <a:txBody>
                    <a:bodyPr/>
                    <a:lstStyle/>
                    <a:p>
                      <a:pPr algn="ctr"/>
                      <a:r>
                        <a:rPr lang="en-US" sz="1200" dirty="0"/>
                        <a:t>Average Rating</a:t>
                      </a:r>
                    </a:p>
                  </a:txBody>
                  <a:tcPr/>
                </a:tc>
                <a:extLst>
                  <a:ext uri="{0D108BD9-81ED-4DB2-BD59-A6C34878D82A}">
                    <a16:rowId xmlns:a16="http://schemas.microsoft.com/office/drawing/2014/main" val="3875424478"/>
                  </a:ext>
                </a:extLst>
              </a:tr>
              <a:tr h="288773">
                <a:tc>
                  <a:txBody>
                    <a:bodyPr/>
                    <a:lstStyle/>
                    <a:p>
                      <a:pPr algn="ctr"/>
                      <a:r>
                        <a:rPr lang="en-US" sz="1200" dirty="0"/>
                        <a:t>Tierra Del Este</a:t>
                      </a:r>
                    </a:p>
                  </a:txBody>
                  <a:tcPr/>
                </a:tc>
                <a:tc>
                  <a:txBody>
                    <a:bodyPr/>
                    <a:lstStyle/>
                    <a:p>
                      <a:pPr algn="ctr"/>
                      <a:r>
                        <a:rPr lang="en-US" sz="1200" dirty="0"/>
                        <a:t>El Paso</a:t>
                      </a:r>
                    </a:p>
                  </a:txBody>
                  <a:tcPr/>
                </a:tc>
                <a:tc>
                  <a:txBody>
                    <a:bodyPr/>
                    <a:lstStyle/>
                    <a:p>
                      <a:pPr algn="ctr"/>
                      <a:r>
                        <a:rPr lang="en-US" sz="1200" dirty="0"/>
                        <a:t>TX</a:t>
                      </a:r>
                    </a:p>
                  </a:txBody>
                  <a:tcPr/>
                </a:tc>
                <a:tc>
                  <a:txBody>
                    <a:bodyPr/>
                    <a:lstStyle/>
                    <a:p>
                      <a:pPr algn="ctr"/>
                      <a:r>
                        <a:rPr lang="en-US" sz="1200" dirty="0"/>
                        <a:t>4.5</a:t>
                      </a:r>
                    </a:p>
                  </a:txBody>
                  <a:tcPr/>
                </a:tc>
                <a:extLst>
                  <a:ext uri="{0D108BD9-81ED-4DB2-BD59-A6C34878D82A}">
                    <a16:rowId xmlns:a16="http://schemas.microsoft.com/office/drawing/2014/main" val="28868593"/>
                  </a:ext>
                </a:extLst>
              </a:tr>
              <a:tr h="492579">
                <a:tc>
                  <a:txBody>
                    <a:bodyPr/>
                    <a:lstStyle/>
                    <a:p>
                      <a:pPr algn="ctr"/>
                      <a:r>
                        <a:rPr lang="en-US" sz="1200" dirty="0"/>
                        <a:t>Fountains at Farrah</a:t>
                      </a:r>
                    </a:p>
                  </a:txBody>
                  <a:tcPr/>
                </a:tc>
                <a:tc>
                  <a:txBody>
                    <a:bodyPr/>
                    <a:lstStyle/>
                    <a:p>
                      <a:pPr algn="ctr"/>
                      <a:r>
                        <a:rPr lang="en-US" sz="1200" dirty="0"/>
                        <a:t>El Paso</a:t>
                      </a:r>
                    </a:p>
                  </a:txBody>
                  <a:tcPr/>
                </a:tc>
                <a:tc>
                  <a:txBody>
                    <a:bodyPr/>
                    <a:lstStyle/>
                    <a:p>
                      <a:pPr algn="ctr"/>
                      <a:r>
                        <a:rPr lang="en-US" sz="1200" dirty="0"/>
                        <a:t>TX</a:t>
                      </a:r>
                    </a:p>
                  </a:txBody>
                  <a:tcPr/>
                </a:tc>
                <a:tc>
                  <a:txBody>
                    <a:bodyPr/>
                    <a:lstStyle/>
                    <a:p>
                      <a:pPr algn="ctr"/>
                      <a:r>
                        <a:rPr lang="en-US" sz="1200" dirty="0"/>
                        <a:t>4.5</a:t>
                      </a:r>
                    </a:p>
                  </a:txBody>
                  <a:tcPr/>
                </a:tc>
                <a:extLst>
                  <a:ext uri="{0D108BD9-81ED-4DB2-BD59-A6C34878D82A}">
                    <a16:rowId xmlns:a16="http://schemas.microsoft.com/office/drawing/2014/main" val="2014502290"/>
                  </a:ext>
                </a:extLst>
              </a:tr>
              <a:tr h="320517">
                <a:tc>
                  <a:txBody>
                    <a:bodyPr/>
                    <a:lstStyle/>
                    <a:p>
                      <a:pPr algn="ctr"/>
                      <a:r>
                        <a:rPr lang="en-US" sz="1200" dirty="0"/>
                        <a:t>Alamo Heights</a:t>
                      </a:r>
                    </a:p>
                  </a:txBody>
                  <a:tcPr/>
                </a:tc>
                <a:tc>
                  <a:txBody>
                    <a:bodyPr/>
                    <a:lstStyle/>
                    <a:p>
                      <a:pPr algn="ctr"/>
                      <a:r>
                        <a:rPr lang="en-US" sz="1200" dirty="0"/>
                        <a:t>San Antonio</a:t>
                      </a:r>
                    </a:p>
                  </a:txBody>
                  <a:tcPr/>
                </a:tc>
                <a:tc>
                  <a:txBody>
                    <a:bodyPr/>
                    <a:lstStyle/>
                    <a:p>
                      <a:pPr algn="ctr"/>
                      <a:r>
                        <a:rPr lang="en-US" sz="1200" dirty="0"/>
                        <a:t>TX</a:t>
                      </a:r>
                    </a:p>
                  </a:txBody>
                  <a:tcPr/>
                </a:tc>
                <a:tc>
                  <a:txBody>
                    <a:bodyPr/>
                    <a:lstStyle/>
                    <a:p>
                      <a:pPr algn="ctr"/>
                      <a:r>
                        <a:rPr lang="en-US" sz="1200" dirty="0"/>
                        <a:t>4.4</a:t>
                      </a:r>
                    </a:p>
                  </a:txBody>
                  <a:tcPr/>
                </a:tc>
                <a:extLst>
                  <a:ext uri="{0D108BD9-81ED-4DB2-BD59-A6C34878D82A}">
                    <a16:rowId xmlns:a16="http://schemas.microsoft.com/office/drawing/2014/main" val="3335374032"/>
                  </a:ext>
                </a:extLst>
              </a:tr>
              <a:tr h="492579">
                <a:tc>
                  <a:txBody>
                    <a:bodyPr/>
                    <a:lstStyle/>
                    <a:p>
                      <a:pPr algn="ctr"/>
                      <a:r>
                        <a:rPr lang="en-US" sz="1200" dirty="0"/>
                        <a:t>Parkway Village </a:t>
                      </a:r>
                    </a:p>
                  </a:txBody>
                  <a:tcPr/>
                </a:tc>
                <a:tc>
                  <a:txBody>
                    <a:bodyPr/>
                    <a:lstStyle/>
                    <a:p>
                      <a:pPr algn="ctr"/>
                      <a:r>
                        <a:rPr lang="en-US" sz="1200" dirty="0"/>
                        <a:t>Houston</a:t>
                      </a:r>
                    </a:p>
                  </a:txBody>
                  <a:tcPr/>
                </a:tc>
                <a:tc>
                  <a:txBody>
                    <a:bodyPr/>
                    <a:lstStyle/>
                    <a:p>
                      <a:pPr algn="ctr"/>
                      <a:r>
                        <a:rPr lang="en-US" sz="1200" dirty="0"/>
                        <a:t>TX</a:t>
                      </a:r>
                    </a:p>
                  </a:txBody>
                  <a:tcPr/>
                </a:tc>
                <a:tc>
                  <a:txBody>
                    <a:bodyPr/>
                    <a:lstStyle/>
                    <a:p>
                      <a:pPr algn="ctr"/>
                      <a:r>
                        <a:rPr lang="en-US" sz="1200" dirty="0"/>
                        <a:t>4.4</a:t>
                      </a:r>
                    </a:p>
                  </a:txBody>
                  <a:tcPr/>
                </a:tc>
                <a:extLst>
                  <a:ext uri="{0D108BD9-81ED-4DB2-BD59-A6C34878D82A}">
                    <a16:rowId xmlns:a16="http://schemas.microsoft.com/office/drawing/2014/main" val="2217375273"/>
                  </a:ext>
                </a:extLst>
              </a:tr>
              <a:tr h="145467">
                <a:tc>
                  <a:txBody>
                    <a:bodyPr/>
                    <a:lstStyle/>
                    <a:p>
                      <a:pPr algn="ctr"/>
                      <a:r>
                        <a:rPr lang="en-US" sz="1200" dirty="0"/>
                        <a:t>Clearlake</a:t>
                      </a:r>
                    </a:p>
                  </a:txBody>
                  <a:tcPr/>
                </a:tc>
                <a:tc>
                  <a:txBody>
                    <a:bodyPr/>
                    <a:lstStyle/>
                    <a:p>
                      <a:pPr algn="ctr"/>
                      <a:r>
                        <a:rPr lang="en-US" sz="1200" dirty="0"/>
                        <a:t>Webster</a:t>
                      </a:r>
                    </a:p>
                  </a:txBody>
                  <a:tcPr/>
                </a:tc>
                <a:tc>
                  <a:txBody>
                    <a:bodyPr/>
                    <a:lstStyle/>
                    <a:p>
                      <a:pPr algn="ctr"/>
                      <a:r>
                        <a:rPr lang="en-US" sz="1200" dirty="0"/>
                        <a:t>TX</a:t>
                      </a:r>
                    </a:p>
                  </a:txBody>
                  <a:tcPr/>
                </a:tc>
                <a:tc>
                  <a:txBody>
                    <a:bodyPr/>
                    <a:lstStyle/>
                    <a:p>
                      <a:pPr algn="ctr"/>
                      <a:r>
                        <a:rPr lang="en-US" sz="1200" dirty="0"/>
                        <a:t>4.4</a:t>
                      </a:r>
                    </a:p>
                  </a:txBody>
                  <a:tcPr/>
                </a:tc>
                <a:extLst>
                  <a:ext uri="{0D108BD9-81ED-4DB2-BD59-A6C34878D82A}">
                    <a16:rowId xmlns:a16="http://schemas.microsoft.com/office/drawing/2014/main" val="266111708"/>
                  </a:ext>
                </a:extLst>
              </a:tr>
            </a:tbl>
          </a:graphicData>
        </a:graphic>
      </p:graphicFrame>
      <p:graphicFrame>
        <p:nvGraphicFramePr>
          <p:cNvPr id="5" name="Table 4">
            <a:extLst>
              <a:ext uri="{FF2B5EF4-FFF2-40B4-BE49-F238E27FC236}">
                <a16:creationId xmlns:a16="http://schemas.microsoft.com/office/drawing/2014/main" id="{6BB076BD-C290-DD35-1240-37AA53397FAD}"/>
              </a:ext>
            </a:extLst>
          </p:cNvPr>
          <p:cNvGraphicFramePr>
            <a:graphicFrameLocks noGrp="1"/>
          </p:cNvGraphicFramePr>
          <p:nvPr>
            <p:extLst>
              <p:ext uri="{D42A27DB-BD31-4B8C-83A1-F6EECF244321}">
                <p14:modId xmlns:p14="http://schemas.microsoft.com/office/powerpoint/2010/main" val="2957570875"/>
              </p:ext>
            </p:extLst>
          </p:nvPr>
        </p:nvGraphicFramePr>
        <p:xfrm>
          <a:off x="778667" y="3629025"/>
          <a:ext cx="4241802" cy="2657463"/>
        </p:xfrm>
        <a:graphic>
          <a:graphicData uri="http://schemas.openxmlformats.org/drawingml/2006/table">
            <a:tbl>
              <a:tblPr firstRow="1" bandRow="1">
                <a:tableStyleId>{21E4AEA4-8DFA-4A89-87EB-49C32662AFE0}</a:tableStyleId>
              </a:tblPr>
              <a:tblGrid>
                <a:gridCol w="1686106">
                  <a:extLst>
                    <a:ext uri="{9D8B030D-6E8A-4147-A177-3AD203B41FA5}">
                      <a16:colId xmlns:a16="http://schemas.microsoft.com/office/drawing/2014/main" val="791162815"/>
                    </a:ext>
                  </a:extLst>
                </a:gridCol>
                <a:gridCol w="1087257">
                  <a:extLst>
                    <a:ext uri="{9D8B030D-6E8A-4147-A177-3AD203B41FA5}">
                      <a16:colId xmlns:a16="http://schemas.microsoft.com/office/drawing/2014/main" val="1820787361"/>
                    </a:ext>
                  </a:extLst>
                </a:gridCol>
                <a:gridCol w="695325">
                  <a:extLst>
                    <a:ext uri="{9D8B030D-6E8A-4147-A177-3AD203B41FA5}">
                      <a16:colId xmlns:a16="http://schemas.microsoft.com/office/drawing/2014/main" val="897334234"/>
                    </a:ext>
                  </a:extLst>
                </a:gridCol>
                <a:gridCol w="773114">
                  <a:extLst>
                    <a:ext uri="{9D8B030D-6E8A-4147-A177-3AD203B41FA5}">
                      <a16:colId xmlns:a16="http://schemas.microsoft.com/office/drawing/2014/main" val="1313220677"/>
                    </a:ext>
                  </a:extLst>
                </a:gridCol>
              </a:tblGrid>
              <a:tr h="469132">
                <a:tc>
                  <a:txBody>
                    <a:bodyPr/>
                    <a:lstStyle/>
                    <a:p>
                      <a:pPr algn="ctr"/>
                      <a:r>
                        <a:rPr lang="en-US" sz="1200" b="0" i="0" dirty="0"/>
                        <a:t>Location Name</a:t>
                      </a:r>
                    </a:p>
                  </a:txBody>
                  <a:tcPr/>
                </a:tc>
                <a:tc>
                  <a:txBody>
                    <a:bodyPr/>
                    <a:lstStyle/>
                    <a:p>
                      <a:pPr algn="ctr"/>
                      <a:r>
                        <a:rPr lang="en-US" sz="1200" b="0" i="0" dirty="0"/>
                        <a:t>City</a:t>
                      </a:r>
                    </a:p>
                  </a:txBody>
                  <a:tcPr/>
                </a:tc>
                <a:tc>
                  <a:txBody>
                    <a:bodyPr/>
                    <a:lstStyle/>
                    <a:p>
                      <a:pPr algn="ctr"/>
                      <a:r>
                        <a:rPr lang="en-US" sz="1200" b="0" i="0" dirty="0"/>
                        <a:t>State</a:t>
                      </a:r>
                    </a:p>
                  </a:txBody>
                  <a:tcPr/>
                </a:tc>
                <a:tc>
                  <a:txBody>
                    <a:bodyPr/>
                    <a:lstStyle/>
                    <a:p>
                      <a:pPr algn="ctr"/>
                      <a:r>
                        <a:rPr lang="en-US" sz="1200" b="0" i="0" dirty="0"/>
                        <a:t>Average Rating</a:t>
                      </a:r>
                    </a:p>
                  </a:txBody>
                  <a:tcPr/>
                </a:tc>
                <a:extLst>
                  <a:ext uri="{0D108BD9-81ED-4DB2-BD59-A6C34878D82A}">
                    <a16:rowId xmlns:a16="http://schemas.microsoft.com/office/drawing/2014/main" val="3879443561"/>
                  </a:ext>
                </a:extLst>
              </a:tr>
              <a:tr h="288773">
                <a:tc>
                  <a:txBody>
                    <a:bodyPr/>
                    <a:lstStyle/>
                    <a:p>
                      <a:pPr algn="ctr"/>
                      <a:r>
                        <a:rPr lang="en-US" sz="1200" b="0" i="0" dirty="0"/>
                        <a:t>Berkshire</a:t>
                      </a:r>
                    </a:p>
                  </a:txBody>
                  <a:tcPr/>
                </a:tc>
                <a:tc>
                  <a:txBody>
                    <a:bodyPr/>
                    <a:lstStyle/>
                    <a:p>
                      <a:pPr algn="ctr"/>
                      <a:r>
                        <a:rPr lang="en-US" sz="1200" b="0" i="0" dirty="0"/>
                        <a:t>Dallas</a:t>
                      </a:r>
                    </a:p>
                  </a:txBody>
                  <a:tcPr/>
                </a:tc>
                <a:tc>
                  <a:txBody>
                    <a:bodyPr/>
                    <a:lstStyle/>
                    <a:p>
                      <a:pPr algn="ctr"/>
                      <a:r>
                        <a:rPr lang="en-US" sz="1200" b="0" i="0" dirty="0"/>
                        <a:t>TX</a:t>
                      </a:r>
                    </a:p>
                  </a:txBody>
                  <a:tcPr/>
                </a:tc>
                <a:tc>
                  <a:txBody>
                    <a:bodyPr/>
                    <a:lstStyle/>
                    <a:p>
                      <a:pPr algn="ctr"/>
                      <a:r>
                        <a:rPr lang="en-US" sz="1200" b="0" i="0" dirty="0"/>
                        <a:t>3.1</a:t>
                      </a:r>
                    </a:p>
                  </a:txBody>
                  <a:tcPr/>
                </a:tc>
                <a:extLst>
                  <a:ext uri="{0D108BD9-81ED-4DB2-BD59-A6C34878D82A}">
                    <a16:rowId xmlns:a16="http://schemas.microsoft.com/office/drawing/2014/main" val="1333831164"/>
                  </a:ext>
                </a:extLst>
              </a:tr>
              <a:tr h="492579">
                <a:tc>
                  <a:txBody>
                    <a:bodyPr/>
                    <a:lstStyle/>
                    <a:p>
                      <a:pPr algn="ctr"/>
                      <a:r>
                        <a:rPr lang="en-US" sz="1200" b="0" i="0" dirty="0"/>
                        <a:t>Atlanta Airport Kiosk – Terminal C Gate 7</a:t>
                      </a:r>
                    </a:p>
                  </a:txBody>
                  <a:tcPr/>
                </a:tc>
                <a:tc>
                  <a:txBody>
                    <a:bodyPr/>
                    <a:lstStyle/>
                    <a:p>
                      <a:pPr algn="ctr"/>
                      <a:r>
                        <a:rPr lang="en-US" sz="1200" b="0" i="0" dirty="0"/>
                        <a:t>Atlanta</a:t>
                      </a:r>
                    </a:p>
                  </a:txBody>
                  <a:tcPr/>
                </a:tc>
                <a:tc>
                  <a:txBody>
                    <a:bodyPr/>
                    <a:lstStyle/>
                    <a:p>
                      <a:pPr algn="ctr"/>
                      <a:r>
                        <a:rPr lang="en-US" sz="1200" b="0" i="0" dirty="0"/>
                        <a:t>GA</a:t>
                      </a:r>
                    </a:p>
                  </a:txBody>
                  <a:tcPr/>
                </a:tc>
                <a:tc>
                  <a:txBody>
                    <a:bodyPr/>
                    <a:lstStyle/>
                    <a:p>
                      <a:pPr algn="ctr"/>
                      <a:r>
                        <a:rPr lang="en-US" sz="1200" b="0" i="0" dirty="0"/>
                        <a:t>3.4</a:t>
                      </a:r>
                    </a:p>
                  </a:txBody>
                  <a:tcPr/>
                </a:tc>
                <a:extLst>
                  <a:ext uri="{0D108BD9-81ED-4DB2-BD59-A6C34878D82A}">
                    <a16:rowId xmlns:a16="http://schemas.microsoft.com/office/drawing/2014/main" val="2523998631"/>
                  </a:ext>
                </a:extLst>
              </a:tr>
              <a:tr h="320517">
                <a:tc>
                  <a:txBody>
                    <a:bodyPr/>
                    <a:lstStyle/>
                    <a:p>
                      <a:pPr algn="ctr"/>
                      <a:r>
                        <a:rPr lang="en-US" sz="1200" b="0" i="0" dirty="0"/>
                        <a:t>Atlanta Airport Kiosk – Terminal C Gate 40</a:t>
                      </a:r>
                    </a:p>
                  </a:txBody>
                  <a:tcPr/>
                </a:tc>
                <a:tc>
                  <a:txBody>
                    <a:bodyPr/>
                    <a:lstStyle/>
                    <a:p>
                      <a:pPr algn="ctr"/>
                      <a:r>
                        <a:rPr lang="en-US" sz="1200" b="0" i="0" dirty="0"/>
                        <a:t>Atlanta</a:t>
                      </a:r>
                    </a:p>
                  </a:txBody>
                  <a:tcPr/>
                </a:tc>
                <a:tc>
                  <a:txBody>
                    <a:bodyPr/>
                    <a:lstStyle/>
                    <a:p>
                      <a:pPr algn="ctr"/>
                      <a:r>
                        <a:rPr lang="en-US" sz="1200" b="0" i="0" dirty="0"/>
                        <a:t>GA</a:t>
                      </a:r>
                    </a:p>
                  </a:txBody>
                  <a:tcPr/>
                </a:tc>
                <a:tc>
                  <a:txBody>
                    <a:bodyPr/>
                    <a:lstStyle/>
                    <a:p>
                      <a:pPr algn="ctr"/>
                      <a:r>
                        <a:rPr lang="en-US" sz="1200" b="0" i="0" dirty="0"/>
                        <a:t>3.4</a:t>
                      </a:r>
                    </a:p>
                  </a:txBody>
                  <a:tcPr/>
                </a:tc>
                <a:extLst>
                  <a:ext uri="{0D108BD9-81ED-4DB2-BD59-A6C34878D82A}">
                    <a16:rowId xmlns:a16="http://schemas.microsoft.com/office/drawing/2014/main" val="530977122"/>
                  </a:ext>
                </a:extLst>
              </a:tr>
              <a:tr h="492579">
                <a:tc>
                  <a:txBody>
                    <a:bodyPr/>
                    <a:lstStyle/>
                    <a:p>
                      <a:pPr algn="ctr"/>
                      <a:r>
                        <a:rPr lang="en-US" sz="1200" b="0" i="0" dirty="0"/>
                        <a:t>Gates of Prosper</a:t>
                      </a:r>
                    </a:p>
                  </a:txBody>
                  <a:tcPr/>
                </a:tc>
                <a:tc>
                  <a:txBody>
                    <a:bodyPr/>
                    <a:lstStyle/>
                    <a:p>
                      <a:pPr algn="ctr"/>
                      <a:r>
                        <a:rPr lang="en-US" sz="1200" b="0" i="0" dirty="0"/>
                        <a:t>Prosper</a:t>
                      </a:r>
                    </a:p>
                  </a:txBody>
                  <a:tcPr/>
                </a:tc>
                <a:tc>
                  <a:txBody>
                    <a:bodyPr/>
                    <a:lstStyle/>
                    <a:p>
                      <a:pPr algn="ctr"/>
                      <a:r>
                        <a:rPr lang="en-US" sz="1200" b="0" i="0" dirty="0"/>
                        <a:t>TX</a:t>
                      </a:r>
                    </a:p>
                  </a:txBody>
                  <a:tcPr/>
                </a:tc>
                <a:tc>
                  <a:txBody>
                    <a:bodyPr/>
                    <a:lstStyle/>
                    <a:p>
                      <a:pPr algn="ctr"/>
                      <a:r>
                        <a:rPr lang="en-US" sz="1200" b="0" i="0" dirty="0"/>
                        <a:t>3.5</a:t>
                      </a:r>
                    </a:p>
                  </a:txBody>
                  <a:tcPr/>
                </a:tc>
                <a:extLst>
                  <a:ext uri="{0D108BD9-81ED-4DB2-BD59-A6C34878D82A}">
                    <a16:rowId xmlns:a16="http://schemas.microsoft.com/office/drawing/2014/main" val="488756114"/>
                  </a:ext>
                </a:extLst>
              </a:tr>
              <a:tr h="126080">
                <a:tc>
                  <a:txBody>
                    <a:bodyPr/>
                    <a:lstStyle/>
                    <a:p>
                      <a:pPr algn="ctr"/>
                      <a:r>
                        <a:rPr lang="en-US" sz="1200" b="0" i="0" dirty="0"/>
                        <a:t>Park District – Petite Market &amp; Bakery</a:t>
                      </a:r>
                    </a:p>
                  </a:txBody>
                  <a:tcPr/>
                </a:tc>
                <a:tc>
                  <a:txBody>
                    <a:bodyPr/>
                    <a:lstStyle/>
                    <a:p>
                      <a:pPr algn="ctr"/>
                      <a:r>
                        <a:rPr lang="en-US" sz="1200" b="0" i="0" dirty="0"/>
                        <a:t>Dallas</a:t>
                      </a:r>
                    </a:p>
                  </a:txBody>
                  <a:tcPr/>
                </a:tc>
                <a:tc>
                  <a:txBody>
                    <a:bodyPr/>
                    <a:lstStyle/>
                    <a:p>
                      <a:pPr algn="ctr"/>
                      <a:r>
                        <a:rPr lang="en-US" sz="1200" b="0" i="0" dirty="0"/>
                        <a:t>TX</a:t>
                      </a:r>
                    </a:p>
                  </a:txBody>
                  <a:tcPr/>
                </a:tc>
                <a:tc>
                  <a:txBody>
                    <a:bodyPr/>
                    <a:lstStyle/>
                    <a:p>
                      <a:pPr algn="ctr"/>
                      <a:r>
                        <a:rPr lang="en-US" sz="1200" b="0" i="0" dirty="0"/>
                        <a:t>3.7</a:t>
                      </a:r>
                    </a:p>
                  </a:txBody>
                  <a:tcPr/>
                </a:tc>
                <a:extLst>
                  <a:ext uri="{0D108BD9-81ED-4DB2-BD59-A6C34878D82A}">
                    <a16:rowId xmlns:a16="http://schemas.microsoft.com/office/drawing/2014/main" val="865916922"/>
                  </a:ext>
                </a:extLst>
              </a:tr>
            </a:tbl>
          </a:graphicData>
        </a:graphic>
      </p:graphicFrame>
      <p:sp>
        <p:nvSpPr>
          <p:cNvPr id="8" name="TextBox 7">
            <a:extLst>
              <a:ext uri="{FF2B5EF4-FFF2-40B4-BE49-F238E27FC236}">
                <a16:creationId xmlns:a16="http://schemas.microsoft.com/office/drawing/2014/main" id="{001D2353-4B5E-B7E7-EA12-EA1FF42F9DDE}"/>
              </a:ext>
            </a:extLst>
          </p:cNvPr>
          <p:cNvSpPr txBox="1"/>
          <p:nvPr/>
        </p:nvSpPr>
        <p:spPr>
          <a:xfrm>
            <a:off x="711594" y="499945"/>
            <a:ext cx="4393408" cy="307777"/>
          </a:xfrm>
          <a:prstGeom prst="rect">
            <a:avLst/>
          </a:prstGeom>
          <a:noFill/>
        </p:spPr>
        <p:txBody>
          <a:bodyPr wrap="square" rtlCol="0">
            <a:spAutoFit/>
          </a:bodyPr>
          <a:lstStyle/>
          <a:p>
            <a:r>
              <a:rPr lang="en-US" sz="1400" b="1" dirty="0"/>
              <a:t>Highest Performing Restaurants by Customer Satisfaction</a:t>
            </a:r>
          </a:p>
        </p:txBody>
      </p:sp>
      <p:sp>
        <p:nvSpPr>
          <p:cNvPr id="9" name="TextBox 8">
            <a:extLst>
              <a:ext uri="{FF2B5EF4-FFF2-40B4-BE49-F238E27FC236}">
                <a16:creationId xmlns:a16="http://schemas.microsoft.com/office/drawing/2014/main" id="{219B2312-831E-142A-A887-8D18D0B74DA8}"/>
              </a:ext>
            </a:extLst>
          </p:cNvPr>
          <p:cNvSpPr txBox="1"/>
          <p:nvPr/>
        </p:nvSpPr>
        <p:spPr>
          <a:xfrm>
            <a:off x="702864" y="3275111"/>
            <a:ext cx="4393408" cy="307777"/>
          </a:xfrm>
          <a:prstGeom prst="rect">
            <a:avLst/>
          </a:prstGeom>
          <a:noFill/>
        </p:spPr>
        <p:txBody>
          <a:bodyPr wrap="square" rtlCol="0">
            <a:spAutoFit/>
          </a:bodyPr>
          <a:lstStyle/>
          <a:p>
            <a:r>
              <a:rPr lang="en-US" sz="1400" b="1" dirty="0"/>
              <a:t>Lowest Performing Restaurants by Customer Satisfaction</a:t>
            </a:r>
          </a:p>
        </p:txBody>
      </p:sp>
    </p:spTree>
    <p:extLst>
      <p:ext uri="{BB962C8B-B14F-4D97-AF65-F5344CB8AC3E}">
        <p14:creationId xmlns:p14="http://schemas.microsoft.com/office/powerpoint/2010/main" val="810374094"/>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TotalTime>
  <Words>226</Words>
  <Application>Microsoft Office PowerPoint</Application>
  <PresentationFormat>Widescreen</PresentationFormat>
  <Paragraphs>57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Allison Ables-Torres</dc:creator>
  <cp:lastModifiedBy>Lauren Allison Ables-Torres</cp:lastModifiedBy>
  <cp:revision>13</cp:revision>
  <dcterms:created xsi:type="dcterms:W3CDTF">2024-04-11T15:02:46Z</dcterms:created>
  <dcterms:modified xsi:type="dcterms:W3CDTF">2024-04-11T16:06:07Z</dcterms:modified>
</cp:coreProperties>
</file>