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8404800" cy="32918400"/>
  <p:notesSz cx="6881813" cy="9296400"/>
  <p:defaultTextStyle>
    <a:defPPr>
      <a:defRPr lang="en-US"/>
    </a:defPPr>
    <a:lvl1pPr marL="0" algn="l" defTabSz="3422968" rtl="0" eaLnBrk="1" latinLnBrk="0" hangingPunct="1">
      <a:defRPr sz="6739" kern="1200">
        <a:solidFill>
          <a:schemeClr val="tx1"/>
        </a:solidFill>
        <a:latin typeface="+mn-lt"/>
        <a:ea typeface="+mn-ea"/>
        <a:cs typeface="+mn-cs"/>
      </a:defRPr>
    </a:lvl1pPr>
    <a:lvl2pPr marL="1711484" algn="l" defTabSz="3422968" rtl="0" eaLnBrk="1" latinLnBrk="0" hangingPunct="1">
      <a:defRPr sz="6739" kern="1200">
        <a:solidFill>
          <a:schemeClr val="tx1"/>
        </a:solidFill>
        <a:latin typeface="+mn-lt"/>
        <a:ea typeface="+mn-ea"/>
        <a:cs typeface="+mn-cs"/>
      </a:defRPr>
    </a:lvl2pPr>
    <a:lvl3pPr marL="3422968" algn="l" defTabSz="3422968" rtl="0" eaLnBrk="1" latinLnBrk="0" hangingPunct="1">
      <a:defRPr sz="6739" kern="1200">
        <a:solidFill>
          <a:schemeClr val="tx1"/>
        </a:solidFill>
        <a:latin typeface="+mn-lt"/>
        <a:ea typeface="+mn-ea"/>
        <a:cs typeface="+mn-cs"/>
      </a:defRPr>
    </a:lvl3pPr>
    <a:lvl4pPr marL="5134450" algn="l" defTabSz="3422968" rtl="0" eaLnBrk="1" latinLnBrk="0" hangingPunct="1">
      <a:defRPr sz="6739" kern="1200">
        <a:solidFill>
          <a:schemeClr val="tx1"/>
        </a:solidFill>
        <a:latin typeface="+mn-lt"/>
        <a:ea typeface="+mn-ea"/>
        <a:cs typeface="+mn-cs"/>
      </a:defRPr>
    </a:lvl4pPr>
    <a:lvl5pPr marL="6845931" algn="l" defTabSz="3422968" rtl="0" eaLnBrk="1" latinLnBrk="0" hangingPunct="1">
      <a:defRPr sz="6739" kern="1200">
        <a:solidFill>
          <a:schemeClr val="tx1"/>
        </a:solidFill>
        <a:latin typeface="+mn-lt"/>
        <a:ea typeface="+mn-ea"/>
        <a:cs typeface="+mn-cs"/>
      </a:defRPr>
    </a:lvl5pPr>
    <a:lvl6pPr marL="8557414" algn="l" defTabSz="3422968" rtl="0" eaLnBrk="1" latinLnBrk="0" hangingPunct="1">
      <a:defRPr sz="6739" kern="1200">
        <a:solidFill>
          <a:schemeClr val="tx1"/>
        </a:solidFill>
        <a:latin typeface="+mn-lt"/>
        <a:ea typeface="+mn-ea"/>
        <a:cs typeface="+mn-cs"/>
      </a:defRPr>
    </a:lvl6pPr>
    <a:lvl7pPr marL="10268897" algn="l" defTabSz="3422968" rtl="0" eaLnBrk="1" latinLnBrk="0" hangingPunct="1">
      <a:defRPr sz="6739" kern="1200">
        <a:solidFill>
          <a:schemeClr val="tx1"/>
        </a:solidFill>
        <a:latin typeface="+mn-lt"/>
        <a:ea typeface="+mn-ea"/>
        <a:cs typeface="+mn-cs"/>
      </a:defRPr>
    </a:lvl7pPr>
    <a:lvl8pPr marL="11980380" algn="l" defTabSz="3422968" rtl="0" eaLnBrk="1" latinLnBrk="0" hangingPunct="1">
      <a:defRPr sz="6739" kern="1200">
        <a:solidFill>
          <a:schemeClr val="tx1"/>
        </a:solidFill>
        <a:latin typeface="+mn-lt"/>
        <a:ea typeface="+mn-ea"/>
        <a:cs typeface="+mn-cs"/>
      </a:defRPr>
    </a:lvl8pPr>
    <a:lvl9pPr marL="13691864" algn="l" defTabSz="3422968"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0000"/>
    <a:srgbClr val="CC9898"/>
    <a:srgbClr val="D8B0B0"/>
    <a:srgbClr val="E3C6C6"/>
    <a:srgbClr val="D16161"/>
    <a:srgbClr val="C73D3D"/>
    <a:srgbClr val="DF4D4D"/>
    <a:srgbClr val="E77979"/>
    <a:srgbClr val="FF6161"/>
    <a:srgbClr val="D4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72" autoAdjust="0"/>
    <p:restoredTop sz="95250" autoAdjust="0"/>
  </p:normalViewPr>
  <p:slideViewPr>
    <p:cSldViewPr>
      <p:cViewPr>
        <p:scale>
          <a:sx n="20" d="100"/>
          <a:sy n="20" d="100"/>
        </p:scale>
        <p:origin x="1805" y="-427"/>
      </p:cViewPr>
      <p:guideLst>
        <p:guide orient="horz" pos="10368"/>
        <p:guide pos="12096"/>
      </p:guideLst>
    </p:cSldViewPr>
  </p:slideViewPr>
  <p:notesTextViewPr>
    <p:cViewPr>
      <p:scale>
        <a:sx n="1" d="1"/>
        <a:sy n="1" d="1"/>
      </p:scale>
      <p:origin x="0" y="0"/>
    </p:cViewPr>
  </p:notesTextViewPr>
  <p:sorterViewPr>
    <p:cViewPr>
      <p:scale>
        <a:sx n="100" d="100"/>
        <a:sy n="100" d="100"/>
      </p:scale>
      <p:origin x="0" y="0"/>
    </p:cViewPr>
  </p:sorterViewPr>
  <p:gridSpacing cx="228600" cy="2286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endy\Downloads\Trial8Data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endy\Documents\Summer%20UROP\VoltageForce%20Ran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0.5mm - Exp</c:v>
          </c:tx>
          <c:spPr>
            <a:ln w="38100" cap="rnd">
              <a:solidFill>
                <a:schemeClr val="accent1"/>
              </a:solidFill>
              <a:round/>
            </a:ln>
            <a:effectLst/>
          </c:spPr>
          <c:marker>
            <c:symbol val="circle"/>
            <c:size val="5"/>
            <c:spPr>
              <a:solidFill>
                <a:schemeClr val="accent1"/>
              </a:solidFill>
              <a:ln w="38100">
                <a:solidFill>
                  <a:schemeClr val="accent1"/>
                </a:solidFill>
              </a:ln>
              <a:effectLst/>
            </c:spPr>
          </c:marker>
          <c:xVal>
            <c:numRef>
              <c:f>'[Trial8DataAnalysis.xlsx]exp volt data'!$H$4:$H$5</c:f>
              <c:numCache>
                <c:formatCode>General</c:formatCode>
                <c:ptCount val="2"/>
                <c:pt idx="0">
                  <c:v>1533.203125</c:v>
                </c:pt>
                <c:pt idx="1">
                  <c:v>1517.333984375</c:v>
                </c:pt>
              </c:numCache>
            </c:numRef>
          </c:xVal>
          <c:yVal>
            <c:numRef>
              <c:f>'[Trial8DataAnalysis.xlsx]exp volt data'!$D$4:$D$5</c:f>
              <c:numCache>
                <c:formatCode>General</c:formatCode>
                <c:ptCount val="2"/>
                <c:pt idx="0">
                  <c:v>19.480399999999999</c:v>
                </c:pt>
                <c:pt idx="1">
                  <c:v>31.380700000000001</c:v>
                </c:pt>
              </c:numCache>
            </c:numRef>
          </c:yVal>
          <c:smooth val="0"/>
          <c:extLst>
            <c:ext xmlns:c16="http://schemas.microsoft.com/office/drawing/2014/chart" uri="{C3380CC4-5D6E-409C-BE32-E72D297353CC}">
              <c16:uniqueId val="{00000000-DD38-4D32-AE1D-E92E372EAE40}"/>
            </c:ext>
          </c:extLst>
        </c:ser>
        <c:ser>
          <c:idx val="1"/>
          <c:order val="1"/>
          <c:tx>
            <c:v>0.75mm - Exp</c:v>
          </c:tx>
          <c:spPr>
            <a:ln w="38100" cap="rnd">
              <a:solidFill>
                <a:schemeClr val="accent2"/>
              </a:solidFill>
              <a:round/>
            </a:ln>
            <a:effectLst/>
          </c:spPr>
          <c:marker>
            <c:symbol val="circle"/>
            <c:size val="5"/>
            <c:spPr>
              <a:solidFill>
                <a:schemeClr val="accent2"/>
              </a:solidFill>
              <a:ln w="38100">
                <a:solidFill>
                  <a:schemeClr val="accent2"/>
                </a:solidFill>
              </a:ln>
              <a:effectLst/>
            </c:spPr>
          </c:marker>
          <c:xVal>
            <c:numRef>
              <c:f>'[Trial8DataAnalysis.xlsx]exp volt data'!$H$6:$H$8</c:f>
              <c:numCache>
                <c:formatCode>General</c:formatCode>
                <c:ptCount val="3"/>
                <c:pt idx="0">
                  <c:v>1943.359375</c:v>
                </c:pt>
                <c:pt idx="1">
                  <c:v>1950.68359375</c:v>
                </c:pt>
                <c:pt idx="2">
                  <c:v>1928.7109375</c:v>
                </c:pt>
              </c:numCache>
            </c:numRef>
          </c:xVal>
          <c:yVal>
            <c:numRef>
              <c:f>'[Trial8DataAnalysis.xlsx]exp volt data'!$D$6:$D$8</c:f>
              <c:numCache>
                <c:formatCode>General</c:formatCode>
                <c:ptCount val="3"/>
                <c:pt idx="0">
                  <c:v>22.9514</c:v>
                </c:pt>
                <c:pt idx="1">
                  <c:v>42.727800000000002</c:v>
                </c:pt>
                <c:pt idx="2">
                  <c:v>73.148700000000005</c:v>
                </c:pt>
              </c:numCache>
            </c:numRef>
          </c:yVal>
          <c:smooth val="0"/>
          <c:extLst>
            <c:ext xmlns:c16="http://schemas.microsoft.com/office/drawing/2014/chart" uri="{C3380CC4-5D6E-409C-BE32-E72D297353CC}">
              <c16:uniqueId val="{00000001-DD38-4D32-AE1D-E92E372EAE40}"/>
            </c:ext>
          </c:extLst>
        </c:ser>
        <c:ser>
          <c:idx val="2"/>
          <c:order val="2"/>
          <c:tx>
            <c:v>1mm - Exp</c:v>
          </c:tx>
          <c:spPr>
            <a:ln w="38100" cap="rnd">
              <a:solidFill>
                <a:schemeClr val="accent3"/>
              </a:solidFill>
              <a:round/>
            </a:ln>
            <a:effectLst/>
          </c:spPr>
          <c:marker>
            <c:symbol val="circle"/>
            <c:size val="5"/>
            <c:spPr>
              <a:solidFill>
                <a:schemeClr val="accent3"/>
              </a:solidFill>
              <a:ln w="38100">
                <a:solidFill>
                  <a:schemeClr val="accent3"/>
                </a:solidFill>
              </a:ln>
              <a:effectLst/>
            </c:spPr>
          </c:marker>
          <c:xVal>
            <c:numRef>
              <c:f>'[Trial8DataAnalysis.xlsx]exp volt data'!$H$9:$H$12</c:f>
              <c:numCache>
                <c:formatCode>General</c:formatCode>
                <c:ptCount val="4"/>
                <c:pt idx="0">
                  <c:v>2421.875</c:v>
                </c:pt>
                <c:pt idx="1">
                  <c:v>2423.095703125</c:v>
                </c:pt>
                <c:pt idx="2">
                  <c:v>2397.4609375</c:v>
                </c:pt>
                <c:pt idx="3">
                  <c:v>2373.046875</c:v>
                </c:pt>
              </c:numCache>
            </c:numRef>
          </c:xVal>
          <c:yVal>
            <c:numRef>
              <c:f>'[Trial8DataAnalysis.xlsx]exp volt data'!$D$9:$D$12</c:f>
              <c:numCache>
                <c:formatCode>General</c:formatCode>
                <c:ptCount val="4"/>
                <c:pt idx="0">
                  <c:v>23.034700000000001</c:v>
                </c:pt>
                <c:pt idx="1">
                  <c:v>46.329900000000002</c:v>
                </c:pt>
                <c:pt idx="2">
                  <c:v>82.027799999999999</c:v>
                </c:pt>
                <c:pt idx="3">
                  <c:v>106.666</c:v>
                </c:pt>
              </c:numCache>
            </c:numRef>
          </c:yVal>
          <c:smooth val="0"/>
          <c:extLst>
            <c:ext xmlns:c16="http://schemas.microsoft.com/office/drawing/2014/chart" uri="{C3380CC4-5D6E-409C-BE32-E72D297353CC}">
              <c16:uniqueId val="{00000002-DD38-4D32-AE1D-E92E372EAE40}"/>
            </c:ext>
          </c:extLst>
        </c:ser>
        <c:ser>
          <c:idx val="3"/>
          <c:order val="3"/>
          <c:tx>
            <c:v>1.25mm - Exp</c:v>
          </c:tx>
          <c:spPr>
            <a:ln w="38100" cap="rnd">
              <a:solidFill>
                <a:schemeClr val="accent4"/>
              </a:solidFill>
              <a:round/>
            </a:ln>
            <a:effectLst/>
          </c:spPr>
          <c:marker>
            <c:symbol val="circle"/>
            <c:size val="5"/>
            <c:spPr>
              <a:solidFill>
                <a:schemeClr val="accent4"/>
              </a:solidFill>
              <a:ln w="38100">
                <a:solidFill>
                  <a:schemeClr val="accent4"/>
                </a:solidFill>
              </a:ln>
              <a:effectLst/>
            </c:spPr>
          </c:marker>
          <c:xVal>
            <c:numRef>
              <c:f>'[Trial8DataAnalysis.xlsx]exp volt data'!$H$13:$H$17</c:f>
              <c:numCache>
                <c:formatCode>General</c:formatCode>
                <c:ptCount val="5"/>
                <c:pt idx="0">
                  <c:v>2933.349609375</c:v>
                </c:pt>
                <c:pt idx="1">
                  <c:v>2939.453125</c:v>
                </c:pt>
                <c:pt idx="2">
                  <c:v>2913.818359375</c:v>
                </c:pt>
                <c:pt idx="3">
                  <c:v>2893.06640625</c:v>
                </c:pt>
                <c:pt idx="4">
                  <c:v>2843.017578125</c:v>
                </c:pt>
              </c:numCache>
            </c:numRef>
          </c:xVal>
          <c:yVal>
            <c:numRef>
              <c:f>'[Trial8DataAnalysis.xlsx]exp volt data'!$D$13:$D$17</c:f>
              <c:numCache>
                <c:formatCode>General</c:formatCode>
                <c:ptCount val="5"/>
                <c:pt idx="0">
                  <c:v>23.870100000000001</c:v>
                </c:pt>
                <c:pt idx="1">
                  <c:v>46.941600000000001</c:v>
                </c:pt>
                <c:pt idx="2">
                  <c:v>88.139300000000006</c:v>
                </c:pt>
                <c:pt idx="3">
                  <c:v>113.31</c:v>
                </c:pt>
                <c:pt idx="4">
                  <c:v>148.23099999999999</c:v>
                </c:pt>
              </c:numCache>
            </c:numRef>
          </c:yVal>
          <c:smooth val="0"/>
          <c:extLst>
            <c:ext xmlns:c16="http://schemas.microsoft.com/office/drawing/2014/chart" uri="{C3380CC4-5D6E-409C-BE32-E72D297353CC}">
              <c16:uniqueId val="{00000003-DD38-4D32-AE1D-E92E372EAE40}"/>
            </c:ext>
          </c:extLst>
        </c:ser>
        <c:ser>
          <c:idx val="4"/>
          <c:order val="4"/>
          <c:tx>
            <c:v>1.5mm - Exp</c:v>
          </c:tx>
          <c:spPr>
            <a:ln w="38100" cap="rnd">
              <a:solidFill>
                <a:schemeClr val="accent5"/>
              </a:solidFill>
              <a:round/>
            </a:ln>
            <a:effectLst/>
          </c:spPr>
          <c:marker>
            <c:symbol val="circle"/>
            <c:size val="5"/>
            <c:spPr>
              <a:solidFill>
                <a:schemeClr val="accent5"/>
              </a:solidFill>
              <a:ln w="38100">
                <a:solidFill>
                  <a:schemeClr val="accent5"/>
                </a:solidFill>
              </a:ln>
              <a:effectLst/>
            </c:spPr>
          </c:marker>
          <c:xVal>
            <c:numRef>
              <c:f>'[Trial8DataAnalysis.xlsx]exp volt data'!$H$18:$H$22</c:f>
              <c:numCache>
                <c:formatCode>General</c:formatCode>
                <c:ptCount val="5"/>
                <c:pt idx="0">
                  <c:v>3466.796875</c:v>
                </c:pt>
                <c:pt idx="1">
                  <c:v>3450.927734375</c:v>
                </c:pt>
                <c:pt idx="2">
                  <c:v>3435.05859375</c:v>
                </c:pt>
                <c:pt idx="3">
                  <c:v>3409.423828125</c:v>
                </c:pt>
                <c:pt idx="4">
                  <c:v>3374.0234375</c:v>
                </c:pt>
              </c:numCache>
            </c:numRef>
          </c:xVal>
          <c:yVal>
            <c:numRef>
              <c:f>'[Trial8DataAnalysis.xlsx]exp volt data'!$D$18:$D$22</c:f>
              <c:numCache>
                <c:formatCode>General</c:formatCode>
                <c:ptCount val="5"/>
                <c:pt idx="0">
                  <c:v>23.4512</c:v>
                </c:pt>
                <c:pt idx="1">
                  <c:v>47.164999999999999</c:v>
                </c:pt>
                <c:pt idx="2">
                  <c:v>89.989000000000004</c:v>
                </c:pt>
                <c:pt idx="3">
                  <c:v>121.261</c:v>
                </c:pt>
                <c:pt idx="4">
                  <c:v>154.214</c:v>
                </c:pt>
              </c:numCache>
            </c:numRef>
          </c:yVal>
          <c:smooth val="0"/>
          <c:extLst>
            <c:ext xmlns:c16="http://schemas.microsoft.com/office/drawing/2014/chart" uri="{C3380CC4-5D6E-409C-BE32-E72D297353CC}">
              <c16:uniqueId val="{00000004-DD38-4D32-AE1D-E92E372EAE40}"/>
            </c:ext>
          </c:extLst>
        </c:ser>
        <c:ser>
          <c:idx val="5"/>
          <c:order val="5"/>
          <c:tx>
            <c:v>1.75mm - Exp</c:v>
          </c:tx>
          <c:spPr>
            <a:ln w="38100" cap="rnd">
              <a:solidFill>
                <a:schemeClr val="accent6"/>
              </a:solidFill>
              <a:round/>
            </a:ln>
            <a:effectLst/>
          </c:spPr>
          <c:marker>
            <c:symbol val="circle"/>
            <c:size val="5"/>
            <c:spPr>
              <a:solidFill>
                <a:schemeClr val="accent6"/>
              </a:solidFill>
              <a:ln w="38100">
                <a:solidFill>
                  <a:schemeClr val="accent6"/>
                </a:solidFill>
              </a:ln>
              <a:effectLst/>
            </c:spPr>
          </c:marker>
          <c:xVal>
            <c:numRef>
              <c:f>'[Trial8DataAnalysis.xlsx]exp volt data'!$H$23:$H$28</c:f>
              <c:numCache>
                <c:formatCode>General</c:formatCode>
                <c:ptCount val="6"/>
                <c:pt idx="0">
                  <c:v>4025.87890625</c:v>
                </c:pt>
                <c:pt idx="1">
                  <c:v>4012.451171875</c:v>
                </c:pt>
                <c:pt idx="2">
                  <c:v>3985.595703125</c:v>
                </c:pt>
                <c:pt idx="3">
                  <c:v>3964.84375</c:v>
                </c:pt>
                <c:pt idx="4">
                  <c:v>3923.33984375</c:v>
                </c:pt>
                <c:pt idx="5">
                  <c:v>3870.849609375</c:v>
                </c:pt>
              </c:numCache>
            </c:numRef>
          </c:xVal>
          <c:yVal>
            <c:numRef>
              <c:f>'[Trial8DataAnalysis.xlsx]exp volt data'!$D$23:$D$28</c:f>
              <c:numCache>
                <c:formatCode>General</c:formatCode>
                <c:ptCount val="6"/>
                <c:pt idx="0">
                  <c:v>22.1736</c:v>
                </c:pt>
                <c:pt idx="1">
                  <c:v>45.5839</c:v>
                </c:pt>
                <c:pt idx="2">
                  <c:v>90.654899999999998</c:v>
                </c:pt>
                <c:pt idx="3">
                  <c:v>122.54</c:v>
                </c:pt>
                <c:pt idx="4">
                  <c:v>162.37200000000001</c:v>
                </c:pt>
                <c:pt idx="5">
                  <c:v>194.92</c:v>
                </c:pt>
              </c:numCache>
            </c:numRef>
          </c:yVal>
          <c:smooth val="0"/>
          <c:extLst>
            <c:ext xmlns:c16="http://schemas.microsoft.com/office/drawing/2014/chart" uri="{C3380CC4-5D6E-409C-BE32-E72D297353CC}">
              <c16:uniqueId val="{00000005-DD38-4D32-AE1D-E92E372EAE40}"/>
            </c:ext>
          </c:extLst>
        </c:ser>
        <c:ser>
          <c:idx val="6"/>
          <c:order val="6"/>
          <c:tx>
            <c:v>0.5mm - Sim</c:v>
          </c:tx>
          <c:spPr>
            <a:ln w="28575" cap="rnd">
              <a:solidFill>
                <a:schemeClr val="accent1">
                  <a:lumMod val="60000"/>
                </a:schemeClr>
              </a:solidFill>
              <a:prstDash val="sysDash"/>
              <a:round/>
            </a:ln>
            <a:effectLst/>
          </c:spPr>
          <c:marker>
            <c:symbol val="circle"/>
            <c:size val="5"/>
            <c:spPr>
              <a:solidFill>
                <a:schemeClr val="accent1">
                  <a:lumMod val="60000"/>
                </a:schemeClr>
              </a:solidFill>
              <a:ln w="28575">
                <a:solidFill>
                  <a:schemeClr val="accent1">
                    <a:lumMod val="60000"/>
                  </a:schemeClr>
                </a:solidFill>
                <a:prstDash val="sysDash"/>
              </a:ln>
              <a:effectLst/>
            </c:spPr>
          </c:marker>
          <c:xVal>
            <c:numRef>
              <c:f>'[Trial8DataAnalysis.xlsx]exp volt data'!$V$4:$V$5</c:f>
              <c:numCache>
                <c:formatCode>General</c:formatCode>
                <c:ptCount val="2"/>
                <c:pt idx="0">
                  <c:v>1498.7208000000001</c:v>
                </c:pt>
                <c:pt idx="1">
                  <c:v>1506.194</c:v>
                </c:pt>
              </c:numCache>
            </c:numRef>
          </c:xVal>
          <c:yVal>
            <c:numRef>
              <c:f>'[Trial8DataAnalysis.xlsx]exp volt data'!$R$4:$R$5</c:f>
              <c:numCache>
                <c:formatCode>General</c:formatCode>
                <c:ptCount val="2"/>
                <c:pt idx="0">
                  <c:v>19.526700000000002</c:v>
                </c:pt>
                <c:pt idx="1">
                  <c:v>38.951700000000002</c:v>
                </c:pt>
              </c:numCache>
            </c:numRef>
          </c:yVal>
          <c:smooth val="0"/>
          <c:extLst>
            <c:ext xmlns:c16="http://schemas.microsoft.com/office/drawing/2014/chart" uri="{C3380CC4-5D6E-409C-BE32-E72D297353CC}">
              <c16:uniqueId val="{00000006-DD38-4D32-AE1D-E92E372EAE40}"/>
            </c:ext>
          </c:extLst>
        </c:ser>
        <c:ser>
          <c:idx val="7"/>
          <c:order val="7"/>
          <c:tx>
            <c:v>0.75mm - Sim</c:v>
          </c:tx>
          <c:spPr>
            <a:ln w="38100" cap="rnd">
              <a:solidFill>
                <a:schemeClr val="accent2">
                  <a:lumMod val="60000"/>
                </a:schemeClr>
              </a:solidFill>
              <a:prstDash val="sysDash"/>
              <a:round/>
            </a:ln>
            <a:effectLst/>
          </c:spPr>
          <c:marker>
            <c:symbol val="circle"/>
            <c:size val="5"/>
            <c:spPr>
              <a:solidFill>
                <a:schemeClr val="accent2">
                  <a:lumMod val="60000"/>
                </a:schemeClr>
              </a:solidFill>
              <a:ln w="38100">
                <a:solidFill>
                  <a:schemeClr val="accent2">
                    <a:lumMod val="60000"/>
                  </a:schemeClr>
                </a:solidFill>
                <a:prstDash val="sysDash"/>
              </a:ln>
              <a:effectLst/>
            </c:spPr>
          </c:marker>
          <c:xVal>
            <c:numRef>
              <c:f>'[Trial8DataAnalysis.xlsx]exp volt data'!$V$6:$V$8</c:f>
              <c:numCache>
                <c:formatCode>General</c:formatCode>
                <c:ptCount val="3"/>
                <c:pt idx="0">
                  <c:v>1938.6128000000001</c:v>
                </c:pt>
                <c:pt idx="1">
                  <c:v>1948.2348</c:v>
                </c:pt>
                <c:pt idx="2">
                  <c:v>1936.1988000000001</c:v>
                </c:pt>
              </c:numCache>
            </c:numRef>
          </c:xVal>
          <c:yVal>
            <c:numRef>
              <c:f>'[Trial8DataAnalysis.xlsx]exp volt data'!$R$6:$R$8</c:f>
              <c:numCache>
                <c:formatCode>General</c:formatCode>
                <c:ptCount val="3"/>
                <c:pt idx="0">
                  <c:v>19.795300000000001</c:v>
                </c:pt>
                <c:pt idx="1">
                  <c:v>39.145099999999999</c:v>
                </c:pt>
                <c:pt idx="2">
                  <c:v>78.445899999999995</c:v>
                </c:pt>
              </c:numCache>
            </c:numRef>
          </c:yVal>
          <c:smooth val="0"/>
          <c:extLst>
            <c:ext xmlns:c16="http://schemas.microsoft.com/office/drawing/2014/chart" uri="{C3380CC4-5D6E-409C-BE32-E72D297353CC}">
              <c16:uniqueId val="{00000007-DD38-4D32-AE1D-E92E372EAE40}"/>
            </c:ext>
          </c:extLst>
        </c:ser>
        <c:ser>
          <c:idx val="8"/>
          <c:order val="8"/>
          <c:tx>
            <c:v>1mm - Sim</c:v>
          </c:tx>
          <c:spPr>
            <a:ln w="38100" cap="rnd">
              <a:solidFill>
                <a:schemeClr val="accent3">
                  <a:lumMod val="60000"/>
                </a:schemeClr>
              </a:solidFill>
              <a:prstDash val="sysDash"/>
              <a:round/>
            </a:ln>
            <a:effectLst/>
          </c:spPr>
          <c:marker>
            <c:symbol val="circle"/>
            <c:size val="5"/>
            <c:spPr>
              <a:solidFill>
                <a:schemeClr val="accent3">
                  <a:lumMod val="60000"/>
                </a:schemeClr>
              </a:solidFill>
              <a:ln w="38100">
                <a:solidFill>
                  <a:schemeClr val="accent3">
                    <a:lumMod val="60000"/>
                  </a:schemeClr>
                </a:solidFill>
                <a:prstDash val="sysDash"/>
              </a:ln>
              <a:effectLst/>
            </c:spPr>
          </c:marker>
          <c:xVal>
            <c:numRef>
              <c:f>'[Trial8DataAnalysis.xlsx]exp volt data'!$V$9:$V$12</c:f>
              <c:numCache>
                <c:formatCode>General</c:formatCode>
                <c:ptCount val="4"/>
                <c:pt idx="0">
                  <c:v>2351.8828000000003</c:v>
                </c:pt>
                <c:pt idx="1">
                  <c:v>2378.6271999999999</c:v>
                </c:pt>
                <c:pt idx="2">
                  <c:v>2375.5196000000001</c:v>
                </c:pt>
                <c:pt idx="3">
                  <c:v>2441.2483999999999</c:v>
                </c:pt>
              </c:numCache>
            </c:numRef>
          </c:xVal>
          <c:yVal>
            <c:numRef>
              <c:f>'[Trial8DataAnalysis.xlsx]exp volt data'!$R$9:$R$12</c:f>
              <c:numCache>
                <c:formatCode>General</c:formatCode>
                <c:ptCount val="4"/>
                <c:pt idx="0">
                  <c:v>19.954599999999999</c:v>
                </c:pt>
                <c:pt idx="1">
                  <c:v>39.607900000000001</c:v>
                </c:pt>
                <c:pt idx="2">
                  <c:v>73.870400000000004</c:v>
                </c:pt>
                <c:pt idx="3">
                  <c:v>118.38</c:v>
                </c:pt>
              </c:numCache>
            </c:numRef>
          </c:yVal>
          <c:smooth val="0"/>
          <c:extLst>
            <c:ext xmlns:c16="http://schemas.microsoft.com/office/drawing/2014/chart" uri="{C3380CC4-5D6E-409C-BE32-E72D297353CC}">
              <c16:uniqueId val="{00000008-DD38-4D32-AE1D-E92E372EAE40}"/>
            </c:ext>
          </c:extLst>
        </c:ser>
        <c:ser>
          <c:idx val="9"/>
          <c:order val="9"/>
          <c:tx>
            <c:v>1.25mm - Sim</c:v>
          </c:tx>
          <c:spPr>
            <a:ln w="38100" cap="rnd">
              <a:solidFill>
                <a:schemeClr val="accent4">
                  <a:lumMod val="60000"/>
                </a:schemeClr>
              </a:solidFill>
              <a:prstDash val="sysDash"/>
              <a:round/>
            </a:ln>
            <a:effectLst/>
          </c:spPr>
          <c:marker>
            <c:symbol val="circle"/>
            <c:size val="5"/>
            <c:spPr>
              <a:solidFill>
                <a:schemeClr val="accent4">
                  <a:lumMod val="60000"/>
                </a:schemeClr>
              </a:solidFill>
              <a:ln w="38100">
                <a:solidFill>
                  <a:schemeClr val="accent4">
                    <a:lumMod val="60000"/>
                  </a:schemeClr>
                </a:solidFill>
                <a:prstDash val="sysDash"/>
              </a:ln>
              <a:effectLst/>
            </c:spPr>
          </c:marker>
          <c:xVal>
            <c:numRef>
              <c:f>'[Trial8DataAnalysis.xlsx]exp volt data'!$V$13:$V$17</c:f>
              <c:numCache>
                <c:formatCode>General</c:formatCode>
                <c:ptCount val="5"/>
                <c:pt idx="0">
                  <c:v>2860.7608</c:v>
                </c:pt>
                <c:pt idx="1">
                  <c:v>2870.5120000000002</c:v>
                </c:pt>
                <c:pt idx="2">
                  <c:v>2912.9371999999998</c:v>
                </c:pt>
                <c:pt idx="3">
                  <c:v>2912.944</c:v>
                </c:pt>
                <c:pt idx="4">
                  <c:v>2957.212</c:v>
                </c:pt>
              </c:numCache>
            </c:numRef>
          </c:xVal>
          <c:yVal>
            <c:numRef>
              <c:f>'[Trial8DataAnalysis.xlsx]exp volt data'!$R$13:$R$17</c:f>
              <c:numCache>
                <c:formatCode>General</c:formatCode>
                <c:ptCount val="5"/>
                <c:pt idx="0">
                  <c:v>19.773099999999999</c:v>
                </c:pt>
                <c:pt idx="1">
                  <c:v>39.444099999999999</c:v>
                </c:pt>
                <c:pt idx="2">
                  <c:v>79.674599999999998</c:v>
                </c:pt>
                <c:pt idx="3">
                  <c:v>119.095</c:v>
                </c:pt>
                <c:pt idx="4">
                  <c:v>158.40299999999999</c:v>
                </c:pt>
              </c:numCache>
            </c:numRef>
          </c:yVal>
          <c:smooth val="0"/>
          <c:extLst>
            <c:ext xmlns:c16="http://schemas.microsoft.com/office/drawing/2014/chart" uri="{C3380CC4-5D6E-409C-BE32-E72D297353CC}">
              <c16:uniqueId val="{00000009-DD38-4D32-AE1D-E92E372EAE40}"/>
            </c:ext>
          </c:extLst>
        </c:ser>
        <c:ser>
          <c:idx val="10"/>
          <c:order val="10"/>
          <c:tx>
            <c:v>1.5mm - Sim</c:v>
          </c:tx>
          <c:spPr>
            <a:ln w="38100" cap="rnd">
              <a:solidFill>
                <a:schemeClr val="accent5">
                  <a:lumMod val="60000"/>
                </a:schemeClr>
              </a:solidFill>
              <a:prstDash val="sysDash"/>
              <a:round/>
            </a:ln>
            <a:effectLst/>
          </c:spPr>
          <c:marker>
            <c:symbol val="circle"/>
            <c:size val="5"/>
            <c:spPr>
              <a:solidFill>
                <a:schemeClr val="accent5">
                  <a:lumMod val="60000"/>
                </a:schemeClr>
              </a:solidFill>
              <a:ln w="38100">
                <a:solidFill>
                  <a:schemeClr val="accent5">
                    <a:lumMod val="60000"/>
                  </a:schemeClr>
                </a:solidFill>
                <a:prstDash val="sysDash"/>
              </a:ln>
              <a:effectLst/>
            </c:spPr>
          </c:marker>
          <c:xVal>
            <c:numRef>
              <c:f>'[Trial8DataAnalysis.xlsx]exp volt data'!$V$18:$V$22</c:f>
              <c:numCache>
                <c:formatCode>General</c:formatCode>
                <c:ptCount val="5"/>
                <c:pt idx="0">
                  <c:v>3380.9540000000002</c:v>
                </c:pt>
                <c:pt idx="1">
                  <c:v>3396.0976000000001</c:v>
                </c:pt>
                <c:pt idx="2">
                  <c:v>3435.9115999999999</c:v>
                </c:pt>
                <c:pt idx="3">
                  <c:v>3422.9983999999999</c:v>
                </c:pt>
                <c:pt idx="4">
                  <c:v>3493.2968000000001</c:v>
                </c:pt>
              </c:numCache>
            </c:numRef>
          </c:xVal>
          <c:yVal>
            <c:numRef>
              <c:f>'[Trial8DataAnalysis.xlsx]exp volt data'!$R$18:$R$22</c:f>
              <c:numCache>
                <c:formatCode>General</c:formatCode>
                <c:ptCount val="5"/>
                <c:pt idx="0">
                  <c:v>20.331700000000001</c:v>
                </c:pt>
                <c:pt idx="1">
                  <c:v>39.899000000000001</c:v>
                </c:pt>
                <c:pt idx="2">
                  <c:v>79.697199999999995</c:v>
                </c:pt>
                <c:pt idx="3">
                  <c:v>119.328</c:v>
                </c:pt>
                <c:pt idx="4">
                  <c:v>158.71700000000001</c:v>
                </c:pt>
              </c:numCache>
            </c:numRef>
          </c:yVal>
          <c:smooth val="0"/>
          <c:extLst>
            <c:ext xmlns:c16="http://schemas.microsoft.com/office/drawing/2014/chart" uri="{C3380CC4-5D6E-409C-BE32-E72D297353CC}">
              <c16:uniqueId val="{0000000A-DD38-4D32-AE1D-E92E372EAE40}"/>
            </c:ext>
          </c:extLst>
        </c:ser>
        <c:ser>
          <c:idx val="11"/>
          <c:order val="11"/>
          <c:tx>
            <c:v>1.75mm - Sim</c:v>
          </c:tx>
          <c:spPr>
            <a:ln w="38100" cap="rnd">
              <a:solidFill>
                <a:schemeClr val="accent6">
                  <a:lumMod val="60000"/>
                </a:schemeClr>
              </a:solidFill>
              <a:prstDash val="sysDash"/>
              <a:round/>
            </a:ln>
            <a:effectLst/>
          </c:spPr>
          <c:marker>
            <c:symbol val="circle"/>
            <c:size val="5"/>
            <c:spPr>
              <a:solidFill>
                <a:schemeClr val="accent6">
                  <a:lumMod val="60000"/>
                </a:schemeClr>
              </a:solidFill>
              <a:ln w="38100">
                <a:solidFill>
                  <a:schemeClr val="accent6">
                    <a:lumMod val="60000"/>
                  </a:schemeClr>
                </a:solidFill>
                <a:prstDash val="sysDash"/>
              </a:ln>
              <a:effectLst/>
            </c:spPr>
          </c:marker>
          <c:xVal>
            <c:numRef>
              <c:f>'[Trial8DataAnalysis.xlsx]exp volt data'!$V$23:$V$28</c:f>
              <c:numCache>
                <c:formatCode>General</c:formatCode>
                <c:ptCount val="6"/>
                <c:pt idx="0">
                  <c:v>3864.2436000000002</c:v>
                </c:pt>
                <c:pt idx="1">
                  <c:v>3962.7415999999998</c:v>
                </c:pt>
                <c:pt idx="2">
                  <c:v>4029.4359999999997</c:v>
                </c:pt>
                <c:pt idx="3">
                  <c:v>4018.0459999999998</c:v>
                </c:pt>
                <c:pt idx="4">
                  <c:v>4011.6064000000001</c:v>
                </c:pt>
                <c:pt idx="5">
                  <c:v>4104.3040000000001</c:v>
                </c:pt>
              </c:numCache>
            </c:numRef>
          </c:xVal>
          <c:yVal>
            <c:numRef>
              <c:f>'[Trial8DataAnalysis.xlsx]exp volt data'!$R$23:$R$28</c:f>
              <c:numCache>
                <c:formatCode>General</c:formatCode>
                <c:ptCount val="6"/>
                <c:pt idx="0">
                  <c:v>20.315999999999999</c:v>
                </c:pt>
                <c:pt idx="1">
                  <c:v>40.156199999999998</c:v>
                </c:pt>
                <c:pt idx="2">
                  <c:v>79.968000000000004</c:v>
                </c:pt>
                <c:pt idx="3">
                  <c:v>119.584</c:v>
                </c:pt>
                <c:pt idx="4">
                  <c:v>159.80699999999999</c:v>
                </c:pt>
                <c:pt idx="5">
                  <c:v>199.089</c:v>
                </c:pt>
              </c:numCache>
            </c:numRef>
          </c:yVal>
          <c:smooth val="0"/>
          <c:extLst>
            <c:ext xmlns:c16="http://schemas.microsoft.com/office/drawing/2014/chart" uri="{C3380CC4-5D6E-409C-BE32-E72D297353CC}">
              <c16:uniqueId val="{0000000B-DD38-4D32-AE1D-E92E372EAE40}"/>
            </c:ext>
          </c:extLst>
        </c:ser>
        <c:dLbls>
          <c:showLegendKey val="0"/>
          <c:showVal val="0"/>
          <c:showCatName val="0"/>
          <c:showSerName val="0"/>
          <c:showPercent val="0"/>
          <c:showBubbleSize val="0"/>
        </c:dLbls>
        <c:axId val="325193976"/>
        <c:axId val="325195544"/>
      </c:scatterChart>
      <c:valAx>
        <c:axId val="325193976"/>
        <c:scaling>
          <c:orientation val="minMax"/>
          <c:min val="1000"/>
        </c:scaling>
        <c:delete val="0"/>
        <c:axPos val="b"/>
        <c:title>
          <c:tx>
            <c:rich>
              <a:bodyPr rot="0" spcFirstLastPara="1" vertOverflow="ellipsis" vert="horz" wrap="square" anchor="ctr" anchorCtr="1"/>
              <a:lstStyle/>
              <a:p>
                <a:pPr>
                  <a:defRPr sz="2600" b="1" i="0" u="none" strike="noStrike" kern="1200" baseline="0">
                    <a:solidFill>
                      <a:schemeClr val="tx1">
                        <a:lumMod val="65000"/>
                        <a:lumOff val="35000"/>
                      </a:schemeClr>
                    </a:solidFill>
                    <a:latin typeface="Arial Narrow" panose="020B0606020202030204" pitchFamily="34" charset="0"/>
                    <a:ea typeface="+mn-ea"/>
                    <a:cs typeface="+mn-cs"/>
                  </a:defRPr>
                </a:pPr>
                <a:r>
                  <a:rPr lang="en-US" sz="2600" b="1" dirty="0">
                    <a:latin typeface="Arial Narrow" panose="020B0606020202030204" pitchFamily="34" charset="0"/>
                  </a:rPr>
                  <a:t>Voltage (mV)</a:t>
                </a:r>
              </a:p>
            </c:rich>
          </c:tx>
          <c:overlay val="0"/>
          <c:spPr>
            <a:noFill/>
            <a:ln>
              <a:noFill/>
            </a:ln>
            <a:effectLst/>
          </c:spPr>
          <c:txPr>
            <a:bodyPr rot="0" spcFirstLastPara="1" vertOverflow="ellipsis" vert="horz" wrap="square" anchor="ctr" anchorCtr="1"/>
            <a:lstStyle/>
            <a:p>
              <a:pPr>
                <a:defRPr sz="26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25195544"/>
        <c:crosses val="autoZero"/>
        <c:crossBetween val="midCat"/>
      </c:valAx>
      <c:valAx>
        <c:axId val="325195544"/>
        <c:scaling>
          <c:orientation val="minMax"/>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600" b="1" i="0" u="none" strike="noStrike" kern="1200" baseline="0">
                    <a:solidFill>
                      <a:sysClr val="windowText" lastClr="000000">
                        <a:lumMod val="65000"/>
                        <a:lumOff val="35000"/>
                      </a:sysClr>
                    </a:solidFill>
                    <a:latin typeface="Arial Narrow" panose="020B0606020202030204" pitchFamily="34" charset="0"/>
                    <a:ea typeface="+mn-ea"/>
                    <a:cs typeface="+mn-cs"/>
                  </a:defRPr>
                </a:pPr>
                <a:r>
                  <a:rPr lang="en-US" sz="2600" b="1" i="0" baseline="0" dirty="0">
                    <a:effectLst/>
                    <a:latin typeface="Arial Narrow" panose="020B0606020202030204" pitchFamily="34" charset="0"/>
                  </a:rPr>
                  <a:t>Maximum Reaction Force</a:t>
                </a:r>
              </a:p>
              <a:p>
                <a:pPr marL="0" marR="0" lvl="0" indent="0" algn="ctr" defTabSz="914400" rtl="0" eaLnBrk="1" fontAlgn="auto" latinLnBrk="0" hangingPunct="1">
                  <a:lnSpc>
                    <a:spcPct val="100000"/>
                  </a:lnSpc>
                  <a:spcBef>
                    <a:spcPts val="0"/>
                  </a:spcBef>
                  <a:spcAft>
                    <a:spcPts val="0"/>
                  </a:spcAft>
                  <a:buClrTx/>
                  <a:buSzTx/>
                  <a:buFontTx/>
                  <a:buNone/>
                  <a:tabLst/>
                  <a:defRPr sz="2600" b="1">
                    <a:solidFill>
                      <a:sysClr val="windowText" lastClr="000000">
                        <a:lumMod val="65000"/>
                        <a:lumOff val="35000"/>
                      </a:sysClr>
                    </a:solidFill>
                    <a:latin typeface="Arial Narrow" panose="020B0606020202030204" pitchFamily="34" charset="0"/>
                  </a:defRPr>
                </a:pPr>
                <a:r>
                  <a:rPr lang="en-US" sz="2600" b="1" i="0" baseline="0" dirty="0">
                    <a:effectLst/>
                    <a:latin typeface="Arial Narrow" panose="020B0606020202030204" pitchFamily="34" charset="0"/>
                  </a:rPr>
                  <a:t>in Shear (N)</a:t>
                </a:r>
                <a:endParaRPr lang="en-US" sz="2600" b="1" dirty="0">
                  <a:effectLst/>
                  <a:latin typeface="Arial Narrow" panose="020B0606020202030204" pitchFamily="34" charset="0"/>
                </a:endParaRPr>
              </a:p>
            </c:rich>
          </c:tx>
          <c:layout>
            <c:manualLayout>
              <c:xMode val="edge"/>
              <c:yMode val="edge"/>
              <c:x val="6.9444444444444441E-3"/>
              <c:y val="0.14040043319387979"/>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600" b="1" i="0" u="none" strike="noStrike" kern="1200" baseline="0">
                  <a:solidFill>
                    <a:sysClr val="windowText" lastClr="000000">
                      <a:lumMod val="65000"/>
                      <a:lumOff val="35000"/>
                    </a:sysClr>
                  </a:solidFill>
                  <a:latin typeface="Arial Narrow" panose="020B0606020202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25193976"/>
        <c:crosses val="autoZero"/>
        <c:crossBetween val="midCat"/>
      </c:valAx>
      <c:spPr>
        <a:noFill/>
        <a:ln>
          <a:solidFill>
            <a:srgbClr val="E7E6E6">
              <a:lumMod val="90000"/>
            </a:srgbClr>
          </a:solidFill>
        </a:ln>
        <a:effectLst/>
      </c:spPr>
    </c:plotArea>
    <c:legend>
      <c:legendPos val="r"/>
      <c:layout>
        <c:manualLayout>
          <c:xMode val="edge"/>
          <c:yMode val="edge"/>
          <c:x val="0.83866861694371542"/>
          <c:y val="0.16762322340267732"/>
          <c:w val="0.14975730898221057"/>
          <c:h val="0.63639498477601042"/>
        </c:manualLayout>
      </c:layout>
      <c:overlay val="0"/>
      <c:spPr>
        <a:noFill/>
        <a:ln w="38100">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Experimental Data</c:v>
          </c:tx>
          <c:spPr>
            <a:ln w="38100" cap="rnd">
              <a:solidFill>
                <a:schemeClr val="accent1"/>
              </a:solidFill>
              <a:round/>
            </a:ln>
            <a:effectLst/>
          </c:spPr>
          <c:marker>
            <c:symbol val="circle"/>
            <c:size val="5"/>
            <c:spPr>
              <a:solidFill>
                <a:schemeClr val="accent1"/>
              </a:solidFill>
              <a:ln w="38100">
                <a:solidFill>
                  <a:schemeClr val="accent1"/>
                </a:solidFill>
              </a:ln>
              <a:effectLst/>
            </c:spPr>
          </c:marker>
          <c:xVal>
            <c:numRef>
              <c:f>Summary!$E$19:$E$24</c:f>
              <c:numCache>
                <c:formatCode>General</c:formatCode>
                <c:ptCount val="6"/>
                <c:pt idx="0">
                  <c:v>0.5</c:v>
                </c:pt>
                <c:pt idx="1">
                  <c:v>1</c:v>
                </c:pt>
                <c:pt idx="2">
                  <c:v>2</c:v>
                </c:pt>
                <c:pt idx="3">
                  <c:v>3</c:v>
                </c:pt>
                <c:pt idx="4">
                  <c:v>4</c:v>
                </c:pt>
                <c:pt idx="5">
                  <c:v>5</c:v>
                </c:pt>
              </c:numCache>
            </c:numRef>
          </c:xVal>
          <c:yVal>
            <c:numRef>
              <c:f>Summary!$F$19:$F$24</c:f>
              <c:numCache>
                <c:formatCode>General</c:formatCode>
                <c:ptCount val="6"/>
                <c:pt idx="0">
                  <c:v>18.017182618690477</c:v>
                </c:pt>
                <c:pt idx="1">
                  <c:v>38.299573333333328</c:v>
                </c:pt>
                <c:pt idx="2">
                  <c:v>79.651662499999986</c:v>
                </c:pt>
                <c:pt idx="3">
                  <c:v>118.050625</c:v>
                </c:pt>
                <c:pt idx="4">
                  <c:v>156.99900000000002</c:v>
                </c:pt>
                <c:pt idx="5">
                  <c:v>195.438875</c:v>
                </c:pt>
              </c:numCache>
            </c:numRef>
          </c:yVal>
          <c:smooth val="0"/>
          <c:extLst>
            <c:ext xmlns:c16="http://schemas.microsoft.com/office/drawing/2014/chart" uri="{C3380CC4-5D6E-409C-BE32-E72D297353CC}">
              <c16:uniqueId val="{00000000-758E-4575-995F-B5970E066F48}"/>
            </c:ext>
          </c:extLst>
        </c:ser>
        <c:ser>
          <c:idx val="1"/>
          <c:order val="1"/>
          <c:tx>
            <c:v>Simulation Data</c:v>
          </c:tx>
          <c:spPr>
            <a:ln w="38100" cap="rnd">
              <a:solidFill>
                <a:schemeClr val="accent2"/>
              </a:solidFill>
              <a:round/>
            </a:ln>
            <a:effectLst/>
          </c:spPr>
          <c:marker>
            <c:symbol val="circle"/>
            <c:size val="5"/>
            <c:spPr>
              <a:solidFill>
                <a:schemeClr val="accent2"/>
              </a:solidFill>
              <a:ln w="38100">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2.1595771681486857E-3"/>
                  <c:y val="-2.3631792866385823E-2"/>
                </c:manualLayout>
              </c:layout>
              <c:numFmt formatCode="General" sourceLinked="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rendlineLbl>
          </c:trendline>
          <c:xVal>
            <c:numRef>
              <c:f>Summary!$E$19:$E$24</c:f>
              <c:numCache>
                <c:formatCode>General</c:formatCode>
                <c:ptCount val="6"/>
                <c:pt idx="0">
                  <c:v>0.5</c:v>
                </c:pt>
                <c:pt idx="1">
                  <c:v>1</c:v>
                </c:pt>
                <c:pt idx="2">
                  <c:v>2</c:v>
                </c:pt>
                <c:pt idx="3">
                  <c:v>3</c:v>
                </c:pt>
                <c:pt idx="4">
                  <c:v>4</c:v>
                </c:pt>
                <c:pt idx="5">
                  <c:v>5</c:v>
                </c:pt>
              </c:numCache>
            </c:numRef>
          </c:xVal>
          <c:yVal>
            <c:numRef>
              <c:f>Summary!$G$19:$G$24</c:f>
              <c:numCache>
                <c:formatCode>General</c:formatCode>
                <c:ptCount val="6"/>
                <c:pt idx="0">
                  <c:v>19.938789047619046</c:v>
                </c:pt>
                <c:pt idx="1">
                  <c:v>39.475861428571427</c:v>
                </c:pt>
                <c:pt idx="2">
                  <c:v>78.221800000000002</c:v>
                </c:pt>
                <c:pt idx="3">
                  <c:v>119.05614583333333</c:v>
                </c:pt>
                <c:pt idx="4">
                  <c:v>158.87175000000002</c:v>
                </c:pt>
                <c:pt idx="5">
                  <c:v>198.80250000000001</c:v>
                </c:pt>
              </c:numCache>
            </c:numRef>
          </c:yVal>
          <c:smooth val="0"/>
          <c:extLst>
            <c:ext xmlns:c16="http://schemas.microsoft.com/office/drawing/2014/chart" uri="{C3380CC4-5D6E-409C-BE32-E72D297353CC}">
              <c16:uniqueId val="{00000002-758E-4575-995F-B5970E066F48}"/>
            </c:ext>
          </c:extLst>
        </c:ser>
        <c:dLbls>
          <c:showLegendKey val="0"/>
          <c:showVal val="0"/>
          <c:showCatName val="0"/>
          <c:showSerName val="0"/>
          <c:showPercent val="0"/>
          <c:showBubbleSize val="0"/>
        </c:dLbls>
        <c:axId val="284827480"/>
        <c:axId val="284827088"/>
      </c:scatterChart>
      <c:valAx>
        <c:axId val="284827480"/>
        <c:scaling>
          <c:orientation val="minMax"/>
        </c:scaling>
        <c:delete val="0"/>
        <c:axPos val="b"/>
        <c:title>
          <c:tx>
            <c:rich>
              <a:bodyPr rot="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r>
                  <a:rPr lang="en-US" sz="2600" b="0" i="0" kern="1200" baseline="0" dirty="0">
                    <a:solidFill>
                      <a:srgbClr val="595959"/>
                    </a:solidFill>
                    <a:effectLst/>
                    <a:latin typeface="Arial Narrow" panose="020B0606020202030204" pitchFamily="34" charset="0"/>
                  </a:rPr>
                  <a:t>Displacement (mm)</a:t>
                </a:r>
                <a:endParaRPr lang="en-US" sz="2600" dirty="0">
                  <a:effectLst/>
                  <a:latin typeface="Arial Narrow" panose="020B0606020202030204" pitchFamily="34" charset="0"/>
                </a:endParaRP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4827088"/>
        <c:crosses val="autoZero"/>
        <c:crossBetween val="midCat"/>
      </c:valAx>
      <c:valAx>
        <c:axId val="284827088"/>
        <c:scaling>
          <c:orientation val="minMax"/>
        </c:scaling>
        <c:delete val="0"/>
        <c:axPos val="l"/>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r>
                  <a:rPr lang="en-US" sz="2600" b="0" i="0" kern="1200" baseline="0" dirty="0">
                    <a:solidFill>
                      <a:srgbClr val="595959"/>
                    </a:solidFill>
                    <a:effectLst/>
                    <a:latin typeface="Arial Narrow" panose="020B0606020202030204" pitchFamily="34" charset="0"/>
                  </a:rPr>
                  <a:t>Maximum Shear </a:t>
                </a:r>
                <a:endParaRPr lang="en-US" sz="2600" dirty="0">
                  <a:effectLst/>
                  <a:latin typeface="Arial Narrow" panose="020B0606020202030204" pitchFamily="34" charset="0"/>
                </a:endParaRPr>
              </a:p>
              <a:p>
                <a:pPr>
                  <a:defRPr sz="2600"/>
                </a:pPr>
                <a:r>
                  <a:rPr lang="en-US" sz="2600" b="0" i="0" kern="1200" baseline="0" dirty="0">
                    <a:solidFill>
                      <a:srgbClr val="595959"/>
                    </a:solidFill>
                    <a:effectLst/>
                    <a:latin typeface="Arial Narrow" panose="020B0606020202030204" pitchFamily="34" charset="0"/>
                  </a:rPr>
                  <a:t>Reaction Force (N)</a:t>
                </a:r>
                <a:endParaRPr lang="en-US" sz="2600" dirty="0">
                  <a:effectLst/>
                  <a:latin typeface="Arial Narrow" panose="020B0606020202030204" pitchFamily="34" charset="0"/>
                </a:endParaRPr>
              </a:p>
            </c:rich>
          </c:tx>
          <c:layout>
            <c:manualLayout>
              <c:xMode val="edge"/>
              <c:yMode val="edge"/>
              <c:x val="1.1520427955923389E-2"/>
              <c:y val="2.9469795864852388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4827480"/>
        <c:crosses val="autoZero"/>
        <c:crossBetween val="midCat"/>
      </c:valAx>
      <c:spPr>
        <a:solidFill>
          <a:schemeClr val="bg1"/>
        </a:solidFill>
        <a:ln>
          <a:solidFill>
            <a:srgbClr val="E7E6E6">
              <a:lumMod val="90000"/>
            </a:srgbClr>
          </a:solidFill>
        </a:ln>
        <a:effectLst/>
      </c:spPr>
    </c:plotArea>
    <c:legend>
      <c:legendPos val="b"/>
      <c:legendEntry>
        <c:idx val="2"/>
        <c:delete val="1"/>
      </c:legendEntry>
      <c:overlay val="0"/>
      <c:spPr>
        <a:noFill/>
        <a:ln w="38100">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Experimental Data</c:v>
          </c:tx>
          <c:spPr>
            <a:ln w="38100" cap="rnd">
              <a:solidFill>
                <a:schemeClr val="accent1"/>
              </a:solidFill>
              <a:round/>
            </a:ln>
            <a:effectLst/>
          </c:spPr>
          <c:marker>
            <c:symbol val="circle"/>
            <c:size val="5"/>
            <c:spPr>
              <a:solidFill>
                <a:schemeClr val="accent1"/>
              </a:solidFill>
              <a:ln w="38100">
                <a:solidFill>
                  <a:schemeClr val="accent1"/>
                </a:solidFill>
              </a:ln>
              <a:effectLst/>
            </c:spPr>
          </c:marker>
          <c:trendline>
            <c:spPr>
              <a:ln w="19050" cap="rnd">
                <a:solidFill>
                  <a:schemeClr val="accent1"/>
                </a:solidFill>
                <a:prstDash val="sysDot"/>
              </a:ln>
              <a:effectLst/>
            </c:spPr>
            <c:trendlineType val="linear"/>
            <c:dispRSqr val="0"/>
            <c:dispEq val="0"/>
          </c:trendline>
          <c:xVal>
            <c:numRef>
              <c:f>Summary!$A$19:$A$24</c:f>
              <c:numCache>
                <c:formatCode>General</c:formatCode>
                <c:ptCount val="6"/>
                <c:pt idx="0">
                  <c:v>0.5</c:v>
                </c:pt>
                <c:pt idx="1">
                  <c:v>1</c:v>
                </c:pt>
                <c:pt idx="2">
                  <c:v>2</c:v>
                </c:pt>
                <c:pt idx="3">
                  <c:v>3</c:v>
                </c:pt>
                <c:pt idx="4">
                  <c:v>4</c:v>
                </c:pt>
                <c:pt idx="5">
                  <c:v>5</c:v>
                </c:pt>
              </c:numCache>
            </c:numRef>
          </c:xVal>
          <c:yVal>
            <c:numRef>
              <c:f>Summary!$B$19:$B$24</c:f>
              <c:numCache>
                <c:formatCode>General</c:formatCode>
                <c:ptCount val="6"/>
                <c:pt idx="0">
                  <c:v>7.6678982500000004</c:v>
                </c:pt>
                <c:pt idx="1">
                  <c:v>17.809178240000001</c:v>
                </c:pt>
                <c:pt idx="2">
                  <c:v>36.717167459999999</c:v>
                </c:pt>
                <c:pt idx="3">
                  <c:v>54.910346666666669</c:v>
                </c:pt>
                <c:pt idx="4">
                  <c:v>72.440577779999998</c:v>
                </c:pt>
                <c:pt idx="5">
                  <c:v>87.572000000000003</c:v>
                </c:pt>
              </c:numCache>
            </c:numRef>
          </c:yVal>
          <c:smooth val="0"/>
          <c:extLst>
            <c:ext xmlns:c16="http://schemas.microsoft.com/office/drawing/2014/chart" uri="{C3380CC4-5D6E-409C-BE32-E72D297353CC}">
              <c16:uniqueId val="{00000001-1F3D-4823-B271-78BA3496B455}"/>
            </c:ext>
          </c:extLst>
        </c:ser>
        <c:ser>
          <c:idx val="1"/>
          <c:order val="1"/>
          <c:tx>
            <c:v>Simulation Data</c:v>
          </c:tx>
          <c:spPr>
            <a:ln w="38100" cap="rnd">
              <a:solidFill>
                <a:schemeClr val="accent2"/>
              </a:solidFill>
              <a:round/>
            </a:ln>
            <a:effectLst/>
          </c:spPr>
          <c:marker>
            <c:symbol val="circle"/>
            <c:size val="5"/>
            <c:spPr>
              <a:solidFill>
                <a:schemeClr val="accent2"/>
              </a:solidFill>
              <a:ln w="38100">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7.8401236398015967E-2"/>
                  <c:y val="2.9979421170542062E-2"/>
                </c:manualLayout>
              </c:layout>
              <c:numFmt formatCode="General" sourceLinked="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rendlineLbl>
          </c:trendline>
          <c:xVal>
            <c:numRef>
              <c:f>Summary!$A$19:$A$24</c:f>
              <c:numCache>
                <c:formatCode>General</c:formatCode>
                <c:ptCount val="6"/>
                <c:pt idx="0">
                  <c:v>0.5</c:v>
                </c:pt>
                <c:pt idx="1">
                  <c:v>1</c:v>
                </c:pt>
                <c:pt idx="2">
                  <c:v>2</c:v>
                </c:pt>
                <c:pt idx="3">
                  <c:v>3</c:v>
                </c:pt>
                <c:pt idx="4">
                  <c:v>4</c:v>
                </c:pt>
                <c:pt idx="5">
                  <c:v>5</c:v>
                </c:pt>
              </c:numCache>
            </c:numRef>
          </c:xVal>
          <c:yVal>
            <c:numRef>
              <c:f>Summary!$C$19:$C$24</c:f>
              <c:numCache>
                <c:formatCode>General</c:formatCode>
                <c:ptCount val="6"/>
                <c:pt idx="0">
                  <c:v>9.1564809999999994</c:v>
                </c:pt>
                <c:pt idx="1">
                  <c:v>18.282431020000001</c:v>
                </c:pt>
                <c:pt idx="2">
                  <c:v>36.909966666666669</c:v>
                </c:pt>
                <c:pt idx="3">
                  <c:v>55.433819999999997</c:v>
                </c:pt>
                <c:pt idx="4">
                  <c:v>73.894233330000006</c:v>
                </c:pt>
                <c:pt idx="5">
                  <c:v>92.410946666666675</c:v>
                </c:pt>
              </c:numCache>
            </c:numRef>
          </c:yVal>
          <c:smooth val="0"/>
          <c:extLst>
            <c:ext xmlns:c16="http://schemas.microsoft.com/office/drawing/2014/chart" uri="{C3380CC4-5D6E-409C-BE32-E72D297353CC}">
              <c16:uniqueId val="{00000003-1F3D-4823-B271-78BA3496B455}"/>
            </c:ext>
          </c:extLst>
        </c:ser>
        <c:dLbls>
          <c:showLegendKey val="0"/>
          <c:showVal val="0"/>
          <c:showCatName val="0"/>
          <c:showSerName val="0"/>
          <c:showPercent val="0"/>
          <c:showBubbleSize val="0"/>
        </c:dLbls>
        <c:axId val="280452512"/>
        <c:axId val="280458000"/>
      </c:scatterChart>
      <c:valAx>
        <c:axId val="280452512"/>
        <c:scaling>
          <c:orientation val="minMax"/>
        </c:scaling>
        <c:delete val="0"/>
        <c:axPos val="b"/>
        <c:title>
          <c:tx>
            <c:rich>
              <a:bodyPr rot="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r>
                  <a:rPr lang="en-US" sz="2600" b="0" i="0" kern="1200" baseline="0">
                    <a:solidFill>
                      <a:srgbClr val="595959"/>
                    </a:solidFill>
                    <a:effectLst/>
                    <a:latin typeface="Arial Narrow" panose="020B0606020202030204" pitchFamily="34" charset="0"/>
                  </a:rPr>
                  <a:t>Shear Displacement (mm)</a:t>
                </a:r>
                <a:endParaRPr lang="en-US" sz="2600">
                  <a:effectLst/>
                  <a:latin typeface="Arial Narrow" panose="020B0606020202030204" pitchFamily="34" charset="0"/>
                </a:endParaRP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0458000"/>
        <c:crosses val="autoZero"/>
        <c:crossBetween val="midCat"/>
      </c:valAx>
      <c:valAx>
        <c:axId val="280458000"/>
        <c:scaling>
          <c:orientation val="minMax"/>
        </c:scaling>
        <c:delete val="0"/>
        <c:axPos val="l"/>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r>
                  <a:rPr lang="en-US" sz="2600" b="0" i="0" baseline="0">
                    <a:effectLst/>
                    <a:latin typeface="Arial Narrow" panose="020B0606020202030204" pitchFamily="34" charset="0"/>
                  </a:rPr>
                  <a:t>Maximum Shear</a:t>
                </a:r>
                <a:endParaRPr lang="en-US" sz="2600">
                  <a:effectLst/>
                  <a:latin typeface="Arial Narrow" panose="020B0606020202030204" pitchFamily="34" charset="0"/>
                </a:endParaRPr>
              </a:p>
              <a:p>
                <a:pPr>
                  <a:defRPr sz="2600">
                    <a:latin typeface="Arial Narrow" panose="020B0606020202030204" pitchFamily="34" charset="0"/>
                  </a:defRPr>
                </a:pPr>
                <a:r>
                  <a:rPr lang="en-US" sz="2600" b="0" i="0" baseline="0">
                    <a:effectLst/>
                    <a:latin typeface="Arial Narrow" panose="020B0606020202030204" pitchFamily="34" charset="0"/>
                  </a:rPr>
                  <a:t>Reaction Force (N)</a:t>
                </a:r>
                <a:endParaRPr lang="en-US" sz="2600">
                  <a:effectLst/>
                  <a:latin typeface="Arial Narrow" panose="020B0606020202030204" pitchFamily="34" charset="0"/>
                </a:endParaRPr>
              </a:p>
            </c:rich>
          </c:tx>
          <c:layout>
            <c:manualLayout>
              <c:xMode val="edge"/>
              <c:yMode val="edge"/>
              <c:x val="1.5382994007646469E-2"/>
              <c:y val="4.8652001162903386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80452512"/>
        <c:crosses val="autoZero"/>
        <c:crossBetween val="midCat"/>
      </c:valAx>
      <c:spPr>
        <a:noFill/>
        <a:ln>
          <a:solidFill>
            <a:srgbClr val="E7E6E6">
              <a:lumMod val="90000"/>
            </a:srgbClr>
          </a:solid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0.80418</cdr:x>
      <cdr:y>0.03044</cdr:y>
    </cdr:from>
    <cdr:to>
      <cdr:x>1</cdr:x>
      <cdr:y>0.18429</cdr:y>
    </cdr:to>
    <cdr:sp macro="" textlink="">
      <cdr:nvSpPr>
        <cdr:cNvPr id="2" name="TextBox 1">
          <a:extLst xmlns:a="http://schemas.openxmlformats.org/drawingml/2006/main">
            <a:ext uri="{FF2B5EF4-FFF2-40B4-BE49-F238E27FC236}">
              <a16:creationId xmlns:a16="http://schemas.microsoft.com/office/drawing/2014/main" id="{088DE624-02C3-4468-8B70-39196FC75224}"/>
            </a:ext>
          </a:extLst>
        </cdr:cNvPr>
        <cdr:cNvSpPr txBox="1"/>
      </cdr:nvSpPr>
      <cdr:spPr>
        <a:xfrm xmlns:a="http://schemas.openxmlformats.org/drawingml/2006/main">
          <a:off x="8824106" y="190872"/>
          <a:ext cx="2148694" cy="9645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400" dirty="0">
              <a:latin typeface="Arial Narrow" panose="020B0606020202030204" pitchFamily="34" charset="0"/>
            </a:rPr>
            <a:t>Compression Displacements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F959BDB8-6C3D-4BB6-A86B-7F20DDADE2FD}" type="datetimeFigureOut">
              <a:rPr lang="en-US" smtClean="0"/>
              <a:t>9/17/2017</a:t>
            </a:fld>
            <a:endParaRPr lang="en-US"/>
          </a:p>
        </p:txBody>
      </p:sp>
      <p:sp>
        <p:nvSpPr>
          <p:cNvPr id="4" name="Slide Image Placeholder 3"/>
          <p:cNvSpPr>
            <a:spLocks noGrp="1" noRot="1" noChangeAspect="1"/>
          </p:cNvSpPr>
          <p:nvPr>
            <p:ph type="sldImg" idx="2"/>
          </p:nvPr>
        </p:nvSpPr>
        <p:spPr>
          <a:xfrm>
            <a:off x="1611313" y="1162050"/>
            <a:ext cx="36591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5A8AA5F5-DA5A-4694-9D72-7D7D5158959D}" type="slidenum">
              <a:rPr lang="en-US" smtClean="0"/>
              <a:t>‹#›</a:t>
            </a:fld>
            <a:endParaRPr lang="en-US"/>
          </a:p>
        </p:txBody>
      </p:sp>
    </p:spTree>
    <p:extLst>
      <p:ext uri="{BB962C8B-B14F-4D97-AF65-F5344CB8AC3E}">
        <p14:creationId xmlns:p14="http://schemas.microsoft.com/office/powerpoint/2010/main" val="539614038"/>
      </p:ext>
    </p:extLst>
  </p:cSld>
  <p:clrMap bg1="lt1" tx1="dk1" bg2="lt2" tx2="dk2" accent1="accent1" accent2="accent2" accent3="accent3" accent4="accent4" accent5="accent5" accent6="accent6" hlink="hlink" folHlink="folHlink"/>
  <p:notesStyle>
    <a:lvl1pPr marL="0" algn="l" defTabSz="1426464" rtl="0" eaLnBrk="1" latinLnBrk="0" hangingPunct="1">
      <a:defRPr sz="1872" kern="1200">
        <a:solidFill>
          <a:schemeClr val="tx1"/>
        </a:solidFill>
        <a:latin typeface="+mn-lt"/>
        <a:ea typeface="+mn-ea"/>
        <a:cs typeface="+mn-cs"/>
      </a:defRPr>
    </a:lvl1pPr>
    <a:lvl2pPr marL="713232" algn="l" defTabSz="1426464" rtl="0" eaLnBrk="1" latinLnBrk="0" hangingPunct="1">
      <a:defRPr sz="1872" kern="1200">
        <a:solidFill>
          <a:schemeClr val="tx1"/>
        </a:solidFill>
        <a:latin typeface="+mn-lt"/>
        <a:ea typeface="+mn-ea"/>
        <a:cs typeface="+mn-cs"/>
      </a:defRPr>
    </a:lvl2pPr>
    <a:lvl3pPr marL="1426464" algn="l" defTabSz="1426464" rtl="0" eaLnBrk="1" latinLnBrk="0" hangingPunct="1">
      <a:defRPr sz="1872" kern="1200">
        <a:solidFill>
          <a:schemeClr val="tx1"/>
        </a:solidFill>
        <a:latin typeface="+mn-lt"/>
        <a:ea typeface="+mn-ea"/>
        <a:cs typeface="+mn-cs"/>
      </a:defRPr>
    </a:lvl3pPr>
    <a:lvl4pPr marL="2139696" algn="l" defTabSz="1426464" rtl="0" eaLnBrk="1" latinLnBrk="0" hangingPunct="1">
      <a:defRPr sz="1872" kern="1200">
        <a:solidFill>
          <a:schemeClr val="tx1"/>
        </a:solidFill>
        <a:latin typeface="+mn-lt"/>
        <a:ea typeface="+mn-ea"/>
        <a:cs typeface="+mn-cs"/>
      </a:defRPr>
    </a:lvl4pPr>
    <a:lvl5pPr marL="2852928" algn="l" defTabSz="1426464" rtl="0" eaLnBrk="1" latinLnBrk="0" hangingPunct="1">
      <a:defRPr sz="1872" kern="1200">
        <a:solidFill>
          <a:schemeClr val="tx1"/>
        </a:solidFill>
        <a:latin typeface="+mn-lt"/>
        <a:ea typeface="+mn-ea"/>
        <a:cs typeface="+mn-cs"/>
      </a:defRPr>
    </a:lvl5pPr>
    <a:lvl6pPr marL="3566160" algn="l" defTabSz="1426464" rtl="0" eaLnBrk="1" latinLnBrk="0" hangingPunct="1">
      <a:defRPr sz="1872" kern="1200">
        <a:solidFill>
          <a:schemeClr val="tx1"/>
        </a:solidFill>
        <a:latin typeface="+mn-lt"/>
        <a:ea typeface="+mn-ea"/>
        <a:cs typeface="+mn-cs"/>
      </a:defRPr>
    </a:lvl6pPr>
    <a:lvl7pPr marL="4279392" algn="l" defTabSz="1426464" rtl="0" eaLnBrk="1" latinLnBrk="0" hangingPunct="1">
      <a:defRPr sz="1872" kern="1200">
        <a:solidFill>
          <a:schemeClr val="tx1"/>
        </a:solidFill>
        <a:latin typeface="+mn-lt"/>
        <a:ea typeface="+mn-ea"/>
        <a:cs typeface="+mn-cs"/>
      </a:defRPr>
    </a:lvl7pPr>
    <a:lvl8pPr marL="4992624" algn="l" defTabSz="1426464" rtl="0" eaLnBrk="1" latinLnBrk="0" hangingPunct="1">
      <a:defRPr sz="1872" kern="1200">
        <a:solidFill>
          <a:schemeClr val="tx1"/>
        </a:solidFill>
        <a:latin typeface="+mn-lt"/>
        <a:ea typeface="+mn-ea"/>
        <a:cs typeface="+mn-cs"/>
      </a:defRPr>
    </a:lvl8pPr>
    <a:lvl9pPr marL="5705856" algn="l" defTabSz="1426464" rtl="0" eaLnBrk="1" latinLnBrk="0" hangingPunct="1">
      <a:defRPr sz="187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1313" y="1162050"/>
            <a:ext cx="3659187"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AA5F5-DA5A-4694-9D72-7D7D5158959D}" type="slidenum">
              <a:rPr lang="en-US" smtClean="0"/>
              <a:t>1</a:t>
            </a:fld>
            <a:endParaRPr lang="en-US"/>
          </a:p>
        </p:txBody>
      </p:sp>
    </p:spTree>
    <p:extLst>
      <p:ext uri="{BB962C8B-B14F-4D97-AF65-F5344CB8AC3E}">
        <p14:creationId xmlns:p14="http://schemas.microsoft.com/office/powerpoint/2010/main" val="363295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701BA-EF20-46EB-96A5-1D525037316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41370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701BA-EF20-46EB-96A5-1D525037316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228923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701BA-EF20-46EB-96A5-1D525037316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362495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701BA-EF20-46EB-96A5-1D525037316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10253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701BA-EF20-46EB-96A5-1D5250373168}"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138401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701BA-EF20-46EB-96A5-1D5250373168}"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357577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701BA-EF20-46EB-96A5-1D5250373168}"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168152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701BA-EF20-46EB-96A5-1D5250373168}" type="datetimeFigureOut">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206128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701BA-EF20-46EB-96A5-1D5250373168}" type="datetimeFigureOut">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53603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6E701BA-EF20-46EB-96A5-1D5250373168}"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197446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6E701BA-EF20-46EB-96A5-1D5250373168}"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C7A7A-606E-44ED-B8FD-FD1B4E42C612}" type="slidenum">
              <a:rPr lang="en-US" smtClean="0"/>
              <a:t>‹#›</a:t>
            </a:fld>
            <a:endParaRPr lang="en-US"/>
          </a:p>
        </p:txBody>
      </p:sp>
    </p:spTree>
    <p:extLst>
      <p:ext uri="{BB962C8B-B14F-4D97-AF65-F5344CB8AC3E}">
        <p14:creationId xmlns:p14="http://schemas.microsoft.com/office/powerpoint/2010/main" val="370726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96E701BA-EF20-46EB-96A5-1D5250373168}" type="datetimeFigureOut">
              <a:rPr lang="en-US" smtClean="0"/>
              <a:t>9/17/2017</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E3AC7A7A-606E-44ED-B8FD-FD1B4E42C612}" type="slidenum">
              <a:rPr lang="en-US" smtClean="0"/>
              <a:t>‹#›</a:t>
            </a:fld>
            <a:endParaRPr lang="en-US"/>
          </a:p>
        </p:txBody>
      </p:sp>
    </p:spTree>
    <p:extLst>
      <p:ext uri="{BB962C8B-B14F-4D97-AF65-F5344CB8AC3E}">
        <p14:creationId xmlns:p14="http://schemas.microsoft.com/office/powerpoint/2010/main" val="3403195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hart" Target="../charts/chart2.xml"/><Relationship Id="rId18" Type="http://schemas.openxmlformats.org/officeDocument/2006/relationships/image" Target="../media/image9.jpg"/><Relationship Id="rId7" Type="http://schemas.openxmlformats.org/officeDocument/2006/relationships/hyperlink" Target="biomimetics.mit.edu" TargetMode="External"/><Relationship Id="rId12" Type="http://schemas.openxmlformats.org/officeDocument/2006/relationships/chart" Target="../charts/chart1.xml"/><Relationship Id="rId17" Type="http://schemas.openxmlformats.org/officeDocument/2006/relationships/image" Target="../media/image8.jpg"/><Relationship Id="rId2" Type="http://schemas.openxmlformats.org/officeDocument/2006/relationships/notesSlide" Target="../notesSlides/notesSlide1.xml"/><Relationship Id="rId16" Type="http://schemas.openxmlformats.org/officeDocument/2006/relationships/image" Target="../media/image7.jpe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gif"/><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chart" Target="../charts/chart3.xml"/><Relationship Id="rId10" Type="http://schemas.openxmlformats.org/officeDocument/2006/relationships/image" Target="../media/image5.jpe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4.jpe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91A7E-3F7F-4782-9893-D4EC07161C52}"/>
              </a:ext>
            </a:extLst>
          </p:cNvPr>
          <p:cNvSpPr txBox="1"/>
          <p:nvPr/>
        </p:nvSpPr>
        <p:spPr>
          <a:xfrm>
            <a:off x="-42540" y="0"/>
            <a:ext cx="38447340" cy="4114800"/>
          </a:xfrm>
          <a:prstGeom prst="rect">
            <a:avLst/>
          </a:prstGeom>
          <a:solidFill>
            <a:srgbClr val="CC9898"/>
          </a:solidFill>
        </p:spPr>
        <p:txBody>
          <a:bodyPr wrap="square" rtlCol="0">
            <a:spAutoFit/>
          </a:bodyPr>
          <a:lstStyle/>
          <a:p>
            <a:endParaRPr lang="en-US" dirty="0"/>
          </a:p>
        </p:txBody>
      </p:sp>
      <p:sp>
        <p:nvSpPr>
          <p:cNvPr id="15" name="Rectangle 3"/>
          <p:cNvSpPr>
            <a:spLocks noChangeArrowheads="1"/>
          </p:cNvSpPr>
          <p:nvPr/>
        </p:nvSpPr>
        <p:spPr bwMode="auto">
          <a:xfrm>
            <a:off x="6828115" y="369486"/>
            <a:ext cx="29976485" cy="2753146"/>
          </a:xfrm>
          <a:prstGeom prst="rect">
            <a:avLst/>
          </a:prstGeom>
          <a:noFill/>
          <a:ln w="12700">
            <a:noFill/>
            <a:miter lim="800000"/>
            <a:headEnd/>
            <a:tailEnd/>
          </a:ln>
          <a:effectLst/>
        </p:spPr>
        <p:txBody>
          <a:bodyPr wrap="square" lIns="441927" tIns="217085" rIns="441927" bIns="217085">
            <a:prstTxWarp prst="textNoShape">
              <a:avLst/>
            </a:prstTxWarp>
            <a:spAutoFit/>
          </a:bodyPr>
          <a:lstStyle/>
          <a:p>
            <a:pPr defTabSz="2480761" eaLnBrk="0" fontAlgn="base" hangingPunct="0">
              <a:lnSpc>
                <a:spcPct val="75000"/>
              </a:lnSpc>
              <a:spcBef>
                <a:spcPct val="0"/>
              </a:spcBef>
              <a:spcAft>
                <a:spcPct val="0"/>
              </a:spcAft>
            </a:pPr>
            <a:r>
              <a:rPr lang="en-US" sz="10000" dirty="0">
                <a:ln w="0"/>
                <a:effectLst>
                  <a:outerShdw blurRad="38100" dist="19050" dir="2700000" algn="tl" rotWithShape="0">
                    <a:schemeClr val="dk1">
                      <a:alpha val="40000"/>
                    </a:schemeClr>
                  </a:outerShdw>
                </a:effectLst>
                <a:latin typeface="Franklin Gothic Demi Cond" pitchFamily="34" charset="0"/>
              </a:rPr>
              <a:t>Design Principles and Material Characterization of Smart Force Sensor for Use in Human Locomotion</a:t>
            </a:r>
          </a:p>
        </p:txBody>
      </p:sp>
      <p:sp>
        <p:nvSpPr>
          <p:cNvPr id="17" name="Rectangle 16"/>
          <p:cNvSpPr/>
          <p:nvPr/>
        </p:nvSpPr>
        <p:spPr>
          <a:xfrm>
            <a:off x="7093002" y="2786411"/>
            <a:ext cx="31216599" cy="1200329"/>
          </a:xfrm>
          <a:prstGeom prst="rect">
            <a:avLst/>
          </a:prstGeom>
          <a:noFill/>
        </p:spPr>
        <p:txBody>
          <a:bodyPr wrap="square">
            <a:spAutoFit/>
          </a:bodyPr>
          <a:lstStyle/>
          <a:p>
            <a:pPr lvl="0" eaLnBrk="0" fontAlgn="base" hangingPunct="0">
              <a:spcBef>
                <a:spcPct val="0"/>
              </a:spcBef>
              <a:spcAft>
                <a:spcPct val="0"/>
              </a:spcAft>
            </a:pPr>
            <a:r>
              <a:rPr lang="en-US" altLang="zh-CN" sz="7200" dirty="0">
                <a:ln w="0"/>
                <a:solidFill>
                  <a:schemeClr val="bg1"/>
                </a:solidFill>
                <a:effectLst>
                  <a:outerShdw blurRad="38100" dist="19050" dir="2700000" algn="tl" rotWithShape="0">
                    <a:schemeClr val="dk1">
                      <a:alpha val="40000"/>
                    </a:schemeClr>
                  </a:outerShdw>
                </a:effectLst>
                <a:latin typeface="Franklin Gothic Demi" pitchFamily="34" charset="0"/>
                <a:ea typeface="宋体" charset="-122"/>
                <a:cs typeface="宋体" charset="-122"/>
              </a:rPr>
              <a:t>Iris Huang, Wendy Ma, Lauren Luo, Michael </a:t>
            </a:r>
            <a:r>
              <a:rPr lang="en-US" altLang="zh-CN" sz="7200" dirty="0" err="1">
                <a:ln w="0"/>
                <a:solidFill>
                  <a:schemeClr val="bg1"/>
                </a:solidFill>
                <a:effectLst>
                  <a:outerShdw blurRad="38100" dist="19050" dir="2700000" algn="tl" rotWithShape="0">
                    <a:schemeClr val="dk1">
                      <a:alpha val="40000"/>
                    </a:schemeClr>
                  </a:outerShdw>
                </a:effectLst>
                <a:latin typeface="Franklin Gothic Demi" pitchFamily="34" charset="0"/>
                <a:ea typeface="宋体" charset="-122"/>
                <a:cs typeface="宋体" charset="-122"/>
              </a:rPr>
              <a:t>Chuah</a:t>
            </a:r>
            <a:r>
              <a:rPr lang="en-US" altLang="zh-CN" sz="7200" dirty="0">
                <a:ln w="0"/>
                <a:solidFill>
                  <a:schemeClr val="bg1"/>
                </a:solidFill>
                <a:effectLst>
                  <a:outerShdw blurRad="38100" dist="19050" dir="2700000" algn="tl" rotWithShape="0">
                    <a:schemeClr val="dk1">
                      <a:alpha val="40000"/>
                    </a:schemeClr>
                  </a:outerShdw>
                </a:effectLst>
                <a:latin typeface="Franklin Gothic Demi" pitchFamily="34" charset="0"/>
                <a:ea typeface="宋体" charset="-122"/>
                <a:cs typeface="宋体" charset="-122"/>
              </a:rPr>
              <a:t>, and Prof. </a:t>
            </a:r>
            <a:r>
              <a:rPr lang="en-US" altLang="zh-CN" sz="7200" dirty="0" err="1">
                <a:ln w="0"/>
                <a:solidFill>
                  <a:schemeClr val="bg1"/>
                </a:solidFill>
                <a:effectLst>
                  <a:outerShdw blurRad="38100" dist="19050" dir="2700000" algn="tl" rotWithShape="0">
                    <a:schemeClr val="dk1">
                      <a:alpha val="40000"/>
                    </a:schemeClr>
                  </a:outerShdw>
                </a:effectLst>
                <a:latin typeface="Franklin Gothic Demi" pitchFamily="34" charset="0"/>
                <a:ea typeface="宋体" charset="-122"/>
                <a:cs typeface="宋体" charset="-122"/>
              </a:rPr>
              <a:t>Sangbae</a:t>
            </a:r>
            <a:r>
              <a:rPr lang="en-US" altLang="zh-CN" sz="7200" dirty="0">
                <a:ln w="0"/>
                <a:solidFill>
                  <a:schemeClr val="bg1"/>
                </a:solidFill>
                <a:effectLst>
                  <a:outerShdw blurRad="38100" dist="19050" dir="2700000" algn="tl" rotWithShape="0">
                    <a:schemeClr val="dk1">
                      <a:alpha val="40000"/>
                    </a:schemeClr>
                  </a:outerShdw>
                </a:effectLst>
                <a:latin typeface="Franklin Gothic Demi" pitchFamily="34" charset="0"/>
                <a:ea typeface="宋体" charset="-122"/>
                <a:cs typeface="宋体" charset="-122"/>
              </a:rPr>
              <a:t> Kim</a:t>
            </a:r>
          </a:p>
        </p:txBody>
      </p:sp>
      <p:sp>
        <p:nvSpPr>
          <p:cNvPr id="8" name="Rectangle 21"/>
          <p:cNvSpPr>
            <a:spLocks noChangeArrowheads="1"/>
          </p:cNvSpPr>
          <p:nvPr/>
        </p:nvSpPr>
        <p:spPr bwMode="auto">
          <a:xfrm>
            <a:off x="457200" y="4569713"/>
            <a:ext cx="11887200" cy="1828800"/>
          </a:xfrm>
          <a:prstGeom prst="rect">
            <a:avLst/>
          </a:prstGeom>
          <a:solidFill>
            <a:srgbClr val="B00000"/>
          </a:solidFill>
          <a:ln w="9525">
            <a:noFill/>
            <a:miter lim="800000"/>
            <a:headEnd/>
            <a:tailEnd/>
          </a:ln>
          <a:effectLst/>
        </p:spPr>
        <p:txBody>
          <a:bodyPr lIns="-110144" tIns="388788" rIns="-110144" bIns="388788" anchor="ctr">
            <a:prstTxWarp prst="textNoShape">
              <a:avLst/>
            </a:prstTxWarp>
          </a:bodyPr>
          <a:lstStyle/>
          <a:p>
            <a:pPr algn="ctr" defTabSz="9065498">
              <a:spcBef>
                <a:spcPct val="20000"/>
              </a:spcBef>
            </a:pPr>
            <a:r>
              <a:rPr lang="en-US" altLang="zh-CN" sz="7200" b="1" dirty="0">
                <a:ln w="0"/>
                <a:solidFill>
                  <a:schemeClr val="bg1"/>
                </a:solidFill>
                <a:effectLst>
                  <a:outerShdw blurRad="38100" dist="19050" dir="2700000" algn="tl" rotWithShape="0">
                    <a:schemeClr val="dk1">
                      <a:alpha val="40000"/>
                    </a:schemeClr>
                  </a:outerShdw>
                </a:effectLst>
                <a:latin typeface="Arial Narrow" panose="020B0606020202030204" pitchFamily="34" charset="0"/>
                <a:ea typeface="宋体" charset="-122"/>
                <a:cs typeface="宋体" charset="-122"/>
              </a:rPr>
              <a:t>Abstract</a:t>
            </a:r>
          </a:p>
        </p:txBody>
      </p:sp>
      <p:sp>
        <p:nvSpPr>
          <p:cNvPr id="9" name="Text Box 22"/>
          <p:cNvSpPr txBox="1">
            <a:spLocks noChangeArrowheads="1"/>
          </p:cNvSpPr>
          <p:nvPr/>
        </p:nvSpPr>
        <p:spPr bwMode="auto">
          <a:xfrm>
            <a:off x="457200" y="6400800"/>
            <a:ext cx="11887200" cy="7540526"/>
          </a:xfrm>
          <a:prstGeom prst="rect">
            <a:avLst/>
          </a:prstGeom>
          <a:noFill/>
          <a:ln w="9525">
            <a:noFill/>
            <a:miter lim="800000"/>
            <a:headEnd/>
            <a:tailEnd/>
          </a:ln>
        </p:spPr>
        <p:txBody>
          <a:bodyPr wrap="square">
            <a:prstTxWarp prst="textNoShape">
              <a:avLst/>
            </a:prstTxWarp>
            <a:spAutoFit/>
          </a:bodyPr>
          <a:lstStyle/>
          <a:p>
            <a:pPr algn="just">
              <a:spcBef>
                <a:spcPct val="10000"/>
              </a:spcBef>
              <a:buClr>
                <a:srgbClr val="632121"/>
              </a:buClr>
            </a:pPr>
            <a:r>
              <a:rPr lang="en-US" sz="4400" dirty="0">
                <a:latin typeface="Arial Narrow" panose="020B0606020202030204" pitchFamily="34" charset="0"/>
                <a:cs typeface="Arial" panose="020B0604020202020204" pitchFamily="34" charset="0"/>
              </a:rPr>
              <a:t>Current force sensing technologies are inadequate for the task of addressing the unique demands of legged locomotion, especially in application for sports analytics and gait analysis. Using new design principles and methodologies, we developed a low cost, robust footpad sensor designed for legged locomotion. This approach, called ‘Stress Distribution Sampling’, maps the local sampling of stress inside an elastomeric footpad to forces in both normal and shear directions. This is achieved through a combination of using </a:t>
            </a:r>
            <a:r>
              <a:rPr lang="en-US" sz="4400" dirty="0" err="1">
                <a:latin typeface="Arial Narrow" panose="020B0606020202030204" pitchFamily="34" charset="0"/>
                <a:cs typeface="Arial" panose="020B0604020202020204" pitchFamily="34" charset="0"/>
              </a:rPr>
              <a:t>hyperelastic</a:t>
            </a:r>
            <a:r>
              <a:rPr lang="en-US" sz="4400" dirty="0">
                <a:latin typeface="Arial Narrow" panose="020B0606020202030204" pitchFamily="34" charset="0"/>
                <a:cs typeface="Arial" panose="020B0604020202020204" pitchFamily="34" charset="0"/>
              </a:rPr>
              <a:t> and viscoelastic material models.</a:t>
            </a:r>
          </a:p>
        </p:txBody>
      </p:sp>
      <mc:AlternateContent xmlns:mc="http://schemas.openxmlformats.org/markup-compatibility/2006" xmlns:a14="http://schemas.microsoft.com/office/drawing/2010/main">
        <mc:Choice Requires="a14">
          <p:sp>
            <p:nvSpPr>
              <p:cNvPr id="53" name="Rectangle 52"/>
              <p:cNvSpPr/>
              <p:nvPr/>
            </p:nvSpPr>
            <p:spPr>
              <a:xfrm>
                <a:off x="13258800" y="6396803"/>
                <a:ext cx="11887200" cy="10384381"/>
              </a:xfrm>
              <a:prstGeom prst="rect">
                <a:avLst/>
              </a:prstGeom>
            </p:spPr>
            <p:txBody>
              <a:bodyPr wrap="square">
                <a:spAutoFit/>
              </a:bodyPr>
              <a:lstStyle/>
              <a:p>
                <a:pPr algn="just">
                  <a:spcBef>
                    <a:spcPct val="10000"/>
                  </a:spcBef>
                  <a:buClr>
                    <a:srgbClr val="632121"/>
                  </a:buClr>
                </a:pPr>
                <a:r>
                  <a:rPr lang="en-US" sz="4400" dirty="0">
                    <a:latin typeface="Arial Narrow" panose="020B0606020202030204" pitchFamily="34" charset="0"/>
                  </a:rPr>
                  <a:t>Derivation of a </a:t>
                </a:r>
                <a:r>
                  <a:rPr lang="en-US" sz="4400" dirty="0" err="1">
                    <a:latin typeface="Arial Narrow" panose="020B0606020202030204" pitchFamily="34" charset="0"/>
                  </a:rPr>
                  <a:t>visco-hyperelastic</a:t>
                </a:r>
                <a:r>
                  <a:rPr lang="en-US" sz="4400" dirty="0">
                    <a:latin typeface="Arial Narrow" panose="020B0606020202030204" pitchFamily="34" charset="0"/>
                  </a:rPr>
                  <a:t> material model for the polyurethane rubber used in the manufacture of the footpad gives us a quantitative mapping between the stress obtained through Finite Element Analysis (FEA), and the signals measured experimentally from the </a:t>
                </a:r>
                <a:r>
                  <a:rPr lang="en-US" sz="4400" dirty="0" err="1">
                    <a:latin typeface="Arial Narrow" panose="020B0606020202030204" pitchFamily="34" charset="0"/>
                  </a:rPr>
                  <a:t>piezoresistive</a:t>
                </a:r>
                <a:r>
                  <a:rPr lang="en-US" sz="4400" dirty="0">
                    <a:latin typeface="Arial Narrow" panose="020B0606020202030204" pitchFamily="34" charset="0"/>
                  </a:rPr>
                  <a:t> sensors within the footpad. This enables anyone to build a force sensor with the desired force measurement capabilities for compression, shear, rolling, and angle contact. The relationship between simulation stress and experimental voltage can be described by the following:</a:t>
                </a:r>
              </a:p>
              <a:p>
                <a:pPr algn="just">
                  <a:spcBef>
                    <a:spcPct val="10000"/>
                  </a:spcBef>
                  <a:buClr>
                    <a:srgbClr val="632121"/>
                  </a:buClr>
                </a:pPr>
                <a:endParaRPr lang="en-US" sz="4400" dirty="0">
                  <a:latin typeface="Arial Narrow" panose="020B0606020202030204" pitchFamily="34" charset="0"/>
                </a:endParaRPr>
              </a:p>
              <a:p>
                <a:pPr algn="just">
                  <a:spcBef>
                    <a:spcPct val="10000"/>
                  </a:spcBef>
                  <a:buClr>
                    <a:srgbClr val="632121"/>
                  </a:buClr>
                </a:pPr>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𝑉</m:t>
                        </m:r>
                      </m:e>
                      <m:sub>
                        <m:r>
                          <a:rPr lang="en-US" sz="4400" b="0" i="1" smtClean="0">
                            <a:latin typeface="Cambria Math" panose="02040503050406030204" pitchFamily="18" charset="0"/>
                          </a:rPr>
                          <m:t>𝑆</m:t>
                        </m:r>
                        <m:r>
                          <a:rPr lang="en-US" sz="4400" b="0" i="1" smtClean="0">
                            <a:latin typeface="Cambria Math" panose="02040503050406030204" pitchFamily="18" charset="0"/>
                          </a:rPr>
                          <m:t> </m:t>
                        </m:r>
                      </m:sub>
                    </m:sSub>
                  </m:oMath>
                </a14:m>
                <a:r>
                  <a:rPr lang="en-US" sz="4400" dirty="0">
                    <a:latin typeface="Arial Narrow" panose="020B0606020202030204" pitchFamily="34" charset="0"/>
                  </a:rPr>
                  <a:t>is the simulation voltage, </a:t>
                </a:r>
                <a14:m>
                  <m:oMath xmlns:m="http://schemas.openxmlformats.org/officeDocument/2006/math">
                    <m:r>
                      <a:rPr lang="en-US" sz="4400" i="1">
                        <a:latin typeface="Cambria Math" panose="02040503050406030204" pitchFamily="18" charset="0"/>
                        <a:ea typeface="Cambria Math" panose="02040503050406030204" pitchFamily="18" charset="0"/>
                      </a:rPr>
                      <m:t>𝛼</m:t>
                    </m:r>
                  </m:oMath>
                </a14:m>
                <a:r>
                  <a:rPr lang="en-US" sz="4400" dirty="0">
                    <a:latin typeface="Arial Narrow" panose="020B0606020202030204" pitchFamily="34" charset="0"/>
                  </a:rPr>
                  <a:t> is the effective sensitivity, </a:t>
                </a:r>
                <a14:m>
                  <m:oMath xmlns:m="http://schemas.openxmlformats.org/officeDocument/2006/math">
                    <m:r>
                      <a:rPr lang="en-US" sz="4400" i="1">
                        <a:latin typeface="Cambria Math" panose="02040503050406030204" pitchFamily="18" charset="0"/>
                        <a:ea typeface="Cambria Math" panose="02040503050406030204" pitchFamily="18" charset="0"/>
                      </a:rPr>
                      <m:t>𝑆</m:t>
                    </m:r>
                    <m:r>
                      <a:rPr lang="en-US" sz="4400" i="1">
                        <a:latin typeface="Cambria Math" panose="02040503050406030204" pitchFamily="18" charset="0"/>
                        <a:ea typeface="Cambria Math" panose="02040503050406030204" pitchFamily="18" charset="0"/>
                      </a:rPr>
                      <m:t>22</m:t>
                    </m:r>
                  </m:oMath>
                </a14:m>
                <a:r>
                  <a:rPr lang="en-US" sz="4400" dirty="0">
                    <a:latin typeface="Arial Narrow" panose="020B0606020202030204" pitchFamily="34" charset="0"/>
                  </a:rPr>
                  <a:t> is the vertical stress from simulations, and </a:t>
                </a:r>
                <a14:m>
                  <m:oMath xmlns:m="http://schemas.openxmlformats.org/officeDocument/2006/math">
                    <m:r>
                      <a:rPr lang="en-US" sz="4400" i="1">
                        <a:latin typeface="Cambria Math" panose="02040503050406030204" pitchFamily="18" charset="0"/>
                        <a:ea typeface="Cambria Math" panose="02040503050406030204" pitchFamily="18" charset="0"/>
                      </a:rPr>
                      <m:t>𝛽</m:t>
                    </m:r>
                  </m:oMath>
                </a14:m>
                <a:r>
                  <a:rPr lang="en-US" sz="4400" dirty="0">
                    <a:latin typeface="Arial Narrow" panose="020B0606020202030204" pitchFamily="34" charset="0"/>
                  </a:rPr>
                  <a:t> is the intercept adjustment factor. </a:t>
                </a:r>
              </a:p>
            </p:txBody>
          </p:sp>
        </mc:Choice>
        <mc:Fallback xmlns="">
          <p:sp>
            <p:nvSpPr>
              <p:cNvPr id="53" name="Rectangle 52"/>
              <p:cNvSpPr>
                <a:spLocks noRot="1" noChangeAspect="1" noMove="1" noResize="1" noEditPoints="1" noAdjustHandles="1" noChangeArrowheads="1" noChangeShapeType="1" noTextEdit="1"/>
              </p:cNvSpPr>
              <p:nvPr/>
            </p:nvSpPr>
            <p:spPr>
              <a:xfrm>
                <a:off x="13258800" y="6396803"/>
                <a:ext cx="11887200" cy="10384381"/>
              </a:xfrm>
              <a:prstGeom prst="rect">
                <a:avLst/>
              </a:prstGeom>
              <a:blipFill>
                <a:blip r:embed="rId4"/>
                <a:stretch>
                  <a:fillRect l="-2051" t="-1174" r="-2051" b="-1819"/>
                </a:stretch>
              </a:blipFill>
            </p:spPr>
            <p:txBody>
              <a:bodyPr/>
              <a:lstStyle/>
              <a:p>
                <a:r>
                  <a:rPr lang="en-US">
                    <a:noFill/>
                  </a:rPr>
                  <a:t> </a:t>
                </a:r>
              </a:p>
            </p:txBody>
          </p:sp>
        </mc:Fallback>
      </mc:AlternateContent>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5904" r="9395"/>
          <a:stretch/>
        </p:blipFill>
        <p:spPr>
          <a:xfrm>
            <a:off x="8502955" y="29841031"/>
            <a:ext cx="2357995" cy="2087957"/>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202" y="352112"/>
            <a:ext cx="6400800" cy="3491345"/>
          </a:xfrm>
          <a:prstGeom prst="rect">
            <a:avLst/>
          </a:prstGeom>
        </p:spPr>
      </p:pic>
      <p:sp>
        <p:nvSpPr>
          <p:cNvPr id="48" name="Rectangle 21"/>
          <p:cNvSpPr>
            <a:spLocks noChangeArrowheads="1"/>
          </p:cNvSpPr>
          <p:nvPr/>
        </p:nvSpPr>
        <p:spPr bwMode="auto">
          <a:xfrm>
            <a:off x="13258800" y="4572000"/>
            <a:ext cx="11887200" cy="1828800"/>
          </a:xfrm>
          <a:prstGeom prst="rect">
            <a:avLst/>
          </a:prstGeom>
          <a:solidFill>
            <a:srgbClr val="B00000"/>
          </a:solidFill>
          <a:ln w="9525">
            <a:noFill/>
            <a:miter lim="800000"/>
            <a:headEnd/>
            <a:tailEnd/>
          </a:ln>
          <a:effectLst/>
        </p:spPr>
        <p:txBody>
          <a:bodyPr lIns="-110144" tIns="388788" rIns="-110144" bIns="388788" anchor="ctr">
            <a:prstTxWarp prst="textNoShape">
              <a:avLst/>
            </a:prstTxWarp>
          </a:bodyPr>
          <a:lstStyle/>
          <a:p>
            <a:pPr algn="ctr" defTabSz="9065498">
              <a:spcBef>
                <a:spcPct val="20000"/>
              </a:spcBef>
            </a:pPr>
            <a:r>
              <a:rPr lang="en-US" altLang="zh-CN" sz="7200" b="1" dirty="0">
                <a:ln w="0"/>
                <a:solidFill>
                  <a:schemeClr val="bg1"/>
                </a:solidFill>
                <a:effectLst>
                  <a:outerShdw blurRad="38100" dist="19050" dir="2700000" algn="tl" rotWithShape="0">
                    <a:schemeClr val="dk1">
                      <a:alpha val="40000"/>
                    </a:schemeClr>
                  </a:outerShdw>
                </a:effectLst>
                <a:latin typeface="Arial Narrow" panose="020B0606020202030204" pitchFamily="34" charset="0"/>
                <a:ea typeface="宋体" charset="-122"/>
                <a:cs typeface="宋体" charset="-122"/>
              </a:rPr>
              <a:t>Material Modeling</a:t>
            </a:r>
          </a:p>
        </p:txBody>
      </p:sp>
      <p:sp>
        <p:nvSpPr>
          <p:cNvPr id="54" name="Rectangle 21"/>
          <p:cNvSpPr>
            <a:spLocks noChangeArrowheads="1"/>
          </p:cNvSpPr>
          <p:nvPr/>
        </p:nvSpPr>
        <p:spPr bwMode="auto">
          <a:xfrm>
            <a:off x="26060400" y="4568003"/>
            <a:ext cx="11887200" cy="1828800"/>
          </a:xfrm>
          <a:prstGeom prst="rect">
            <a:avLst/>
          </a:prstGeom>
          <a:solidFill>
            <a:srgbClr val="B00000"/>
          </a:solidFill>
          <a:ln w="9525">
            <a:noFill/>
            <a:miter lim="800000"/>
            <a:headEnd/>
            <a:tailEnd/>
          </a:ln>
          <a:effectLst/>
        </p:spPr>
        <p:txBody>
          <a:bodyPr lIns="-110144" tIns="388788" rIns="-110144" bIns="388788" anchor="ctr">
            <a:prstTxWarp prst="textNoShape">
              <a:avLst/>
            </a:prstTxWarp>
          </a:bodyPr>
          <a:lstStyle/>
          <a:p>
            <a:pPr algn="ctr" defTabSz="9065498">
              <a:spcBef>
                <a:spcPct val="20000"/>
              </a:spcBef>
            </a:pPr>
            <a:r>
              <a:rPr lang="en-US" altLang="zh-CN" sz="7200" b="1" dirty="0">
                <a:ln w="0"/>
                <a:solidFill>
                  <a:schemeClr val="bg1"/>
                </a:solidFill>
                <a:effectLst>
                  <a:outerShdw blurRad="38100" dist="19050" dir="2700000" algn="tl" rotWithShape="0">
                    <a:schemeClr val="dk1">
                      <a:alpha val="40000"/>
                    </a:schemeClr>
                  </a:outerShdw>
                </a:effectLst>
                <a:latin typeface="Arial Narrow" panose="020B0606020202030204" pitchFamily="34" charset="0"/>
                <a:ea typeface="宋体" charset="-122"/>
                <a:cs typeface="宋体" charset="-122"/>
              </a:rPr>
              <a:t>Design Principles</a:t>
            </a:r>
          </a:p>
        </p:txBody>
      </p:sp>
      <p:sp>
        <p:nvSpPr>
          <p:cNvPr id="57" name="Rectangle 21"/>
          <p:cNvSpPr>
            <a:spLocks noChangeArrowheads="1"/>
          </p:cNvSpPr>
          <p:nvPr/>
        </p:nvSpPr>
        <p:spPr bwMode="auto">
          <a:xfrm>
            <a:off x="393614" y="20719623"/>
            <a:ext cx="11887200" cy="1828800"/>
          </a:xfrm>
          <a:prstGeom prst="rect">
            <a:avLst/>
          </a:prstGeom>
          <a:solidFill>
            <a:srgbClr val="B00000"/>
          </a:solidFill>
          <a:ln w="9525">
            <a:noFill/>
            <a:miter lim="800000"/>
            <a:headEnd/>
            <a:tailEnd/>
          </a:ln>
          <a:effectLst/>
        </p:spPr>
        <p:txBody>
          <a:bodyPr lIns="-110144" tIns="388788" rIns="-110144" bIns="388788" anchor="ctr">
            <a:prstTxWarp prst="textNoShape">
              <a:avLst/>
            </a:prstTxWarp>
          </a:bodyPr>
          <a:lstStyle/>
          <a:p>
            <a:pPr algn="ctr" defTabSz="9065498">
              <a:spcBef>
                <a:spcPct val="20000"/>
              </a:spcBef>
            </a:pPr>
            <a:r>
              <a:rPr lang="en-US" altLang="zh-CN" sz="7200" b="1" dirty="0">
                <a:ln w="0"/>
                <a:solidFill>
                  <a:schemeClr val="bg1"/>
                </a:solidFill>
                <a:effectLst>
                  <a:outerShdw blurRad="38100" dist="19050" dir="2700000" algn="tl" rotWithShape="0">
                    <a:schemeClr val="dk1">
                      <a:alpha val="40000"/>
                    </a:schemeClr>
                  </a:outerShdw>
                </a:effectLst>
                <a:latin typeface="Arial Narrow" panose="020B0606020202030204" pitchFamily="34" charset="0"/>
                <a:ea typeface="宋体" charset="-122"/>
                <a:cs typeface="宋体" charset="-122"/>
              </a:rPr>
              <a:t>Footpad Sensor</a:t>
            </a:r>
          </a:p>
        </p:txBody>
      </p:sp>
      <p:sp>
        <p:nvSpPr>
          <p:cNvPr id="60" name="Rectangle 59"/>
          <p:cNvSpPr/>
          <p:nvPr/>
        </p:nvSpPr>
        <p:spPr>
          <a:xfrm>
            <a:off x="25976996" y="27538976"/>
            <a:ext cx="11887200" cy="4154984"/>
          </a:xfrm>
          <a:prstGeom prst="rect">
            <a:avLst/>
          </a:prstGeom>
        </p:spPr>
        <p:txBody>
          <a:bodyPr wrap="square">
            <a:spAutoFit/>
          </a:bodyPr>
          <a:lstStyle/>
          <a:p>
            <a:pPr algn="just">
              <a:spcBef>
                <a:spcPct val="10000"/>
              </a:spcBef>
              <a:buClr>
                <a:srgbClr val="632121"/>
              </a:buClr>
            </a:pPr>
            <a:r>
              <a:rPr lang="en-US" sz="4400" dirty="0">
                <a:latin typeface="Arial Narrow" panose="020B0606020202030204" pitchFamily="34" charset="0"/>
              </a:rPr>
              <a:t>Future applications of the simple models derived from footpad sensors can be used to further analyze human gait. With these results, we can help elderly and disabled to detect, predict, and mitigate possible slipping and falling. It can also help elderly detect neurologic gait abnormalities, and facilitate earlier treatment.</a:t>
            </a:r>
          </a:p>
        </p:txBody>
      </p:sp>
      <p:sp>
        <p:nvSpPr>
          <p:cNvPr id="61" name="Rectangle 21"/>
          <p:cNvSpPr>
            <a:spLocks noChangeArrowheads="1"/>
          </p:cNvSpPr>
          <p:nvPr/>
        </p:nvSpPr>
        <p:spPr bwMode="auto">
          <a:xfrm>
            <a:off x="26014314" y="25741140"/>
            <a:ext cx="11887200" cy="1828800"/>
          </a:xfrm>
          <a:prstGeom prst="rect">
            <a:avLst/>
          </a:prstGeom>
          <a:solidFill>
            <a:srgbClr val="B00000"/>
          </a:solidFill>
          <a:ln w="9525">
            <a:noFill/>
            <a:miter lim="800000"/>
            <a:headEnd/>
            <a:tailEnd/>
          </a:ln>
          <a:effectLst/>
        </p:spPr>
        <p:txBody>
          <a:bodyPr lIns="-110144" tIns="388788" rIns="-110144" bIns="388788" anchor="ctr">
            <a:prstTxWarp prst="textNoShape">
              <a:avLst/>
            </a:prstTxWarp>
          </a:bodyPr>
          <a:lstStyle/>
          <a:p>
            <a:pPr algn="ctr" defTabSz="9065498">
              <a:spcBef>
                <a:spcPct val="20000"/>
              </a:spcBef>
            </a:pPr>
            <a:r>
              <a:rPr lang="en-US" altLang="zh-CN" sz="7200" b="1" dirty="0">
                <a:ln w="0"/>
                <a:solidFill>
                  <a:schemeClr val="bg1"/>
                </a:solidFill>
                <a:effectLst>
                  <a:outerShdw blurRad="38100" dist="19050" dir="2700000" algn="tl" rotWithShape="0">
                    <a:schemeClr val="dk1">
                      <a:alpha val="40000"/>
                    </a:schemeClr>
                  </a:outerShdw>
                </a:effectLst>
                <a:latin typeface="Arial Narrow" panose="020B0606020202030204" pitchFamily="34" charset="0"/>
                <a:ea typeface="宋体" charset="-122"/>
                <a:cs typeface="宋体" charset="-122"/>
              </a:rPr>
              <a:t>Future Work</a:t>
            </a:r>
          </a:p>
        </p:txBody>
      </p:sp>
      <p:sp>
        <p:nvSpPr>
          <p:cNvPr id="95" name="Text Box 22"/>
          <p:cNvSpPr txBox="1">
            <a:spLocks noChangeArrowheads="1"/>
          </p:cNvSpPr>
          <p:nvPr/>
        </p:nvSpPr>
        <p:spPr bwMode="auto">
          <a:xfrm>
            <a:off x="-29818" y="32038480"/>
            <a:ext cx="38404797" cy="1514261"/>
          </a:xfrm>
          <a:prstGeom prst="rect">
            <a:avLst/>
          </a:prstGeom>
          <a:noFill/>
          <a:ln w="9525">
            <a:noFill/>
            <a:miter lim="800000"/>
            <a:headEnd/>
            <a:tailEnd/>
          </a:ln>
        </p:spPr>
        <p:txBody>
          <a:bodyPr wrap="square">
            <a:prstTxWarp prst="textNoShape">
              <a:avLst/>
            </a:prstTxWarp>
            <a:spAutoFit/>
          </a:bodyPr>
          <a:lstStyle/>
          <a:p>
            <a:pPr algn="ctr">
              <a:spcBef>
                <a:spcPct val="10000"/>
              </a:spcBef>
              <a:buClr>
                <a:srgbClr val="632121"/>
              </a:buClr>
            </a:pPr>
            <a:r>
              <a:rPr lang="en-US" sz="4400" b="1" dirty="0">
                <a:latin typeface="Arial Narrow" charset="0"/>
              </a:rPr>
              <a:t>MIT Biomimetic Robotics Lab website: </a:t>
            </a:r>
            <a:r>
              <a:rPr lang="en-US" sz="4400" b="1" dirty="0">
                <a:latin typeface="Arial Narrow" charset="0"/>
                <a:hlinkClick r:id="rId7" action="ppaction://hlinkfile"/>
              </a:rPr>
              <a:t>biomimetics.mit.edu</a:t>
            </a:r>
            <a:r>
              <a:rPr lang="en-US" sz="4400" b="1" dirty="0">
                <a:latin typeface="Arial Narrow" charset="0"/>
              </a:rPr>
              <a:t> 	</a:t>
            </a:r>
          </a:p>
          <a:p>
            <a:pPr algn="ctr">
              <a:spcBef>
                <a:spcPct val="10000"/>
              </a:spcBef>
              <a:buClr>
                <a:srgbClr val="632121"/>
              </a:buClr>
            </a:pPr>
            <a:endParaRPr lang="en-US" sz="4400" b="1" dirty="0">
              <a:latin typeface="Arial Narrow" charset="0"/>
            </a:endParaRPr>
          </a:p>
        </p:txBody>
      </p:sp>
      <p:pic>
        <p:nvPicPr>
          <p:cNvPr id="55" name="Picture 54" descr="C:\Users\Michael\AppData\Local\Microsoft\Windows\INetCache\Content.Word\Footpad_Deformation_new.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89544" y="14681803"/>
            <a:ext cx="5785248" cy="4259924"/>
          </a:xfrm>
          <a:prstGeom prst="rect">
            <a:avLst/>
          </a:prstGeom>
          <a:noFill/>
          <a:ln>
            <a:noFill/>
          </a:ln>
        </p:spPr>
      </p:pic>
      <p:pic>
        <p:nvPicPr>
          <p:cNvPr id="67" name="Picture 66"/>
          <p:cNvPicPr>
            <a:picLocks noChangeAspect="1"/>
          </p:cNvPicPr>
          <p:nvPr/>
        </p:nvPicPr>
        <p:blipFill rotWithShape="1">
          <a:blip r:embed="rId9" cstate="print">
            <a:extLst>
              <a:ext uri="{28A0092B-C50C-407E-A947-70E740481C1C}">
                <a14:useLocalDpi xmlns:a14="http://schemas.microsoft.com/office/drawing/2010/main" val="0"/>
              </a:ext>
            </a:extLst>
          </a:blip>
          <a:srcRect t="10256" b="17949"/>
          <a:stretch/>
        </p:blipFill>
        <p:spPr>
          <a:xfrm>
            <a:off x="888474" y="17201673"/>
            <a:ext cx="5265207" cy="2835111"/>
          </a:xfrm>
          <a:prstGeom prst="rect">
            <a:avLst/>
          </a:prstGeom>
        </p:spPr>
      </p:pic>
      <p:pic>
        <p:nvPicPr>
          <p:cNvPr id="68" name="Picture 67"/>
          <p:cNvPicPr>
            <a:picLocks noChangeAspect="1"/>
          </p:cNvPicPr>
          <p:nvPr/>
        </p:nvPicPr>
        <p:blipFill rotWithShape="1">
          <a:blip r:embed="rId10" cstate="print">
            <a:extLst>
              <a:ext uri="{28A0092B-C50C-407E-A947-70E740481C1C}">
                <a14:useLocalDpi xmlns:a14="http://schemas.microsoft.com/office/drawing/2010/main" val="0"/>
              </a:ext>
            </a:extLst>
          </a:blip>
          <a:srcRect t="10256" b="17949"/>
          <a:stretch/>
        </p:blipFill>
        <p:spPr>
          <a:xfrm>
            <a:off x="915949" y="14077573"/>
            <a:ext cx="5237732" cy="2820317"/>
          </a:xfrm>
          <a:prstGeom prst="rect">
            <a:avLst/>
          </a:prstGeom>
        </p:spPr>
      </p:pic>
      <p:pic>
        <p:nvPicPr>
          <p:cNvPr id="69" name="Picture 68"/>
          <p:cNvPicPr>
            <a:picLocks noChangeAspect="1"/>
          </p:cNvPicPr>
          <p:nvPr/>
        </p:nvPicPr>
        <p:blipFill rotWithShape="1">
          <a:blip r:embed="rId11"/>
          <a:srcRect b="25289"/>
          <a:stretch/>
        </p:blipFill>
        <p:spPr>
          <a:xfrm>
            <a:off x="13775180" y="17073371"/>
            <a:ext cx="10972800" cy="3834975"/>
          </a:xfrm>
          <a:prstGeom prst="rect">
            <a:avLst/>
          </a:prstGeom>
        </p:spPr>
      </p:pic>
      <p:sp>
        <p:nvSpPr>
          <p:cNvPr id="40" name="Rectangle 39">
            <a:extLst>
              <a:ext uri="{FF2B5EF4-FFF2-40B4-BE49-F238E27FC236}">
                <a16:creationId xmlns:a16="http://schemas.microsoft.com/office/drawing/2014/main" id="{2CE6EB07-EB63-47A2-9A81-A3CE46917D1C}"/>
              </a:ext>
            </a:extLst>
          </p:cNvPr>
          <p:cNvSpPr/>
          <p:nvPr/>
        </p:nvSpPr>
        <p:spPr>
          <a:xfrm>
            <a:off x="457200" y="22590502"/>
            <a:ext cx="11823614" cy="5509200"/>
          </a:xfrm>
          <a:prstGeom prst="rect">
            <a:avLst/>
          </a:prstGeom>
        </p:spPr>
        <p:txBody>
          <a:bodyPr wrap="square">
            <a:spAutoFit/>
          </a:bodyPr>
          <a:lstStyle/>
          <a:p>
            <a:pPr algn="just">
              <a:spcBef>
                <a:spcPct val="10000"/>
              </a:spcBef>
              <a:buClr>
                <a:srgbClr val="632121"/>
              </a:buClr>
            </a:pPr>
            <a:r>
              <a:rPr lang="en-US" sz="4400" dirty="0">
                <a:latin typeface="Arial Narrow" charset="0"/>
              </a:rPr>
              <a:t>The footpad sensor is a monolithic composite structure composed of a </a:t>
            </a:r>
            <a:r>
              <a:rPr lang="en-US" sz="4400" dirty="0" err="1">
                <a:latin typeface="Arial Narrow" charset="0"/>
              </a:rPr>
              <a:t>piezoresistive</a:t>
            </a:r>
            <a:r>
              <a:rPr lang="en-US" sz="4400" dirty="0">
                <a:latin typeface="Arial Narrow" charset="0"/>
              </a:rPr>
              <a:t> sensor array completely embedded in a protective polyurethane rubber layer. This composite architecture allows for compliance and traction during ground contact while deformation alters the measured stress distribution. By the way of this fabrication method, the footpad sensor becomes dust-tight, waterproof, and robust to inertial noise.</a:t>
            </a:r>
          </a:p>
        </p:txBody>
      </p:sp>
      <p:sp>
        <p:nvSpPr>
          <p:cNvPr id="46" name="Rectangle 45">
            <a:extLst>
              <a:ext uri="{FF2B5EF4-FFF2-40B4-BE49-F238E27FC236}">
                <a16:creationId xmlns:a16="http://schemas.microsoft.com/office/drawing/2014/main" id="{2ACD0DAB-33D7-4E8D-AEDF-8DAAE259B0FD}"/>
              </a:ext>
            </a:extLst>
          </p:cNvPr>
          <p:cNvSpPr/>
          <p:nvPr/>
        </p:nvSpPr>
        <p:spPr>
          <a:xfrm>
            <a:off x="26093342" y="6421067"/>
            <a:ext cx="11729144" cy="4832092"/>
          </a:xfrm>
          <a:prstGeom prst="rect">
            <a:avLst/>
          </a:prstGeom>
        </p:spPr>
        <p:txBody>
          <a:bodyPr wrap="square">
            <a:spAutoFit/>
          </a:bodyPr>
          <a:lstStyle/>
          <a:p>
            <a:pPr algn="just">
              <a:spcBef>
                <a:spcPct val="10000"/>
              </a:spcBef>
              <a:buClr>
                <a:srgbClr val="632121"/>
              </a:buClr>
            </a:pPr>
            <a:r>
              <a:rPr lang="en-US" sz="4400" dirty="0">
                <a:latin typeface="Arial Narrow" charset="0"/>
              </a:rPr>
              <a:t>Material modeling allows us to not only predict the reaction forces associated with compression, shear, and angle contact, but also understand how the footpad sensor design influences the sensitivity for detecting range of motions and forces. Designers can customize force sensor for different sports shoes or other applications such as VR. </a:t>
            </a:r>
          </a:p>
        </p:txBody>
      </p:sp>
      <p:graphicFrame>
        <p:nvGraphicFramePr>
          <p:cNvPr id="52" name="Chart 51">
            <a:extLst>
              <a:ext uri="{FF2B5EF4-FFF2-40B4-BE49-F238E27FC236}">
                <a16:creationId xmlns:a16="http://schemas.microsoft.com/office/drawing/2014/main" id="{56B157EA-E815-414D-84F7-3607C43AD331}"/>
              </a:ext>
            </a:extLst>
          </p:cNvPr>
          <p:cNvGraphicFramePr/>
          <p:nvPr>
            <p:extLst>
              <p:ext uri="{D42A27DB-BD31-4B8C-83A1-F6EECF244321}">
                <p14:modId xmlns:p14="http://schemas.microsoft.com/office/powerpoint/2010/main" val="3130882435"/>
              </p:ext>
            </p:extLst>
          </p:nvPr>
        </p:nvGraphicFramePr>
        <p:xfrm>
          <a:off x="13642505" y="22692275"/>
          <a:ext cx="10972800" cy="626971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1" name="Chart 70">
            <a:extLst>
              <a:ext uri="{FF2B5EF4-FFF2-40B4-BE49-F238E27FC236}">
                <a16:creationId xmlns:a16="http://schemas.microsoft.com/office/drawing/2014/main" id="{00000000-0008-0000-0000-000006000000}"/>
              </a:ext>
            </a:extLst>
          </p:cNvPr>
          <p:cNvGraphicFramePr/>
          <p:nvPr>
            <p:extLst>
              <p:ext uri="{D42A27DB-BD31-4B8C-83A1-F6EECF244321}">
                <p14:modId xmlns:p14="http://schemas.microsoft.com/office/powerpoint/2010/main" val="2214011873"/>
              </p:ext>
            </p:extLst>
          </p:nvPr>
        </p:nvGraphicFramePr>
        <p:xfrm>
          <a:off x="26164894" y="13179629"/>
          <a:ext cx="5839106" cy="4385575"/>
        </p:xfrm>
        <a:graphic>
          <a:graphicData uri="http://schemas.openxmlformats.org/drawingml/2006/chart">
            <c:chart xmlns:c="http://schemas.openxmlformats.org/drawingml/2006/chart" xmlns:r="http://schemas.openxmlformats.org/officeDocument/2006/relationships" r:id="rId13"/>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1A4A5A-F14C-447E-8EF9-8B3A47914190}"/>
                  </a:ext>
                </a:extLst>
              </p:cNvPr>
              <p:cNvSpPr txBox="1"/>
              <p:nvPr/>
            </p:nvSpPr>
            <p:spPr>
              <a:xfrm>
                <a:off x="13804164" y="13662075"/>
                <a:ext cx="1097280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𝑉</m:t>
                          </m:r>
                        </m:e>
                        <m:sub>
                          <m:r>
                            <a:rPr lang="en-US" sz="4800" b="0" i="1" smtClean="0">
                              <a:latin typeface="Cambria Math" panose="02040503050406030204" pitchFamily="18" charset="0"/>
                            </a:rPr>
                            <m:t>𝑆</m:t>
                          </m:r>
                        </m:sub>
                      </m:sSub>
                      <m:r>
                        <a:rPr lang="en-US" sz="4800" b="0" i="1" smtClean="0">
                          <a:latin typeface="Cambria Math" panose="02040503050406030204" pitchFamily="18" charset="0"/>
                          <a:ea typeface="Cambria Math" panose="02040503050406030204" pitchFamily="18" charset="0"/>
                        </a:rPr>
                        <m:t>=1000</m:t>
                      </m:r>
                      <m:r>
                        <a:rPr lang="en-US" sz="4800" b="0" i="1" smtClean="0">
                          <a:latin typeface="Cambria Math" panose="02040503050406030204" pitchFamily="18" charset="0"/>
                          <a:ea typeface="Cambria Math" panose="02040503050406030204" pitchFamily="18" charset="0"/>
                        </a:rPr>
                        <m:t>𝛼</m:t>
                      </m:r>
                      <m:r>
                        <a:rPr lang="en-US" sz="4800" b="0" i="1" smtClean="0">
                          <a:latin typeface="Cambria Math" panose="02040503050406030204" pitchFamily="18" charset="0"/>
                          <a:ea typeface="Cambria Math" panose="02040503050406030204" pitchFamily="18" charset="0"/>
                        </a:rPr>
                        <m:t>𝑆</m:t>
                      </m:r>
                      <m:r>
                        <a:rPr lang="en-US" sz="4800" b="0" i="1" smtClean="0">
                          <a:latin typeface="Cambria Math" panose="02040503050406030204" pitchFamily="18" charset="0"/>
                          <a:ea typeface="Cambria Math" panose="02040503050406030204" pitchFamily="18" charset="0"/>
                        </a:rPr>
                        <m:t>22+</m:t>
                      </m:r>
                      <m:r>
                        <a:rPr lang="en-US" sz="4800" b="0" i="1" smtClean="0">
                          <a:latin typeface="Cambria Math" panose="02040503050406030204" pitchFamily="18" charset="0"/>
                          <a:ea typeface="Cambria Math" panose="02040503050406030204" pitchFamily="18" charset="0"/>
                        </a:rPr>
                        <m:t>𝛽</m:t>
                      </m:r>
                    </m:oMath>
                  </m:oMathPara>
                </a14:m>
                <a:endParaRPr lang="en-US" sz="4800" dirty="0"/>
              </a:p>
            </p:txBody>
          </p:sp>
        </mc:Choice>
        <mc:Fallback xmlns="">
          <p:sp>
            <p:nvSpPr>
              <p:cNvPr id="7" name="TextBox 6">
                <a:extLst>
                  <a:ext uri="{FF2B5EF4-FFF2-40B4-BE49-F238E27FC236}">
                    <a16:creationId xmlns:a16="http://schemas.microsoft.com/office/drawing/2014/main" id="{1D1A4A5A-F14C-447E-8EF9-8B3A47914190}"/>
                  </a:ext>
                </a:extLst>
              </p:cNvPr>
              <p:cNvSpPr txBox="1">
                <a:spLocks noRot="1" noChangeAspect="1" noMove="1" noResize="1" noEditPoints="1" noAdjustHandles="1" noChangeArrowheads="1" noChangeShapeType="1" noTextEdit="1"/>
              </p:cNvSpPr>
              <p:nvPr/>
            </p:nvSpPr>
            <p:spPr>
              <a:xfrm>
                <a:off x="13804164" y="13662075"/>
                <a:ext cx="10972800" cy="830997"/>
              </a:xfrm>
              <a:prstGeom prst="rect">
                <a:avLst/>
              </a:prstGeom>
              <a:blipFill>
                <a:blip r:embed="rId1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3A80E67-5E36-401E-BB21-9D2EB590E6A2}"/>
              </a:ext>
            </a:extLst>
          </p:cNvPr>
          <p:cNvSpPr txBox="1"/>
          <p:nvPr/>
        </p:nvSpPr>
        <p:spPr>
          <a:xfrm>
            <a:off x="13463028" y="21172290"/>
            <a:ext cx="11597104" cy="1138773"/>
          </a:xfrm>
          <a:prstGeom prst="rect">
            <a:avLst/>
          </a:prstGeom>
          <a:noFill/>
        </p:spPr>
        <p:txBody>
          <a:bodyPr wrap="square" rtlCol="0">
            <a:spAutoFit/>
          </a:bodyPr>
          <a:lstStyle/>
          <a:p>
            <a:pPr algn="just"/>
            <a:r>
              <a:rPr lang="en-US" sz="3400" b="1" dirty="0">
                <a:latin typeface="Arial Narrow" panose="020B0606020202030204" pitchFamily="34" charset="0"/>
              </a:rPr>
              <a:t>Figure 1. </a:t>
            </a:r>
            <a:r>
              <a:rPr lang="en-US" sz="3400" dirty="0">
                <a:latin typeface="Arial Narrow" panose="020B0606020202030204" pitchFamily="34" charset="0"/>
              </a:rPr>
              <a:t>FEA simulation illustrates the varying stress of the </a:t>
            </a:r>
            <a:r>
              <a:rPr lang="en-US" sz="3400" dirty="0" err="1">
                <a:latin typeface="Arial Narrow" panose="020B0606020202030204" pitchFamily="34" charset="0"/>
              </a:rPr>
              <a:t>plyurethane</a:t>
            </a:r>
            <a:r>
              <a:rPr lang="en-US" sz="3400" dirty="0">
                <a:latin typeface="Arial Narrow" panose="020B0606020202030204" pitchFamily="34" charset="0"/>
              </a:rPr>
              <a:t> rubber during compression depicted by change in color. </a:t>
            </a:r>
          </a:p>
        </p:txBody>
      </p:sp>
      <p:sp>
        <p:nvSpPr>
          <p:cNvPr id="73" name="TextBox 72">
            <a:extLst>
              <a:ext uri="{FF2B5EF4-FFF2-40B4-BE49-F238E27FC236}">
                <a16:creationId xmlns:a16="http://schemas.microsoft.com/office/drawing/2014/main" id="{DDE58BC5-23EA-413B-83DB-88BCFEA652DB}"/>
              </a:ext>
            </a:extLst>
          </p:cNvPr>
          <p:cNvSpPr txBox="1"/>
          <p:nvPr/>
        </p:nvSpPr>
        <p:spPr>
          <a:xfrm>
            <a:off x="13716000" y="28897186"/>
            <a:ext cx="10972800" cy="2708434"/>
          </a:xfrm>
          <a:prstGeom prst="rect">
            <a:avLst/>
          </a:prstGeom>
          <a:noFill/>
        </p:spPr>
        <p:txBody>
          <a:bodyPr wrap="square" rtlCol="0">
            <a:spAutoFit/>
          </a:bodyPr>
          <a:lstStyle/>
          <a:p>
            <a:pPr algn="just"/>
            <a:r>
              <a:rPr lang="en-US" sz="3400" b="1" dirty="0">
                <a:latin typeface="Arial Narrow" panose="020B0606020202030204" pitchFamily="34" charset="0"/>
              </a:rPr>
              <a:t>Figure 2.</a:t>
            </a:r>
            <a:r>
              <a:rPr lang="en-US" sz="3400" dirty="0">
                <a:latin typeface="Arial Narrow" panose="020B0606020202030204" pitchFamily="34" charset="0"/>
              </a:rPr>
              <a:t> As shown by experimental and simulation results, there is a positive correlation between compression displacement and voltage. The increases in shear displacement have little effect on voltage, but it relates to the increases in shear reaction force on sensor. </a:t>
            </a:r>
          </a:p>
        </p:txBody>
      </p:sp>
      <p:graphicFrame>
        <p:nvGraphicFramePr>
          <p:cNvPr id="77" name="Chart 76">
            <a:extLst>
              <a:ext uri="{FF2B5EF4-FFF2-40B4-BE49-F238E27FC236}">
                <a16:creationId xmlns:a16="http://schemas.microsoft.com/office/drawing/2014/main" id="{00000000-0008-0000-0000-000005000000}"/>
              </a:ext>
            </a:extLst>
          </p:cNvPr>
          <p:cNvGraphicFramePr/>
          <p:nvPr>
            <p:extLst>
              <p:ext uri="{D42A27DB-BD31-4B8C-83A1-F6EECF244321}">
                <p14:modId xmlns:p14="http://schemas.microsoft.com/office/powerpoint/2010/main" val="2818007497"/>
              </p:ext>
            </p:extLst>
          </p:nvPr>
        </p:nvGraphicFramePr>
        <p:xfrm>
          <a:off x="31957914" y="13181796"/>
          <a:ext cx="5944401" cy="4385575"/>
        </p:xfrm>
        <a:graphic>
          <a:graphicData uri="http://schemas.openxmlformats.org/drawingml/2006/chart">
            <c:chart xmlns:c="http://schemas.openxmlformats.org/drawingml/2006/chart" xmlns:r="http://schemas.openxmlformats.org/officeDocument/2006/relationships" r:id="rId15"/>
          </a:graphicData>
        </a:graphic>
      </p:graphicFrame>
      <p:sp>
        <p:nvSpPr>
          <p:cNvPr id="14" name="TextBox 13">
            <a:extLst>
              <a:ext uri="{FF2B5EF4-FFF2-40B4-BE49-F238E27FC236}">
                <a16:creationId xmlns:a16="http://schemas.microsoft.com/office/drawing/2014/main" id="{F82922A8-1197-46BD-8CA2-8ECECC9E4431}"/>
              </a:ext>
            </a:extLst>
          </p:cNvPr>
          <p:cNvSpPr txBox="1"/>
          <p:nvPr/>
        </p:nvSpPr>
        <p:spPr>
          <a:xfrm>
            <a:off x="26153808" y="23397454"/>
            <a:ext cx="11360288" cy="2185214"/>
          </a:xfrm>
          <a:prstGeom prst="rect">
            <a:avLst/>
          </a:prstGeom>
          <a:noFill/>
        </p:spPr>
        <p:txBody>
          <a:bodyPr wrap="square" rtlCol="0">
            <a:spAutoFit/>
          </a:bodyPr>
          <a:lstStyle/>
          <a:p>
            <a:pPr algn="just"/>
            <a:r>
              <a:rPr lang="en-US" sz="3400" b="1" dirty="0">
                <a:latin typeface="Arial Narrow" panose="020B0606020202030204" pitchFamily="34" charset="0"/>
              </a:rPr>
              <a:t>Figure 4 (Left). </a:t>
            </a:r>
            <a:r>
              <a:rPr lang="en-US" sz="3400" dirty="0">
                <a:latin typeface="Arial Narrow" panose="020B0606020202030204" pitchFamily="34" charset="0"/>
              </a:rPr>
              <a:t>The effect of change in rolling angle on the change in voltage is dependent on the compression level. </a:t>
            </a:r>
          </a:p>
          <a:p>
            <a:pPr algn="just"/>
            <a:r>
              <a:rPr lang="en-US" sz="3400" b="1" dirty="0">
                <a:latin typeface="Arial Narrow" panose="020B0606020202030204" pitchFamily="34" charset="0"/>
              </a:rPr>
              <a:t>Figure 5 (Right). </a:t>
            </a:r>
            <a:r>
              <a:rPr lang="en-US" sz="3400" dirty="0">
                <a:latin typeface="Arial Narrow" panose="020B0606020202030204" pitchFamily="34" charset="0"/>
              </a:rPr>
              <a:t>There is a distinct correlation between the angle of contact and the force and voltage output. </a:t>
            </a:r>
          </a:p>
        </p:txBody>
      </p:sp>
      <p:pic>
        <p:nvPicPr>
          <p:cNvPr id="56" name="Picture 5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738027" y="27538976"/>
            <a:ext cx="2371035" cy="2105482"/>
          </a:xfrm>
          <a:prstGeom prst="rect">
            <a:avLst/>
          </a:prstGeom>
        </p:spPr>
      </p:pic>
      <p:pic>
        <p:nvPicPr>
          <p:cNvPr id="28" name="Picture 27"/>
          <p:cNvPicPr>
            <a:picLocks noChangeAspect="1"/>
          </p:cNvPicPr>
          <p:nvPr/>
        </p:nvPicPr>
        <p:blipFill rotWithShape="1">
          <a:blip r:embed="rId17">
            <a:extLst>
              <a:ext uri="{28A0092B-C50C-407E-A947-70E740481C1C}">
                <a14:useLocalDpi xmlns:a14="http://schemas.microsoft.com/office/drawing/2010/main" val="0"/>
              </a:ext>
            </a:extLst>
          </a:blip>
          <a:srcRect r="7290"/>
          <a:stretch/>
        </p:blipFill>
        <p:spPr>
          <a:xfrm>
            <a:off x="31896681" y="18607742"/>
            <a:ext cx="6050919" cy="4696267"/>
          </a:xfrm>
          <a:prstGeom prst="rect">
            <a:avLst/>
          </a:prstGeom>
        </p:spPr>
      </p:pic>
      <p:sp>
        <p:nvSpPr>
          <p:cNvPr id="29" name="TextBox 28"/>
          <p:cNvSpPr txBox="1"/>
          <p:nvPr/>
        </p:nvSpPr>
        <p:spPr>
          <a:xfrm>
            <a:off x="26373768" y="17522393"/>
            <a:ext cx="11625658" cy="1138773"/>
          </a:xfrm>
          <a:prstGeom prst="rect">
            <a:avLst/>
          </a:prstGeom>
          <a:noFill/>
        </p:spPr>
        <p:txBody>
          <a:bodyPr wrap="square" rtlCol="0">
            <a:spAutoFit/>
          </a:bodyPr>
          <a:lstStyle/>
          <a:p>
            <a:pPr algn="just"/>
            <a:r>
              <a:rPr lang="en-US" sz="3400" b="1" dirty="0">
                <a:latin typeface="Arial Narrow" panose="020B0606020202030204" pitchFamily="34" charset="0"/>
              </a:rPr>
              <a:t>Figure 3. </a:t>
            </a:r>
            <a:r>
              <a:rPr lang="en-US" sz="3400" dirty="0">
                <a:latin typeface="Arial Narrow" panose="020B0606020202030204" pitchFamily="34" charset="0"/>
              </a:rPr>
              <a:t>Big footpad sensor (left) is capable of detecting a wider range of shear reaction force compared with small footpad sensor (right).</a:t>
            </a:r>
          </a:p>
        </p:txBody>
      </p:sp>
      <p:pic>
        <p:nvPicPr>
          <p:cNvPr id="21" name="Picture 20" descr="A close up of a map&#10;&#10;Description generated with high confidence">
            <a:extLst>
              <a:ext uri="{FF2B5EF4-FFF2-40B4-BE49-F238E27FC236}">
                <a16:creationId xmlns:a16="http://schemas.microsoft.com/office/drawing/2014/main" id="{D5187A73-A4D1-435C-BD54-13B63C1D8A86}"/>
              </a:ext>
            </a:extLst>
          </p:cNvPr>
          <p:cNvPicPr>
            <a:picLocks noChangeAspect="1"/>
          </p:cNvPicPr>
          <p:nvPr/>
        </p:nvPicPr>
        <p:blipFill rotWithShape="1">
          <a:blip r:embed="rId18">
            <a:extLst>
              <a:ext uri="{28A0092B-C50C-407E-A947-70E740481C1C}">
                <a14:useLocalDpi xmlns:a14="http://schemas.microsoft.com/office/drawing/2010/main" val="0"/>
              </a:ext>
            </a:extLst>
          </a:blip>
          <a:srcRect l="3516" r="6896"/>
          <a:stretch/>
        </p:blipFill>
        <p:spPr>
          <a:xfrm>
            <a:off x="26153808" y="18625823"/>
            <a:ext cx="5996084" cy="4682520"/>
          </a:xfrm>
          <a:prstGeom prst="rect">
            <a:avLst/>
          </a:prstGeom>
        </p:spPr>
      </p:pic>
      <p:sp>
        <p:nvSpPr>
          <p:cNvPr id="5" name="TextBox 4">
            <a:extLst>
              <a:ext uri="{FF2B5EF4-FFF2-40B4-BE49-F238E27FC236}">
                <a16:creationId xmlns:a16="http://schemas.microsoft.com/office/drawing/2014/main" id="{E86F7092-EEAD-4BDC-8FDC-11BD8917BB82}"/>
              </a:ext>
            </a:extLst>
          </p:cNvPr>
          <p:cNvSpPr txBox="1"/>
          <p:nvPr/>
        </p:nvSpPr>
        <p:spPr>
          <a:xfrm>
            <a:off x="26153808" y="11235113"/>
            <a:ext cx="11793792" cy="1815882"/>
          </a:xfrm>
          <a:prstGeom prst="rect">
            <a:avLst/>
          </a:prstGeom>
          <a:noFill/>
          <a:ln>
            <a:solidFill>
              <a:srgbClr val="B00000"/>
            </a:solidFill>
          </a:ln>
        </p:spPr>
        <p:txBody>
          <a:bodyPr wrap="square" rtlCol="0">
            <a:spAutoFit/>
          </a:bodyPr>
          <a:lstStyle/>
          <a:p>
            <a:pPr algn="ctr"/>
            <a:r>
              <a:rPr lang="en-US" sz="5600" dirty="0">
                <a:solidFill>
                  <a:srgbClr val="C00000"/>
                </a:solidFill>
              </a:rPr>
              <a:t>Design Factors: Sensitivity for Shear, Rolling, and Angle Contact</a:t>
            </a:r>
          </a:p>
        </p:txBody>
      </p:sp>
      <p:pic>
        <p:nvPicPr>
          <p:cNvPr id="6" name="Picture 5">
            <a:extLst>
              <a:ext uri="{FF2B5EF4-FFF2-40B4-BE49-F238E27FC236}">
                <a16:creationId xmlns:a16="http://schemas.microsoft.com/office/drawing/2014/main" id="{545F0401-A04A-41EF-9F9B-1158A3E5C385}"/>
              </a:ext>
            </a:extLst>
          </p:cNvPr>
          <p:cNvPicPr>
            <a:picLocks noChangeAspect="1"/>
          </p:cNvPicPr>
          <p:nvPr/>
        </p:nvPicPr>
        <p:blipFill>
          <a:blip r:embed="rId19"/>
          <a:stretch>
            <a:fillRect/>
          </a:stretch>
        </p:blipFill>
        <p:spPr>
          <a:xfrm>
            <a:off x="4285867" y="27991043"/>
            <a:ext cx="3390900" cy="2505075"/>
          </a:xfrm>
          <a:prstGeom prst="rect">
            <a:avLst/>
          </a:prstGeom>
        </p:spPr>
      </p:pic>
      <p:pic>
        <p:nvPicPr>
          <p:cNvPr id="10" name="Picture 9">
            <a:extLst>
              <a:ext uri="{FF2B5EF4-FFF2-40B4-BE49-F238E27FC236}">
                <a16:creationId xmlns:a16="http://schemas.microsoft.com/office/drawing/2014/main" id="{65FC9737-8C28-4E53-BC38-8F582396FF8A}"/>
              </a:ext>
            </a:extLst>
          </p:cNvPr>
          <p:cNvPicPr>
            <a:picLocks noChangeAspect="1"/>
          </p:cNvPicPr>
          <p:nvPr/>
        </p:nvPicPr>
        <p:blipFill>
          <a:blip r:embed="rId20"/>
          <a:stretch>
            <a:fillRect/>
          </a:stretch>
        </p:blipFill>
        <p:spPr>
          <a:xfrm>
            <a:off x="686969" y="28091056"/>
            <a:ext cx="3133725" cy="2305050"/>
          </a:xfrm>
          <a:prstGeom prst="rect">
            <a:avLst/>
          </a:prstGeom>
        </p:spPr>
      </p:pic>
      <p:sp>
        <p:nvSpPr>
          <p:cNvPr id="16" name="TextBox 15">
            <a:extLst>
              <a:ext uri="{FF2B5EF4-FFF2-40B4-BE49-F238E27FC236}">
                <a16:creationId xmlns:a16="http://schemas.microsoft.com/office/drawing/2014/main" id="{59665700-7A83-42A7-A22C-43DA190F34F6}"/>
              </a:ext>
            </a:extLst>
          </p:cNvPr>
          <p:cNvSpPr txBox="1"/>
          <p:nvPr/>
        </p:nvSpPr>
        <p:spPr>
          <a:xfrm>
            <a:off x="527997" y="30324660"/>
            <a:ext cx="3886200" cy="1754326"/>
          </a:xfrm>
          <a:prstGeom prst="rect">
            <a:avLst/>
          </a:prstGeom>
          <a:noFill/>
        </p:spPr>
        <p:txBody>
          <a:bodyPr wrap="square" rtlCol="0">
            <a:spAutoFit/>
          </a:bodyPr>
          <a:lstStyle/>
          <a:p>
            <a:pPr algn="ctr"/>
            <a:r>
              <a:rPr lang="en-US" sz="3600" b="1" u="sng" dirty="0">
                <a:latin typeface="Arial Narrow" panose="020B0606020202030204" pitchFamily="34" charset="0"/>
              </a:rPr>
              <a:t>Small Sensor </a:t>
            </a:r>
            <a:r>
              <a:rPr lang="en-US" sz="3600" dirty="0">
                <a:latin typeface="Arial Narrow" panose="020B0606020202030204" pitchFamily="34" charset="0"/>
              </a:rPr>
              <a:t>Diameter: 44.45 mm </a:t>
            </a:r>
          </a:p>
          <a:p>
            <a:pPr algn="ctr"/>
            <a:r>
              <a:rPr lang="en-US" sz="3600" dirty="0">
                <a:latin typeface="Arial Narrow" panose="020B0606020202030204" pitchFamily="34" charset="0"/>
              </a:rPr>
              <a:t>Thickness: 12.00mm</a:t>
            </a:r>
          </a:p>
        </p:txBody>
      </p:sp>
      <p:sp>
        <p:nvSpPr>
          <p:cNvPr id="18" name="TextBox 17">
            <a:extLst>
              <a:ext uri="{FF2B5EF4-FFF2-40B4-BE49-F238E27FC236}">
                <a16:creationId xmlns:a16="http://schemas.microsoft.com/office/drawing/2014/main" id="{20358313-17C7-4945-BA1B-E474B7F5B105}"/>
              </a:ext>
            </a:extLst>
          </p:cNvPr>
          <p:cNvSpPr txBox="1"/>
          <p:nvPr/>
        </p:nvSpPr>
        <p:spPr>
          <a:xfrm>
            <a:off x="4188264" y="30337190"/>
            <a:ext cx="3817638" cy="1754326"/>
          </a:xfrm>
          <a:prstGeom prst="rect">
            <a:avLst/>
          </a:prstGeom>
          <a:noFill/>
        </p:spPr>
        <p:txBody>
          <a:bodyPr wrap="square" rtlCol="0">
            <a:spAutoFit/>
          </a:bodyPr>
          <a:lstStyle/>
          <a:p>
            <a:pPr algn="ctr">
              <a:spcBef>
                <a:spcPts val="1500"/>
              </a:spcBef>
            </a:pPr>
            <a:r>
              <a:rPr lang="en-US" sz="3600" b="1" u="sng" dirty="0">
                <a:latin typeface="Arial Narrow" panose="020B0606020202030204" pitchFamily="34" charset="0"/>
              </a:rPr>
              <a:t>Big Sensor</a:t>
            </a:r>
          </a:p>
          <a:p>
            <a:pPr algn="ctr"/>
            <a:r>
              <a:rPr lang="en-US" sz="3600" dirty="0">
                <a:latin typeface="Arial Narrow" panose="020B0606020202030204" pitchFamily="34" charset="0"/>
              </a:rPr>
              <a:t>Diameter: 63.50mm</a:t>
            </a:r>
          </a:p>
          <a:p>
            <a:pPr algn="ctr"/>
            <a:r>
              <a:rPr lang="en-US" sz="3600" dirty="0">
                <a:latin typeface="Arial Narrow" panose="020B0606020202030204" pitchFamily="34" charset="0"/>
              </a:rPr>
              <a:t>Thickness: 12.00mm</a:t>
            </a:r>
          </a:p>
        </p:txBody>
      </p:sp>
    </p:spTree>
    <p:extLst>
      <p:ext uri="{BB962C8B-B14F-4D97-AF65-F5344CB8AC3E}">
        <p14:creationId xmlns:p14="http://schemas.microsoft.com/office/powerpoint/2010/main" val="12199551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5368</TotalTime>
  <Words>648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宋体</vt:lpstr>
      <vt:lpstr>Arial</vt:lpstr>
      <vt:lpstr>Arial Narrow</vt:lpstr>
      <vt:lpstr>Calibri</vt:lpstr>
      <vt:lpstr>Calibri Light</vt:lpstr>
      <vt:lpstr>Cambria Math</vt:lpstr>
      <vt:lpstr>Franklin Gothic Demi</vt:lpstr>
      <vt:lpstr>Franklin Gothic Demi Cond</vt:lpstr>
      <vt:lpstr>Office Theme</vt:lpstr>
      <vt:lpstr>PowerPoint Presentation</vt:lpstr>
    </vt:vector>
  </TitlesOfParts>
  <Company>Massachusetts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Chuah</dc:creator>
  <cp:lastModifiedBy>Wenyu Ma</cp:lastModifiedBy>
  <cp:revision>157</cp:revision>
  <cp:lastPrinted>2017-05-18T02:17:00Z</cp:lastPrinted>
  <dcterms:created xsi:type="dcterms:W3CDTF">2014-09-15T22:34:14Z</dcterms:created>
  <dcterms:modified xsi:type="dcterms:W3CDTF">2017-09-17T19:41:58Z</dcterms:modified>
</cp:coreProperties>
</file>