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Let’s Recap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fxn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708150" y="1491749"/>
            <a:ext cx="9779001" cy="1969502"/>
          </a:xfrm>
          <a:prstGeom prst="rect">
            <a:avLst/>
          </a:prstGeom>
        </p:spPr>
      </p:pic>
      <p:sp>
        <p:nvSpPr>
          <p:cNvPr id="164" name="Shape 164"/>
          <p:cNvSpPr/>
          <p:nvPr>
            <p:ph type="body" sz="quarter" idx="1"/>
          </p:nvPr>
        </p:nvSpPr>
        <p:spPr>
          <a:xfrm>
            <a:off x="1270000" y="71755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Anatomy of a Function</a:t>
            </a:r>
          </a:p>
        </p:txBody>
      </p:sp>
      <p:sp>
        <p:nvSpPr>
          <p:cNvPr id="165" name="Shape 165"/>
          <p:cNvSpPr/>
          <p:nvPr/>
        </p:nvSpPr>
        <p:spPr>
          <a:xfrm>
            <a:off x="1112392" y="5898013"/>
            <a:ext cx="1078001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4499EE"/>
                </a:solidFill>
              </a:defRPr>
            </a:lvl1pPr>
          </a:lstStyle>
          <a:p>
            <a:pPr/>
            <a:r>
              <a:t>The function call site is essentially replaced by the return value</a:t>
            </a:r>
          </a:p>
        </p:txBody>
      </p:sp>
      <p:pic>
        <p:nvPicPr>
          <p:cNvPr id="166" name="call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35497" y="3790950"/>
            <a:ext cx="8933806" cy="12311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replace.jpeg"/>
          <p:cNvPicPr>
            <a:picLocks noChangeAspect="1"/>
          </p:cNvPicPr>
          <p:nvPr/>
        </p:nvPicPr>
        <p:blipFill>
          <a:blip r:embed="rId4">
            <a:extLst/>
          </a:blip>
          <a:srcRect l="448" t="448" r="448" b="448"/>
          <a:stretch>
            <a:fillRect/>
          </a:stretch>
        </p:blipFill>
        <p:spPr>
          <a:xfrm>
            <a:off x="4706694" y="4052319"/>
            <a:ext cx="6042765" cy="759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/>
            <a:r>
              <a:t>Let’s get back to coding and take a closer look at return values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ctrTitle"/>
          </p:nvPr>
        </p:nvSpPr>
        <p:spPr>
          <a:xfrm>
            <a:off x="1270000" y="-1651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23" name="Shape 123"/>
          <p:cNvSpPr/>
          <p:nvPr>
            <p:ph type="subTitle" sz="half" idx="1"/>
          </p:nvPr>
        </p:nvSpPr>
        <p:spPr>
          <a:xfrm>
            <a:off x="518517" y="4051299"/>
            <a:ext cx="12475766" cy="3639643"/>
          </a:xfrm>
          <a:prstGeom prst="rect">
            <a:avLst/>
          </a:prstGeom>
        </p:spPr>
        <p:txBody>
          <a:bodyPr/>
          <a:lstStyle/>
          <a:p>
            <a:pPr algn="l"/>
            <a:r>
              <a:t>Functions are named pieces of code that can be called by name.</a:t>
            </a:r>
          </a:p>
          <a:p>
            <a:pPr algn="l"/>
          </a:p>
          <a:p>
            <a:pPr algn="l"/>
            <a:r>
              <a:t>The code inside a function will run each time the function is called.</a:t>
            </a:r>
          </a:p>
          <a:p>
            <a:pPr algn="l"/>
          </a:p>
          <a:p>
            <a:pPr algn="l"/>
            <a:r>
              <a:t>Functions are commonly used for code we want to run multiple times, but can also be used just to organize your code.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fxn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708150" y="3117349"/>
            <a:ext cx="9779000" cy="1969502"/>
          </a:xfrm>
          <a:prstGeom prst="rect">
            <a:avLst/>
          </a:prstGeom>
        </p:spPr>
      </p:pic>
      <p:sp>
        <p:nvSpPr>
          <p:cNvPr id="126" name="Shape 126"/>
          <p:cNvSpPr/>
          <p:nvPr>
            <p:ph type="body" sz="quarter" idx="1"/>
          </p:nvPr>
        </p:nvSpPr>
        <p:spPr>
          <a:xfrm>
            <a:off x="1270000" y="71755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Anatomy of a Function</a:t>
            </a:r>
          </a:p>
        </p:txBody>
      </p:sp>
      <p:sp>
        <p:nvSpPr>
          <p:cNvPr id="127" name="Shape 127"/>
          <p:cNvSpPr/>
          <p:nvPr/>
        </p:nvSpPr>
        <p:spPr>
          <a:xfrm>
            <a:off x="1559305" y="1860550"/>
            <a:ext cx="10076689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4499EE"/>
                </a:solidFill>
              </a:defRPr>
            </a:lvl1pPr>
          </a:lstStyle>
          <a:p>
            <a:pPr/>
            <a:r>
              <a:t>Function are created using the keyword: function</a:t>
            </a:r>
          </a:p>
        </p:txBody>
      </p:sp>
      <p:sp>
        <p:nvSpPr>
          <p:cNvPr id="128" name="Shape 128"/>
          <p:cNvSpPr/>
          <p:nvPr/>
        </p:nvSpPr>
        <p:spPr>
          <a:xfrm flipH="1">
            <a:off x="6296149" y="2696145"/>
            <a:ext cx="368069" cy="784127"/>
          </a:xfrm>
          <a:prstGeom prst="line">
            <a:avLst/>
          </a:prstGeom>
          <a:ln w="101600">
            <a:solidFill>
              <a:srgbClr val="4499E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fxn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708150" y="3117349"/>
            <a:ext cx="9779001" cy="1969502"/>
          </a:xfrm>
          <a:prstGeom prst="rect">
            <a:avLst/>
          </a:prstGeom>
        </p:spPr>
      </p:pic>
      <p:sp>
        <p:nvSpPr>
          <p:cNvPr id="131" name="Shape 131"/>
          <p:cNvSpPr/>
          <p:nvPr>
            <p:ph type="body" sz="quarter" idx="1"/>
          </p:nvPr>
        </p:nvSpPr>
        <p:spPr>
          <a:xfrm>
            <a:off x="1270000" y="71755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Anatomy of a Function</a:t>
            </a:r>
          </a:p>
        </p:txBody>
      </p:sp>
      <p:sp>
        <p:nvSpPr>
          <p:cNvPr id="132" name="Shape 132"/>
          <p:cNvSpPr/>
          <p:nvPr/>
        </p:nvSpPr>
        <p:spPr>
          <a:xfrm>
            <a:off x="2334945" y="1860550"/>
            <a:ext cx="85254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4499EE"/>
                </a:solidFill>
              </a:defRPr>
            </a:lvl1pPr>
          </a:lstStyle>
          <a:p>
            <a:pPr/>
            <a:r>
              <a:t>Functions can optionally take parameters</a:t>
            </a:r>
          </a:p>
        </p:txBody>
      </p:sp>
      <p:sp>
        <p:nvSpPr>
          <p:cNvPr id="133" name="Shape 133"/>
          <p:cNvSpPr/>
          <p:nvPr/>
        </p:nvSpPr>
        <p:spPr>
          <a:xfrm>
            <a:off x="7630757" y="2744018"/>
            <a:ext cx="519593" cy="748954"/>
          </a:xfrm>
          <a:prstGeom prst="line">
            <a:avLst/>
          </a:prstGeom>
          <a:ln w="101600">
            <a:solidFill>
              <a:srgbClr val="4499E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fxn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708150" y="1491749"/>
            <a:ext cx="9779000" cy="1969502"/>
          </a:xfrm>
          <a:prstGeom prst="rect">
            <a:avLst/>
          </a:prstGeom>
        </p:spPr>
      </p:pic>
      <p:sp>
        <p:nvSpPr>
          <p:cNvPr id="136" name="Shape 136"/>
          <p:cNvSpPr/>
          <p:nvPr>
            <p:ph type="body" sz="quarter" idx="1"/>
          </p:nvPr>
        </p:nvSpPr>
        <p:spPr>
          <a:xfrm>
            <a:off x="1270000" y="71755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Anatomy of a Function</a:t>
            </a:r>
          </a:p>
        </p:txBody>
      </p:sp>
      <p:sp>
        <p:nvSpPr>
          <p:cNvPr id="137" name="Shape 137"/>
          <p:cNvSpPr/>
          <p:nvPr/>
        </p:nvSpPr>
        <p:spPr>
          <a:xfrm>
            <a:off x="1515490" y="5480050"/>
            <a:ext cx="997381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4499EE"/>
                </a:solidFill>
              </a:defRPr>
            </a:lvl1pPr>
          </a:lstStyle>
          <a:p>
            <a:pPr/>
            <a:r>
              <a:t>When we call the function, we pass it arguments</a:t>
            </a:r>
          </a:p>
        </p:txBody>
      </p:sp>
      <p:pic>
        <p:nvPicPr>
          <p:cNvPr id="138" name="call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35497" y="3790950"/>
            <a:ext cx="8933806" cy="1231161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39"/>
          <p:cNvSpPr/>
          <p:nvPr/>
        </p:nvSpPr>
        <p:spPr>
          <a:xfrm flipH="1" flipV="1">
            <a:off x="8034978" y="4748439"/>
            <a:ext cx="611780" cy="611780"/>
          </a:xfrm>
          <a:prstGeom prst="line">
            <a:avLst/>
          </a:prstGeom>
          <a:ln w="101600">
            <a:solidFill>
              <a:srgbClr val="4499E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fxn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708150" y="1491749"/>
            <a:ext cx="9779001" cy="1969502"/>
          </a:xfrm>
          <a:prstGeom prst="rect">
            <a:avLst/>
          </a:prstGeom>
        </p:spPr>
      </p:pic>
      <p:sp>
        <p:nvSpPr>
          <p:cNvPr id="142" name="Shape 142"/>
          <p:cNvSpPr/>
          <p:nvPr>
            <p:ph type="body" sz="quarter" idx="1"/>
          </p:nvPr>
        </p:nvSpPr>
        <p:spPr>
          <a:xfrm>
            <a:off x="1270000" y="71755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Anatomy of a Function</a:t>
            </a:r>
          </a:p>
        </p:txBody>
      </p:sp>
      <p:sp>
        <p:nvSpPr>
          <p:cNvPr id="143" name="Shape 143"/>
          <p:cNvSpPr/>
          <p:nvPr/>
        </p:nvSpPr>
        <p:spPr>
          <a:xfrm>
            <a:off x="149034" y="5273305"/>
            <a:ext cx="12706732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>
                <a:solidFill>
                  <a:srgbClr val="4499EE"/>
                </a:solidFill>
              </a:defRPr>
            </a:pPr>
            <a:r>
              <a:t>Behind the scenes javascript is creating two variables inside the function:</a:t>
            </a:r>
          </a:p>
          <a:p>
            <a:pPr>
              <a:defRPr>
                <a:solidFill>
                  <a:srgbClr val="4499EE"/>
                </a:solidFill>
              </a:defRPr>
            </a:pPr>
            <a:r>
              <a:t>var string1 = “Hello ”;</a:t>
            </a:r>
          </a:p>
          <a:p>
            <a:pPr>
              <a:defRPr>
                <a:solidFill>
                  <a:srgbClr val="4499EE"/>
                </a:solidFill>
              </a:defRPr>
            </a:pPr>
            <a:r>
              <a:t>var string2 = “World!”</a:t>
            </a:r>
          </a:p>
        </p:txBody>
      </p:sp>
      <p:pic>
        <p:nvPicPr>
          <p:cNvPr id="144" name="call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35497" y="3790950"/>
            <a:ext cx="8933806" cy="12311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fxn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708150" y="1491749"/>
            <a:ext cx="9779001" cy="1969502"/>
          </a:xfrm>
          <a:prstGeom prst="rect">
            <a:avLst/>
          </a:prstGeom>
        </p:spPr>
      </p:pic>
      <p:sp>
        <p:nvSpPr>
          <p:cNvPr id="147" name="Shape 147"/>
          <p:cNvSpPr/>
          <p:nvPr>
            <p:ph type="body" sz="quarter" idx="1"/>
          </p:nvPr>
        </p:nvSpPr>
        <p:spPr>
          <a:xfrm>
            <a:off x="1270000" y="71755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Anatomy of a Function</a:t>
            </a:r>
          </a:p>
        </p:txBody>
      </p:sp>
      <p:sp>
        <p:nvSpPr>
          <p:cNvPr id="148" name="Shape 148"/>
          <p:cNvSpPr/>
          <p:nvPr/>
        </p:nvSpPr>
        <p:spPr>
          <a:xfrm>
            <a:off x="149034" y="5273305"/>
            <a:ext cx="12706732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>
                <a:solidFill>
                  <a:srgbClr val="4499EE"/>
                </a:solidFill>
              </a:defRPr>
            </a:pPr>
            <a:r>
              <a:t>Behind the scenes javascript is creating two variables inside the function:</a:t>
            </a:r>
          </a:p>
          <a:p>
            <a:pPr>
              <a:defRPr>
                <a:solidFill>
                  <a:srgbClr val="4499EE"/>
                </a:solidFill>
              </a:defRPr>
            </a:pPr>
            <a:r>
              <a:t>var string1 = “Hello ”;</a:t>
            </a:r>
          </a:p>
          <a:p>
            <a:pPr>
              <a:defRPr>
                <a:solidFill>
                  <a:srgbClr val="4499EE"/>
                </a:solidFill>
              </a:defRPr>
            </a:pPr>
            <a:r>
              <a:t>var string2 = “World!”</a:t>
            </a:r>
          </a:p>
        </p:txBody>
      </p:sp>
      <p:pic>
        <p:nvPicPr>
          <p:cNvPr id="149" name="call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35497" y="3790950"/>
            <a:ext cx="8933806" cy="1231161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/>
          <p:nvPr/>
        </p:nvSpPr>
        <p:spPr>
          <a:xfrm flipV="1">
            <a:off x="7795857" y="2354836"/>
            <a:ext cx="406852" cy="1849683"/>
          </a:xfrm>
          <a:prstGeom prst="line">
            <a:avLst/>
          </a:prstGeom>
          <a:ln w="101600">
            <a:solidFill>
              <a:srgbClr val="4499E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1" name="Shape 151"/>
          <p:cNvSpPr/>
          <p:nvPr/>
        </p:nvSpPr>
        <p:spPr>
          <a:xfrm flipV="1">
            <a:off x="9446857" y="2354836"/>
            <a:ext cx="406852" cy="1849683"/>
          </a:xfrm>
          <a:prstGeom prst="line">
            <a:avLst/>
          </a:prstGeom>
          <a:ln w="101600">
            <a:solidFill>
              <a:srgbClr val="4499E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fxn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708150" y="3117349"/>
            <a:ext cx="9779001" cy="1969502"/>
          </a:xfrm>
          <a:prstGeom prst="rect">
            <a:avLst/>
          </a:prstGeom>
        </p:spPr>
      </p:pic>
      <p:sp>
        <p:nvSpPr>
          <p:cNvPr id="154" name="Shape 154"/>
          <p:cNvSpPr/>
          <p:nvPr>
            <p:ph type="body" sz="quarter" idx="1"/>
          </p:nvPr>
        </p:nvSpPr>
        <p:spPr>
          <a:xfrm>
            <a:off x="1270000" y="71755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Anatomy of a Function</a:t>
            </a:r>
          </a:p>
        </p:txBody>
      </p:sp>
      <p:sp>
        <p:nvSpPr>
          <p:cNvPr id="155" name="Shape 155"/>
          <p:cNvSpPr/>
          <p:nvPr/>
        </p:nvSpPr>
        <p:spPr>
          <a:xfrm>
            <a:off x="2055139" y="5543550"/>
            <a:ext cx="90850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4499EE"/>
                </a:solidFill>
              </a:defRPr>
            </a:lvl1pPr>
          </a:lstStyle>
          <a:p>
            <a:pPr/>
            <a:r>
              <a:t>Functions also optionally can return a value </a:t>
            </a:r>
          </a:p>
        </p:txBody>
      </p:sp>
      <p:sp>
        <p:nvSpPr>
          <p:cNvPr id="156" name="Shape 156"/>
          <p:cNvSpPr/>
          <p:nvPr/>
        </p:nvSpPr>
        <p:spPr>
          <a:xfrm flipH="1" flipV="1">
            <a:off x="3449711" y="4502971"/>
            <a:ext cx="361449" cy="724992"/>
          </a:xfrm>
          <a:prstGeom prst="line">
            <a:avLst/>
          </a:prstGeom>
          <a:ln w="101600">
            <a:solidFill>
              <a:srgbClr val="4499E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fxn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708150" y="1491749"/>
            <a:ext cx="9779001" cy="1969502"/>
          </a:xfrm>
          <a:prstGeom prst="rect">
            <a:avLst/>
          </a:prstGeom>
        </p:spPr>
      </p:pic>
      <p:sp>
        <p:nvSpPr>
          <p:cNvPr id="159" name="Shape 159"/>
          <p:cNvSpPr/>
          <p:nvPr>
            <p:ph type="body" sz="quarter" idx="1"/>
          </p:nvPr>
        </p:nvSpPr>
        <p:spPr>
          <a:xfrm>
            <a:off x="1270000" y="71755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Anatomy of a Function</a:t>
            </a:r>
          </a:p>
        </p:txBody>
      </p:sp>
      <p:sp>
        <p:nvSpPr>
          <p:cNvPr id="160" name="Shape 160"/>
          <p:cNvSpPr/>
          <p:nvPr/>
        </p:nvSpPr>
        <p:spPr>
          <a:xfrm>
            <a:off x="1112392" y="5898013"/>
            <a:ext cx="1078001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4499EE"/>
                </a:solidFill>
              </a:defRPr>
            </a:lvl1pPr>
          </a:lstStyle>
          <a:p>
            <a:pPr/>
            <a:r>
              <a:t>The function call site is essentially replaced by the return value</a:t>
            </a:r>
          </a:p>
        </p:txBody>
      </p:sp>
      <p:pic>
        <p:nvPicPr>
          <p:cNvPr id="161" name="call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35497" y="3790950"/>
            <a:ext cx="8933806" cy="12311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