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6" r:id="rId11"/>
    <p:sldId id="267" r:id="rId12"/>
    <p:sldId id="304" r:id="rId13"/>
    <p:sldId id="269" r:id="rId14"/>
    <p:sldId id="290" r:id="rId15"/>
    <p:sldId id="289" r:id="rId16"/>
    <p:sldId id="297" r:id="rId17"/>
    <p:sldId id="273" r:id="rId18"/>
    <p:sldId id="275" r:id="rId19"/>
    <p:sldId id="276" r:id="rId20"/>
    <p:sldId id="274" r:id="rId21"/>
    <p:sldId id="278" r:id="rId22"/>
    <p:sldId id="283" r:id="rId23"/>
    <p:sldId id="301" r:id="rId24"/>
    <p:sldId id="277" r:id="rId25"/>
    <p:sldId id="281" r:id="rId26"/>
    <p:sldId id="303" r:id="rId27"/>
    <p:sldId id="284" r:id="rId28"/>
    <p:sldId id="287" r:id="rId29"/>
    <p:sldId id="285" r:id="rId30"/>
    <p:sldId id="286" r:id="rId31"/>
    <p:sldId id="299" r:id="rId32"/>
    <p:sldId id="288" r:id="rId33"/>
    <p:sldId id="292" r:id="rId34"/>
    <p:sldId id="291" r:id="rId35"/>
    <p:sldId id="293" r:id="rId36"/>
    <p:sldId id="294" r:id="rId37"/>
    <p:sldId id="295" r:id="rId38"/>
    <p:sldId id="298" r:id="rId39"/>
    <p:sldId id="302" r:id="rId40"/>
    <p:sldId id="296" r:id="rId41"/>
    <p:sldId id="271" r:id="rId42"/>
  </p:sldIdLst>
  <p:sldSz cx="12192000" cy="6858000"/>
  <p:notesSz cx="6865938" cy="99980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E5FF"/>
    <a:srgbClr val="FFDDD9"/>
    <a:srgbClr val="99FFCC"/>
    <a:srgbClr val="F8F8F8"/>
    <a:srgbClr val="00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9528" autoAdjust="0"/>
  </p:normalViewPr>
  <p:slideViewPr>
    <p:cSldViewPr>
      <p:cViewPr varScale="1">
        <p:scale>
          <a:sx n="100" d="100"/>
          <a:sy n="100" d="100"/>
        </p:scale>
        <p:origin x="67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90" y="102"/>
      </p:cViewPr>
      <p:guideLst>
        <p:guide orient="horz" pos="3148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ce Barker" userId="3d529807eb1393ed" providerId="LiveId" clId="{E6C8DADA-18CC-42DA-AD0D-1FD7D44AC419}"/>
    <pc:docChg chg="custSel modSld">
      <pc:chgData name="Laurence Barker" userId="3d529807eb1393ed" providerId="LiveId" clId="{E6C8DADA-18CC-42DA-AD0D-1FD7D44AC419}" dt="2018-05-15T21:51:47.565" v="139" actId="20577"/>
      <pc:docMkLst>
        <pc:docMk/>
      </pc:docMkLst>
      <pc:sldChg chg="addSp delSp modSp">
        <pc:chgData name="Laurence Barker" userId="3d529807eb1393ed" providerId="LiveId" clId="{E6C8DADA-18CC-42DA-AD0D-1FD7D44AC419}" dt="2018-05-15T21:51:47.565" v="139" actId="20577"/>
        <pc:sldMkLst>
          <pc:docMk/>
          <pc:sldMk cId="823506280" sldId="258"/>
        </pc:sldMkLst>
        <pc:spChg chg="mod">
          <ac:chgData name="Laurence Barker" userId="3d529807eb1393ed" providerId="LiveId" clId="{E6C8DADA-18CC-42DA-AD0D-1FD7D44AC419}" dt="2018-05-15T21:51:47.565" v="139" actId="20577"/>
          <ac:spMkLst>
            <pc:docMk/>
            <pc:sldMk cId="823506280" sldId="258"/>
            <ac:spMk id="3" creationId="{00000000-0000-0000-0000-000000000000}"/>
          </ac:spMkLst>
        </pc:spChg>
        <pc:spChg chg="mod">
          <ac:chgData name="Laurence Barker" userId="3d529807eb1393ed" providerId="LiveId" clId="{E6C8DADA-18CC-42DA-AD0D-1FD7D44AC419}" dt="2018-05-15T21:49:27.805" v="17" actId="20577"/>
          <ac:spMkLst>
            <pc:docMk/>
            <pc:sldMk cId="823506280" sldId="258"/>
            <ac:spMk id="13" creationId="{EDA4509F-790B-4164-90EB-433ECFBBB919}"/>
          </ac:spMkLst>
        </pc:spChg>
        <pc:grpChg chg="add mod">
          <ac:chgData name="Laurence Barker" userId="3d529807eb1393ed" providerId="LiveId" clId="{E6C8DADA-18CC-42DA-AD0D-1FD7D44AC419}" dt="2018-05-15T21:49:12.805" v="2" actId="1076"/>
          <ac:grpSpMkLst>
            <pc:docMk/>
            <pc:sldMk cId="823506280" sldId="258"/>
            <ac:grpSpMk id="10" creationId="{1D516A3A-DE6B-408F-A892-FEF05319C07C}"/>
          </ac:grpSpMkLst>
        </pc:grpChg>
        <pc:picChg chg="add mod">
          <ac:chgData name="Laurence Barker" userId="3d529807eb1393ed" providerId="LiveId" clId="{E6C8DADA-18CC-42DA-AD0D-1FD7D44AC419}" dt="2018-05-15T21:50:25.620" v="24" actId="1076"/>
          <ac:picMkLst>
            <pc:docMk/>
            <pc:sldMk cId="823506280" sldId="258"/>
            <ac:picMk id="4" creationId="{D509B419-5832-4AE4-9C3C-9FE40CD8F9DA}"/>
          </ac:picMkLst>
        </pc:picChg>
        <pc:picChg chg="mod">
          <ac:chgData name="Laurence Barker" userId="3d529807eb1393ed" providerId="LiveId" clId="{E6C8DADA-18CC-42DA-AD0D-1FD7D44AC419}" dt="2018-05-15T21:51:10.605" v="115" actId="1076"/>
          <ac:picMkLst>
            <pc:docMk/>
            <pc:sldMk cId="823506280" sldId="258"/>
            <ac:picMk id="6" creationId="{00000000-0000-0000-0000-000000000000}"/>
          </ac:picMkLst>
        </pc:picChg>
        <pc:picChg chg="del">
          <ac:chgData name="Laurence Barker" userId="3d529807eb1393ed" providerId="LiveId" clId="{E6C8DADA-18CC-42DA-AD0D-1FD7D44AC419}" dt="2018-05-15T21:49:32.954" v="18" actId="478"/>
          <ac:picMkLst>
            <pc:docMk/>
            <pc:sldMk cId="823506280" sldId="258"/>
            <ac:picMk id="12" creationId="{13C1BE07-84F1-4113-84DE-94D7612D9540}"/>
          </ac:picMkLst>
        </pc:picChg>
      </pc:sldChg>
    </pc:docChg>
  </pc:docChgLst>
  <pc:docChgLst>
    <pc:chgData name="Laurence Barker" userId="3d529807eb1393ed" providerId="LiveId" clId="{CE84046E-3F57-46E3-ACF3-D782CC8B4847}"/>
    <pc:docChg chg="modNotesMaster modHandout">
      <pc:chgData name="Laurence Barker" userId="3d529807eb1393ed" providerId="LiveId" clId="{CE84046E-3F57-46E3-ACF3-D782CC8B4847}" dt="2018-05-30T13:18:13.064" v="0"/>
      <pc:docMkLst>
        <pc:docMk/>
      </pc:docMkLst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531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772" y="0"/>
            <a:ext cx="2974531" cy="50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6013"/>
            <a:ext cx="2974531" cy="5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772" y="9496013"/>
            <a:ext cx="2974531" cy="5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2AD1A8C-5BB9-4E33-9E85-8950A7DD339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9055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31" cy="500464"/>
          </a:xfrm>
          <a:prstGeom prst="rect">
            <a:avLst/>
          </a:prstGeom>
        </p:spPr>
        <p:txBody>
          <a:bodyPr vert="horz" lIns="92912" tIns="46456" rIns="92912" bIns="46456" rtlCol="0"/>
          <a:lstStyle>
            <a:lvl1pPr algn="l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772" y="0"/>
            <a:ext cx="2974531" cy="500464"/>
          </a:xfrm>
          <a:prstGeom prst="rect">
            <a:avLst/>
          </a:prstGeom>
        </p:spPr>
        <p:txBody>
          <a:bodyPr vert="horz" lIns="92912" tIns="46456" rIns="92912" bIns="46456" rtlCol="0"/>
          <a:lstStyle>
            <a:lvl1pPr algn="r">
              <a:defRPr sz="1200">
                <a:latin typeface="Tahoma" charset="0"/>
              </a:defRPr>
            </a:lvl1pPr>
          </a:lstStyle>
          <a:p>
            <a:pPr>
              <a:defRPr/>
            </a:pPr>
            <a:fld id="{27BEF731-9895-4947-8FB6-98AE652E895D}" type="datetimeFigureOut">
              <a:rPr lang="en-GB"/>
              <a:pPr>
                <a:defRPr/>
              </a:pPr>
              <a:t>18/05/2020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591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12" tIns="46456" rIns="92912" bIns="46456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31" y="4748806"/>
            <a:ext cx="5493077" cy="4499373"/>
          </a:xfrm>
          <a:prstGeom prst="rect">
            <a:avLst/>
          </a:prstGeom>
        </p:spPr>
        <p:txBody>
          <a:bodyPr vert="horz" lIns="92912" tIns="46456" rIns="92912" bIns="4645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013"/>
            <a:ext cx="2974531" cy="500463"/>
          </a:xfrm>
          <a:prstGeom prst="rect">
            <a:avLst/>
          </a:prstGeom>
        </p:spPr>
        <p:txBody>
          <a:bodyPr vert="horz" lIns="92912" tIns="46456" rIns="92912" bIns="46456" rtlCol="0" anchor="b"/>
          <a:lstStyle>
            <a:lvl1pPr algn="l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772" y="9496013"/>
            <a:ext cx="2974531" cy="500463"/>
          </a:xfrm>
          <a:prstGeom prst="rect">
            <a:avLst/>
          </a:prstGeom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DBE0A-980E-4559-8625-7D9ADCCCAE0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9063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013" y="749300"/>
            <a:ext cx="6665912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last bit may belong on a different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BE0A-980E-4559-8625-7D9ADCCCAE07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509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013" y="749300"/>
            <a:ext cx="6665912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At the left – conventional broadband RF</a:t>
            </a:r>
          </a:p>
          <a:p>
            <a:r>
              <a:rPr lang="en-GB" dirty="0" smtClean="0"/>
              <a:t>Data conversion covering the whole HF band. 60MHz</a:t>
            </a:r>
            <a:r>
              <a:rPr lang="en-GB" baseline="0" dirty="0" smtClean="0"/>
              <a:t> b/w 14 or 16 bits </a:t>
            </a:r>
          </a:p>
          <a:p>
            <a:r>
              <a:rPr lang="en-GB" baseline="0" dirty="0" smtClean="0"/>
              <a:t>Then PC processing with the user interface. Many choices of app available. This is where most of the complexity is!</a:t>
            </a:r>
          </a:p>
          <a:p>
            <a:r>
              <a:rPr lang="en-GB" baseline="0" dirty="0" smtClean="0"/>
              <a:t>And if you want it you can still have a conventional front panel with tuning knob, controls and pushbuttons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BE0A-980E-4559-8625-7D9ADCCCAE07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688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013" y="749300"/>
            <a:ext cx="6665912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Lots of ways to make SDR.</a:t>
            </a:r>
          </a:p>
          <a:p>
            <a:r>
              <a:rPr lang="en-GB" dirty="0" smtClean="0"/>
              <a:t>One way – The </a:t>
            </a:r>
            <a:r>
              <a:rPr lang="en-GB" dirty="0" err="1" smtClean="0"/>
              <a:t>Red</a:t>
            </a:r>
            <a:r>
              <a:rPr lang="en-GB" baseline="0" dirty="0" err="1" smtClean="0"/>
              <a:t>Pitaya</a:t>
            </a:r>
            <a:endParaRPr lang="en-GB" baseline="0" dirty="0" smtClean="0"/>
          </a:p>
          <a:p>
            <a:r>
              <a:rPr lang="en-GB" dirty="0" smtClean="0"/>
              <a:t>Uses </a:t>
            </a:r>
            <a:r>
              <a:rPr lang="en-GB" dirty="0" err="1" smtClean="0"/>
              <a:t>ZynqSystem</a:t>
            </a:r>
            <a:r>
              <a:rPr lang="en-GB" dirty="0" smtClean="0"/>
              <a:t> on Chip FPGA combining ARM processing &amp; FPGA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BE0A-980E-4559-8625-7D9ADCCCAE07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186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013" y="749300"/>
            <a:ext cx="6665912" cy="3749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Another way – think of it as a single board computer connected</a:t>
            </a:r>
            <a:r>
              <a:rPr lang="en-GB" baseline="0" dirty="0" smtClean="0"/>
              <a:t> to ADC/DAC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BE0A-980E-4559-8625-7D9ADCCCAE07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672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Lots of different devices available from both Intel and Xilinx</a:t>
            </a:r>
          </a:p>
          <a:p>
            <a:r>
              <a:rPr lang="en-GB" dirty="0" smtClean="0"/>
              <a:t>Xilinx </a:t>
            </a:r>
            <a:r>
              <a:rPr lang="en-GB" dirty="0" err="1" smtClean="0"/>
              <a:t>Zynq</a:t>
            </a:r>
            <a:r>
              <a:rPr lang="en-GB" dirty="0" smtClean="0"/>
              <a:t> &amp; </a:t>
            </a:r>
            <a:r>
              <a:rPr lang="en-GB" dirty="0" err="1" smtClean="0"/>
              <a:t>Ultrascale</a:t>
            </a:r>
            <a:r>
              <a:rPr lang="en-GB" dirty="0" smtClean="0"/>
              <a:t>+ </a:t>
            </a:r>
            <a:r>
              <a:rPr lang="en-GB" dirty="0" err="1" smtClean="0"/>
              <a:t>Zynq</a:t>
            </a:r>
            <a:r>
              <a:rPr lang="en-GB" dirty="0" smtClean="0"/>
              <a:t> families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BE0A-980E-4559-8625-7D9ADCCCAE07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1534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 quite different technologies</a:t>
            </a:r>
          </a:p>
          <a:p>
            <a:r>
              <a:rPr lang="en-GB" dirty="0" smtClean="0"/>
              <a:t>“app” uses conventional software tools </a:t>
            </a:r>
            <a:r>
              <a:rPr lang="en-GB" dirty="0" err="1" smtClean="0"/>
              <a:t>eg</a:t>
            </a:r>
            <a:r>
              <a:rPr lang="en-GB" dirty="0" smtClean="0"/>
              <a:t> Gnu</a:t>
            </a:r>
            <a:r>
              <a:rPr lang="en-GB" baseline="0" dirty="0" smtClean="0"/>
              <a:t> C compiler</a:t>
            </a:r>
          </a:p>
          <a:p>
            <a:r>
              <a:rPr lang="en-GB" baseline="0" dirty="0" smtClean="0"/>
              <a:t>Linux – you need a kernel, drivers and a root filesystem. Xilinx </a:t>
            </a:r>
            <a:r>
              <a:rPr lang="en-GB" baseline="0" dirty="0" err="1" smtClean="0"/>
              <a:t>Petalinux</a:t>
            </a:r>
            <a:r>
              <a:rPr lang="en-GB" baseline="0" dirty="0" smtClean="0"/>
              <a:t> tools will help create these (and SBC supplier may have helped too)</a:t>
            </a:r>
          </a:p>
          <a:p>
            <a:r>
              <a:rPr lang="en-GB" baseline="0" dirty="0" smtClean="0"/>
              <a:t>FPGA – </a:t>
            </a:r>
            <a:r>
              <a:rPr lang="en-GB" baseline="0" dirty="0" err="1" smtClean="0"/>
              <a:t>Vivado</a:t>
            </a:r>
            <a:r>
              <a:rPr lang="en-GB" baseline="0" dirty="0" smtClean="0"/>
              <a:t> creates the FPGA design file. (simple merge process with the </a:t>
            </a:r>
            <a:r>
              <a:rPr lang="en-GB" baseline="0" dirty="0" err="1" smtClean="0"/>
              <a:t>petalinux</a:t>
            </a:r>
            <a:r>
              <a:rPr lang="en-GB" baseline="0" dirty="0" smtClean="0"/>
              <a:t> boot loader too)</a:t>
            </a:r>
          </a:p>
          <a:p>
            <a:r>
              <a:rPr lang="en-GB" baseline="0" dirty="0" smtClean="0"/>
              <a:t>Everything goes on an SD card into your SBC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BE0A-980E-4559-8625-7D9ADCCCAE07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4011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Quite</a:t>
            </a:r>
            <a:r>
              <a:rPr lang="en-GB" baseline="0" dirty="0" smtClean="0"/>
              <a:t> a simple process</a:t>
            </a:r>
          </a:p>
          <a:p>
            <a:r>
              <a:rPr lang="en-GB" baseline="0" dirty="0" smtClean="0"/>
              <a:t>Mix the signal with sin, cosine of local oscillator </a:t>
            </a:r>
          </a:p>
          <a:p>
            <a:r>
              <a:rPr lang="en-GB" baseline="0" dirty="0" smtClean="0"/>
              <a:t>Filter and reduce the sample rate</a:t>
            </a:r>
          </a:p>
          <a:p>
            <a:r>
              <a:rPr lang="en-GB" baseline="0" dirty="0" smtClean="0"/>
              <a:t>Send data to PC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BE0A-980E-4559-8625-7D9ADCCCAE07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743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Quite</a:t>
            </a:r>
            <a:r>
              <a:rPr lang="en-GB" baseline="0" dirty="0" smtClean="0"/>
              <a:t> a simple process</a:t>
            </a:r>
          </a:p>
          <a:p>
            <a:r>
              <a:rPr lang="en-GB" baseline="0" dirty="0" smtClean="0"/>
              <a:t>Mix the signal with sin, cosine of local oscillator </a:t>
            </a:r>
          </a:p>
          <a:p>
            <a:r>
              <a:rPr lang="en-GB" baseline="0" dirty="0" smtClean="0"/>
              <a:t>Filter and reduce the sample rate</a:t>
            </a:r>
          </a:p>
          <a:p>
            <a:r>
              <a:rPr lang="en-GB" baseline="0" smtClean="0"/>
              <a:t>Send data to PC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BE0A-980E-4559-8625-7D9ADCCCAE07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104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defRPr/>
                </a:pPr>
                <a:endParaRPr lang="en-US" altLang="en-US" sz="14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defRPr/>
                </a:pPr>
                <a:endParaRPr lang="en-US" altLang="en-US" sz="14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defRPr/>
                </a:pPr>
                <a:endParaRPr lang="en-US" altLang="en-US" sz="14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defRPr/>
                </a:pPr>
                <a:endParaRPr lang="en-US" altLang="en-US" sz="14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defRPr/>
              </a:pPr>
              <a:endParaRPr lang="en-US" altLang="en-US" sz="14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defRPr/>
              </a:pPr>
              <a:endParaRPr lang="en-US" altLang="en-US" sz="14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defRPr/>
              </a:pPr>
              <a:endParaRPr lang="en-US" altLang="en-US" sz="14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8A9E90-64EA-42C2-AD71-21C127FCC0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6792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ahoma" charset="0"/>
              </a:defRPr>
            </a:lvl1pPr>
          </a:lstStyle>
          <a:p>
            <a:pPr>
              <a:defRPr/>
            </a:pPr>
            <a:r>
              <a:rPr lang="en-GB" dirty="0" smtClean="0"/>
              <a:t>SDRA 2020</a:t>
            </a:r>
            <a:endParaRPr lang="en-US" dirty="0"/>
          </a:p>
        </p:txBody>
      </p:sp>
      <p:sp>
        <p:nvSpPr>
          <p:cNvPr id="1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3712" y="6243638"/>
            <a:ext cx="523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Tahoma" charset="0"/>
                <a:cs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8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11124704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80576" y="6243638"/>
            <a:ext cx="648957" cy="457200"/>
          </a:xfrm>
          <a:ln/>
        </p:spPr>
        <p:txBody>
          <a:bodyPr/>
          <a:lstStyle>
            <a:lvl1pPr>
              <a:defRPr/>
            </a:lvl1pPr>
          </a:lstStyle>
          <a:p>
            <a:fld id="{10621A95-13F2-4883-A24E-40F3A18EE7B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6792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ahoma" charset="0"/>
              </a:defRPr>
            </a:lvl1pPr>
          </a:lstStyle>
          <a:p>
            <a:pPr>
              <a:defRPr/>
            </a:pPr>
            <a:r>
              <a:rPr lang="en-GB" dirty="0" smtClean="0"/>
              <a:t>SDRA 2020</a:t>
            </a: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3712" y="6243638"/>
            <a:ext cx="523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Tahoma" charset="0"/>
                <a:cs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SDRA 2020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7D00A-2895-412B-AFA2-B9AE66296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8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SDRA 2020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AA0B13-F660-4367-B74F-DC1DD2E402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4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SDRA 2020</a:t>
            </a: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D7970-FC83-4EC8-8D8C-FACB2BABB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97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SDRA 2020</a:t>
            </a: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212C84-7794-410D-A53D-997A1B4D5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26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SDRA 2020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ED0AF-82B3-4C4D-BC7A-CD4EFC2960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58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3"/>
            <a:ext cx="10390716" cy="1054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SDRA 2020</a:t>
            </a: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16D84-8DDE-403B-8431-1A0AC61069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67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3"/>
            <a:ext cx="10390716" cy="1054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SDRA 2020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92BBE-59A4-4AB5-9533-4EC2E99F60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3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90551" y="658813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100667" y="658813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55651" y="1081088"/>
            <a:ext cx="563033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48833" y="1081088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203200" y="10080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49867" y="550863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24418" y="1341438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3"/>
            <a:ext cx="10390716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2017713"/>
            <a:ext cx="1134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6792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ahoma" charset="0"/>
              </a:defRPr>
            </a:lvl1pPr>
          </a:lstStyle>
          <a:p>
            <a:pPr>
              <a:defRPr/>
            </a:pPr>
            <a:r>
              <a:rPr lang="en-GB" dirty="0" smtClean="0"/>
              <a:t>SDRA 2020</a:t>
            </a:r>
            <a:endParaRPr lang="en-US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3712" y="6243638"/>
            <a:ext cx="523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Tahoma" charset="0"/>
                <a:cs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12E52918-1A92-4685-A1FB-472CE462BF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ilinx.com/member/forms/download/xef.html?filename=Xilinx_Unified_2019.2_1106_2127_Win64.ex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2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3.vsd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Using Xilinx </a:t>
            </a:r>
            <a:r>
              <a:rPr lang="en-GB" dirty="0" err="1"/>
              <a:t>Vivado</a:t>
            </a:r>
            <a:r>
              <a:rPr lang="en-GB" dirty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</a:t>
            </a:r>
            <a:r>
              <a:rPr lang="en-GB" dirty="0"/>
              <a:t>SDR Development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Laurence Barker G8NJJ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HF SDR: What needs to happen the FPGA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776520" y="1628800"/>
            <a:ext cx="1080120" cy="20884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PC interface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09514" y="2394518"/>
            <a:ext cx="86409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ADC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20351" y="4158888"/>
            <a:ext cx="1152128" cy="899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Digital Oscillator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20351" y="2258870"/>
            <a:ext cx="1152128" cy="899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Mixer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76865" y="1723872"/>
            <a:ext cx="950024" cy="5938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Low pass Filter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76865" y="3123363"/>
            <a:ext cx="950024" cy="5938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Low Pass Filter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016" y="5543264"/>
            <a:ext cx="206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 rate 122.88MHz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38634" y="5435542"/>
            <a:ext cx="1690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 rate 48KHz</a:t>
            </a:r>
          </a:p>
          <a:p>
            <a:r>
              <a:rPr lang="en-GB" dirty="0" smtClean="0"/>
              <a:t>(or multiple)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168328" y="5697152"/>
            <a:ext cx="69601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752504" y="534839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Decimate (Divide clock) by 2560</a:t>
            </a: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1799047" y="1805424"/>
            <a:ext cx="1066775" cy="366311"/>
            <a:chOff x="6829425" y="4149080"/>
            <a:chExt cx="2826940" cy="733003"/>
          </a:xfrm>
        </p:grpSpPr>
        <p:sp>
          <p:nvSpPr>
            <p:cNvPr id="19" name="Freeform 18"/>
            <p:cNvSpPr/>
            <p:nvPr/>
          </p:nvSpPr>
          <p:spPr bwMode="auto">
            <a:xfrm>
              <a:off x="6829425" y="4149080"/>
              <a:ext cx="706735" cy="727735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7536160" y="4149080"/>
              <a:ext cx="706735" cy="727735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8242895" y="4149080"/>
              <a:ext cx="706735" cy="727735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8949630" y="4154348"/>
              <a:ext cx="706735" cy="727735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cxnSp>
        <p:nvCxnSpPr>
          <p:cNvPr id="24" name="Straight Arrow Connector 23"/>
          <p:cNvCxnSpPr>
            <a:endCxn id="7" idx="1"/>
          </p:cNvCxnSpPr>
          <p:nvPr/>
        </p:nvCxnSpPr>
        <p:spPr bwMode="auto">
          <a:xfrm>
            <a:off x="360016" y="2718554"/>
            <a:ext cx="5494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0" y="1890442"/>
            <a:ext cx="1188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14.205MHz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 bwMode="auto">
          <a:xfrm flipV="1">
            <a:off x="1773610" y="2708747"/>
            <a:ext cx="1446741" cy="98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9" idx="0"/>
            <a:endCxn id="10" idx="2"/>
          </p:cNvCxnSpPr>
          <p:nvPr/>
        </p:nvCxnSpPr>
        <p:spPr bwMode="auto">
          <a:xfrm flipV="1">
            <a:off x="3796415" y="3158623"/>
            <a:ext cx="0" cy="1000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982736" y="4481296"/>
            <a:ext cx="1237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14.200MHz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 bwMode="auto">
          <a:xfrm flipV="1">
            <a:off x="4367808" y="2010846"/>
            <a:ext cx="1013769" cy="3836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Elbow Connector 33"/>
          <p:cNvCxnSpPr/>
          <p:nvPr/>
        </p:nvCxnSpPr>
        <p:spPr bwMode="auto">
          <a:xfrm>
            <a:off x="4367808" y="2899554"/>
            <a:ext cx="1013769" cy="52075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7869135" y="2708920"/>
            <a:ext cx="2781532" cy="443569"/>
            <a:chOff x="6810657" y="2823361"/>
            <a:chExt cx="1082371" cy="443569"/>
          </a:xfrm>
        </p:grpSpPr>
        <p:sp>
          <p:nvSpPr>
            <p:cNvPr id="37" name="Freeform 36"/>
            <p:cNvSpPr/>
            <p:nvPr/>
          </p:nvSpPr>
          <p:spPr bwMode="auto">
            <a:xfrm>
              <a:off x="6810657" y="2828472"/>
              <a:ext cx="540060" cy="438458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7352968" y="2823361"/>
              <a:ext cx="540060" cy="438458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868317" y="2188395"/>
            <a:ext cx="2782350" cy="448517"/>
            <a:chOff x="6809839" y="2127515"/>
            <a:chExt cx="1086361" cy="448517"/>
          </a:xfrm>
        </p:grpSpPr>
        <p:sp>
          <p:nvSpPr>
            <p:cNvPr id="42" name="Freeform 41"/>
            <p:cNvSpPr/>
            <p:nvPr/>
          </p:nvSpPr>
          <p:spPr bwMode="auto">
            <a:xfrm>
              <a:off x="6809839" y="2128787"/>
              <a:ext cx="475682" cy="446814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  <a:gd name="connsiteX0" fmla="*/ 0 w 2533650"/>
                <a:gd name="connsiteY0" fmla="*/ 0 h 1447815"/>
                <a:gd name="connsiteX1" fmla="*/ 361950 w 2533650"/>
                <a:gd name="connsiteY1" fmla="*/ 733425 h 1447815"/>
                <a:gd name="connsiteX2" fmla="*/ 723900 w 2533650"/>
                <a:gd name="connsiteY2" fmla="*/ 1447800 h 1447815"/>
                <a:gd name="connsiteX3" fmla="*/ 1085850 w 2533650"/>
                <a:gd name="connsiteY3" fmla="*/ 714375 h 1447815"/>
                <a:gd name="connsiteX4" fmla="*/ 1445488 w 2533650"/>
                <a:gd name="connsiteY4" fmla="*/ 3607 h 1447815"/>
                <a:gd name="connsiteX5" fmla="*/ 1800225 w 2533650"/>
                <a:gd name="connsiteY5" fmla="*/ 723900 h 1447815"/>
                <a:gd name="connsiteX6" fmla="*/ 2168741 w 2533650"/>
                <a:gd name="connsiteY6" fmla="*/ 1444841 h 1447815"/>
                <a:gd name="connsiteX7" fmla="*/ 2533650 w 2533650"/>
                <a:gd name="connsiteY7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1447815">
                  <a:moveTo>
                    <a:pt x="0" y="0"/>
                  </a:moveTo>
                  <a:cubicBezTo>
                    <a:pt x="117475" y="0"/>
                    <a:pt x="241300" y="492125"/>
                    <a:pt x="361950" y="733425"/>
                  </a:cubicBezTo>
                  <a:cubicBezTo>
                    <a:pt x="482600" y="974725"/>
                    <a:pt x="603250" y="1450975"/>
                    <a:pt x="723900" y="1447800"/>
                  </a:cubicBezTo>
                  <a:cubicBezTo>
                    <a:pt x="844550" y="1444625"/>
                    <a:pt x="965585" y="955074"/>
                    <a:pt x="1085850" y="714375"/>
                  </a:cubicBezTo>
                  <a:cubicBezTo>
                    <a:pt x="1206115" y="473676"/>
                    <a:pt x="1326426" y="2020"/>
                    <a:pt x="1445488" y="3607"/>
                  </a:cubicBezTo>
                  <a:cubicBezTo>
                    <a:pt x="1564550" y="5194"/>
                    <a:pt x="1679683" y="483694"/>
                    <a:pt x="1800225" y="723900"/>
                  </a:cubicBezTo>
                  <a:cubicBezTo>
                    <a:pt x="1920767" y="964106"/>
                    <a:pt x="2046504" y="1444841"/>
                    <a:pt x="2168741" y="1444841"/>
                  </a:cubicBezTo>
                  <a:cubicBezTo>
                    <a:pt x="2290978" y="1444841"/>
                    <a:pt x="2413793" y="1085850"/>
                    <a:pt x="25336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7285521" y="2127515"/>
              <a:ext cx="610679" cy="448517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  <a:gd name="connsiteX0" fmla="*/ 0 w 2910484"/>
                <a:gd name="connsiteY0" fmla="*/ 733425 h 1447815"/>
                <a:gd name="connsiteX1" fmla="*/ 342900 w 2910484"/>
                <a:gd name="connsiteY1" fmla="*/ 0 h 1447815"/>
                <a:gd name="connsiteX2" fmla="*/ 704850 w 2910484"/>
                <a:gd name="connsiteY2" fmla="*/ 733425 h 1447815"/>
                <a:gd name="connsiteX3" fmla="*/ 1066800 w 2910484"/>
                <a:gd name="connsiteY3" fmla="*/ 1447800 h 1447815"/>
                <a:gd name="connsiteX4" fmla="*/ 1428750 w 2910484"/>
                <a:gd name="connsiteY4" fmla="*/ 714375 h 1447815"/>
                <a:gd name="connsiteX5" fmla="*/ 1788388 w 2910484"/>
                <a:gd name="connsiteY5" fmla="*/ 3607 h 1447815"/>
                <a:gd name="connsiteX6" fmla="*/ 2143125 w 2910484"/>
                <a:gd name="connsiteY6" fmla="*/ 723900 h 1447815"/>
                <a:gd name="connsiteX7" fmla="*/ 2511641 w 2910484"/>
                <a:gd name="connsiteY7" fmla="*/ 1444841 h 1447815"/>
                <a:gd name="connsiteX8" fmla="*/ 2876550 w 2910484"/>
                <a:gd name="connsiteY8" fmla="*/ 723900 h 1447815"/>
                <a:gd name="connsiteX9" fmla="*/ 2897557 w 2910484"/>
                <a:gd name="connsiteY9" fmla="*/ 742954 h 1447815"/>
                <a:gd name="connsiteX0" fmla="*/ 0 w 3303425"/>
                <a:gd name="connsiteY0" fmla="*/ 746658 h 1461048"/>
                <a:gd name="connsiteX1" fmla="*/ 342900 w 3303425"/>
                <a:gd name="connsiteY1" fmla="*/ 13233 h 1461048"/>
                <a:gd name="connsiteX2" fmla="*/ 704850 w 3303425"/>
                <a:gd name="connsiteY2" fmla="*/ 746658 h 1461048"/>
                <a:gd name="connsiteX3" fmla="*/ 1066800 w 3303425"/>
                <a:gd name="connsiteY3" fmla="*/ 1461033 h 1461048"/>
                <a:gd name="connsiteX4" fmla="*/ 1428750 w 3303425"/>
                <a:gd name="connsiteY4" fmla="*/ 727608 h 1461048"/>
                <a:gd name="connsiteX5" fmla="*/ 1788388 w 3303425"/>
                <a:gd name="connsiteY5" fmla="*/ 16840 h 1461048"/>
                <a:gd name="connsiteX6" fmla="*/ 2143125 w 3303425"/>
                <a:gd name="connsiteY6" fmla="*/ 737133 h 1461048"/>
                <a:gd name="connsiteX7" fmla="*/ 2511641 w 3303425"/>
                <a:gd name="connsiteY7" fmla="*/ 1458074 h 1461048"/>
                <a:gd name="connsiteX8" fmla="*/ 2876550 w 3303425"/>
                <a:gd name="connsiteY8" fmla="*/ 737133 h 1461048"/>
                <a:gd name="connsiteX9" fmla="*/ 3303425 w 3303425"/>
                <a:gd name="connsiteY9" fmla="*/ 19 h 1461048"/>
                <a:gd name="connsiteX0" fmla="*/ 0 w 3252691"/>
                <a:gd name="connsiteY0" fmla="*/ 738943 h 1453333"/>
                <a:gd name="connsiteX1" fmla="*/ 342900 w 3252691"/>
                <a:gd name="connsiteY1" fmla="*/ 5518 h 1453333"/>
                <a:gd name="connsiteX2" fmla="*/ 704850 w 3252691"/>
                <a:gd name="connsiteY2" fmla="*/ 738943 h 1453333"/>
                <a:gd name="connsiteX3" fmla="*/ 1066800 w 3252691"/>
                <a:gd name="connsiteY3" fmla="*/ 1453318 h 1453333"/>
                <a:gd name="connsiteX4" fmla="*/ 1428750 w 3252691"/>
                <a:gd name="connsiteY4" fmla="*/ 719893 h 1453333"/>
                <a:gd name="connsiteX5" fmla="*/ 1788388 w 3252691"/>
                <a:gd name="connsiteY5" fmla="*/ 9125 h 1453333"/>
                <a:gd name="connsiteX6" fmla="*/ 2143125 w 3252691"/>
                <a:gd name="connsiteY6" fmla="*/ 729418 h 1453333"/>
                <a:gd name="connsiteX7" fmla="*/ 2511641 w 3252691"/>
                <a:gd name="connsiteY7" fmla="*/ 1450359 h 1453333"/>
                <a:gd name="connsiteX8" fmla="*/ 2876550 w 3252691"/>
                <a:gd name="connsiteY8" fmla="*/ 729418 h 1453333"/>
                <a:gd name="connsiteX9" fmla="*/ 3252691 w 3252691"/>
                <a:gd name="connsiteY9" fmla="*/ 20 h 14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2691" h="1453333">
                  <a:moveTo>
                    <a:pt x="0" y="738943"/>
                  </a:moveTo>
                  <a:cubicBezTo>
                    <a:pt x="117475" y="357943"/>
                    <a:pt x="225425" y="5518"/>
                    <a:pt x="342900" y="5518"/>
                  </a:cubicBezTo>
                  <a:cubicBezTo>
                    <a:pt x="460375" y="5518"/>
                    <a:pt x="584200" y="497643"/>
                    <a:pt x="704850" y="738943"/>
                  </a:cubicBezTo>
                  <a:cubicBezTo>
                    <a:pt x="825500" y="980243"/>
                    <a:pt x="946150" y="1456493"/>
                    <a:pt x="1066800" y="1453318"/>
                  </a:cubicBezTo>
                  <a:cubicBezTo>
                    <a:pt x="1187450" y="1450143"/>
                    <a:pt x="1308485" y="960592"/>
                    <a:pt x="1428750" y="719893"/>
                  </a:cubicBezTo>
                  <a:cubicBezTo>
                    <a:pt x="1549015" y="479194"/>
                    <a:pt x="1669326" y="7538"/>
                    <a:pt x="1788388" y="9125"/>
                  </a:cubicBezTo>
                  <a:cubicBezTo>
                    <a:pt x="1907450" y="10712"/>
                    <a:pt x="2022583" y="489212"/>
                    <a:pt x="2143125" y="729418"/>
                  </a:cubicBezTo>
                  <a:cubicBezTo>
                    <a:pt x="2263667" y="969624"/>
                    <a:pt x="2389404" y="1450359"/>
                    <a:pt x="2511641" y="1450359"/>
                  </a:cubicBezTo>
                  <a:cubicBezTo>
                    <a:pt x="2633878" y="1450359"/>
                    <a:pt x="2756693" y="1091368"/>
                    <a:pt x="2876550" y="729418"/>
                  </a:cubicBezTo>
                  <a:cubicBezTo>
                    <a:pt x="2940869" y="612437"/>
                    <a:pt x="3248315" y="-3949"/>
                    <a:pt x="3252691" y="2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4542035" y="1554595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5KHz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36476" y="1686478"/>
            <a:ext cx="908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Inphase</a:t>
            </a:r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8688288" y="3107118"/>
            <a:ext cx="1206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Quadrature</a:t>
            </a:r>
            <a:endParaRPr lang="en-GB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982736" y="1494421"/>
            <a:ext cx="121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14.205MHz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3282478" y="3504866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in, cos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8642346" y="3555896"/>
            <a:ext cx="136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0 ± 24KHz</a:t>
            </a:r>
            <a:endParaRPr lang="en-GB" sz="1600" dirty="0">
              <a:solidFill>
                <a:srgbClr val="FF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747576" y="3120782"/>
            <a:ext cx="733257" cy="593893"/>
            <a:chOff x="5392629" y="1713899"/>
            <a:chExt cx="733257" cy="593893"/>
          </a:xfrm>
        </p:grpSpPr>
        <p:sp>
          <p:nvSpPr>
            <p:cNvPr id="62" name="Rectangle 61"/>
            <p:cNvSpPr/>
            <p:nvPr/>
          </p:nvSpPr>
          <p:spPr bwMode="auto">
            <a:xfrm>
              <a:off x="5392629" y="1713899"/>
              <a:ext cx="733257" cy="59389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dirty="0" smtClean="0">
                  <a:latin typeface="Tahoma" charset="0"/>
                </a:rPr>
                <a:t>2560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5515158" y="1802198"/>
              <a:ext cx="0" cy="3669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0" name="Group 69"/>
          <p:cNvGrpSpPr/>
          <p:nvPr/>
        </p:nvGrpSpPr>
        <p:grpSpPr>
          <a:xfrm>
            <a:off x="6745698" y="1723872"/>
            <a:ext cx="733257" cy="593893"/>
            <a:chOff x="5392629" y="1713899"/>
            <a:chExt cx="733257" cy="593893"/>
          </a:xfrm>
        </p:grpSpPr>
        <p:sp>
          <p:nvSpPr>
            <p:cNvPr id="71" name="Rectangle 70"/>
            <p:cNvSpPr/>
            <p:nvPr/>
          </p:nvSpPr>
          <p:spPr bwMode="auto">
            <a:xfrm>
              <a:off x="5392629" y="1713899"/>
              <a:ext cx="733257" cy="59389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dirty="0" smtClean="0">
                  <a:latin typeface="Tahoma" charset="0"/>
                </a:rPr>
                <a:t>2560</a:t>
              </a: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5515158" y="1802198"/>
              <a:ext cx="0" cy="3669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10238634" y="95032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TX is the same thing, backwards</a:t>
            </a:r>
            <a:endParaRPr lang="en-GB" sz="1800" dirty="0"/>
          </a:p>
        </p:txBody>
      </p:sp>
      <p:cxnSp>
        <p:nvCxnSpPr>
          <p:cNvPr id="8" name="Straight Arrow Connector 7"/>
          <p:cNvCxnSpPr>
            <a:stCxn id="11" idx="3"/>
            <a:endCxn id="71" idx="1"/>
          </p:cNvCxnSpPr>
          <p:nvPr/>
        </p:nvCxnSpPr>
        <p:spPr bwMode="auto">
          <a:xfrm>
            <a:off x="6326889" y="2020819"/>
            <a:ext cx="4188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12" idx="3"/>
            <a:endCxn id="62" idx="1"/>
          </p:cNvCxnSpPr>
          <p:nvPr/>
        </p:nvCxnSpPr>
        <p:spPr bwMode="auto">
          <a:xfrm flipV="1">
            <a:off x="6326889" y="3417729"/>
            <a:ext cx="420687" cy="25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71" idx="3"/>
          </p:cNvCxnSpPr>
          <p:nvPr/>
        </p:nvCxnSpPr>
        <p:spPr bwMode="auto">
          <a:xfrm flipV="1">
            <a:off x="7478955" y="2010846"/>
            <a:ext cx="3297565" cy="9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2" idx="3"/>
          </p:cNvCxnSpPr>
          <p:nvPr/>
        </p:nvCxnSpPr>
        <p:spPr bwMode="auto">
          <a:xfrm flipV="1">
            <a:off x="7480833" y="3392533"/>
            <a:ext cx="3295687" cy="25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6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5371366" y="3126503"/>
            <a:ext cx="733257" cy="5938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CIC filter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DSP Blocks needed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776520" y="1628800"/>
            <a:ext cx="1080120" cy="20884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FIFO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Memory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latin typeface="Tahom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(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First in, First Out)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09514" y="2394518"/>
            <a:ext cx="86409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ADC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20351" y="4158888"/>
            <a:ext cx="1152128" cy="899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Direct Digital Synthesiser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20351" y="2258870"/>
            <a:ext cx="1152128" cy="8997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Complex Multiplier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46830" y="1713899"/>
            <a:ext cx="950024" cy="5938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FIR Filter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46830" y="3123363"/>
            <a:ext cx="950024" cy="5938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FIR Filter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016" y="5543264"/>
            <a:ext cx="206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 rate 122.88MHz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38634" y="5435542"/>
            <a:ext cx="1690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 rate 48KHz</a:t>
            </a:r>
          </a:p>
          <a:p>
            <a:r>
              <a:rPr lang="en-GB" dirty="0" smtClean="0"/>
              <a:t>(or multiple)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168328" y="5697152"/>
            <a:ext cx="69601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752504" y="5348397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Decimate (Divide clock) by 2560</a:t>
            </a: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1799047" y="1805424"/>
            <a:ext cx="1066775" cy="366311"/>
            <a:chOff x="6829425" y="4149080"/>
            <a:chExt cx="2826940" cy="733003"/>
          </a:xfrm>
        </p:grpSpPr>
        <p:sp>
          <p:nvSpPr>
            <p:cNvPr id="19" name="Freeform 18"/>
            <p:cNvSpPr/>
            <p:nvPr/>
          </p:nvSpPr>
          <p:spPr bwMode="auto">
            <a:xfrm>
              <a:off x="6829425" y="4149080"/>
              <a:ext cx="706735" cy="727735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7536160" y="4149080"/>
              <a:ext cx="706735" cy="727735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8242895" y="4149080"/>
              <a:ext cx="706735" cy="727735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8949630" y="4154348"/>
              <a:ext cx="706735" cy="727735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cxnSp>
        <p:nvCxnSpPr>
          <p:cNvPr id="24" name="Straight Arrow Connector 23"/>
          <p:cNvCxnSpPr>
            <a:endCxn id="7" idx="1"/>
          </p:cNvCxnSpPr>
          <p:nvPr/>
        </p:nvCxnSpPr>
        <p:spPr bwMode="auto">
          <a:xfrm>
            <a:off x="360016" y="2718554"/>
            <a:ext cx="5494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 bwMode="auto">
          <a:xfrm flipV="1">
            <a:off x="1773610" y="2708747"/>
            <a:ext cx="1446741" cy="98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9" idx="0"/>
            <a:endCxn id="10" idx="2"/>
          </p:cNvCxnSpPr>
          <p:nvPr/>
        </p:nvCxnSpPr>
        <p:spPr bwMode="auto">
          <a:xfrm flipV="1">
            <a:off x="3796415" y="3158623"/>
            <a:ext cx="0" cy="1000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Elbow Connector 31"/>
          <p:cNvCxnSpPr/>
          <p:nvPr/>
        </p:nvCxnSpPr>
        <p:spPr bwMode="auto">
          <a:xfrm flipV="1">
            <a:off x="4367808" y="2010846"/>
            <a:ext cx="1013769" cy="3836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Elbow Connector 33"/>
          <p:cNvCxnSpPr/>
          <p:nvPr/>
        </p:nvCxnSpPr>
        <p:spPr bwMode="auto">
          <a:xfrm>
            <a:off x="4367808" y="2899554"/>
            <a:ext cx="1013769" cy="52075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7869135" y="2708920"/>
            <a:ext cx="2781532" cy="443569"/>
            <a:chOff x="6810657" y="2823361"/>
            <a:chExt cx="1082371" cy="443569"/>
          </a:xfrm>
        </p:grpSpPr>
        <p:sp>
          <p:nvSpPr>
            <p:cNvPr id="37" name="Freeform 36"/>
            <p:cNvSpPr/>
            <p:nvPr/>
          </p:nvSpPr>
          <p:spPr bwMode="auto">
            <a:xfrm>
              <a:off x="6810657" y="2828472"/>
              <a:ext cx="540060" cy="438458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7352968" y="2823361"/>
              <a:ext cx="540060" cy="438458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50" h="1447815">
                  <a:moveTo>
                    <a:pt x="0" y="733425"/>
                  </a:moveTo>
                  <a:cubicBezTo>
                    <a:pt x="117475" y="352425"/>
                    <a:pt x="225425" y="0"/>
                    <a:pt x="342900" y="0"/>
                  </a:cubicBezTo>
                  <a:cubicBezTo>
                    <a:pt x="460375" y="0"/>
                    <a:pt x="584200" y="492125"/>
                    <a:pt x="704850" y="733425"/>
                  </a:cubicBezTo>
                  <a:cubicBezTo>
                    <a:pt x="825500" y="974725"/>
                    <a:pt x="946150" y="1450975"/>
                    <a:pt x="1066800" y="1447800"/>
                  </a:cubicBezTo>
                  <a:cubicBezTo>
                    <a:pt x="1187450" y="1444625"/>
                    <a:pt x="1308485" y="955074"/>
                    <a:pt x="1428750" y="714375"/>
                  </a:cubicBezTo>
                  <a:cubicBezTo>
                    <a:pt x="1549015" y="473676"/>
                    <a:pt x="1669326" y="2020"/>
                    <a:pt x="1788388" y="3607"/>
                  </a:cubicBezTo>
                  <a:cubicBezTo>
                    <a:pt x="1907450" y="5194"/>
                    <a:pt x="2022583" y="483694"/>
                    <a:pt x="2143125" y="723900"/>
                  </a:cubicBezTo>
                  <a:cubicBezTo>
                    <a:pt x="2263667" y="964106"/>
                    <a:pt x="2389404" y="1444841"/>
                    <a:pt x="2511641" y="1444841"/>
                  </a:cubicBezTo>
                  <a:cubicBezTo>
                    <a:pt x="2633878" y="1444841"/>
                    <a:pt x="2756693" y="1085850"/>
                    <a:pt x="28765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868317" y="2188395"/>
            <a:ext cx="2782350" cy="448517"/>
            <a:chOff x="6809839" y="2127515"/>
            <a:chExt cx="1086361" cy="448517"/>
          </a:xfrm>
        </p:grpSpPr>
        <p:sp>
          <p:nvSpPr>
            <p:cNvPr id="42" name="Freeform 41"/>
            <p:cNvSpPr/>
            <p:nvPr/>
          </p:nvSpPr>
          <p:spPr bwMode="auto">
            <a:xfrm>
              <a:off x="6809839" y="2128787"/>
              <a:ext cx="475682" cy="446814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  <a:gd name="connsiteX0" fmla="*/ 0 w 2533650"/>
                <a:gd name="connsiteY0" fmla="*/ 0 h 1447815"/>
                <a:gd name="connsiteX1" fmla="*/ 361950 w 2533650"/>
                <a:gd name="connsiteY1" fmla="*/ 733425 h 1447815"/>
                <a:gd name="connsiteX2" fmla="*/ 723900 w 2533650"/>
                <a:gd name="connsiteY2" fmla="*/ 1447800 h 1447815"/>
                <a:gd name="connsiteX3" fmla="*/ 1085850 w 2533650"/>
                <a:gd name="connsiteY3" fmla="*/ 714375 h 1447815"/>
                <a:gd name="connsiteX4" fmla="*/ 1445488 w 2533650"/>
                <a:gd name="connsiteY4" fmla="*/ 3607 h 1447815"/>
                <a:gd name="connsiteX5" fmla="*/ 1800225 w 2533650"/>
                <a:gd name="connsiteY5" fmla="*/ 723900 h 1447815"/>
                <a:gd name="connsiteX6" fmla="*/ 2168741 w 2533650"/>
                <a:gd name="connsiteY6" fmla="*/ 1444841 h 1447815"/>
                <a:gd name="connsiteX7" fmla="*/ 2533650 w 2533650"/>
                <a:gd name="connsiteY7" fmla="*/ 723900 h 14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650" h="1447815">
                  <a:moveTo>
                    <a:pt x="0" y="0"/>
                  </a:moveTo>
                  <a:cubicBezTo>
                    <a:pt x="117475" y="0"/>
                    <a:pt x="241300" y="492125"/>
                    <a:pt x="361950" y="733425"/>
                  </a:cubicBezTo>
                  <a:cubicBezTo>
                    <a:pt x="482600" y="974725"/>
                    <a:pt x="603250" y="1450975"/>
                    <a:pt x="723900" y="1447800"/>
                  </a:cubicBezTo>
                  <a:cubicBezTo>
                    <a:pt x="844550" y="1444625"/>
                    <a:pt x="965585" y="955074"/>
                    <a:pt x="1085850" y="714375"/>
                  </a:cubicBezTo>
                  <a:cubicBezTo>
                    <a:pt x="1206115" y="473676"/>
                    <a:pt x="1326426" y="2020"/>
                    <a:pt x="1445488" y="3607"/>
                  </a:cubicBezTo>
                  <a:cubicBezTo>
                    <a:pt x="1564550" y="5194"/>
                    <a:pt x="1679683" y="483694"/>
                    <a:pt x="1800225" y="723900"/>
                  </a:cubicBezTo>
                  <a:cubicBezTo>
                    <a:pt x="1920767" y="964106"/>
                    <a:pt x="2046504" y="1444841"/>
                    <a:pt x="2168741" y="1444841"/>
                  </a:cubicBezTo>
                  <a:cubicBezTo>
                    <a:pt x="2290978" y="1444841"/>
                    <a:pt x="2413793" y="1085850"/>
                    <a:pt x="2533650" y="7239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7285521" y="2127515"/>
              <a:ext cx="610679" cy="448517"/>
            </a:xfrm>
            <a:custGeom>
              <a:avLst/>
              <a:gdLst>
                <a:gd name="connsiteX0" fmla="*/ 0 w 2876550"/>
                <a:gd name="connsiteY0" fmla="*/ 762000 h 1476390"/>
                <a:gd name="connsiteX1" fmla="*/ 352425 w 2876550"/>
                <a:gd name="connsiteY1" fmla="*/ 0 h 1476390"/>
                <a:gd name="connsiteX2" fmla="*/ 704850 w 2876550"/>
                <a:gd name="connsiteY2" fmla="*/ 762000 h 1476390"/>
                <a:gd name="connsiteX3" fmla="*/ 1066800 w 2876550"/>
                <a:gd name="connsiteY3" fmla="*/ 1476375 h 1476390"/>
                <a:gd name="connsiteX4" fmla="*/ 1428750 w 2876550"/>
                <a:gd name="connsiteY4" fmla="*/ 742950 h 1476390"/>
                <a:gd name="connsiteX5" fmla="*/ 1800225 w 2876550"/>
                <a:gd name="connsiteY5" fmla="*/ 38100 h 1476390"/>
                <a:gd name="connsiteX6" fmla="*/ 2143125 w 2876550"/>
                <a:gd name="connsiteY6" fmla="*/ 752475 h 1476390"/>
                <a:gd name="connsiteX7" fmla="*/ 2514600 w 2876550"/>
                <a:gd name="connsiteY7" fmla="*/ 1476375 h 1476390"/>
                <a:gd name="connsiteX8" fmla="*/ 2876550 w 2876550"/>
                <a:gd name="connsiteY8" fmla="*/ 752475 h 1476390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800225 w 2876550"/>
                <a:gd name="connsiteY5" fmla="*/ 9525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4600 w 2876550"/>
                <a:gd name="connsiteY7" fmla="*/ 1447800 h 1447815"/>
                <a:gd name="connsiteX8" fmla="*/ 2876550 w 2876550"/>
                <a:gd name="connsiteY8" fmla="*/ 723900 h 1447815"/>
                <a:gd name="connsiteX0" fmla="*/ 0 w 2876550"/>
                <a:gd name="connsiteY0" fmla="*/ 733425 h 1447815"/>
                <a:gd name="connsiteX1" fmla="*/ 342900 w 2876550"/>
                <a:gd name="connsiteY1" fmla="*/ 0 h 1447815"/>
                <a:gd name="connsiteX2" fmla="*/ 704850 w 2876550"/>
                <a:gd name="connsiteY2" fmla="*/ 733425 h 1447815"/>
                <a:gd name="connsiteX3" fmla="*/ 1066800 w 2876550"/>
                <a:gd name="connsiteY3" fmla="*/ 1447800 h 1447815"/>
                <a:gd name="connsiteX4" fmla="*/ 1428750 w 2876550"/>
                <a:gd name="connsiteY4" fmla="*/ 714375 h 1447815"/>
                <a:gd name="connsiteX5" fmla="*/ 1788388 w 2876550"/>
                <a:gd name="connsiteY5" fmla="*/ 3607 h 1447815"/>
                <a:gd name="connsiteX6" fmla="*/ 2143125 w 2876550"/>
                <a:gd name="connsiteY6" fmla="*/ 723900 h 1447815"/>
                <a:gd name="connsiteX7" fmla="*/ 2511641 w 2876550"/>
                <a:gd name="connsiteY7" fmla="*/ 1444841 h 1447815"/>
                <a:gd name="connsiteX8" fmla="*/ 2876550 w 2876550"/>
                <a:gd name="connsiteY8" fmla="*/ 723900 h 1447815"/>
                <a:gd name="connsiteX0" fmla="*/ 0 w 2910484"/>
                <a:gd name="connsiteY0" fmla="*/ 733425 h 1447815"/>
                <a:gd name="connsiteX1" fmla="*/ 342900 w 2910484"/>
                <a:gd name="connsiteY1" fmla="*/ 0 h 1447815"/>
                <a:gd name="connsiteX2" fmla="*/ 704850 w 2910484"/>
                <a:gd name="connsiteY2" fmla="*/ 733425 h 1447815"/>
                <a:gd name="connsiteX3" fmla="*/ 1066800 w 2910484"/>
                <a:gd name="connsiteY3" fmla="*/ 1447800 h 1447815"/>
                <a:gd name="connsiteX4" fmla="*/ 1428750 w 2910484"/>
                <a:gd name="connsiteY4" fmla="*/ 714375 h 1447815"/>
                <a:gd name="connsiteX5" fmla="*/ 1788388 w 2910484"/>
                <a:gd name="connsiteY5" fmla="*/ 3607 h 1447815"/>
                <a:gd name="connsiteX6" fmla="*/ 2143125 w 2910484"/>
                <a:gd name="connsiteY6" fmla="*/ 723900 h 1447815"/>
                <a:gd name="connsiteX7" fmla="*/ 2511641 w 2910484"/>
                <a:gd name="connsiteY7" fmla="*/ 1444841 h 1447815"/>
                <a:gd name="connsiteX8" fmla="*/ 2876550 w 2910484"/>
                <a:gd name="connsiteY8" fmla="*/ 723900 h 1447815"/>
                <a:gd name="connsiteX9" fmla="*/ 2897557 w 2910484"/>
                <a:gd name="connsiteY9" fmla="*/ 742954 h 1447815"/>
                <a:gd name="connsiteX0" fmla="*/ 0 w 3303425"/>
                <a:gd name="connsiteY0" fmla="*/ 746658 h 1461048"/>
                <a:gd name="connsiteX1" fmla="*/ 342900 w 3303425"/>
                <a:gd name="connsiteY1" fmla="*/ 13233 h 1461048"/>
                <a:gd name="connsiteX2" fmla="*/ 704850 w 3303425"/>
                <a:gd name="connsiteY2" fmla="*/ 746658 h 1461048"/>
                <a:gd name="connsiteX3" fmla="*/ 1066800 w 3303425"/>
                <a:gd name="connsiteY3" fmla="*/ 1461033 h 1461048"/>
                <a:gd name="connsiteX4" fmla="*/ 1428750 w 3303425"/>
                <a:gd name="connsiteY4" fmla="*/ 727608 h 1461048"/>
                <a:gd name="connsiteX5" fmla="*/ 1788388 w 3303425"/>
                <a:gd name="connsiteY5" fmla="*/ 16840 h 1461048"/>
                <a:gd name="connsiteX6" fmla="*/ 2143125 w 3303425"/>
                <a:gd name="connsiteY6" fmla="*/ 737133 h 1461048"/>
                <a:gd name="connsiteX7" fmla="*/ 2511641 w 3303425"/>
                <a:gd name="connsiteY7" fmla="*/ 1458074 h 1461048"/>
                <a:gd name="connsiteX8" fmla="*/ 2876550 w 3303425"/>
                <a:gd name="connsiteY8" fmla="*/ 737133 h 1461048"/>
                <a:gd name="connsiteX9" fmla="*/ 3303425 w 3303425"/>
                <a:gd name="connsiteY9" fmla="*/ 19 h 1461048"/>
                <a:gd name="connsiteX0" fmla="*/ 0 w 3252691"/>
                <a:gd name="connsiteY0" fmla="*/ 738943 h 1453333"/>
                <a:gd name="connsiteX1" fmla="*/ 342900 w 3252691"/>
                <a:gd name="connsiteY1" fmla="*/ 5518 h 1453333"/>
                <a:gd name="connsiteX2" fmla="*/ 704850 w 3252691"/>
                <a:gd name="connsiteY2" fmla="*/ 738943 h 1453333"/>
                <a:gd name="connsiteX3" fmla="*/ 1066800 w 3252691"/>
                <a:gd name="connsiteY3" fmla="*/ 1453318 h 1453333"/>
                <a:gd name="connsiteX4" fmla="*/ 1428750 w 3252691"/>
                <a:gd name="connsiteY4" fmla="*/ 719893 h 1453333"/>
                <a:gd name="connsiteX5" fmla="*/ 1788388 w 3252691"/>
                <a:gd name="connsiteY5" fmla="*/ 9125 h 1453333"/>
                <a:gd name="connsiteX6" fmla="*/ 2143125 w 3252691"/>
                <a:gd name="connsiteY6" fmla="*/ 729418 h 1453333"/>
                <a:gd name="connsiteX7" fmla="*/ 2511641 w 3252691"/>
                <a:gd name="connsiteY7" fmla="*/ 1450359 h 1453333"/>
                <a:gd name="connsiteX8" fmla="*/ 2876550 w 3252691"/>
                <a:gd name="connsiteY8" fmla="*/ 729418 h 1453333"/>
                <a:gd name="connsiteX9" fmla="*/ 3252691 w 3252691"/>
                <a:gd name="connsiteY9" fmla="*/ 20 h 14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2691" h="1453333">
                  <a:moveTo>
                    <a:pt x="0" y="738943"/>
                  </a:moveTo>
                  <a:cubicBezTo>
                    <a:pt x="117475" y="357943"/>
                    <a:pt x="225425" y="5518"/>
                    <a:pt x="342900" y="5518"/>
                  </a:cubicBezTo>
                  <a:cubicBezTo>
                    <a:pt x="460375" y="5518"/>
                    <a:pt x="584200" y="497643"/>
                    <a:pt x="704850" y="738943"/>
                  </a:cubicBezTo>
                  <a:cubicBezTo>
                    <a:pt x="825500" y="980243"/>
                    <a:pt x="946150" y="1456493"/>
                    <a:pt x="1066800" y="1453318"/>
                  </a:cubicBezTo>
                  <a:cubicBezTo>
                    <a:pt x="1187450" y="1450143"/>
                    <a:pt x="1308485" y="960592"/>
                    <a:pt x="1428750" y="719893"/>
                  </a:cubicBezTo>
                  <a:cubicBezTo>
                    <a:pt x="1549015" y="479194"/>
                    <a:pt x="1669326" y="7538"/>
                    <a:pt x="1788388" y="9125"/>
                  </a:cubicBezTo>
                  <a:cubicBezTo>
                    <a:pt x="1907450" y="10712"/>
                    <a:pt x="2022583" y="489212"/>
                    <a:pt x="2143125" y="729418"/>
                  </a:cubicBezTo>
                  <a:cubicBezTo>
                    <a:pt x="2263667" y="969624"/>
                    <a:pt x="2389404" y="1450359"/>
                    <a:pt x="2511641" y="1450359"/>
                  </a:cubicBezTo>
                  <a:cubicBezTo>
                    <a:pt x="2633878" y="1450359"/>
                    <a:pt x="2756693" y="1091368"/>
                    <a:pt x="2876550" y="729418"/>
                  </a:cubicBezTo>
                  <a:cubicBezTo>
                    <a:pt x="2940869" y="612437"/>
                    <a:pt x="3248315" y="-3949"/>
                    <a:pt x="3252691" y="2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cxnSp>
        <p:nvCxnSpPr>
          <p:cNvPr id="52" name="Straight Connector 51"/>
          <p:cNvCxnSpPr>
            <a:stCxn id="11" idx="3"/>
          </p:cNvCxnSpPr>
          <p:nvPr/>
        </p:nvCxnSpPr>
        <p:spPr bwMode="auto">
          <a:xfrm flipV="1">
            <a:off x="7596854" y="1988840"/>
            <a:ext cx="3179666" cy="2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>
            <a:stCxn id="12" idx="3"/>
          </p:cNvCxnSpPr>
          <p:nvPr/>
        </p:nvCxnSpPr>
        <p:spPr bwMode="auto">
          <a:xfrm>
            <a:off x="7596854" y="3420310"/>
            <a:ext cx="31796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8736476" y="1686478"/>
            <a:ext cx="908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Inphase</a:t>
            </a:r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8688288" y="3107118"/>
            <a:ext cx="1206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Quadrature</a:t>
            </a:r>
            <a:endParaRPr lang="en-GB" sz="16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3282478" y="3504866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in, cos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5371366" y="1713899"/>
            <a:ext cx="733257" cy="5938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CIC filter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>
            <a:off x="5493895" y="1802198"/>
            <a:ext cx="0" cy="366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5493895" y="3214802"/>
            <a:ext cx="0" cy="366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>
            <a:stCxn id="62" idx="3"/>
            <a:endCxn id="11" idx="1"/>
          </p:cNvCxnSpPr>
          <p:nvPr/>
        </p:nvCxnSpPr>
        <p:spPr bwMode="auto">
          <a:xfrm>
            <a:off x="6104623" y="2010846"/>
            <a:ext cx="5422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71" idx="3"/>
            <a:endCxn id="12" idx="1"/>
          </p:cNvCxnSpPr>
          <p:nvPr/>
        </p:nvCxnSpPr>
        <p:spPr bwMode="auto">
          <a:xfrm flipV="1">
            <a:off x="6104623" y="3420310"/>
            <a:ext cx="542207" cy="3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10128447" y="327199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TX is the same thing, backwards</a:t>
            </a:r>
            <a:endParaRPr lang="en-GB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5286330" y="2453977"/>
            <a:ext cx="96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Decimate by 384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6642363" y="2443547"/>
            <a:ext cx="96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Decimate by 8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6504228" y="3841786"/>
            <a:ext cx="160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Low pass filter 0-22KHz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Please read these first!</a:t>
            </a:r>
          </a:p>
          <a:p>
            <a:pPr lvl="1"/>
            <a:r>
              <a:rPr lang="en-GB" dirty="0" smtClean="0"/>
              <a:t>Xilinx </a:t>
            </a:r>
            <a:r>
              <a:rPr lang="en-GB" dirty="0"/>
              <a:t>UG995: Designing IP Subsystems Using IP </a:t>
            </a:r>
            <a:r>
              <a:rPr lang="en-GB" dirty="0" smtClean="0"/>
              <a:t>Integrator (Tutorial)</a:t>
            </a:r>
            <a:endParaRPr lang="en-GB" dirty="0"/>
          </a:p>
          <a:p>
            <a:pPr lvl="1"/>
            <a:r>
              <a:rPr lang="en-GB" dirty="0" smtClean="0"/>
              <a:t>Xilinx UG994: Designing </a:t>
            </a:r>
            <a:r>
              <a:rPr lang="en-GB" dirty="0"/>
              <a:t>IP Systems Using IP </a:t>
            </a:r>
            <a:r>
              <a:rPr lang="en-GB" dirty="0" smtClean="0"/>
              <a:t>Integrator (User Guide)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Other useful information sources</a:t>
            </a:r>
          </a:p>
          <a:p>
            <a:pPr lvl="1"/>
            <a:r>
              <a:rPr lang="en-GB" dirty="0" smtClean="0"/>
              <a:t>Every IP core has a datasheet</a:t>
            </a:r>
          </a:p>
          <a:p>
            <a:pPr lvl="1"/>
            <a:r>
              <a:rPr lang="en-GB" dirty="0"/>
              <a:t>Xilinx PG085 </a:t>
            </a:r>
            <a:r>
              <a:rPr lang="en-GB" dirty="0" smtClean="0"/>
              <a:t>AXI4-Stream </a:t>
            </a:r>
            <a:r>
              <a:rPr lang="en-GB" dirty="0"/>
              <a:t>Infrastructure IP Suite </a:t>
            </a:r>
            <a:r>
              <a:rPr lang="en-GB" dirty="0" smtClean="0"/>
              <a:t>v2.2</a:t>
            </a:r>
            <a:r>
              <a:rPr lang="en-GB" dirty="0"/>
              <a:t> </a:t>
            </a:r>
            <a:r>
              <a:rPr lang="en-GB" dirty="0" smtClean="0"/>
              <a:t>(data sheet)</a:t>
            </a:r>
          </a:p>
          <a:p>
            <a:pPr lvl="1"/>
            <a:r>
              <a:rPr lang="en-GB" dirty="0" smtClean="0"/>
              <a:t>“</a:t>
            </a:r>
            <a:r>
              <a:rPr lang="en-GB" dirty="0"/>
              <a:t>The ZYNQ Book” by Louise Crockett, Ross Elliot, Martin </a:t>
            </a:r>
            <a:r>
              <a:rPr lang="en-GB" dirty="0" err="1"/>
              <a:t>Enderwitz</a:t>
            </a:r>
            <a:r>
              <a:rPr lang="en-GB" dirty="0"/>
              <a:t> &amp; Robert </a:t>
            </a:r>
            <a:r>
              <a:rPr lang="en-GB" dirty="0" smtClean="0"/>
              <a:t>Stewart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Downloading &amp; Installing </a:t>
            </a:r>
            <a:r>
              <a:rPr lang="en-GB" dirty="0" err="1" smtClean="0"/>
              <a:t>Vivado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Webpack</a:t>
            </a:r>
            <a:r>
              <a:rPr lang="en-GB" dirty="0"/>
              <a:t> edition – free to use, for smaller devices</a:t>
            </a:r>
          </a:p>
          <a:p>
            <a:r>
              <a:rPr lang="en-GB" dirty="0" smtClean="0"/>
              <a:t>2-3 releases per year – current is 2019.2</a:t>
            </a:r>
          </a:p>
          <a:p>
            <a:pPr lvl="1"/>
            <a:r>
              <a:rPr lang="en-GB" dirty="0" smtClean="0"/>
              <a:t>Your design belongs to that version, until you upgrade</a:t>
            </a:r>
          </a:p>
          <a:p>
            <a:pPr lvl="1"/>
            <a:r>
              <a:rPr lang="en-GB" dirty="0" smtClean="0"/>
              <a:t>You could need 2 or 3 versions installed, ~50GByte each! </a:t>
            </a:r>
          </a:p>
          <a:p>
            <a:r>
              <a:rPr lang="en-GB" dirty="0" smtClean="0"/>
              <a:t>Decide how/where to run</a:t>
            </a:r>
          </a:p>
          <a:p>
            <a:pPr lvl="1"/>
            <a:r>
              <a:rPr lang="en-GB" dirty="0" err="1" smtClean="0"/>
              <a:t>Vivado</a:t>
            </a:r>
            <a:r>
              <a:rPr lang="en-GB" dirty="0" smtClean="0"/>
              <a:t> – x64 </a:t>
            </a:r>
            <a:r>
              <a:rPr lang="en-GB" dirty="0" smtClean="0"/>
              <a:t>Windows PC</a:t>
            </a:r>
            <a:endParaRPr lang="en-GB" dirty="0" smtClean="0"/>
          </a:p>
          <a:p>
            <a:pPr lvl="1"/>
            <a:r>
              <a:rPr lang="en-GB" dirty="0" err="1"/>
              <a:t>p</a:t>
            </a:r>
            <a:r>
              <a:rPr lang="en-GB" dirty="0" err="1" smtClean="0"/>
              <a:t>etalinux</a:t>
            </a:r>
            <a:r>
              <a:rPr lang="en-GB" dirty="0" smtClean="0"/>
              <a:t> tools – in a </a:t>
            </a:r>
            <a:r>
              <a:rPr lang="en-GB" dirty="0" err="1" smtClean="0"/>
              <a:t>ubuntu</a:t>
            </a:r>
            <a:r>
              <a:rPr lang="en-GB" dirty="0" smtClean="0"/>
              <a:t> VM on the PC</a:t>
            </a:r>
          </a:p>
          <a:p>
            <a:r>
              <a:rPr lang="en-GB" dirty="0" smtClean="0"/>
              <a:t>Create a Xilinx account, then</a:t>
            </a:r>
          </a:p>
          <a:p>
            <a:r>
              <a:rPr lang="en-GB" dirty="0" smtClean="0"/>
              <a:t>Download &amp; run </a:t>
            </a:r>
            <a:r>
              <a:rPr lang="en-GB" u="sng" dirty="0" smtClean="0">
                <a:hlinkClick r:id="rId2"/>
              </a:rPr>
              <a:t>Xilinx </a:t>
            </a:r>
            <a:r>
              <a:rPr lang="en-GB" u="sng" dirty="0">
                <a:hlinkClick r:id="rId2"/>
              </a:rPr>
              <a:t>Unified Installer 2019.2: Windows Self Extracting Web </a:t>
            </a:r>
            <a:r>
              <a:rPr lang="en-GB" u="sng" dirty="0" smtClean="0">
                <a:hlinkClick r:id="rId2"/>
              </a:rPr>
              <a:t>Installer</a:t>
            </a:r>
            <a:r>
              <a:rPr lang="en-GB" dirty="0" smtClean="0"/>
              <a:t> then select </a:t>
            </a:r>
            <a:r>
              <a:rPr lang="en-GB" dirty="0" err="1" smtClean="0"/>
              <a:t>Vitis</a:t>
            </a:r>
            <a:r>
              <a:rPr lang="en-GB" dirty="0" smtClean="0"/>
              <a:t>, and </a:t>
            </a:r>
            <a:r>
              <a:rPr lang="en-GB" u="sng" dirty="0" smtClean="0"/>
              <a:t>no</a:t>
            </a:r>
            <a:r>
              <a:rPr lang="en-GB" dirty="0" smtClean="0"/>
              <a:t> licence manager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Vivado</a:t>
            </a:r>
            <a:r>
              <a:rPr lang="en-GB" dirty="0"/>
              <a:t> Main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00" y="1448098"/>
            <a:ext cx="8836312" cy="479554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1415480" y="2132856"/>
            <a:ext cx="1584176" cy="446449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148" y="2645539"/>
            <a:ext cx="101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Tahoma" charset="0"/>
              </a:rPr>
              <a:t>Main Design Steps</a:t>
            </a:r>
          </a:p>
          <a:p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 rot="5400000">
            <a:off x="3683732" y="1201278"/>
            <a:ext cx="1584176" cy="32403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5820" y="2121794"/>
            <a:ext cx="101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FF0000"/>
                </a:solidFill>
                <a:latin typeface="Tahoma" charset="0"/>
              </a:rPr>
              <a:t>Source files</a:t>
            </a:r>
            <a:endParaRPr lang="en-GB" sz="1800" dirty="0">
              <a:solidFill>
                <a:srgbClr val="FF0000"/>
              </a:solidFill>
              <a:latin typeface="Tahoma" charset="0"/>
            </a:endParaRPr>
          </a:p>
          <a:p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12673" y="2183874"/>
            <a:ext cx="1467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FF0000"/>
                </a:solidFill>
                <a:latin typeface="Tahoma" charset="0"/>
              </a:rPr>
              <a:t>Project information</a:t>
            </a:r>
            <a:endParaRPr lang="en-GB" sz="1800" dirty="0">
              <a:solidFill>
                <a:srgbClr val="FF0000"/>
              </a:solidFill>
              <a:latin typeface="Tahoma" charset="0"/>
            </a:endParaRPr>
          </a:p>
          <a:p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 rot="5400000">
            <a:off x="6802314" y="916638"/>
            <a:ext cx="2787461" cy="468553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 Integrator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9601067" cy="4114800"/>
          </a:xfrm>
        </p:spPr>
        <p:txBody>
          <a:bodyPr/>
          <a:lstStyle/>
          <a:p>
            <a:r>
              <a:rPr lang="en-GB" dirty="0" smtClean="0"/>
              <a:t>We will be using the </a:t>
            </a:r>
            <a:r>
              <a:rPr lang="en-GB" b="1" dirty="0" smtClean="0"/>
              <a:t>IP Integrator</a:t>
            </a:r>
            <a:r>
              <a:rPr lang="en-GB" dirty="0" smtClean="0"/>
              <a:t> in </a:t>
            </a:r>
            <a:r>
              <a:rPr lang="en-GB" dirty="0" err="1" smtClean="0"/>
              <a:t>Vivado</a:t>
            </a:r>
            <a:endParaRPr lang="en-GB" dirty="0" smtClean="0"/>
          </a:p>
          <a:p>
            <a:r>
              <a:rPr lang="en-GB" dirty="0" smtClean="0"/>
              <a:t>Xilinx creates the IP</a:t>
            </a:r>
          </a:p>
          <a:p>
            <a:r>
              <a:rPr lang="en-GB" dirty="0" smtClean="0"/>
              <a:t>We join it together in a block diagram</a:t>
            </a:r>
          </a:p>
          <a:p>
            <a:r>
              <a:rPr lang="en-GB" dirty="0" smtClean="0"/>
              <a:t>3 reasons why that’s good:</a:t>
            </a:r>
          </a:p>
          <a:p>
            <a:pPr lvl="1"/>
            <a:r>
              <a:rPr lang="en-GB" dirty="0" smtClean="0"/>
              <a:t>It’s quick to learn</a:t>
            </a:r>
          </a:p>
          <a:p>
            <a:pPr lvl="1"/>
            <a:r>
              <a:rPr lang="en-GB" dirty="0" smtClean="0"/>
              <a:t>The code works</a:t>
            </a:r>
          </a:p>
          <a:p>
            <a:pPr lvl="1"/>
            <a:r>
              <a:rPr lang="en-GB" dirty="0" smtClean="0"/>
              <a:t>Many others in the design team can understand the diagram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1545462"/>
            <a:ext cx="3525045" cy="464261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 rot="5400000">
            <a:off x="8508267" y="2096854"/>
            <a:ext cx="1008114" cy="1800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an IP Integrator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5352595" cy="4114800"/>
          </a:xfrm>
        </p:spPr>
        <p:txBody>
          <a:bodyPr/>
          <a:lstStyle/>
          <a:p>
            <a:r>
              <a:rPr lang="en-GB" dirty="0" smtClean="0"/>
              <a:t>Click “Create Block Design”</a:t>
            </a:r>
          </a:p>
          <a:p>
            <a:r>
              <a:rPr lang="en-GB" dirty="0" smtClean="0"/>
              <a:t>You get a design canvas </a:t>
            </a:r>
          </a:p>
          <a:p>
            <a:r>
              <a:rPr lang="en-GB" dirty="0" smtClean="0"/>
              <a:t>Just like a schematic editor</a:t>
            </a:r>
          </a:p>
          <a:p>
            <a:r>
              <a:rPr lang="en-GB" dirty="0" smtClean="0"/>
              <a:t>Add </a:t>
            </a:r>
            <a:r>
              <a:rPr lang="en-GB" b="1" dirty="0" smtClean="0"/>
              <a:t>IP blocks</a:t>
            </a:r>
            <a:r>
              <a:rPr lang="en-GB" dirty="0" smtClean="0"/>
              <a:t> (predesigned cores)</a:t>
            </a:r>
          </a:p>
          <a:p>
            <a:r>
              <a:rPr lang="en-GB" dirty="0" smtClean="0"/>
              <a:t>Add </a:t>
            </a:r>
            <a:r>
              <a:rPr lang="en-GB" b="1" dirty="0" smtClean="0"/>
              <a:t>modules</a:t>
            </a:r>
            <a:r>
              <a:rPr lang="en-GB" dirty="0" smtClean="0"/>
              <a:t> (Verilog or VHDL code)</a:t>
            </a:r>
          </a:p>
          <a:p>
            <a:r>
              <a:rPr lang="en-GB" dirty="0" smtClean="0"/>
              <a:t>Create </a:t>
            </a:r>
            <a:r>
              <a:rPr lang="en-GB" b="1" dirty="0" smtClean="0"/>
              <a:t>ports</a:t>
            </a:r>
            <a:r>
              <a:rPr lang="en-GB" dirty="0" smtClean="0"/>
              <a:t> for input and output</a:t>
            </a:r>
          </a:p>
          <a:p>
            <a:r>
              <a:rPr lang="en-GB" dirty="0" smtClean="0"/>
              <a:t>Join </a:t>
            </a:r>
            <a:r>
              <a:rPr lang="en-GB" dirty="0"/>
              <a:t>together with wires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25" y="1556792"/>
            <a:ext cx="5986533" cy="32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Intellectual Property (IP) Cores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Around 180 IP cores available</a:t>
            </a:r>
          </a:p>
          <a:p>
            <a:pPr lvl="1"/>
            <a:r>
              <a:rPr lang="en-GB" dirty="0" smtClean="0"/>
              <a:t>Processors</a:t>
            </a:r>
          </a:p>
          <a:p>
            <a:pPr lvl="1"/>
            <a:r>
              <a:rPr lang="en-GB" dirty="0" smtClean="0"/>
              <a:t>DSP</a:t>
            </a:r>
          </a:p>
          <a:p>
            <a:pPr lvl="1"/>
            <a:r>
              <a:rPr lang="en-GB" dirty="0" smtClean="0"/>
              <a:t>Video, display drivers</a:t>
            </a:r>
          </a:p>
          <a:p>
            <a:pPr lvl="1"/>
            <a:r>
              <a:rPr lang="en-GB" dirty="0" smtClean="0"/>
              <a:t>Interfaces</a:t>
            </a:r>
          </a:p>
          <a:p>
            <a:pPr lvl="1"/>
            <a:r>
              <a:rPr lang="en-GB" dirty="0" smtClean="0"/>
              <a:t>Infrastructure</a:t>
            </a:r>
          </a:p>
          <a:p>
            <a:r>
              <a:rPr lang="en-GB" dirty="0" smtClean="0"/>
              <a:t>Standardised interfaces</a:t>
            </a:r>
          </a:p>
          <a:p>
            <a:pPr lvl="1"/>
            <a:r>
              <a:rPr lang="en-GB" dirty="0" smtClean="0"/>
              <a:t>AXI4-Bus</a:t>
            </a:r>
          </a:p>
          <a:p>
            <a:pPr lvl="1"/>
            <a:r>
              <a:rPr lang="en-GB" dirty="0" smtClean="0"/>
              <a:t>AXI4-Stream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DSP includes:</a:t>
            </a:r>
          </a:p>
          <a:p>
            <a:pPr lvl="1"/>
            <a:r>
              <a:rPr lang="en-GB" dirty="0"/>
              <a:t>Complex Multiplier</a:t>
            </a:r>
          </a:p>
          <a:p>
            <a:pPr lvl="1"/>
            <a:r>
              <a:rPr lang="en-GB" dirty="0"/>
              <a:t>DDS Compiler</a:t>
            </a:r>
          </a:p>
          <a:p>
            <a:pPr lvl="1"/>
            <a:r>
              <a:rPr lang="en-GB" dirty="0"/>
              <a:t>CIC Compiler</a:t>
            </a:r>
          </a:p>
          <a:p>
            <a:pPr lvl="1"/>
            <a:r>
              <a:rPr lang="en-GB" dirty="0"/>
              <a:t>FIR Compiler</a:t>
            </a:r>
          </a:p>
          <a:p>
            <a:pPr lvl="1"/>
            <a:r>
              <a:rPr lang="en-GB" dirty="0" smtClean="0"/>
              <a:t>2G/3G/4G cores</a:t>
            </a:r>
          </a:p>
          <a:p>
            <a:pPr lvl="1"/>
            <a:r>
              <a:rPr lang="en-GB" dirty="0" smtClean="0"/>
              <a:t>Fast Fourier Transform</a:t>
            </a:r>
          </a:p>
          <a:p>
            <a:pPr lvl="1"/>
            <a:r>
              <a:rPr lang="en-GB" dirty="0" smtClean="0"/>
              <a:t>Memory, FIFO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 at the I/O for a “typical” FIR filter block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6360707" cy="4114800"/>
          </a:xfrm>
        </p:spPr>
        <p:txBody>
          <a:bodyPr/>
          <a:lstStyle/>
          <a:p>
            <a:r>
              <a:rPr lang="en-GB" dirty="0" smtClean="0"/>
              <a:t>Input: a stream of input samples</a:t>
            </a:r>
          </a:p>
          <a:p>
            <a:r>
              <a:rPr lang="en-GB" dirty="0" smtClean="0"/>
              <a:t>Output: a stream of output samples</a:t>
            </a:r>
          </a:p>
          <a:p>
            <a:r>
              <a:rPr lang="en-GB" dirty="0" smtClean="0"/>
              <a:t>It decimates (reduces) the data rate</a:t>
            </a:r>
          </a:p>
          <a:p>
            <a:endParaRPr lang="en-GB" dirty="0"/>
          </a:p>
          <a:p>
            <a:r>
              <a:rPr lang="en-GB" dirty="0" smtClean="0"/>
              <a:t>The data in and out are </a:t>
            </a:r>
            <a:r>
              <a:rPr lang="en-GB" u="sng" dirty="0" smtClean="0"/>
              <a:t>AXI4-Stream</a:t>
            </a:r>
          </a:p>
          <a:p>
            <a:pPr lvl="1"/>
            <a:r>
              <a:rPr lang="en-GB" dirty="0" smtClean="0"/>
              <a:t>A standard way of passing streams of samples</a:t>
            </a:r>
            <a:endParaRPr lang="en-GB" dirty="0"/>
          </a:p>
          <a:p>
            <a:r>
              <a:rPr lang="en-GB" dirty="0" smtClean="0"/>
              <a:t>This makes it really easy</a:t>
            </a:r>
          </a:p>
          <a:p>
            <a:pPr lvl="1"/>
            <a:r>
              <a:rPr lang="en-GB" dirty="0" smtClean="0"/>
              <a:t>Join the blocks, and they sort out the data rates</a:t>
            </a:r>
          </a:p>
          <a:p>
            <a:r>
              <a:rPr lang="en-GB" dirty="0" smtClean="0"/>
              <a:t>You need to understand it a bit!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2636912"/>
            <a:ext cx="2743200" cy="13144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8112224" y="3501008"/>
            <a:ext cx="432048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824192" y="2492896"/>
            <a:ext cx="72008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11064552" y="2102842"/>
            <a:ext cx="510952" cy="105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58992" y="1841232"/>
            <a:ext cx="117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Slave (input) data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0848528" y="1507614"/>
            <a:ext cx="131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Master (output) data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391424" y="4253489"/>
            <a:ext cx="117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4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AXI4-Stream – “Glue” for all the DSP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stream of data from one source (master) to one destination (slave)</a:t>
            </a:r>
          </a:p>
          <a:p>
            <a:pPr lvl="1"/>
            <a:r>
              <a:rPr lang="en-GB" dirty="0" err="1" smtClean="0"/>
              <a:t>tdata</a:t>
            </a:r>
            <a:r>
              <a:rPr lang="en-GB" dirty="0" smtClean="0"/>
              <a:t>: A “pipe” of samples, N bytes wide</a:t>
            </a:r>
          </a:p>
          <a:p>
            <a:pPr lvl="1"/>
            <a:r>
              <a:rPr lang="en-GB" dirty="0" err="1" smtClean="0"/>
              <a:t>tvalid</a:t>
            </a:r>
            <a:r>
              <a:rPr lang="en-GB" dirty="0" smtClean="0"/>
              <a:t>: A signal from the master to say “I have data to transfer”</a:t>
            </a:r>
          </a:p>
          <a:p>
            <a:pPr lvl="1"/>
            <a:r>
              <a:rPr lang="en-GB" dirty="0" err="1" smtClean="0"/>
              <a:t>tready</a:t>
            </a:r>
            <a:r>
              <a:rPr lang="en-GB" dirty="0" smtClean="0"/>
              <a:t>: A signal from the </a:t>
            </a:r>
            <a:r>
              <a:rPr lang="en-GB" dirty="0" smtClean="0"/>
              <a:t>slave </a:t>
            </a:r>
            <a:r>
              <a:rPr lang="en-GB" dirty="0" smtClean="0"/>
              <a:t>to say “I am ready to accept data”</a:t>
            </a:r>
          </a:p>
          <a:p>
            <a:pPr lvl="1"/>
            <a:endParaRPr lang="en-GB" dirty="0" smtClean="0"/>
          </a:p>
          <a:p>
            <a:r>
              <a:rPr lang="en-GB" dirty="0"/>
              <a:t>All devices are clocked at the same speed</a:t>
            </a:r>
          </a:p>
          <a:p>
            <a:pPr lvl="1"/>
            <a:r>
              <a:rPr lang="en-GB" dirty="0" err="1" smtClean="0"/>
              <a:t>tready</a:t>
            </a:r>
            <a:r>
              <a:rPr lang="en-GB" dirty="0" smtClean="0"/>
              <a:t> and </a:t>
            </a:r>
            <a:r>
              <a:rPr lang="en-GB" dirty="0" err="1" smtClean="0"/>
              <a:t>tvalid</a:t>
            </a:r>
            <a:r>
              <a:rPr lang="en-GB" dirty="0" smtClean="0"/>
              <a:t> cause the data to flow when ready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383943"/>
              </p:ext>
            </p:extLst>
          </p:nvPr>
        </p:nvGraphicFramePr>
        <p:xfrm>
          <a:off x="2022475" y="5000203"/>
          <a:ext cx="81438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Visio" r:id="rId3" imgW="8143886" imgH="1381099" progId="Visio.Drawing.15">
                  <p:embed/>
                </p:oleObj>
              </mc:Choice>
              <mc:Fallback>
                <p:oleObj name="Visio" r:id="rId3" imgW="8143886" imgH="13810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2475" y="5000203"/>
                        <a:ext cx="8143875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7359" y="2852936"/>
            <a:ext cx="2923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both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tready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tvalid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0336" y="5037881"/>
            <a:ext cx="2923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join the blocks…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work out when to transfer data</a:t>
            </a:r>
          </a:p>
        </p:txBody>
      </p:sp>
    </p:spTree>
    <p:extLst>
      <p:ext uri="{BB962C8B-B14F-4D97-AF65-F5344CB8AC3E}">
        <p14:creationId xmlns:p14="http://schemas.microsoft.com/office/powerpoint/2010/main" val="42511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What’s in an HF SDR FPGA?</a:t>
            </a:r>
          </a:p>
          <a:p>
            <a:endParaRPr lang="en-GB" dirty="0" smtClean="0"/>
          </a:p>
          <a:p>
            <a:r>
              <a:rPr lang="en-GB" dirty="0" smtClean="0"/>
              <a:t>Creating a DSP TX design with </a:t>
            </a:r>
            <a:r>
              <a:rPr lang="en-GB" dirty="0" err="1" smtClean="0"/>
              <a:t>Vivado</a:t>
            </a:r>
            <a:r>
              <a:rPr lang="en-GB" dirty="0" smtClean="0"/>
              <a:t> IP Integrator</a:t>
            </a:r>
          </a:p>
          <a:p>
            <a:endParaRPr lang="en-GB" dirty="0" smtClean="0"/>
          </a:p>
          <a:p>
            <a:r>
              <a:rPr lang="en-GB" dirty="0" smtClean="0"/>
              <a:t>Debugging DSP TX using the simulator</a:t>
            </a:r>
          </a:p>
          <a:p>
            <a:endParaRPr lang="en-GB" dirty="0"/>
          </a:p>
          <a:p>
            <a:r>
              <a:rPr lang="en-GB" dirty="0" smtClean="0"/>
              <a:t>Running On Hardware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the DSP blocks that we need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389781"/>
            <a:ext cx="10114731" cy="5025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1424" y="530120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Double click them to get the configuration page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582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Oscillator DDS Configuration(1)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5496611" cy="4114800"/>
          </a:xfrm>
        </p:spPr>
        <p:txBody>
          <a:bodyPr/>
          <a:lstStyle/>
          <a:p>
            <a:r>
              <a:rPr lang="en-GB" dirty="0" smtClean="0"/>
              <a:t>Double click a block to edit its settings</a:t>
            </a:r>
          </a:p>
          <a:p>
            <a:r>
              <a:rPr lang="en-GB" dirty="0" smtClean="0"/>
              <a:t>The DDS has 4 pages of settings!</a:t>
            </a:r>
          </a:p>
          <a:p>
            <a:r>
              <a:rPr lang="en-GB" dirty="0" smtClean="0"/>
              <a:t>Configuration Tab</a:t>
            </a:r>
          </a:p>
          <a:p>
            <a:pPr lvl="1"/>
            <a:r>
              <a:rPr lang="en-GB" dirty="0" smtClean="0"/>
              <a:t>System Clock 122.88MHz</a:t>
            </a:r>
          </a:p>
          <a:p>
            <a:pPr lvl="1"/>
            <a:r>
              <a:rPr lang="en-GB" dirty="0" smtClean="0"/>
              <a:t>Spurious free dynamic range 96dB</a:t>
            </a:r>
          </a:p>
          <a:p>
            <a:pPr lvl="1"/>
            <a:r>
              <a:rPr lang="en-GB" dirty="0" smtClean="0"/>
              <a:t>Frequency resolution 0.4Hz</a:t>
            </a:r>
          </a:p>
          <a:p>
            <a:r>
              <a:rPr lang="en-GB" dirty="0" smtClean="0"/>
              <a:t>Implementation Tab</a:t>
            </a:r>
          </a:p>
          <a:p>
            <a:pPr lvl="1"/>
            <a:r>
              <a:rPr lang="en-GB" dirty="0" smtClean="0"/>
              <a:t>Set to streaming</a:t>
            </a:r>
          </a:p>
          <a:p>
            <a:pPr lvl="1"/>
            <a:r>
              <a:rPr lang="en-GB" dirty="0" smtClean="0"/>
              <a:t>untick “has phase out”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12" y="2924944"/>
            <a:ext cx="6800988" cy="29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 Filter </a:t>
            </a:r>
            <a:r>
              <a:rPr lang="en-GB" dirty="0" err="1" smtClean="0"/>
              <a:t>Datapath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11124704" cy="1843335"/>
          </a:xfrm>
        </p:spPr>
        <p:txBody>
          <a:bodyPr/>
          <a:lstStyle/>
          <a:p>
            <a:r>
              <a:rPr lang="en-GB" dirty="0" smtClean="0"/>
              <a:t>The FIR filter has a slow sample </a:t>
            </a:r>
            <a:r>
              <a:rPr lang="en-GB" smtClean="0"/>
              <a:t>rate </a:t>
            </a:r>
            <a:r>
              <a:rPr lang="en-GB" smtClean="0"/>
              <a:t>(384KHz</a:t>
            </a:r>
            <a:r>
              <a:rPr lang="en-GB" dirty="0" smtClean="0"/>
              <a:t>) &amp; could run much faster</a:t>
            </a:r>
          </a:p>
          <a:p>
            <a:r>
              <a:rPr lang="en-GB" dirty="0" smtClean="0"/>
              <a:t>And it uses a lot of resources</a:t>
            </a:r>
          </a:p>
          <a:p>
            <a:endParaRPr lang="en-GB" dirty="0"/>
          </a:p>
          <a:p>
            <a:r>
              <a:rPr lang="en-GB" dirty="0" smtClean="0"/>
              <a:t>To be efficient: we multiplex both I/Q streams through the </a:t>
            </a:r>
            <a:r>
              <a:rPr lang="en-GB" u="sng" dirty="0" smtClean="0"/>
              <a:t>same</a:t>
            </a:r>
            <a:r>
              <a:rPr lang="en-GB" dirty="0" smtClean="0"/>
              <a:t> FIR</a:t>
            </a:r>
          </a:p>
          <a:p>
            <a:r>
              <a:rPr lang="en-GB" dirty="0" smtClean="0"/>
              <a:t>For this Xilinx provides the AXI4-Stream Data Width Converter</a:t>
            </a:r>
            <a:r>
              <a:rPr lang="en-GB" baseline="30000" dirty="0" smtClean="0"/>
              <a:t>1</a:t>
            </a:r>
            <a:endParaRPr lang="en-GB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626169"/>
              </p:ext>
            </p:extLst>
          </p:nvPr>
        </p:nvGraphicFramePr>
        <p:xfrm>
          <a:off x="2022475" y="4754563"/>
          <a:ext cx="814387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3" imgW="8143886" imgH="1381099" progId="Visio.Drawing.15">
                  <p:embed/>
                </p:oleObj>
              </mc:Choice>
              <mc:Fallback>
                <p:oleObj name="Visio" r:id="rId3" imgW="8143886" imgH="13810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2475" y="4754563"/>
                        <a:ext cx="8143875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76275" y="6102906"/>
            <a:ext cx="2315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1: see Xilinx AXI4-Stream  Infrastructure IP Suite v2.2 (PG085) p14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7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205" y="4360074"/>
            <a:ext cx="6222637" cy="1817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 Filter </a:t>
            </a:r>
            <a:r>
              <a:rPr lang="en-GB" dirty="0" err="1" smtClean="0"/>
              <a:t>Datapath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166" y="1447181"/>
            <a:ext cx="4033357" cy="835124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Slave interface TDATA width 4 bytes</a:t>
            </a:r>
          </a:p>
          <a:p>
            <a:pPr marL="0" indent="0">
              <a:buNone/>
            </a:pPr>
            <a:r>
              <a:rPr lang="en-GB" sz="1800" dirty="0" smtClean="0"/>
              <a:t>Master </a:t>
            </a:r>
            <a:r>
              <a:rPr lang="en-GB" sz="1800" dirty="0"/>
              <a:t>interface TDATA width </a:t>
            </a:r>
            <a:r>
              <a:rPr lang="en-GB" sz="1800" dirty="0" smtClean="0"/>
              <a:t>2 </a:t>
            </a:r>
            <a:r>
              <a:rPr lang="en-GB" sz="1800" dirty="0"/>
              <a:t>bytes</a:t>
            </a:r>
          </a:p>
          <a:p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©Laurence Barker G8NJJ 2020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6275" y="6102906"/>
            <a:ext cx="2315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1: see Xilinx AXI4-Stream  Infrastructure IP Suite v2.2 (PG085) p14 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896055" y="1447181"/>
            <a:ext cx="3960439" cy="8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800" kern="0" dirty="0" smtClean="0"/>
              <a:t>Slave interface TDATA width 3 bytes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800" kern="0" dirty="0" smtClean="0"/>
              <a:t>Master interface TDATA width 6 bytes</a:t>
            </a:r>
          </a:p>
          <a:p>
            <a:endParaRPr lang="en-GB" sz="1800" kern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" y="2264417"/>
            <a:ext cx="3496394" cy="24901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216" y="2209515"/>
            <a:ext cx="3528392" cy="261783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 bwMode="auto">
          <a:xfrm>
            <a:off x="9948211" y="2163495"/>
            <a:ext cx="1368151" cy="68076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07207" y="2190231"/>
            <a:ext cx="1368151" cy="68076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 Filter – calculate the coefficients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4789839" cy="4114800"/>
          </a:xfrm>
        </p:spPr>
        <p:txBody>
          <a:bodyPr/>
          <a:lstStyle/>
          <a:p>
            <a:r>
              <a:rPr lang="en-GB" dirty="0" smtClean="0"/>
              <a:t>We need to design a filter</a:t>
            </a:r>
          </a:p>
          <a:p>
            <a:r>
              <a:rPr lang="en-GB" dirty="0" smtClean="0"/>
              <a:t>Run tfilter</a:t>
            </a:r>
            <a:r>
              <a:rPr lang="en-GB" baseline="30000" dirty="0" smtClean="0"/>
              <a:t>1</a:t>
            </a:r>
            <a:r>
              <a:rPr lang="en-GB" dirty="0" smtClean="0"/>
              <a:t> online</a:t>
            </a:r>
          </a:p>
          <a:p>
            <a:r>
              <a:rPr lang="en-GB" dirty="0" smtClean="0"/>
              <a:t>Passband 0-22KHz, 0.2dB ripple</a:t>
            </a:r>
          </a:p>
          <a:p>
            <a:r>
              <a:rPr lang="en-GB" dirty="0" smtClean="0"/>
              <a:t>Stopband 24-384KHz, -140dB</a:t>
            </a:r>
          </a:p>
          <a:p>
            <a:endParaRPr lang="en-GB" dirty="0" smtClean="0"/>
          </a:p>
          <a:p>
            <a:r>
              <a:rPr lang="en-GB" dirty="0" smtClean="0"/>
              <a:t>Copy out the coefficients as </a:t>
            </a:r>
            <a:r>
              <a:rPr lang="en-GB" u="sng" dirty="0" smtClean="0"/>
              <a:t>double</a:t>
            </a:r>
            <a:r>
              <a:rPr lang="en-GB" dirty="0" smtClean="0"/>
              <a:t> precision</a:t>
            </a:r>
          </a:p>
          <a:p>
            <a:r>
              <a:rPr lang="en-GB" dirty="0" smtClean="0"/>
              <a:t>Use a spreadsheet to change format to .coe</a:t>
            </a:r>
            <a:r>
              <a:rPr lang="en-GB" baseline="30000" dirty="0" smtClean="0"/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5193" y="5823442"/>
            <a:ext cx="2188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1: http</a:t>
            </a:r>
            <a:r>
              <a:rPr lang="en-GB" sz="1100" dirty="0"/>
              <a:t>://t-filter.engineerjs.com/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5193" y="6081001"/>
            <a:ext cx="6375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2: https</a:t>
            </a:r>
            <a:r>
              <a:rPr lang="en-GB" sz="1100" dirty="0"/>
              <a:t>://www.xilinx.com/support/documentation/sw_manuals/xilinx11/cgn_r_coe_file_syntax.htm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252" y="1407205"/>
            <a:ext cx="6264696" cy="434067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10632504" y="1601537"/>
            <a:ext cx="1436390" cy="30963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 Filter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5352595" cy="4114800"/>
          </a:xfrm>
        </p:spPr>
        <p:txBody>
          <a:bodyPr/>
          <a:lstStyle/>
          <a:p>
            <a:pPr lvl="0"/>
            <a:r>
              <a:rPr lang="en-GB" dirty="0" smtClean="0"/>
              <a:t>Interpolating </a:t>
            </a:r>
            <a:r>
              <a:rPr lang="en-GB" dirty="0"/>
              <a:t>filter, by 8</a:t>
            </a:r>
          </a:p>
          <a:p>
            <a:pPr lvl="0"/>
            <a:r>
              <a:rPr lang="en-GB" dirty="0"/>
              <a:t>2 channels</a:t>
            </a:r>
          </a:p>
          <a:p>
            <a:pPr lvl="0"/>
            <a:r>
              <a:rPr lang="en-GB" dirty="0" smtClean="0"/>
              <a:t>Clock </a:t>
            </a:r>
            <a:r>
              <a:rPr lang="en-GB" dirty="0"/>
              <a:t>frequency 122.88MHz, input rate 48KHz</a:t>
            </a:r>
          </a:p>
          <a:p>
            <a:pPr lvl="0"/>
            <a:r>
              <a:rPr lang="en-GB" dirty="0" smtClean="0"/>
              <a:t>Input </a:t>
            </a:r>
            <a:r>
              <a:rPr lang="en-GB" dirty="0"/>
              <a:t>data 16 bits, o/p data 20 bits</a:t>
            </a:r>
          </a:p>
          <a:p>
            <a:r>
              <a:rPr lang="en-GB" dirty="0"/>
              <a:t>Coefficient width 22 bits</a:t>
            </a:r>
          </a:p>
          <a:p>
            <a:r>
              <a:rPr lang="en-GB" dirty="0" smtClean="0"/>
              <a:t>Output </a:t>
            </a:r>
            <a:r>
              <a:rPr lang="en-GB" dirty="0" err="1"/>
              <a:t>tready</a:t>
            </a:r>
            <a:r>
              <a:rPr lang="en-GB" dirty="0"/>
              <a:t> </a:t>
            </a:r>
            <a:r>
              <a:rPr lang="en-GB" dirty="0" smtClean="0"/>
              <a:t>ticked</a:t>
            </a:r>
          </a:p>
          <a:p>
            <a:r>
              <a:rPr lang="en-GB" dirty="0" smtClean="0"/>
              <a:t>Filter </a:t>
            </a:r>
            <a:r>
              <a:rPr lang="en-GB" dirty="0"/>
              <a:t>taps in coefficient </a:t>
            </a:r>
            <a:r>
              <a:rPr lang="en-GB" dirty="0" smtClean="0"/>
              <a:t>file (.</a:t>
            </a:r>
            <a:r>
              <a:rPr lang="en-GB" dirty="0" err="1" smtClean="0"/>
              <a:t>coe</a:t>
            </a:r>
            <a:r>
              <a:rPr lang="en-GB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57" y="1556792"/>
            <a:ext cx="590016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CIC Filter Configuration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5413" y="2017713"/>
            <a:ext cx="4704523" cy="4114800"/>
          </a:xfrm>
        </p:spPr>
        <p:txBody>
          <a:bodyPr/>
          <a:lstStyle/>
          <a:p>
            <a:r>
              <a:rPr lang="en-GB" dirty="0"/>
              <a:t>We have 2 identical CIC filters</a:t>
            </a:r>
          </a:p>
          <a:p>
            <a:r>
              <a:rPr lang="en-GB" dirty="0"/>
              <a:t>6 stages</a:t>
            </a:r>
          </a:p>
          <a:p>
            <a:r>
              <a:rPr lang="en-GB" dirty="0"/>
              <a:t>Interpolate by 320</a:t>
            </a:r>
          </a:p>
          <a:p>
            <a:r>
              <a:rPr lang="en-GB" dirty="0"/>
              <a:t>Input width 20 bits, output width 23 bits</a:t>
            </a:r>
          </a:p>
          <a:p>
            <a:r>
              <a:rPr lang="en-GB" dirty="0"/>
              <a:t>Output </a:t>
            </a:r>
            <a:r>
              <a:rPr lang="en-GB" dirty="0" err="1"/>
              <a:t>tready</a:t>
            </a:r>
            <a:r>
              <a:rPr lang="en-GB" dirty="0"/>
              <a:t> ticked</a:t>
            </a:r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88" y="1556792"/>
            <a:ext cx="638751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the blocks together… DSP finished!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2" y="2256914"/>
            <a:ext cx="11850167" cy="4152224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19336" y="4556022"/>
            <a:ext cx="5530133" cy="1423616"/>
          </a:xfrm>
        </p:spPr>
        <p:txBody>
          <a:bodyPr/>
          <a:lstStyle/>
          <a:p>
            <a:r>
              <a:rPr lang="en-GB" dirty="0"/>
              <a:t>We’ve done the </a:t>
            </a:r>
            <a:r>
              <a:rPr lang="en-GB" dirty="0" smtClean="0"/>
              <a:t>Maths</a:t>
            </a:r>
          </a:p>
          <a:p>
            <a:pPr lvl="1"/>
            <a:r>
              <a:rPr lang="en-GB" dirty="0" smtClean="0"/>
              <a:t>All Xilinx IP</a:t>
            </a:r>
            <a:endParaRPr lang="en-GB" dirty="0"/>
          </a:p>
          <a:p>
            <a:r>
              <a:rPr lang="en-GB" dirty="0"/>
              <a:t>We need to </a:t>
            </a:r>
            <a:r>
              <a:rPr lang="en-GB" dirty="0" smtClean="0"/>
              <a:t>little “glue” </a:t>
            </a:r>
            <a:r>
              <a:rPr lang="en-GB" dirty="0"/>
              <a:t>to finish </a:t>
            </a:r>
            <a:r>
              <a:rPr lang="en-GB" dirty="0" smtClean="0"/>
              <a:t>off</a:t>
            </a:r>
            <a:endParaRPr lang="en-GB" dirty="0"/>
          </a:p>
          <a:p>
            <a:endParaRPr lang="en-GB" dirty="0" smtClean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55612" y="2224052"/>
            <a:ext cx="576064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1739" y="173130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I/Q audio in here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15680" y="2645828"/>
            <a:ext cx="872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FIR filter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349104" y="2061705"/>
            <a:ext cx="962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CIC filters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41335" y="4988680"/>
            <a:ext cx="1655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Complex multiplier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466088" y="514256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DDS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0555651" y="4696471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Connect DAC here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5519936" y="5255137"/>
            <a:ext cx="513554" cy="499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871316" y="4524930"/>
            <a:ext cx="1094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VFO Frequency word here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10200456" y="1593653"/>
            <a:ext cx="640962" cy="7758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0041587" y="1063680"/>
            <a:ext cx="148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Clock and reset for everything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802595" y="5504715"/>
            <a:ext cx="1862009" cy="7886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9870302" y="4988680"/>
            <a:ext cx="650635" cy="702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09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 the DAC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8304923" cy="4114800"/>
          </a:xfrm>
        </p:spPr>
        <p:txBody>
          <a:bodyPr/>
          <a:lstStyle/>
          <a:p>
            <a:r>
              <a:rPr lang="en-GB" dirty="0" smtClean="0"/>
              <a:t>Add an output port to the schematic</a:t>
            </a:r>
          </a:p>
          <a:p>
            <a:pPr lvl="1"/>
            <a:r>
              <a:rPr lang="en-GB" dirty="0" smtClean="0"/>
              <a:t>Allows the signals to be I/O pins &amp; to be accessed in the simulator</a:t>
            </a:r>
          </a:p>
          <a:p>
            <a:r>
              <a:rPr lang="en-GB" dirty="0" smtClean="0"/>
              <a:t>Click the + on the master axi4-stream output</a:t>
            </a:r>
          </a:p>
          <a:p>
            <a:pPr lvl="1"/>
            <a:r>
              <a:rPr lang="en-GB" dirty="0" smtClean="0"/>
              <a:t>Now you can connect to the </a:t>
            </a:r>
            <a:r>
              <a:rPr lang="en-GB" dirty="0" err="1" smtClean="0"/>
              <a:t>tdata</a:t>
            </a:r>
            <a:r>
              <a:rPr lang="en-GB" dirty="0" smtClean="0"/>
              <a:t> bus</a:t>
            </a:r>
          </a:p>
          <a:p>
            <a:r>
              <a:rPr lang="en-GB" dirty="0" smtClean="0"/>
              <a:t>Add a </a:t>
            </a:r>
            <a:r>
              <a:rPr lang="en-GB" b="1" dirty="0" smtClean="0"/>
              <a:t>slice</a:t>
            </a:r>
            <a:r>
              <a:rPr lang="en-GB" dirty="0" smtClean="0"/>
              <a:t> IP core to rip 24 bits from the 48 bit I/Q bus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509120"/>
            <a:ext cx="9264352" cy="19233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14113" y="4630315"/>
            <a:ext cx="2578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 “create port” to make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0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12" y="4544063"/>
            <a:ext cx="6870353" cy="2070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the DDS Frequency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I’m going to feed in a constant value to test this</a:t>
            </a:r>
          </a:p>
          <a:p>
            <a:r>
              <a:rPr lang="en-GB" dirty="0" smtClean="0"/>
              <a:t>Data needs to become an axi4-stream</a:t>
            </a:r>
          </a:p>
          <a:p>
            <a:r>
              <a:rPr lang="en-GB" dirty="0" smtClean="0"/>
              <a:t>I’ve created “</a:t>
            </a:r>
            <a:r>
              <a:rPr lang="en-GB" dirty="0" err="1" smtClean="0"/>
              <a:t>bus_to_axis</a:t>
            </a:r>
            <a:r>
              <a:rPr lang="en-GB" dirty="0" smtClean="0"/>
              <a:t>” Verilog (only 48 lines)</a:t>
            </a:r>
          </a:p>
          <a:p>
            <a:r>
              <a:rPr lang="en-GB" dirty="0" smtClean="0"/>
              <a:t>Right click “add module” &amp; select “</a:t>
            </a:r>
            <a:r>
              <a:rPr lang="en-GB" dirty="0" err="1" smtClean="0"/>
              <a:t>bus_to_axis.v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Double click &amp; set “</a:t>
            </a:r>
            <a:r>
              <a:rPr lang="en-GB" dirty="0" err="1" smtClean="0"/>
              <a:t>Validonchangeonly</a:t>
            </a:r>
            <a:r>
              <a:rPr lang="en-GB" dirty="0" smtClean="0"/>
              <a:t>” to 0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9084" y="5560719"/>
            <a:ext cx="170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16 bit constant bus</a:t>
            </a:r>
          </a:p>
          <a:p>
            <a:r>
              <a:rPr lang="en-GB" dirty="0" smtClean="0"/>
              <a:t>From a port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52184" y="3907803"/>
            <a:ext cx="159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AXI4-stream with same data value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 bwMode="auto">
          <a:xfrm>
            <a:off x="4852873" y="4813466"/>
            <a:ext cx="2432633" cy="15313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7824192" y="4457425"/>
            <a:ext cx="288032" cy="987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28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my ambition?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want to understand HF SDR algorithms</a:t>
            </a:r>
          </a:p>
          <a:p>
            <a:r>
              <a:rPr lang="en-GB" dirty="0" smtClean="0"/>
              <a:t>I want a radio where I have written some of the code</a:t>
            </a:r>
          </a:p>
          <a:p>
            <a:r>
              <a:rPr lang="en-GB" dirty="0" smtClean="0"/>
              <a:t>I want to re-discover FPGA design after 25 years</a:t>
            </a:r>
          </a:p>
          <a:p>
            <a:r>
              <a:rPr lang="en-GB" dirty="0" smtClean="0"/>
              <a:t>This will take several years… I’m only 3 years in</a:t>
            </a:r>
          </a:p>
          <a:p>
            <a:endParaRPr lang="en-GB" dirty="0" smtClean="0"/>
          </a:p>
          <a:p>
            <a:r>
              <a:rPr lang="en-GB" dirty="0" smtClean="0"/>
              <a:t>I’ve done nothing original – just learned from others</a:t>
            </a:r>
          </a:p>
          <a:p>
            <a:pPr lvl="1"/>
            <a:r>
              <a:rPr lang="en-GB" dirty="0" smtClean="0"/>
              <a:t>Pavel Demin (</a:t>
            </a:r>
            <a:r>
              <a:rPr lang="en-GB" dirty="0"/>
              <a:t>R</a:t>
            </a:r>
            <a:r>
              <a:rPr lang="en-GB" dirty="0" smtClean="0"/>
              <a:t>ed Pitaya)</a:t>
            </a:r>
          </a:p>
          <a:p>
            <a:pPr lvl="1"/>
            <a:r>
              <a:rPr lang="en-GB" dirty="0"/>
              <a:t>Phil, VK6APH and Warren Pratt, NR0V and </a:t>
            </a:r>
            <a:r>
              <a:rPr lang="en-GB" dirty="0" smtClean="0"/>
              <a:t>others (HPSDR)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Feeding in I/Q TX Audio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7440827" cy="4114800"/>
          </a:xfrm>
        </p:spPr>
        <p:txBody>
          <a:bodyPr/>
          <a:lstStyle/>
          <a:p>
            <a:r>
              <a:rPr lang="en-GB" dirty="0" smtClean="0"/>
              <a:t>Will normally come from the ARM cores, via a FIFO</a:t>
            </a:r>
          </a:p>
          <a:p>
            <a:r>
              <a:rPr lang="en-GB" dirty="0" smtClean="0"/>
              <a:t>Will take too long to bring a processor into this talk!</a:t>
            </a:r>
          </a:p>
          <a:p>
            <a:r>
              <a:rPr lang="en-GB" dirty="0" smtClean="0"/>
              <a:t>For now, just use another DDS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84" y="3648626"/>
            <a:ext cx="7574631" cy="25950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8560" y="4469078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 DDS properties:</a:t>
            </a:r>
          </a:p>
          <a:p>
            <a:r>
              <a:rPr lang="en-GB" dirty="0" smtClean="0"/>
              <a:t>Clock rate 48KHz</a:t>
            </a:r>
          </a:p>
          <a:p>
            <a:r>
              <a:rPr lang="en-GB" dirty="0" smtClean="0"/>
              <a:t>Output frequency fixed, 10KHz</a:t>
            </a:r>
          </a:p>
          <a:p>
            <a:r>
              <a:rPr lang="en-GB" dirty="0" smtClean="0"/>
              <a:t>Has output </a:t>
            </a:r>
            <a:r>
              <a:rPr lang="en-GB" dirty="0" err="1" smtClean="0"/>
              <a:t>tready</a:t>
            </a:r>
            <a:r>
              <a:rPr lang="en-GB" dirty="0" smtClean="0"/>
              <a:t> (v important!)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7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Providing clock and reset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8592955" cy="1915343"/>
          </a:xfrm>
        </p:spPr>
        <p:txBody>
          <a:bodyPr/>
          <a:lstStyle/>
          <a:p>
            <a:r>
              <a:rPr lang="en-GB" dirty="0" smtClean="0"/>
              <a:t>For a hardware test – clock and reset would be external signals</a:t>
            </a:r>
          </a:p>
          <a:p>
            <a:r>
              <a:rPr lang="en-GB" dirty="0" smtClean="0"/>
              <a:t>You can create clock and reset in the simulator, every time</a:t>
            </a:r>
          </a:p>
          <a:p>
            <a:r>
              <a:rPr lang="en-GB" dirty="0" smtClean="0"/>
              <a:t>But Xilinx provides a simulation source</a:t>
            </a:r>
          </a:p>
          <a:p>
            <a:r>
              <a:rPr lang="en-GB" dirty="0" smtClean="0"/>
              <a:t>Provides a simulated clock and reset signal</a:t>
            </a:r>
          </a:p>
          <a:p>
            <a:endParaRPr lang="en-GB" dirty="0"/>
          </a:p>
          <a:p>
            <a:r>
              <a:rPr lang="en-GB" sz="2000" dirty="0" smtClean="0"/>
              <a:t>Set its properties:</a:t>
            </a:r>
          </a:p>
          <a:p>
            <a:r>
              <a:rPr lang="en-GB" sz="2000" dirty="0" smtClean="0"/>
              <a:t>Clock frequency 122880000Hz</a:t>
            </a:r>
          </a:p>
          <a:p>
            <a:r>
              <a:rPr lang="en-GB" sz="2000" dirty="0" smtClean="0"/>
              <a:t>Reset: active low, 200 clocks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4168075"/>
            <a:ext cx="5241975" cy="20755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5879976" y="3933056"/>
            <a:ext cx="2448272" cy="201622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we’re ready to Simulate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Save and close the block design</a:t>
            </a:r>
          </a:p>
          <a:p>
            <a:r>
              <a:rPr lang="en-GB" dirty="0" smtClean="0"/>
              <a:t>Create an HDL wrapper</a:t>
            </a:r>
          </a:p>
          <a:p>
            <a:r>
              <a:rPr lang="en-GB" dirty="0" smtClean="0"/>
              <a:t>Select “Run Simulation”</a:t>
            </a:r>
          </a:p>
          <a:p>
            <a:r>
              <a:rPr lang="en-GB" dirty="0" smtClean="0"/>
              <a:t>….and almost certainly it won’t work</a:t>
            </a:r>
          </a:p>
          <a:p>
            <a:endParaRPr lang="en-GB" dirty="0"/>
          </a:p>
          <a:p>
            <a:r>
              <a:rPr lang="en-GB" dirty="0" smtClean="0"/>
              <a:t>My approach has been: break into small sections and test each</a:t>
            </a:r>
          </a:p>
          <a:p>
            <a:r>
              <a:rPr lang="en-GB" dirty="0" smtClean="0"/>
              <a:t>Include debug until it is all working</a:t>
            </a:r>
          </a:p>
          <a:p>
            <a:endParaRPr lang="en-GB" dirty="0" smtClean="0"/>
          </a:p>
          <a:p>
            <a:r>
              <a:rPr lang="en-GB" dirty="0" smtClean="0"/>
              <a:t>Let’s break down this down into sections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Behavioural Simulation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7800867" cy="1123255"/>
          </a:xfrm>
        </p:spPr>
        <p:txBody>
          <a:bodyPr/>
          <a:lstStyle/>
          <a:p>
            <a:r>
              <a:rPr lang="en-GB" dirty="0" smtClean="0"/>
              <a:t>This is how you debug – you have access to everything</a:t>
            </a:r>
          </a:p>
          <a:p>
            <a:r>
              <a:rPr lang="en-GB" dirty="0" smtClean="0"/>
              <a:t>To view signals, create </a:t>
            </a:r>
            <a:r>
              <a:rPr lang="en-GB" b="1" dirty="0" smtClean="0"/>
              <a:t>ports</a:t>
            </a:r>
            <a:r>
              <a:rPr lang="en-GB" dirty="0" smtClean="0"/>
              <a:t> on the block design</a:t>
            </a:r>
          </a:p>
          <a:p>
            <a:pPr lvl="1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27" y="2915420"/>
            <a:ext cx="6625946" cy="335565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0739" y="3068960"/>
            <a:ext cx="489654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smtClean="0"/>
              <a:t>To view a signal</a:t>
            </a:r>
          </a:p>
          <a:p>
            <a:pPr lvl="1"/>
            <a:r>
              <a:rPr lang="en-GB" kern="0" dirty="0" smtClean="0"/>
              <a:t>drag it from the list at the left</a:t>
            </a:r>
          </a:p>
          <a:p>
            <a:r>
              <a:rPr lang="en-GB" kern="0" dirty="0" smtClean="0"/>
              <a:t>To set a value on an input</a:t>
            </a:r>
          </a:p>
          <a:p>
            <a:pPr lvl="1"/>
            <a:r>
              <a:rPr lang="en-GB" kern="0" dirty="0" smtClean="0"/>
              <a:t>Right click and select “force constant”</a:t>
            </a:r>
          </a:p>
          <a:p>
            <a:r>
              <a:rPr lang="en-GB" kern="0" dirty="0" smtClean="0"/>
              <a:t>To run and stop the simulator</a:t>
            </a:r>
          </a:p>
          <a:p>
            <a:pPr lvl="1"/>
            <a:r>
              <a:rPr lang="en-GB" kern="0" dirty="0" smtClean="0"/>
              <a:t>run and pause buttons on main toolbar</a:t>
            </a:r>
          </a:p>
        </p:txBody>
      </p:sp>
    </p:spTree>
    <p:extLst>
      <p:ext uri="{BB962C8B-B14F-4D97-AF65-F5344CB8AC3E}">
        <p14:creationId xmlns:p14="http://schemas.microsoft.com/office/powerpoint/2010/main" val="17410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Simulating the DDS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37" y="1988840"/>
            <a:ext cx="5560509" cy="1411287"/>
          </a:xfrm>
        </p:spPr>
        <p:txBody>
          <a:bodyPr/>
          <a:lstStyle/>
          <a:p>
            <a:r>
              <a:rPr lang="en-GB" dirty="0" smtClean="0"/>
              <a:t>Start with just the DDS, &amp; Verilog module</a:t>
            </a:r>
          </a:p>
          <a:p>
            <a:r>
              <a:rPr lang="en-GB" dirty="0" smtClean="0"/>
              <a:t>Route its outputs to ports </a:t>
            </a:r>
          </a:p>
          <a:p>
            <a:r>
              <a:rPr lang="en-GB" dirty="0" smtClean="0"/>
              <a:t>(use “slice” to split into 2 16 bit buses)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4005064"/>
            <a:ext cx="5896546" cy="157659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528048" y="1412776"/>
            <a:ext cx="5560509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smtClean="0"/>
              <a:t>Run “behavioural simulation”</a:t>
            </a:r>
          </a:p>
          <a:p>
            <a:pPr lvl="1"/>
            <a:r>
              <a:rPr lang="en-GB" kern="0" dirty="0" smtClean="0"/>
              <a:t>Drag your two 16 bit buses onto screen</a:t>
            </a:r>
          </a:p>
          <a:p>
            <a:pPr lvl="1"/>
            <a:r>
              <a:rPr lang="en-GB" kern="0" dirty="0" smtClean="0"/>
              <a:t>Set waveform style to </a:t>
            </a:r>
            <a:r>
              <a:rPr lang="en-GB" b="1" kern="0" dirty="0" smtClean="0"/>
              <a:t>analogue</a:t>
            </a:r>
          </a:p>
          <a:p>
            <a:pPr lvl="1"/>
            <a:r>
              <a:rPr lang="en-GB" kern="0" dirty="0" smtClean="0"/>
              <a:t>Set radix to </a:t>
            </a:r>
            <a:r>
              <a:rPr lang="en-GB" b="1" kern="0" dirty="0" smtClean="0"/>
              <a:t>signed decimal</a:t>
            </a:r>
          </a:p>
          <a:p>
            <a:pPr lvl="1"/>
            <a:r>
              <a:rPr lang="en-GB" kern="0" dirty="0" smtClean="0"/>
              <a:t>Set frequency word to </a:t>
            </a:r>
            <a:r>
              <a:rPr lang="en-GB" b="1" kern="0" dirty="0" smtClean="0"/>
              <a:t>0042AAAA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44272" y="5882773"/>
            <a:ext cx="27981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And we get 1MHz I, Q sinewaves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06" y="3377902"/>
            <a:ext cx="5401751" cy="25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the complex multiplier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37" y="1988840"/>
            <a:ext cx="9287855" cy="1411287"/>
          </a:xfrm>
        </p:spPr>
        <p:txBody>
          <a:bodyPr/>
          <a:lstStyle/>
          <a:p>
            <a:r>
              <a:rPr lang="en-GB" dirty="0" smtClean="0"/>
              <a:t>Connect complex multiplier to DDS</a:t>
            </a:r>
          </a:p>
          <a:p>
            <a:r>
              <a:rPr lang="en-GB" dirty="0" smtClean="0"/>
              <a:t>Add another DDS, constant frequency 0.5MHz</a:t>
            </a:r>
          </a:p>
          <a:p>
            <a:r>
              <a:rPr lang="en-GB" dirty="0" smtClean="0"/>
              <a:t>Connect the ports to complex output</a:t>
            </a:r>
          </a:p>
          <a:p>
            <a:endParaRPr lang="en-GB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85" y="3278485"/>
            <a:ext cx="10083936" cy="34402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819" y="1458474"/>
            <a:ext cx="5037187" cy="2738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76626" y="4233542"/>
            <a:ext cx="295042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And we get 1.5MHz I, Q sinewaves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9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the </a:t>
            </a:r>
            <a:r>
              <a:rPr lang="en-GB" dirty="0"/>
              <a:t>F</a:t>
            </a:r>
            <a:r>
              <a:rPr lang="en-GB" dirty="0" smtClean="0"/>
              <a:t>ilter Chain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504317"/>
            <a:ext cx="9121477" cy="497667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9337" y="4199695"/>
            <a:ext cx="2232248" cy="174344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Break to smaller chunks or add debug outputs as needed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9336" y="2132856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Moved the I/Q test DDS to here</a:t>
            </a:r>
          </a:p>
          <a:p>
            <a:r>
              <a:rPr lang="en-GB" sz="1600" dirty="0" smtClean="0"/>
              <a:t>Now set to 10KHz</a:t>
            </a:r>
            <a:endParaRPr lang="en-GB" sz="16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657086" y="2132856"/>
            <a:ext cx="155859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889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Simulating the filter chain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6432715" cy="4114800"/>
          </a:xfrm>
        </p:spPr>
        <p:txBody>
          <a:bodyPr/>
          <a:lstStyle/>
          <a:p>
            <a:r>
              <a:rPr lang="en-GB" dirty="0" smtClean="0"/>
              <a:t>First – simulate to see the modulation signal</a:t>
            </a:r>
          </a:p>
          <a:p>
            <a:r>
              <a:rPr lang="en-GB" dirty="0" smtClean="0"/>
              <a:t>Set VFO DDS to 0Hz</a:t>
            </a:r>
          </a:p>
          <a:p>
            <a:endParaRPr lang="en-GB" dirty="0"/>
          </a:p>
          <a:p>
            <a:r>
              <a:rPr lang="en-GB" dirty="0" smtClean="0"/>
              <a:t>Be patient…</a:t>
            </a:r>
          </a:p>
          <a:p>
            <a:pPr lvl="1"/>
            <a:r>
              <a:rPr lang="en-GB" dirty="0" smtClean="0"/>
              <a:t>The I/Q filters take ~2ms to settle</a:t>
            </a:r>
          </a:p>
          <a:p>
            <a:pPr lvl="1"/>
            <a:r>
              <a:rPr lang="en-GB" dirty="0" smtClean="0"/>
              <a:t>Several minutes on my PC!</a:t>
            </a:r>
          </a:p>
          <a:p>
            <a:endParaRPr lang="en-GB" dirty="0"/>
          </a:p>
          <a:p>
            <a:r>
              <a:rPr lang="en-GB" dirty="0" smtClean="0"/>
              <a:t>We see 10KHz sinewaves</a:t>
            </a:r>
          </a:p>
          <a:p>
            <a:pPr lvl="1"/>
            <a:r>
              <a:rPr lang="en-GB" dirty="0" smtClean="0"/>
              <a:t>As expected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399" y="3241006"/>
            <a:ext cx="6324511" cy="29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the modulated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4776531" cy="4114800"/>
          </a:xfrm>
        </p:spPr>
        <p:txBody>
          <a:bodyPr/>
          <a:lstStyle/>
          <a:p>
            <a:r>
              <a:rPr lang="en-GB" dirty="0" smtClean="0"/>
              <a:t>Pause the simulation</a:t>
            </a:r>
          </a:p>
          <a:p>
            <a:r>
              <a:rPr lang="en-GB" dirty="0" smtClean="0"/>
              <a:t>Force DDS frequency word to 0x0042AAAA (1MHz)</a:t>
            </a:r>
          </a:p>
          <a:p>
            <a:r>
              <a:rPr lang="en-GB" dirty="0" smtClean="0"/>
              <a:t>Continue the simulation</a:t>
            </a:r>
          </a:p>
          <a:p>
            <a:r>
              <a:rPr lang="en-GB" dirty="0" smtClean="0"/>
              <a:t>Now we see the modulated carrier</a:t>
            </a:r>
          </a:p>
          <a:p>
            <a:r>
              <a:rPr lang="en-GB" dirty="0" smtClean="0"/>
              <a:t>1.01MHz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4739239"/>
            <a:ext cx="5738502" cy="1504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556792"/>
            <a:ext cx="5691765" cy="2051449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 bwMode="auto">
          <a:xfrm rot="5400000">
            <a:off x="10946218" y="3487122"/>
            <a:ext cx="167791" cy="65120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>
            <a:off x="10344472" y="3896620"/>
            <a:ext cx="685641" cy="756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904312" y="4157300"/>
            <a:ext cx="1621745" cy="53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Zoomed in – 1MHz sinewave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6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06" y="1628800"/>
            <a:ext cx="5468094" cy="2646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That’s your TX - connect to a DAC?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6576731" cy="4114800"/>
          </a:xfrm>
        </p:spPr>
        <p:txBody>
          <a:bodyPr/>
          <a:lstStyle/>
          <a:p>
            <a:r>
              <a:rPr lang="en-GB" dirty="0" smtClean="0"/>
              <a:t>Convert the output word to binary</a:t>
            </a:r>
          </a:p>
          <a:p>
            <a:pPr lvl="1"/>
            <a:r>
              <a:rPr lang="en-GB" dirty="0" smtClean="0"/>
              <a:t>I’ve used a tiny bit of Verilog</a:t>
            </a:r>
          </a:p>
          <a:p>
            <a:pPr lvl="1"/>
            <a:r>
              <a:rPr lang="en-GB" dirty="0" smtClean="0"/>
              <a:t>(You only need to invert the top bit)</a:t>
            </a:r>
          </a:p>
          <a:p>
            <a:pPr lvl="1"/>
            <a:r>
              <a:rPr lang="en-GB" dirty="0" smtClean="0"/>
              <a:t>Connected 8 bits out to an R-2R resistor ladder “DAC”</a:t>
            </a:r>
          </a:p>
          <a:p>
            <a:r>
              <a:rPr lang="en-GB" dirty="0" smtClean="0"/>
              <a:t>We need a real clock and reset</a:t>
            </a:r>
          </a:p>
          <a:p>
            <a:pPr lvl="1"/>
            <a:r>
              <a:rPr lang="en-GB" dirty="0" smtClean="0"/>
              <a:t>Can get that from the ARM cores in my Xilinx device</a:t>
            </a:r>
          </a:p>
          <a:p>
            <a:pPr lvl="1"/>
            <a:r>
              <a:rPr lang="en-GB" dirty="0" smtClean="0"/>
              <a:t>Use a PLL clock multiplier to get 122.88MHz</a:t>
            </a:r>
          </a:p>
          <a:p>
            <a:pPr lvl="1"/>
            <a:r>
              <a:rPr lang="en-GB" dirty="0" smtClean="0"/>
              <a:t>(OK for testing, not for a radio!)</a:t>
            </a:r>
          </a:p>
          <a:p>
            <a:r>
              <a:rPr lang="en-GB" dirty="0" smtClean="0"/>
              <a:t>Assign the pins, then generate </a:t>
            </a:r>
            <a:r>
              <a:rPr lang="en-GB" dirty="0" err="1" smtClean="0"/>
              <a:t>bitstream</a:t>
            </a:r>
            <a:endParaRPr lang="en-GB" dirty="0" smtClean="0"/>
          </a:p>
          <a:p>
            <a:r>
              <a:rPr lang="en-GB" dirty="0" smtClean="0"/>
              <a:t>Use JTAG to download to the FPGA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an HF SDR project?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625337"/>
              </p:ext>
            </p:extLst>
          </p:nvPr>
        </p:nvGraphicFramePr>
        <p:xfrm>
          <a:off x="263352" y="1909995"/>
          <a:ext cx="11247224" cy="369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4" imgW="9372687" imgH="3076717" progId="Visio.Drawing.15">
                  <p:embed/>
                </p:oleObj>
              </mc:Choice>
              <mc:Fallback>
                <p:oleObj name="Visio" r:id="rId4" imgW="9372687" imgH="307671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352" y="1909995"/>
                        <a:ext cx="11247224" cy="369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36160" y="138677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Powersdr</a:t>
            </a:r>
            <a:endParaRPr lang="en-GB" dirty="0" smtClean="0"/>
          </a:p>
          <a:p>
            <a:r>
              <a:rPr lang="en-GB" dirty="0" err="1" smtClean="0"/>
              <a:t>pihpsdr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3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here is the output waveform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03983"/>
            <a:ext cx="6858000" cy="4114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87469" y="1730184"/>
            <a:ext cx="4392488" cy="109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smtClean="0"/>
              <a:t>Not bad from a DAC made from resistors!</a:t>
            </a:r>
          </a:p>
          <a:p>
            <a:endParaRPr lang="en-GB" kern="0" dirty="0" smtClean="0"/>
          </a:p>
          <a:p>
            <a:endParaRPr lang="en-GB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36" y="2852936"/>
            <a:ext cx="4877021" cy="292893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119336" y="4955953"/>
            <a:ext cx="4417168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226" y="4869160"/>
            <a:ext cx="19271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1.01MHz, as expected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7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We’ve scratched the surface, at least</a:t>
            </a:r>
          </a:p>
          <a:p>
            <a:pPr lvl="1"/>
            <a:r>
              <a:rPr lang="en-GB" dirty="0" smtClean="0"/>
              <a:t>Made a simple TX</a:t>
            </a:r>
          </a:p>
          <a:p>
            <a:pPr lvl="1"/>
            <a:r>
              <a:rPr lang="en-GB" dirty="0" smtClean="0"/>
              <a:t>Simulated it</a:t>
            </a:r>
          </a:p>
          <a:p>
            <a:pPr lvl="1"/>
            <a:r>
              <a:rPr lang="en-GB" dirty="0" smtClean="0"/>
              <a:t>And run it on an FPGA</a:t>
            </a:r>
          </a:p>
          <a:p>
            <a:r>
              <a:rPr lang="en-GB" dirty="0" smtClean="0"/>
              <a:t>Adding a receiver is the same thing, but the other way round</a:t>
            </a:r>
          </a:p>
          <a:p>
            <a:endParaRPr lang="en-GB" dirty="0"/>
          </a:p>
          <a:p>
            <a:r>
              <a:rPr lang="en-GB" dirty="0" smtClean="0"/>
              <a:t>Still need “glue” to connect to the processors</a:t>
            </a:r>
          </a:p>
          <a:p>
            <a:r>
              <a:rPr lang="en-GB" dirty="0" smtClean="0"/>
              <a:t>And I still need to master the Linux bit!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way to make this – Red Pitaya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080171"/>
              </p:ext>
            </p:extLst>
          </p:nvPr>
        </p:nvGraphicFramePr>
        <p:xfrm>
          <a:off x="407368" y="2132856"/>
          <a:ext cx="11247438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Visio" r:id="rId4" imgW="9372687" imgH="2085898" progId="Visio.Drawing.15">
                  <p:embed/>
                </p:oleObj>
              </mc:Choice>
              <mc:Fallback>
                <p:oleObj name="Visio" r:id="rId4" imgW="9372687" imgH="208589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368" y="2132856"/>
                        <a:ext cx="11247438" cy="2503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37" y="4581128"/>
            <a:ext cx="2636528" cy="16072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792" y="6065312"/>
            <a:ext cx="2041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Image copyright Red Pitaya </a:t>
            </a:r>
            <a:r>
              <a:rPr lang="en-GB" sz="1000" dirty="0" err="1" smtClean="0"/>
              <a:t>d.d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7631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Way – System on Module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graphicFrame>
        <p:nvGraphicFramePr>
          <p:cNvPr id="8" name="Content Placehold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94187"/>
              </p:ext>
            </p:extLst>
          </p:nvPr>
        </p:nvGraphicFramePr>
        <p:xfrm>
          <a:off x="407368" y="1772816"/>
          <a:ext cx="11247438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isio" r:id="rId4" imgW="9372687" imgH="2085898" progId="Visio.Drawing.15">
                  <p:embed/>
                </p:oleObj>
              </mc:Choice>
              <mc:Fallback>
                <p:oleObj name="Visio" r:id="rId4" imgW="9372687" imgH="208589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368" y="1772816"/>
                        <a:ext cx="11247438" cy="2503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19" y="4468579"/>
            <a:ext cx="3145543" cy="17693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6823" y="4314690"/>
            <a:ext cx="112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Ultra96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66823" y="6059621"/>
            <a:ext cx="2041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Images copyright Avnet </a:t>
            </a:r>
            <a:r>
              <a:rPr lang="en-GB" sz="1000" dirty="0" err="1" smtClean="0"/>
              <a:t>Inc</a:t>
            </a:r>
            <a:endParaRPr lang="en-GB" sz="1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9976" y="4483967"/>
            <a:ext cx="3034795" cy="17596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39624" y="4222358"/>
            <a:ext cx="1324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UltraZed</a:t>
            </a:r>
            <a:r>
              <a:rPr lang="en-GB" sz="1600" dirty="0" smtClean="0"/>
              <a:t>-EG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664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a System on Chip FPGA?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2017713"/>
            <a:ext cx="4128459" cy="4114800"/>
          </a:xfrm>
        </p:spPr>
        <p:txBody>
          <a:bodyPr/>
          <a:lstStyle/>
          <a:p>
            <a:r>
              <a:rPr lang="en-GB" dirty="0" smtClean="0"/>
              <a:t>Two halves, one chip</a:t>
            </a:r>
          </a:p>
          <a:p>
            <a:r>
              <a:rPr lang="en-GB" dirty="0" smtClean="0"/>
              <a:t>Processing System (PS)</a:t>
            </a:r>
          </a:p>
          <a:p>
            <a:pPr lvl="1"/>
            <a:r>
              <a:rPr lang="en-GB" dirty="0" smtClean="0"/>
              <a:t>ARM processors</a:t>
            </a:r>
          </a:p>
          <a:p>
            <a:pPr lvl="1"/>
            <a:r>
              <a:rPr lang="en-GB" dirty="0" smtClean="0"/>
              <a:t>SBC-like I/O</a:t>
            </a:r>
          </a:p>
          <a:p>
            <a:pPr lvl="1"/>
            <a:r>
              <a:rPr lang="en-GB" dirty="0" smtClean="0"/>
              <a:t>SDRAM interface</a:t>
            </a:r>
          </a:p>
          <a:p>
            <a:r>
              <a:rPr lang="en-GB" dirty="0" smtClean="0"/>
              <a:t>Programmable Logic (PL)</a:t>
            </a:r>
          </a:p>
          <a:p>
            <a:pPr lvl="1"/>
            <a:r>
              <a:rPr lang="en-GB" dirty="0" smtClean="0"/>
              <a:t>Configurable Logic</a:t>
            </a:r>
          </a:p>
          <a:p>
            <a:pPr lvl="1"/>
            <a:r>
              <a:rPr lang="en-GB" dirty="0" smtClean="0"/>
              <a:t>DSP Slices</a:t>
            </a:r>
          </a:p>
          <a:p>
            <a:pPr lvl="1"/>
            <a:r>
              <a:rPr lang="en-GB" dirty="0" smtClean="0"/>
              <a:t>Dual port RAMs</a:t>
            </a:r>
          </a:p>
          <a:p>
            <a:r>
              <a:rPr lang="en-GB" dirty="0" smtClean="0"/>
              <a:t>Programmed differently!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151350" y="2348880"/>
            <a:ext cx="3481154" cy="3139479"/>
          </a:xfrm>
          <a:prstGeom prst="rect">
            <a:avLst/>
          </a:prstGeom>
          <a:solidFill>
            <a:srgbClr val="9BE5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51350" y="2348880"/>
            <a:ext cx="1586250" cy="3139479"/>
          </a:xfrm>
          <a:prstGeom prst="rect">
            <a:avLst/>
          </a:prstGeom>
          <a:solidFill>
            <a:srgbClr val="FFDDD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1144" y="2362333"/>
            <a:ext cx="148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Processing System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853581" y="2362333"/>
            <a:ext cx="168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Programmable Logic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7355820" y="2982023"/>
            <a:ext cx="1080120" cy="6154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2/4 core ARM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953830" y="3867976"/>
            <a:ext cx="1452709" cy="361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Logic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3624" y="4341100"/>
            <a:ext cx="1452709" cy="361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Memory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953624" y="4785845"/>
            <a:ext cx="1452709" cy="361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DSP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 bwMode="auto">
          <a:xfrm flipV="1">
            <a:off x="5447928" y="3918620"/>
            <a:ext cx="1703422" cy="14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438330" y="2047176"/>
            <a:ext cx="1415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Processor I/O</a:t>
            </a:r>
          </a:p>
          <a:p>
            <a:endParaRPr lang="en-GB" sz="1600" dirty="0" smtClean="0"/>
          </a:p>
          <a:p>
            <a:r>
              <a:rPr lang="en-GB" sz="1600" dirty="0" smtClean="0"/>
              <a:t>USB, DisplayPort, </a:t>
            </a:r>
          </a:p>
          <a:p>
            <a:r>
              <a:rPr lang="en-GB" sz="1600" dirty="0" smtClean="0"/>
              <a:t>Serial, </a:t>
            </a:r>
          </a:p>
          <a:p>
            <a:r>
              <a:rPr lang="en-GB" sz="1600" dirty="0" smtClean="0"/>
              <a:t>I2C, </a:t>
            </a:r>
          </a:p>
          <a:p>
            <a:r>
              <a:rPr lang="en-GB" sz="1600" dirty="0" smtClean="0"/>
              <a:t>GPIO…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73173" y="3293155"/>
            <a:ext cx="1152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SelectIO</a:t>
            </a:r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  <a:p>
            <a:r>
              <a:rPr lang="en-GB" sz="1600" dirty="0" smtClean="0"/>
              <a:t>For ADC, DAC, T/R, Codec…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0632504" y="3133748"/>
            <a:ext cx="91133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093374" y="177824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C, Python, …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9192137" y="1783519"/>
            <a:ext cx="1613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VHDL, Verilog…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500898" y="5533776"/>
            <a:ext cx="439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ZU3EG: quad core ARM;</a:t>
            </a:r>
          </a:p>
          <a:p>
            <a:r>
              <a:rPr lang="en-GB" dirty="0" smtClean="0"/>
              <a:t>2.3M equivalent gates +950KB RAM + 360 DSP slices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8475392" y="3289750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70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2880284" y="2791709"/>
            <a:ext cx="6696744" cy="201662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For an SBC - This might be done for you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Design Flow - Xilinx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49588" y="2670575"/>
            <a:ext cx="2232248" cy="78610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SDR App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9588" y="3456684"/>
            <a:ext cx="2232248" cy="78610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Linux Operating System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9588" y="4248773"/>
            <a:ext cx="2232248" cy="78610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FPGA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0093300" y="3370335"/>
            <a:ext cx="720080" cy="810990"/>
          </a:xfrm>
          <a:custGeom>
            <a:avLst/>
            <a:gdLst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0 w 432048"/>
              <a:gd name="connsiteY3" fmla="*/ 576064 h 576064"/>
              <a:gd name="connsiteX4" fmla="*/ 0 w 432048"/>
              <a:gd name="connsiteY4" fmla="*/ 0 h 576064"/>
              <a:gd name="connsiteX0" fmla="*/ 0 w 432048"/>
              <a:gd name="connsiteY0" fmla="*/ 0 h 581673"/>
              <a:gd name="connsiteX1" fmla="*/ 432048 w 432048"/>
              <a:gd name="connsiteY1" fmla="*/ 0 h 581673"/>
              <a:gd name="connsiteX2" fmla="*/ 432048 w 432048"/>
              <a:gd name="connsiteY2" fmla="*/ 576064 h 581673"/>
              <a:gd name="connsiteX3" fmla="*/ 72928 w 432048"/>
              <a:gd name="connsiteY3" fmla="*/ 581673 h 581673"/>
              <a:gd name="connsiteX4" fmla="*/ 0 w 432048"/>
              <a:gd name="connsiteY4" fmla="*/ 0 h 581673"/>
              <a:gd name="connsiteX0" fmla="*/ 0 w 432048"/>
              <a:gd name="connsiteY0" fmla="*/ 0 h 581673"/>
              <a:gd name="connsiteX1" fmla="*/ 432048 w 432048"/>
              <a:gd name="connsiteY1" fmla="*/ 0 h 581673"/>
              <a:gd name="connsiteX2" fmla="*/ 432048 w 432048"/>
              <a:gd name="connsiteY2" fmla="*/ 576064 h 581673"/>
              <a:gd name="connsiteX3" fmla="*/ 72928 w 432048"/>
              <a:gd name="connsiteY3" fmla="*/ 581673 h 581673"/>
              <a:gd name="connsiteX4" fmla="*/ 70290 w 432048"/>
              <a:gd name="connsiteY4" fmla="*/ 557325 h 581673"/>
              <a:gd name="connsiteX5" fmla="*/ 0 w 432048"/>
              <a:gd name="connsiteY5" fmla="*/ 0 h 581673"/>
              <a:gd name="connsiteX0" fmla="*/ 0 w 432048"/>
              <a:gd name="connsiteY0" fmla="*/ 0 h 581673"/>
              <a:gd name="connsiteX1" fmla="*/ 432048 w 432048"/>
              <a:gd name="connsiteY1" fmla="*/ 0 h 581673"/>
              <a:gd name="connsiteX2" fmla="*/ 432048 w 432048"/>
              <a:gd name="connsiteY2" fmla="*/ 576064 h 581673"/>
              <a:gd name="connsiteX3" fmla="*/ 72928 w 432048"/>
              <a:gd name="connsiteY3" fmla="*/ 581673 h 581673"/>
              <a:gd name="connsiteX4" fmla="*/ 167 w 432048"/>
              <a:gd name="connsiteY4" fmla="*/ 529275 h 581673"/>
              <a:gd name="connsiteX5" fmla="*/ 0 w 432048"/>
              <a:gd name="connsiteY5" fmla="*/ 0 h 581673"/>
              <a:gd name="connsiteX0" fmla="*/ 0 w 432048"/>
              <a:gd name="connsiteY0" fmla="*/ 0 h 581673"/>
              <a:gd name="connsiteX1" fmla="*/ 432048 w 432048"/>
              <a:gd name="connsiteY1" fmla="*/ 0 h 581673"/>
              <a:gd name="connsiteX2" fmla="*/ 432048 w 432048"/>
              <a:gd name="connsiteY2" fmla="*/ 576064 h 581673"/>
              <a:gd name="connsiteX3" fmla="*/ 72928 w 432048"/>
              <a:gd name="connsiteY3" fmla="*/ 581673 h 581673"/>
              <a:gd name="connsiteX4" fmla="*/ 11386 w 432048"/>
              <a:gd name="connsiteY4" fmla="*/ 529275 h 581673"/>
              <a:gd name="connsiteX5" fmla="*/ 0 w 432048"/>
              <a:gd name="connsiteY5" fmla="*/ 0 h 581673"/>
              <a:gd name="connsiteX0" fmla="*/ 0 w 432048"/>
              <a:gd name="connsiteY0" fmla="*/ 0 h 576064"/>
              <a:gd name="connsiteX1" fmla="*/ 432048 w 432048"/>
              <a:gd name="connsiteY1" fmla="*/ 0 h 576064"/>
              <a:gd name="connsiteX2" fmla="*/ 432048 w 432048"/>
              <a:gd name="connsiteY2" fmla="*/ 576064 h 576064"/>
              <a:gd name="connsiteX3" fmla="*/ 72928 w 432048"/>
              <a:gd name="connsiteY3" fmla="*/ 573324 h 576064"/>
              <a:gd name="connsiteX4" fmla="*/ 11386 w 432048"/>
              <a:gd name="connsiteY4" fmla="*/ 529275 h 576064"/>
              <a:gd name="connsiteX5" fmla="*/ 0 w 432048"/>
              <a:gd name="connsiteY5" fmla="*/ 0 h 576064"/>
              <a:gd name="connsiteX0" fmla="*/ 1539 w 433587"/>
              <a:gd name="connsiteY0" fmla="*/ 0 h 576064"/>
              <a:gd name="connsiteX1" fmla="*/ 433587 w 433587"/>
              <a:gd name="connsiteY1" fmla="*/ 0 h 576064"/>
              <a:gd name="connsiteX2" fmla="*/ 433587 w 433587"/>
              <a:gd name="connsiteY2" fmla="*/ 576064 h 576064"/>
              <a:gd name="connsiteX3" fmla="*/ 74467 w 433587"/>
              <a:gd name="connsiteY3" fmla="*/ 573324 h 576064"/>
              <a:gd name="connsiteX4" fmla="*/ 1 w 433587"/>
              <a:gd name="connsiteY4" fmla="*/ 512577 h 576064"/>
              <a:gd name="connsiteX5" fmla="*/ 1539 w 433587"/>
              <a:gd name="connsiteY5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587" h="576064">
                <a:moveTo>
                  <a:pt x="1539" y="0"/>
                </a:moveTo>
                <a:lnTo>
                  <a:pt x="433587" y="0"/>
                </a:lnTo>
                <a:lnTo>
                  <a:pt x="433587" y="576064"/>
                </a:lnTo>
                <a:lnTo>
                  <a:pt x="74467" y="573324"/>
                </a:lnTo>
                <a:lnTo>
                  <a:pt x="1" y="512577"/>
                </a:lnTo>
                <a:cubicBezTo>
                  <a:pt x="-55" y="336152"/>
                  <a:pt x="1595" y="176425"/>
                  <a:pt x="1539" y="0"/>
                </a:cubicBezTo>
                <a:close/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SD Card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355958" y="4834286"/>
            <a:ext cx="1476878" cy="78610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Vivado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467" y="2228812"/>
            <a:ext cx="1132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Your Design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3928582" y="1861715"/>
            <a:ext cx="1188132" cy="78610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“normal” GCC / GDB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355958" y="3567100"/>
            <a:ext cx="939842" cy="57153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 smtClean="0">
                <a:solidFill>
                  <a:schemeClr val="bg1"/>
                </a:solidFill>
                <a:latin typeface="Tahoma" charset="0"/>
              </a:rPr>
              <a:t>p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etalinux</a:t>
            </a:r>
            <a:r>
              <a:rPr lang="en-GB" dirty="0">
                <a:solidFill>
                  <a:schemeClr val="bg1"/>
                </a:solidFill>
                <a:latin typeface="Tahoma" charset="0"/>
              </a:rPr>
              <a:t>-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create</a:t>
            </a:r>
          </a:p>
        </p:txBody>
      </p:sp>
      <p:sp>
        <p:nvSpPr>
          <p:cNvPr id="31" name="Flowchart: Multidocument 30"/>
          <p:cNvSpPr/>
          <p:nvPr/>
        </p:nvSpPr>
        <p:spPr bwMode="auto">
          <a:xfrm>
            <a:off x="8270404" y="3458318"/>
            <a:ext cx="1032545" cy="789099"/>
          </a:xfrm>
          <a:prstGeom prst="flowChartMultidocument">
            <a:avLst/>
          </a:prstGeom>
          <a:solidFill>
            <a:srgbClr val="FFDD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Tahoma" charset="0"/>
              </a:rPr>
              <a:t>r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oot fs, FSBL</a:t>
            </a:r>
          </a:p>
        </p:txBody>
      </p:sp>
      <p:sp>
        <p:nvSpPr>
          <p:cNvPr id="33" name="Flowchart: Document 32"/>
          <p:cNvSpPr/>
          <p:nvPr/>
        </p:nvSpPr>
        <p:spPr bwMode="auto">
          <a:xfrm>
            <a:off x="8256240" y="1915893"/>
            <a:ext cx="936104" cy="677753"/>
          </a:xfrm>
          <a:prstGeom prst="flowChartDocumen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Exe file</a:t>
            </a:r>
          </a:p>
        </p:txBody>
      </p:sp>
      <p:sp>
        <p:nvSpPr>
          <p:cNvPr id="34" name="Flowchart: Document 33"/>
          <p:cNvSpPr/>
          <p:nvPr/>
        </p:nvSpPr>
        <p:spPr bwMode="auto">
          <a:xfrm>
            <a:off x="8270404" y="4888464"/>
            <a:ext cx="936104" cy="677753"/>
          </a:xfrm>
          <a:prstGeom prst="flowChartDocument">
            <a:avLst/>
          </a:prstGeom>
          <a:solidFill>
            <a:srgbClr val="9BE5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err="1">
                <a:latin typeface="Tahoma" charset="0"/>
              </a:rPr>
              <a:t>b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oot.bin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646793" y="3567100"/>
            <a:ext cx="939842" cy="57153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petalinux</a:t>
            </a:r>
            <a:r>
              <a:rPr lang="en-GB" dirty="0" smtClean="0">
                <a:solidFill>
                  <a:schemeClr val="bg1"/>
                </a:solidFill>
                <a:latin typeface="Tahoma" charset="0"/>
              </a:rPr>
              <a:t>-build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729943" y="4941573"/>
            <a:ext cx="939842" cy="57153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</a:rPr>
              <a:t>petalinux</a:t>
            </a:r>
            <a:r>
              <a:rPr lang="en-GB" dirty="0" smtClean="0">
                <a:solidFill>
                  <a:schemeClr val="bg1"/>
                </a:solidFill>
                <a:latin typeface="Tahoma" charset="0"/>
              </a:rPr>
              <a:t>-package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charset="0"/>
            </a:endParaRPr>
          </a:p>
        </p:txBody>
      </p:sp>
      <p:sp>
        <p:nvSpPr>
          <p:cNvPr id="37" name="Flowchart: Document 36"/>
          <p:cNvSpPr/>
          <p:nvPr/>
        </p:nvSpPr>
        <p:spPr bwMode="auto">
          <a:xfrm>
            <a:off x="5250702" y="4960871"/>
            <a:ext cx="838422" cy="532938"/>
          </a:xfrm>
          <a:prstGeom prst="flowChartDocument">
            <a:avLst/>
          </a:prstGeom>
          <a:solidFill>
            <a:srgbClr val="9BE5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Tahoma" charset="0"/>
              </a:rPr>
              <a:t>.</a:t>
            </a:r>
            <a:r>
              <a:rPr lang="en-GB" dirty="0" err="1" smtClean="0">
                <a:latin typeface="Tahoma" charset="0"/>
              </a:rPr>
              <a:t>xsa</a:t>
            </a:r>
            <a:r>
              <a:rPr lang="en-GB" dirty="0" smtClean="0">
                <a:latin typeface="Tahoma" charset="0"/>
              </a:rPr>
              <a:t> file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9" name="Straight Arrow Connector 38"/>
          <p:cNvCxnSpPr>
            <a:stCxn id="6" idx="3"/>
            <a:endCxn id="28" idx="1"/>
          </p:cNvCxnSpPr>
          <p:nvPr/>
        </p:nvCxnSpPr>
        <p:spPr bwMode="auto">
          <a:xfrm flipV="1">
            <a:off x="2581836" y="2254770"/>
            <a:ext cx="1346746" cy="808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stCxn id="28" idx="3"/>
            <a:endCxn id="33" idx="1"/>
          </p:cNvCxnSpPr>
          <p:nvPr/>
        </p:nvCxnSpPr>
        <p:spPr bwMode="auto">
          <a:xfrm>
            <a:off x="5116714" y="2254770"/>
            <a:ext cx="31395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7" idx="3"/>
            <a:endCxn id="29" idx="1"/>
          </p:cNvCxnSpPr>
          <p:nvPr/>
        </p:nvCxnSpPr>
        <p:spPr bwMode="auto">
          <a:xfrm>
            <a:off x="2581836" y="3849739"/>
            <a:ext cx="774122" cy="31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>
            <a:stCxn id="29" idx="3"/>
            <a:endCxn id="35" idx="1"/>
          </p:cNvCxnSpPr>
          <p:nvPr/>
        </p:nvCxnSpPr>
        <p:spPr bwMode="auto">
          <a:xfrm>
            <a:off x="4295800" y="3852868"/>
            <a:ext cx="350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35" idx="3"/>
          </p:cNvCxnSpPr>
          <p:nvPr/>
        </p:nvCxnSpPr>
        <p:spPr bwMode="auto">
          <a:xfrm flipV="1">
            <a:off x="5586635" y="3852867"/>
            <a:ext cx="266960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8" idx="3"/>
            <a:endCxn id="26" idx="1"/>
          </p:cNvCxnSpPr>
          <p:nvPr/>
        </p:nvCxnSpPr>
        <p:spPr bwMode="auto">
          <a:xfrm>
            <a:off x="2581836" y="4641828"/>
            <a:ext cx="774122" cy="585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26" idx="3"/>
            <a:endCxn id="37" idx="1"/>
          </p:cNvCxnSpPr>
          <p:nvPr/>
        </p:nvCxnSpPr>
        <p:spPr bwMode="auto">
          <a:xfrm flipV="1">
            <a:off x="4832836" y="5227340"/>
            <a:ext cx="41786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37" idx="3"/>
            <a:endCxn id="36" idx="1"/>
          </p:cNvCxnSpPr>
          <p:nvPr/>
        </p:nvCxnSpPr>
        <p:spPr bwMode="auto">
          <a:xfrm>
            <a:off x="6089124" y="5227340"/>
            <a:ext cx="64081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36" idx="3"/>
            <a:endCxn id="34" idx="1"/>
          </p:cNvCxnSpPr>
          <p:nvPr/>
        </p:nvCxnSpPr>
        <p:spPr bwMode="auto">
          <a:xfrm>
            <a:off x="7669785" y="5227341"/>
            <a:ext cx="6006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>
            <a:stCxn id="33" idx="3"/>
          </p:cNvCxnSpPr>
          <p:nvPr/>
        </p:nvCxnSpPr>
        <p:spPr bwMode="auto">
          <a:xfrm>
            <a:off x="9192344" y="2254770"/>
            <a:ext cx="900956" cy="1355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31" idx="3"/>
          </p:cNvCxnSpPr>
          <p:nvPr/>
        </p:nvCxnSpPr>
        <p:spPr bwMode="auto">
          <a:xfrm flipV="1">
            <a:off x="9302949" y="3733140"/>
            <a:ext cx="790351" cy="119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34" idx="3"/>
          </p:cNvCxnSpPr>
          <p:nvPr/>
        </p:nvCxnSpPr>
        <p:spPr bwMode="auto">
          <a:xfrm flipV="1">
            <a:off x="9206508" y="3890084"/>
            <a:ext cx="886792" cy="1337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>
            <a:off x="5579300" y="3937717"/>
            <a:ext cx="1143308" cy="1185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872" y="5171034"/>
            <a:ext cx="2480770" cy="139543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814567" y="6443356"/>
            <a:ext cx="2041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Image copyright Avnet </a:t>
            </a:r>
            <a:r>
              <a:rPr lang="en-GB" sz="1000" dirty="0" err="1" smtClean="0"/>
              <a:t>Inc</a:t>
            </a:r>
            <a:endParaRPr lang="en-GB" sz="1000" dirty="0"/>
          </a:p>
        </p:txBody>
      </p:sp>
      <p:sp>
        <p:nvSpPr>
          <p:cNvPr id="69" name="Freeform 68"/>
          <p:cNvSpPr/>
          <p:nvPr/>
        </p:nvSpPr>
        <p:spPr bwMode="auto">
          <a:xfrm>
            <a:off x="9743440" y="4200525"/>
            <a:ext cx="629285" cy="1685925"/>
          </a:xfrm>
          <a:custGeom>
            <a:avLst/>
            <a:gdLst>
              <a:gd name="connsiteX0" fmla="*/ 629285 w 629285"/>
              <a:gd name="connsiteY0" fmla="*/ 0 h 1685925"/>
              <a:gd name="connsiteX1" fmla="*/ 38735 w 629285"/>
              <a:gd name="connsiteY1" fmla="*/ 771525 h 1685925"/>
              <a:gd name="connsiteX2" fmla="*/ 105410 w 629285"/>
              <a:gd name="connsiteY2" fmla="*/ 1685925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285" h="1685925">
                <a:moveTo>
                  <a:pt x="629285" y="0"/>
                </a:moveTo>
                <a:cubicBezTo>
                  <a:pt x="377666" y="245269"/>
                  <a:pt x="126047" y="490538"/>
                  <a:pt x="38735" y="771525"/>
                </a:cubicBezTo>
                <a:cubicBezTo>
                  <a:pt x="-48577" y="1052512"/>
                  <a:pt x="28416" y="1369218"/>
                  <a:pt x="105410" y="168592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ways to Design the FPGA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VHDL or Verilog code by hand</a:t>
            </a:r>
          </a:p>
          <a:p>
            <a:pPr lvl="1"/>
            <a:r>
              <a:rPr lang="en-GB" dirty="0" smtClean="0"/>
              <a:t>A lot of effort</a:t>
            </a:r>
          </a:p>
          <a:p>
            <a:pPr lvl="1"/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Use someone else’s IP, and join it together</a:t>
            </a:r>
          </a:p>
          <a:p>
            <a:pPr lvl="1"/>
            <a:r>
              <a:rPr lang="en-GB" dirty="0" smtClean="0"/>
              <a:t>Re-using good designs</a:t>
            </a:r>
          </a:p>
          <a:p>
            <a:pPr lvl="1"/>
            <a:r>
              <a:rPr lang="en-GB" dirty="0" smtClean="0"/>
              <a:t>This is what we will be doing today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Synthesis from a higher level language (</a:t>
            </a:r>
            <a:r>
              <a:rPr lang="en-GB" dirty="0" err="1" smtClean="0"/>
              <a:t>eg</a:t>
            </a:r>
            <a:r>
              <a:rPr lang="en-GB" dirty="0" smtClean="0"/>
              <a:t> C, </a:t>
            </a:r>
            <a:r>
              <a:rPr lang="en-GB" dirty="0" smtClean="0"/>
              <a:t>python, MATLAB, GNU radio)</a:t>
            </a:r>
            <a:endParaRPr lang="en-GB" dirty="0" smtClean="0"/>
          </a:p>
          <a:p>
            <a:pPr lvl="1"/>
            <a:r>
              <a:rPr lang="en-GB" dirty="0" smtClean="0"/>
              <a:t>Could be the way of the future</a:t>
            </a:r>
            <a:r>
              <a:rPr lang="en-GB" dirty="0" smtClean="0"/>
              <a:t>?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 port bits of Warren Pratt’s WDSP?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SDRA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©Laurence Barker G8NJJ 2020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37600" y="32129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IP = Intellectual Property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234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3894</TotalTime>
  <Words>2562</Words>
  <Application>Microsoft Office PowerPoint</Application>
  <PresentationFormat>Widescreen</PresentationFormat>
  <Paragraphs>500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Tahoma</vt:lpstr>
      <vt:lpstr>Times New Roman</vt:lpstr>
      <vt:lpstr>Wingdings</vt:lpstr>
      <vt:lpstr>Blends</vt:lpstr>
      <vt:lpstr>Visio</vt:lpstr>
      <vt:lpstr>Using Xilinx Vivado  for SDR Development</vt:lpstr>
      <vt:lpstr>Contents</vt:lpstr>
      <vt:lpstr>What’s my ambition?</vt:lpstr>
      <vt:lpstr>What’s in an HF SDR project?</vt:lpstr>
      <vt:lpstr>One way to make this – Red Pitaya</vt:lpstr>
      <vt:lpstr>Another Way – System on Module</vt:lpstr>
      <vt:lpstr>What’s in a System on Chip FPGA?</vt:lpstr>
      <vt:lpstr>Overall Design Flow - Xilinx</vt:lpstr>
      <vt:lpstr>3 ways to Design the FPGA</vt:lpstr>
      <vt:lpstr>HF SDR: What needs to happen the FPGA</vt:lpstr>
      <vt:lpstr>The DSP Blocks needed</vt:lpstr>
      <vt:lpstr>Useful Information</vt:lpstr>
      <vt:lpstr>Downloading &amp; Installing Vivado</vt:lpstr>
      <vt:lpstr>Vivado Main Screen</vt:lpstr>
      <vt:lpstr>IP Integrator</vt:lpstr>
      <vt:lpstr>Starting an IP Integrator design</vt:lpstr>
      <vt:lpstr>Intellectual Property (IP) Cores available</vt:lpstr>
      <vt:lpstr>Look at the I/O for a “typical” FIR filter block</vt:lpstr>
      <vt:lpstr>AXI4-Stream – “Glue” for all the DSP blocks</vt:lpstr>
      <vt:lpstr>Add the DSP blocks that we need</vt:lpstr>
      <vt:lpstr>Local Oscillator DDS Configuration(1)</vt:lpstr>
      <vt:lpstr>FIR Filter Datapath</vt:lpstr>
      <vt:lpstr>FIR Filter Datapath</vt:lpstr>
      <vt:lpstr>FIR Filter – calculate the coefficients</vt:lpstr>
      <vt:lpstr>FIR Filter Configuration</vt:lpstr>
      <vt:lpstr>CIC Filter Configuration</vt:lpstr>
      <vt:lpstr>Join the blocks together… DSP finished!</vt:lpstr>
      <vt:lpstr>Connect the DAC</vt:lpstr>
      <vt:lpstr>Setting the DDS Frequency</vt:lpstr>
      <vt:lpstr>Feeding in I/Q TX Audio</vt:lpstr>
      <vt:lpstr>Providing clock and reset</vt:lpstr>
      <vt:lpstr>Now we’re ready to Simulate</vt:lpstr>
      <vt:lpstr>Behavioural Simulation Basics</vt:lpstr>
      <vt:lpstr>Simulating the DDS</vt:lpstr>
      <vt:lpstr>Add the complex multiplier</vt:lpstr>
      <vt:lpstr>Add the Filter Chain</vt:lpstr>
      <vt:lpstr>Simulating the filter chain</vt:lpstr>
      <vt:lpstr>And the modulated output</vt:lpstr>
      <vt:lpstr>That’s your TX - connect to a DAC?</vt:lpstr>
      <vt:lpstr>And here is the output waveform</vt:lpstr>
      <vt:lpstr>Summary</vt:lpstr>
    </vt:vector>
  </TitlesOfParts>
  <Company>DSTL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DCC</dc:title>
  <dc:creator>lvbarker</dc:creator>
  <cp:lastModifiedBy>Laurence Barker</cp:lastModifiedBy>
  <cp:revision>225</cp:revision>
  <cp:lastPrinted>2018-05-30T13:18:15Z</cp:lastPrinted>
  <dcterms:created xsi:type="dcterms:W3CDTF">2008-10-07T11:48:38Z</dcterms:created>
  <dcterms:modified xsi:type="dcterms:W3CDTF">2020-05-18T20:23:57Z</dcterms:modified>
</cp:coreProperties>
</file>