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.xml" ContentType="application/vnd.openxmlformats-officedocument.drawingml.chartshapes+xml"/>
  <Override PartName="/ppt/notesSlides/notesSlide29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77" r:id="rId2"/>
    <p:sldId id="298" r:id="rId3"/>
    <p:sldId id="328" r:id="rId4"/>
    <p:sldId id="311" r:id="rId5"/>
    <p:sldId id="295" r:id="rId6"/>
    <p:sldId id="296" r:id="rId7"/>
    <p:sldId id="350" r:id="rId8"/>
    <p:sldId id="339" r:id="rId9"/>
    <p:sldId id="383" r:id="rId10"/>
    <p:sldId id="384" r:id="rId11"/>
    <p:sldId id="385" r:id="rId12"/>
    <p:sldId id="341" r:id="rId13"/>
    <p:sldId id="386" r:id="rId14"/>
    <p:sldId id="387" r:id="rId15"/>
    <p:sldId id="388" r:id="rId16"/>
    <p:sldId id="312" r:id="rId17"/>
    <p:sldId id="372" r:id="rId18"/>
    <p:sldId id="373" r:id="rId19"/>
    <p:sldId id="391" r:id="rId20"/>
    <p:sldId id="375" r:id="rId21"/>
    <p:sldId id="398" r:id="rId22"/>
    <p:sldId id="400" r:id="rId23"/>
    <p:sldId id="401" r:id="rId24"/>
    <p:sldId id="376" r:id="rId25"/>
    <p:sldId id="394" r:id="rId26"/>
    <p:sldId id="382" r:id="rId27"/>
    <p:sldId id="349" r:id="rId28"/>
    <p:sldId id="330" r:id="rId29"/>
    <p:sldId id="395" r:id="rId30"/>
    <p:sldId id="396" r:id="rId31"/>
    <p:sldId id="397" r:id="rId32"/>
    <p:sldId id="318" r:id="rId33"/>
    <p:sldId id="364" r:id="rId34"/>
    <p:sldId id="378" r:id="rId35"/>
    <p:sldId id="379" r:id="rId36"/>
    <p:sldId id="381" r:id="rId37"/>
    <p:sldId id="355" r:id="rId38"/>
    <p:sldId id="338" r:id="rId39"/>
    <p:sldId id="329" r:id="rId40"/>
    <p:sldId id="323" r:id="rId41"/>
    <p:sldId id="357" r:id="rId42"/>
    <p:sldId id="272" r:id="rId43"/>
    <p:sldId id="402" r:id="rId44"/>
    <p:sldId id="405" r:id="rId45"/>
    <p:sldId id="403" r:id="rId46"/>
    <p:sldId id="404" r:id="rId47"/>
    <p:sldId id="4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72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1566" y="114"/>
      </p:cViewPr>
      <p:guideLst>
        <p:guide pos="467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55.792289733886719</c:v>
                </c:pt>
                <c:pt idx="1">
                  <c:v>52.870281219482422</c:v>
                </c:pt>
                <c:pt idx="2">
                  <c:v>54.698143005371094</c:v>
                </c:pt>
                <c:pt idx="3">
                  <c:v>54.641757965087891</c:v>
                </c:pt>
                <c:pt idx="4">
                  <c:v>65.661941528320313</c:v>
                </c:pt>
                <c:pt idx="5">
                  <c:v>66.580459594726563</c:v>
                </c:pt>
                <c:pt idx="6">
                  <c:v>71.604484558105469</c:v>
                </c:pt>
                <c:pt idx="7">
                  <c:v>75.185760498046875</c:v>
                </c:pt>
                <c:pt idx="8">
                  <c:v>78.926712036132813</c:v>
                </c:pt>
                <c:pt idx="9">
                  <c:v>78.974937438964844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27.901340484619141</c:v>
                </c:pt>
                <c:pt idx="1">
                  <c:v>27.871801376342773</c:v>
                </c:pt>
                <c:pt idx="2">
                  <c:v>17.857114791870117</c:v>
                </c:pt>
                <c:pt idx="3">
                  <c:v>34.317714691162109</c:v>
                </c:pt>
                <c:pt idx="4">
                  <c:v>38.580715179443359</c:v>
                </c:pt>
                <c:pt idx="5">
                  <c:v>39.769016265869141</c:v>
                </c:pt>
                <c:pt idx="6">
                  <c:v>47.899185180664063</c:v>
                </c:pt>
                <c:pt idx="7">
                  <c:v>44.938301086425781</c:v>
                </c:pt>
                <c:pt idx="8">
                  <c:v>49.201904296875</c:v>
                </c:pt>
                <c:pt idx="9">
                  <c:v>50.713520050048828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29.202714920043945</c:v>
                </c:pt>
                <c:pt idx="1">
                  <c:v>20.193649291992188</c:v>
                </c:pt>
                <c:pt idx="2">
                  <c:v>33.189472198486328</c:v>
                </c:pt>
                <c:pt idx="3">
                  <c:v>35.748172760009766</c:v>
                </c:pt>
                <c:pt idx="4">
                  <c:v>50.009529113769531</c:v>
                </c:pt>
                <c:pt idx="5">
                  <c:v>41.470603942871094</c:v>
                </c:pt>
                <c:pt idx="6">
                  <c:v>55.562229156494141</c:v>
                </c:pt>
                <c:pt idx="7">
                  <c:v>44.684226989746094</c:v>
                </c:pt>
                <c:pt idx="8">
                  <c:v>49.414821624755859</c:v>
                </c:pt>
                <c:pt idx="9">
                  <c:v>43.419986724853516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65.187705993652344</c:v>
                </c:pt>
                <c:pt idx="1">
                  <c:v>63.909740447998047</c:v>
                </c:pt>
                <c:pt idx="2">
                  <c:v>64.795661926269531</c:v>
                </c:pt>
                <c:pt idx="3">
                  <c:v>66.504280090332031</c:v>
                </c:pt>
                <c:pt idx="4">
                  <c:v>77.60223388671875</c:v>
                </c:pt>
                <c:pt idx="5">
                  <c:v>79.847808837890625</c:v>
                </c:pt>
                <c:pt idx="6">
                  <c:v>83.842605590820313</c:v>
                </c:pt>
                <c:pt idx="7">
                  <c:v>88.832374572753906</c:v>
                </c:pt>
                <c:pt idx="8">
                  <c:v>91.073089599609375</c:v>
                </c:pt>
                <c:pt idx="9">
                  <c:v>90.75738525390625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47.228786468505859</c:v>
                </c:pt>
                <c:pt idx="1">
                  <c:v>44.240631103515625</c:v>
                </c:pt>
                <c:pt idx="2">
                  <c:v>32.873809814453125</c:v>
                </c:pt>
                <c:pt idx="3">
                  <c:v>48.628124237060547</c:v>
                </c:pt>
                <c:pt idx="4">
                  <c:v>52.673084259033203</c:v>
                </c:pt>
                <c:pt idx="5">
                  <c:v>56.508777618408203</c:v>
                </c:pt>
                <c:pt idx="6">
                  <c:v>66.406600952148438</c:v>
                </c:pt>
                <c:pt idx="7">
                  <c:v>69.772994995117188</c:v>
                </c:pt>
                <c:pt idx="8">
                  <c:v>67.001724243164063</c:v>
                </c:pt>
                <c:pt idx="9">
                  <c:v>72.410102844238281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41.966800689697266</c:v>
                </c:pt>
                <c:pt idx="1">
                  <c:v>31.197925567626953</c:v>
                </c:pt>
                <c:pt idx="2">
                  <c:v>44.418251037597656</c:v>
                </c:pt>
                <c:pt idx="3">
                  <c:v>47.404808044433594</c:v>
                </c:pt>
                <c:pt idx="4">
                  <c:v>68.116073608398438</c:v>
                </c:pt>
                <c:pt idx="5">
                  <c:v>55.768806457519531</c:v>
                </c:pt>
                <c:pt idx="6">
                  <c:v>68.530570983886719</c:v>
                </c:pt>
                <c:pt idx="7">
                  <c:v>59.799747467041016</c:v>
                </c:pt>
                <c:pt idx="8">
                  <c:v>73.657150268554688</c:v>
                </c:pt>
                <c:pt idx="9">
                  <c:v>55.462142944335938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65.187705993652344</c:v>
                </c:pt>
                <c:pt idx="1">
                  <c:v>63.909740447998047</c:v>
                </c:pt>
                <c:pt idx="2">
                  <c:v>64.795661926269531</c:v>
                </c:pt>
                <c:pt idx="3">
                  <c:v>66.504280090332031</c:v>
                </c:pt>
                <c:pt idx="4">
                  <c:v>77.60223388671875</c:v>
                </c:pt>
                <c:pt idx="5">
                  <c:v>79.847808837890625</c:v>
                </c:pt>
                <c:pt idx="6">
                  <c:v>83.842605590820313</c:v>
                </c:pt>
                <c:pt idx="7">
                  <c:v>88.832374572753906</c:v>
                </c:pt>
                <c:pt idx="8">
                  <c:v>91.073089599609375</c:v>
                </c:pt>
                <c:pt idx="9">
                  <c:v>90.75738525390625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61.009330749511719</c:v>
                </c:pt>
                <c:pt idx="1">
                  <c:v>56.078426361083984</c:v>
                </c:pt>
                <c:pt idx="2">
                  <c:v>62.359199523925781</c:v>
                </c:pt>
                <c:pt idx="3">
                  <c:v>68.095367431640625</c:v>
                </c:pt>
                <c:pt idx="4">
                  <c:v>71.913063049316406</c:v>
                </c:pt>
                <c:pt idx="5">
                  <c:v>76.907379150390625</c:v>
                </c:pt>
                <c:pt idx="6">
                  <c:v>78.676315307617188</c:v>
                </c:pt>
                <c:pt idx="7">
                  <c:v>91.833099365234375</c:v>
                </c:pt>
                <c:pt idx="8">
                  <c:v>87.124931335449219</c:v>
                </c:pt>
                <c:pt idx="9">
                  <c:v>92.971626281738281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56.349040985107422</c:v>
                </c:pt>
                <c:pt idx="1">
                  <c:v>50.883472442626953</c:v>
                </c:pt>
                <c:pt idx="2">
                  <c:v>55.766128540039063</c:v>
                </c:pt>
                <c:pt idx="3">
                  <c:v>61.441520690917969</c:v>
                </c:pt>
                <c:pt idx="4">
                  <c:v>62.7080078125</c:v>
                </c:pt>
                <c:pt idx="5">
                  <c:v>80.829963684082031</c:v>
                </c:pt>
                <c:pt idx="6">
                  <c:v>83.456596374511719</c:v>
                </c:pt>
                <c:pt idx="7">
                  <c:v>72.480606079101563</c:v>
                </c:pt>
                <c:pt idx="8">
                  <c:v>84.345252990722656</c:v>
                </c:pt>
                <c:pt idx="9">
                  <c:v>81.699607849121094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47.228786468505859</c:v>
                </c:pt>
                <c:pt idx="1">
                  <c:v>44.240631103515625</c:v>
                </c:pt>
                <c:pt idx="2">
                  <c:v>32.873809814453125</c:v>
                </c:pt>
                <c:pt idx="3">
                  <c:v>48.628124237060547</c:v>
                </c:pt>
                <c:pt idx="4">
                  <c:v>52.673084259033203</c:v>
                </c:pt>
                <c:pt idx="5">
                  <c:v>56.508777618408203</c:v>
                </c:pt>
                <c:pt idx="6">
                  <c:v>66.406600952148438</c:v>
                </c:pt>
                <c:pt idx="7">
                  <c:v>69.772994995117188</c:v>
                </c:pt>
                <c:pt idx="8">
                  <c:v>67.001724243164063</c:v>
                </c:pt>
                <c:pt idx="9">
                  <c:v>72.410102844238281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41.966800689697266</c:v>
                </c:pt>
                <c:pt idx="1">
                  <c:v>31.197925567626953</c:v>
                </c:pt>
                <c:pt idx="2">
                  <c:v>44.418251037597656</c:v>
                </c:pt>
                <c:pt idx="3">
                  <c:v>47.404808044433594</c:v>
                </c:pt>
                <c:pt idx="4">
                  <c:v>68.116073608398438</c:v>
                </c:pt>
                <c:pt idx="5">
                  <c:v>55.768806457519531</c:v>
                </c:pt>
                <c:pt idx="6">
                  <c:v>68.530570983886719</c:v>
                </c:pt>
                <c:pt idx="7">
                  <c:v>59.799747467041016</c:v>
                </c:pt>
                <c:pt idx="8">
                  <c:v>73.657150268554688</c:v>
                </c:pt>
                <c:pt idx="9">
                  <c:v>55.462142944335938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51.938621520996094</c:v>
                </c:pt>
                <c:pt idx="1">
                  <c:v>45.500045776367188</c:v>
                </c:pt>
                <c:pt idx="2">
                  <c:v>51.769573211669922</c:v>
                </c:pt>
                <c:pt idx="3">
                  <c:v>61.026943206787109</c:v>
                </c:pt>
                <c:pt idx="4">
                  <c:v>74.051742553710938</c:v>
                </c:pt>
                <c:pt idx="5">
                  <c:v>82.430313110351563</c:v>
                </c:pt>
                <c:pt idx="6">
                  <c:v>78.247444152832031</c:v>
                </c:pt>
                <c:pt idx="7">
                  <c:v>79.375450134277344</c:v>
                </c:pt>
                <c:pt idx="8">
                  <c:v>83.080192565917969</c:v>
                </c:pt>
                <c:pt idx="9">
                  <c:v>70.133209228515625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59.374492645263672</c:v>
                </c:pt>
                <c:pt idx="1">
                  <c:v>55.265678405761719</c:v>
                </c:pt>
                <c:pt idx="2">
                  <c:v>57.212238311767578</c:v>
                </c:pt>
                <c:pt idx="3">
                  <c:v>60.740638732910156</c:v>
                </c:pt>
                <c:pt idx="4">
                  <c:v>80.517333984375</c:v>
                </c:pt>
                <c:pt idx="5">
                  <c:v>80.091682434082031</c:v>
                </c:pt>
                <c:pt idx="6">
                  <c:v>82.5352783203125</c:v>
                </c:pt>
                <c:pt idx="7">
                  <c:v>72.174201965332031</c:v>
                </c:pt>
                <c:pt idx="8">
                  <c:v>90.356513977050781</c:v>
                </c:pt>
                <c:pt idx="9">
                  <c:v>91.008544921875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46.831485748291016</c:v>
                </c:pt>
                <c:pt idx="1">
                  <c:v>38.887130737304688</c:v>
                </c:pt>
                <c:pt idx="2">
                  <c:v>51.634456634521484</c:v>
                </c:pt>
                <c:pt idx="3">
                  <c:v>49.615673065185547</c:v>
                </c:pt>
                <c:pt idx="4">
                  <c:v>68.739189147949219</c:v>
                </c:pt>
                <c:pt idx="5">
                  <c:v>75.737060546875</c:v>
                </c:pt>
                <c:pt idx="6">
                  <c:v>81.796470642089844</c:v>
                </c:pt>
                <c:pt idx="7">
                  <c:v>75.591110229492188</c:v>
                </c:pt>
                <c:pt idx="8">
                  <c:v>81.706062316894531</c:v>
                </c:pt>
                <c:pt idx="9">
                  <c:v>81.009635925292969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55.115570068359375</c:v>
                      </c:pt>
                      <c:pt idx="1">
                        <c:v>40.265979766845703</c:v>
                      </c:pt>
                      <c:pt idx="2">
                        <c:v>51.747444152832031</c:v>
                      </c:pt>
                      <c:pt idx="3">
                        <c:v>51.634307861328125</c:v>
                      </c:pt>
                      <c:pt idx="4">
                        <c:v>69.488563537597656</c:v>
                      </c:pt>
                      <c:pt idx="5">
                        <c:v>80.675369262695313</c:v>
                      </c:pt>
                      <c:pt idx="6">
                        <c:v>67.961105346679688</c:v>
                      </c:pt>
                      <c:pt idx="7">
                        <c:v>94.183486938476563</c:v>
                      </c:pt>
                      <c:pt idx="8">
                        <c:v>74.2161865234375</c:v>
                      </c:pt>
                      <c:pt idx="9">
                        <c:v>98.159416198730469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95.248451232910156</c:v>
                </c:pt>
                <c:pt idx="1">
                  <c:v>92.882759094238281</c:v>
                </c:pt>
                <c:pt idx="2">
                  <c:v>92.307594299316406</c:v>
                </c:pt>
                <c:pt idx="3">
                  <c:v>80.691078186035156</c:v>
                </c:pt>
                <c:pt idx="4">
                  <c:v>83.134307861328125</c:v>
                </c:pt>
                <c:pt idx="5">
                  <c:v>89.765434265136719</c:v>
                </c:pt>
                <c:pt idx="6">
                  <c:v>97.481758117675781</c:v>
                </c:pt>
                <c:pt idx="7">
                  <c:v>85.363510131835938</c:v>
                </c:pt>
                <c:pt idx="8">
                  <c:v>91.826141357421875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EF-460F-8A7E-BAEFA77BBA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202592031"/>
        <c:axId val="206415295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Pre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White</c:v>
                      </c:pt>
                      <c:pt idx="1">
                        <c:v>Mixed</c:v>
                      </c:pt>
                      <c:pt idx="2">
                        <c:v>Indian</c:v>
                      </c:pt>
                      <c:pt idx="3">
                        <c:v>Pakistani</c:v>
                      </c:pt>
                      <c:pt idx="4">
                        <c:v>Bangladeshi</c:v>
                      </c:pt>
                      <c:pt idx="5">
                        <c:v>Other Asian</c:v>
                      </c:pt>
                      <c:pt idx="6">
                        <c:v>Caribbean</c:v>
                      </c:pt>
                      <c:pt idx="7">
                        <c:v>African</c:v>
                      </c:pt>
                      <c:pt idx="8">
                        <c:v>Other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0</c:formatCode>
                      <c:ptCount val="9"/>
                      <c:pt idx="0">
                        <c:v>78.352432250976563</c:v>
                      </c:pt>
                      <c:pt idx="1">
                        <c:v>77.117202758789063</c:v>
                      </c:pt>
                      <c:pt idx="2">
                        <c:v>69.222549438476563</c:v>
                      </c:pt>
                      <c:pt idx="3">
                        <c:v>66.76422119140625</c:v>
                      </c:pt>
                      <c:pt idx="4">
                        <c:v>65.393836975097656</c:v>
                      </c:pt>
                      <c:pt idx="5">
                        <c:v>65.02197265625</c:v>
                      </c:pt>
                      <c:pt idx="6">
                        <c:v>79.078659057617188</c:v>
                      </c:pt>
                      <c:pt idx="7">
                        <c:v>66.718421936035156</c:v>
                      </c:pt>
                      <c:pt idx="8">
                        <c:v>75.854644775390625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7EF-460F-8A7E-BAEFA77BBA3C}"/>
                  </c:ext>
                </c:extLst>
              </c15:ser>
            </c15:filteredBarSeries>
          </c:ext>
        </c:extLst>
      </c:barChart>
      <c:catAx>
        <c:axId val="20259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15295"/>
        <c:crosses val="autoZero"/>
        <c:auto val="1"/>
        <c:lblAlgn val="ctr"/>
        <c:lblOffset val="100"/>
        <c:noMultiLvlLbl val="0"/>
      </c:catAx>
      <c:valAx>
        <c:axId val="2064152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Offered a pension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9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98.89190673828125</c:v>
                </c:pt>
                <c:pt idx="1">
                  <c:v>99.914993286132813</c:v>
                </c:pt>
                <c:pt idx="2">
                  <c:v>92.72589111328125</c:v>
                </c:pt>
                <c:pt idx="3">
                  <c:v>96.551071166992188</c:v>
                </c:pt>
                <c:pt idx="4">
                  <c:v>98.687004089355469</c:v>
                </c:pt>
                <c:pt idx="5">
                  <c:v>100</c:v>
                </c:pt>
                <c:pt idx="6">
                  <c:v>96.830528259277344</c:v>
                </c:pt>
                <c:pt idx="7">
                  <c:v>97.161354064941406</c:v>
                </c:pt>
                <c:pt idx="8">
                  <c:v>88.828094482421875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EF-460F-8A7E-BAEFA77BBA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202592031"/>
        <c:axId val="206415295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Pre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White</c:v>
                      </c:pt>
                      <c:pt idx="1">
                        <c:v>Mixed</c:v>
                      </c:pt>
                      <c:pt idx="2">
                        <c:v>Indian</c:v>
                      </c:pt>
                      <c:pt idx="3">
                        <c:v>Pakistani</c:v>
                      </c:pt>
                      <c:pt idx="4">
                        <c:v>Bangladeshi</c:v>
                      </c:pt>
                      <c:pt idx="5">
                        <c:v>Other Asian</c:v>
                      </c:pt>
                      <c:pt idx="6">
                        <c:v>Caribbean</c:v>
                      </c:pt>
                      <c:pt idx="7">
                        <c:v>African</c:v>
                      </c:pt>
                      <c:pt idx="8">
                        <c:v>Other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0</c:formatCode>
                      <c:ptCount val="9"/>
                      <c:pt idx="0">
                        <c:v>97.816246032714844</c:v>
                      </c:pt>
                      <c:pt idx="1">
                        <c:v>96.335372924804688</c:v>
                      </c:pt>
                      <c:pt idx="2">
                        <c:v>92.65301513671875</c:v>
                      </c:pt>
                      <c:pt idx="3">
                        <c:v>93.8240966796875</c:v>
                      </c:pt>
                      <c:pt idx="4">
                        <c:v>92.730682373046875</c:v>
                      </c:pt>
                      <c:pt idx="5">
                        <c:v>94.281661987304688</c:v>
                      </c:pt>
                      <c:pt idx="6">
                        <c:v>96.876441955566406</c:v>
                      </c:pt>
                      <c:pt idx="7">
                        <c:v>92.341346740722656</c:v>
                      </c:pt>
                      <c:pt idx="8">
                        <c:v>96.524345397949219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7EF-460F-8A7E-BAEFA77BBA3C}"/>
                  </c:ext>
                </c:extLst>
              </c15:ser>
            </c15:filteredBarSeries>
          </c:ext>
        </c:extLst>
      </c:barChart>
      <c:catAx>
        <c:axId val="20259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15295"/>
        <c:crosses val="autoZero"/>
        <c:auto val="1"/>
        <c:lblAlgn val="ctr"/>
        <c:lblOffset val="100"/>
        <c:noMultiLvlLbl val="0"/>
      </c:catAx>
      <c:valAx>
        <c:axId val="20641529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Offered a pension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9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Sheet1!$C$1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1 - 2</c:v>
                </c:pt>
                <c:pt idx="1">
                  <c:v>3 - 9</c:v>
                </c:pt>
                <c:pt idx="2">
                  <c:v>10 - 24</c:v>
                </c:pt>
                <c:pt idx="3">
                  <c:v>25 - 49</c:v>
                </c:pt>
                <c:pt idx="4">
                  <c:v>50 - 99</c:v>
                </c:pt>
                <c:pt idx="5">
                  <c:v>100 - 199</c:v>
                </c:pt>
                <c:pt idx="6">
                  <c:v>200 - 499</c:v>
                </c:pt>
                <c:pt idx="7">
                  <c:v>500 - 999</c:v>
                </c:pt>
                <c:pt idx="8">
                  <c:v>1000 or more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65.73626708984375</c:v>
                </c:pt>
                <c:pt idx="1">
                  <c:v>86.278060913085938</c:v>
                </c:pt>
                <c:pt idx="2">
                  <c:v>90.737579345703125</c:v>
                </c:pt>
                <c:pt idx="3">
                  <c:v>94.974845886230469</c:v>
                </c:pt>
                <c:pt idx="4">
                  <c:v>94.967628479003906</c:v>
                </c:pt>
                <c:pt idx="5">
                  <c:v>95.728157043457031</c:v>
                </c:pt>
                <c:pt idx="6">
                  <c:v>98.105850219726563</c:v>
                </c:pt>
                <c:pt idx="7">
                  <c:v>97.107330322265625</c:v>
                </c:pt>
                <c:pt idx="8">
                  <c:v>98.407875061035156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EF-460F-8A7E-BAEFA77BBA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202592031"/>
        <c:axId val="206415295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Pre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1 - 2</c:v>
                      </c:pt>
                      <c:pt idx="1">
                        <c:v>3 - 9</c:v>
                      </c:pt>
                      <c:pt idx="2">
                        <c:v>10 - 24</c:v>
                      </c:pt>
                      <c:pt idx="3">
                        <c:v>25 - 49</c:v>
                      </c:pt>
                      <c:pt idx="4">
                        <c:v>50 - 99</c:v>
                      </c:pt>
                      <c:pt idx="5">
                        <c:v>100 - 199</c:v>
                      </c:pt>
                      <c:pt idx="6">
                        <c:v>200 - 499</c:v>
                      </c:pt>
                      <c:pt idx="7">
                        <c:v>500 - 999</c:v>
                      </c:pt>
                      <c:pt idx="8">
                        <c:v>1000 or more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0</c:formatCode>
                      <c:ptCount val="9"/>
                      <c:pt idx="0">
                        <c:v>37.845611572265625</c:v>
                      </c:pt>
                      <c:pt idx="1">
                        <c:v>40.378250122070313</c:v>
                      </c:pt>
                      <c:pt idx="2">
                        <c:v>53.508956909179688</c:v>
                      </c:pt>
                      <c:pt idx="3">
                        <c:v>63.556037902832031</c:v>
                      </c:pt>
                      <c:pt idx="4">
                        <c:v>69.957382202148438</c:v>
                      </c:pt>
                      <c:pt idx="5">
                        <c:v>82.362686157226563</c:v>
                      </c:pt>
                      <c:pt idx="6">
                        <c:v>88.458717346191406</c:v>
                      </c:pt>
                      <c:pt idx="7">
                        <c:v>89.183059692382813</c:v>
                      </c:pt>
                      <c:pt idx="8">
                        <c:v>93.4765625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7EF-460F-8A7E-BAEFA77BBA3C}"/>
                  </c:ext>
                </c:extLst>
              </c15:ser>
            </c15:filteredBarSeries>
          </c:ext>
        </c:extLst>
      </c:barChart>
      <c:catAx>
        <c:axId val="20259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15295"/>
        <c:crosses val="autoZero"/>
        <c:auto val="1"/>
        <c:lblAlgn val="ctr"/>
        <c:lblOffset val="100"/>
        <c:noMultiLvlLbl val="0"/>
      </c:catAx>
      <c:valAx>
        <c:axId val="20641529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Offered a pension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9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small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8"/>
                <c:pt idx="0">
                  <c:v>16.198696136474609</c:v>
                </c:pt>
                <c:pt idx="1">
                  <c:v>12.738252639770508</c:v>
                </c:pt>
                <c:pt idx="2">
                  <c:v>12.646995544433594</c:v>
                </c:pt>
                <c:pt idx="3">
                  <c:v>22.223928451538086</c:v>
                </c:pt>
                <c:pt idx="4">
                  <c:v>24.376474380493164</c:v>
                </c:pt>
                <c:pt idx="5">
                  <c:v>16.996187210083008</c:v>
                </c:pt>
                <c:pt idx="6">
                  <c:v>14.666303634643555</c:v>
                </c:pt>
                <c:pt idx="7">
                  <c:v>18.362201690673828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67EF-460F-8A7E-BAEFA77BBA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202592031"/>
        <c:axId val="206415295"/>
        <c:extLst/>
      </c:barChart>
      <c:catAx>
        <c:axId val="202592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15295"/>
        <c:crosses val="autoZero"/>
        <c:auto val="1"/>
        <c:lblAlgn val="ctr"/>
        <c:lblOffset val="100"/>
        <c:noMultiLvlLbl val="0"/>
      </c:catAx>
      <c:valAx>
        <c:axId val="206415295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In a firm with 1-9 employees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92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78.419113159179688</c:v>
                </c:pt>
                <c:pt idx="1">
                  <c:v>77.918785095214844</c:v>
                </c:pt>
                <c:pt idx="2">
                  <c:v>78.577934265136719</c:v>
                </c:pt>
                <c:pt idx="3">
                  <c:v>82.196510314941406</c:v>
                </c:pt>
                <c:pt idx="4">
                  <c:v>89.017745971679688</c:v>
                </c:pt>
                <c:pt idx="5">
                  <c:v>90.725341796875</c:v>
                </c:pt>
                <c:pt idx="6">
                  <c:v>92.639907836914063</c:v>
                </c:pt>
                <c:pt idx="7">
                  <c:v>93.867393493652344</c:v>
                </c:pt>
                <c:pt idx="8">
                  <c:v>94.497138977050781</c:v>
                </c:pt>
                <c:pt idx="9">
                  <c:v>94.292259216308594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65.450523376464844</c:v>
                </c:pt>
                <c:pt idx="1">
                  <c:v>70.924781799316406</c:v>
                </c:pt>
                <c:pt idx="2">
                  <c:v>50.091346740722656</c:v>
                </c:pt>
                <c:pt idx="3">
                  <c:v>69.472442626953125</c:v>
                </c:pt>
                <c:pt idx="4">
                  <c:v>71.52740478515625</c:v>
                </c:pt>
                <c:pt idx="5">
                  <c:v>80.791160583496094</c:v>
                </c:pt>
                <c:pt idx="6">
                  <c:v>84.380416870117188</c:v>
                </c:pt>
                <c:pt idx="7">
                  <c:v>88.726425170898438</c:v>
                </c:pt>
                <c:pt idx="8">
                  <c:v>79.842262268066406</c:v>
                </c:pt>
                <c:pt idx="9">
                  <c:v>91.49609375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66.921913146972656</c:v>
                </c:pt>
                <c:pt idx="1">
                  <c:v>48.500102996826172</c:v>
                </c:pt>
                <c:pt idx="2">
                  <c:v>63.784999847412109</c:v>
                </c:pt>
                <c:pt idx="3">
                  <c:v>77.982421875</c:v>
                </c:pt>
                <c:pt idx="4">
                  <c:v>73.980873107910156</c:v>
                </c:pt>
                <c:pt idx="5">
                  <c:v>81.152236938476563</c:v>
                </c:pt>
                <c:pt idx="6">
                  <c:v>76.087852478027344</c:v>
                </c:pt>
                <c:pt idx="7">
                  <c:v>79.688308715820313</c:v>
                </c:pt>
                <c:pt idx="8">
                  <c:v>81.406013488769531</c:v>
                </c:pt>
                <c:pt idx="9">
                  <c:v>71.620002746582031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78.419113159179688</c:v>
                </c:pt>
                <c:pt idx="1">
                  <c:v>77.918785095214844</c:v>
                </c:pt>
                <c:pt idx="2">
                  <c:v>78.577934265136719</c:v>
                </c:pt>
                <c:pt idx="3">
                  <c:v>82.196510314941406</c:v>
                </c:pt>
                <c:pt idx="4">
                  <c:v>89.017745971679688</c:v>
                </c:pt>
                <c:pt idx="5">
                  <c:v>90.725341796875</c:v>
                </c:pt>
                <c:pt idx="6">
                  <c:v>92.639907836914063</c:v>
                </c:pt>
                <c:pt idx="7">
                  <c:v>93.867393493652344</c:v>
                </c:pt>
                <c:pt idx="8">
                  <c:v>94.497138977050781</c:v>
                </c:pt>
                <c:pt idx="9">
                  <c:v>94.292259216308594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73.1976318359375</c:v>
                </c:pt>
                <c:pt idx="1">
                  <c:v>72.974594116210938</c:v>
                </c:pt>
                <c:pt idx="2">
                  <c:v>75.593170166015625</c:v>
                </c:pt>
                <c:pt idx="3">
                  <c:v>85.143234252929688</c:v>
                </c:pt>
                <c:pt idx="4">
                  <c:v>88.545562744140625</c:v>
                </c:pt>
                <c:pt idx="5">
                  <c:v>86.93365478515625</c:v>
                </c:pt>
                <c:pt idx="6">
                  <c:v>90.483352661132813</c:v>
                </c:pt>
                <c:pt idx="7">
                  <c:v>94.445526123046875</c:v>
                </c:pt>
                <c:pt idx="8">
                  <c:v>91.047286987304688</c:v>
                </c:pt>
                <c:pt idx="9">
                  <c:v>94.613777160644531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69.727523803710938</c:v>
                </c:pt>
                <c:pt idx="1">
                  <c:v>76.16455078125</c:v>
                </c:pt>
                <c:pt idx="2">
                  <c:v>73.977073669433594</c:v>
                </c:pt>
                <c:pt idx="3">
                  <c:v>79.653816223144531</c:v>
                </c:pt>
                <c:pt idx="4">
                  <c:v>81.746322631835938</c:v>
                </c:pt>
                <c:pt idx="5">
                  <c:v>90.298225402832031</c:v>
                </c:pt>
                <c:pt idx="6">
                  <c:v>91.525405883789063</c:v>
                </c:pt>
                <c:pt idx="7">
                  <c:v>91.764511108398438</c:v>
                </c:pt>
                <c:pt idx="8">
                  <c:v>93.299934387207031</c:v>
                </c:pt>
                <c:pt idx="9">
                  <c:v>87.140098571777344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65.450523376464844</c:v>
                </c:pt>
                <c:pt idx="1">
                  <c:v>70.924781799316406</c:v>
                </c:pt>
                <c:pt idx="2">
                  <c:v>50.091346740722656</c:v>
                </c:pt>
                <c:pt idx="3">
                  <c:v>69.472442626953125</c:v>
                </c:pt>
                <c:pt idx="4">
                  <c:v>71.52740478515625</c:v>
                </c:pt>
                <c:pt idx="5">
                  <c:v>80.791160583496094</c:v>
                </c:pt>
                <c:pt idx="6">
                  <c:v>84.380416870117188</c:v>
                </c:pt>
                <c:pt idx="7">
                  <c:v>88.726425170898438</c:v>
                </c:pt>
                <c:pt idx="8">
                  <c:v>79.842262268066406</c:v>
                </c:pt>
                <c:pt idx="9">
                  <c:v>91.49609375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66.921913146972656</c:v>
                </c:pt>
                <c:pt idx="1">
                  <c:v>48.500102996826172</c:v>
                </c:pt>
                <c:pt idx="2">
                  <c:v>63.784999847412109</c:v>
                </c:pt>
                <c:pt idx="3">
                  <c:v>77.982421875</c:v>
                </c:pt>
                <c:pt idx="4">
                  <c:v>73.980873107910156</c:v>
                </c:pt>
                <c:pt idx="5">
                  <c:v>81.152236938476563</c:v>
                </c:pt>
                <c:pt idx="6">
                  <c:v>76.087852478027344</c:v>
                </c:pt>
                <c:pt idx="7">
                  <c:v>79.688308715820313</c:v>
                </c:pt>
                <c:pt idx="8">
                  <c:v>81.406013488769531</c:v>
                </c:pt>
                <c:pt idx="9">
                  <c:v>71.620002746582031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69.124763488769531</c:v>
                </c:pt>
                <c:pt idx="1">
                  <c:v>73.895500183105469</c:v>
                </c:pt>
                <c:pt idx="2">
                  <c:v>74.467872619628906</c:v>
                </c:pt>
                <c:pt idx="3">
                  <c:v>83.196578979492188</c:v>
                </c:pt>
                <c:pt idx="4">
                  <c:v>90.49560546875</c:v>
                </c:pt>
                <c:pt idx="5">
                  <c:v>87.505859375</c:v>
                </c:pt>
                <c:pt idx="6">
                  <c:v>90.122360229492188</c:v>
                </c:pt>
                <c:pt idx="7">
                  <c:v>90.950019836425781</c:v>
                </c:pt>
                <c:pt idx="8">
                  <c:v>89.64453125</c:v>
                </c:pt>
                <c:pt idx="9">
                  <c:v>79.236808776855469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76.354751586914063</c:v>
                </c:pt>
                <c:pt idx="1">
                  <c:v>70.701019287109375</c:v>
                </c:pt>
                <c:pt idx="2">
                  <c:v>67.130622863769531</c:v>
                </c:pt>
                <c:pt idx="3">
                  <c:v>71.844490051269531</c:v>
                </c:pt>
                <c:pt idx="4">
                  <c:v>88.400642395019531</c:v>
                </c:pt>
                <c:pt idx="5">
                  <c:v>86.922698974609375</c:v>
                </c:pt>
                <c:pt idx="6">
                  <c:v>89.281494140625</c:v>
                </c:pt>
                <c:pt idx="7">
                  <c:v>82.569000244140625</c:v>
                </c:pt>
                <c:pt idx="8">
                  <c:v>95.556098937988281</c:v>
                </c:pt>
                <c:pt idx="9">
                  <c:v>91.6297607421875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68.827880859375</c:v>
                </c:pt>
                <c:pt idx="1">
                  <c:v>63.784862518310547</c:v>
                </c:pt>
                <c:pt idx="2">
                  <c:v>64.490890502929688</c:v>
                </c:pt>
                <c:pt idx="3">
                  <c:v>68.329948425292969</c:v>
                </c:pt>
                <c:pt idx="4">
                  <c:v>79.239143371582031</c:v>
                </c:pt>
                <c:pt idx="5">
                  <c:v>93.371635437011719</c:v>
                </c:pt>
                <c:pt idx="6">
                  <c:v>90.723800659179688</c:v>
                </c:pt>
                <c:pt idx="7">
                  <c:v>91.751907348632813</c:v>
                </c:pt>
                <c:pt idx="8">
                  <c:v>91.999099731445313</c:v>
                </c:pt>
                <c:pt idx="9">
                  <c:v>95.415550231933594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66.849700927734375</c:v>
                      </c:pt>
                      <c:pt idx="1">
                        <c:v>57.623821258544922</c:v>
                      </c:pt>
                      <c:pt idx="2">
                        <c:v>62.2489013671875</c:v>
                      </c:pt>
                      <c:pt idx="3">
                        <c:v>67.801918029785156</c:v>
                      </c:pt>
                      <c:pt idx="4">
                        <c:v>87.793746948242188</c:v>
                      </c:pt>
                      <c:pt idx="5">
                        <c:v>90.820594787597656</c:v>
                      </c:pt>
                      <c:pt idx="6">
                        <c:v>79.297065734863281</c:v>
                      </c:pt>
                      <c:pt idx="7">
                        <c:v>97.35107421875</c:v>
                      </c:pt>
                      <c:pt idx="8">
                        <c:v>86.66064453125</c:v>
                      </c:pt>
                      <c:pt idx="9">
                        <c:v>98.572349548339844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8"/>
                <c:pt idx="0">
                  <c:v>78.9556884765625</c:v>
                </c:pt>
                <c:pt idx="1">
                  <c:v>75.967254638671875</c:v>
                </c:pt>
                <c:pt idx="2">
                  <c:v>72.211006164550781</c:v>
                </c:pt>
                <c:pt idx="3">
                  <c:v>50.306503295898438</c:v>
                </c:pt>
                <c:pt idx="4">
                  <c:v>47.234874725341797</c:v>
                </c:pt>
                <c:pt idx="5">
                  <c:v>66.803634643554688</c:v>
                </c:pt>
                <c:pt idx="6">
                  <c:v>78.422927856445313</c:v>
                </c:pt>
                <c:pt idx="7">
                  <c:v>69.670097351074219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C-41A6-B5ED-1C81A0F491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8"/>
                <c:pt idx="0">
                  <c:v>91.026435852050781</c:v>
                </c:pt>
                <c:pt idx="1">
                  <c:v>89.576217651367188</c:v>
                </c:pt>
                <c:pt idx="2">
                  <c:v>82.762825012207031</c:v>
                </c:pt>
                <c:pt idx="3">
                  <c:v>70.216224670410156</c:v>
                </c:pt>
                <c:pt idx="4">
                  <c:v>62.809673309326172</c:v>
                </c:pt>
                <c:pt idx="5">
                  <c:v>75.874107360839844</c:v>
                </c:pt>
                <c:pt idx="6">
                  <c:v>91.06341552734375</c:v>
                </c:pt>
                <c:pt idx="7">
                  <c:v>81.399803161621094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2C-41A6-B5ED-1C81A0F491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Target+Offer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8"/>
                <c:pt idx="0">
                  <c:v>94.517745971679688</c:v>
                </c:pt>
                <c:pt idx="1">
                  <c:v>92.708808898925781</c:v>
                </c:pt>
                <c:pt idx="2">
                  <c:v>89.475212097167969</c:v>
                </c:pt>
                <c:pt idx="3">
                  <c:v>85.623733520507813</c:v>
                </c:pt>
                <c:pt idx="4">
                  <c:v>75.883308410644531</c:v>
                </c:pt>
                <c:pt idx="5">
                  <c:v>84.524864196777344</c:v>
                </c:pt>
                <c:pt idx="6">
                  <c:v>93.415847778320313</c:v>
                </c:pt>
                <c:pt idx="7">
                  <c:v>93.333816528320313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2-4ED8-A797-2507A323AE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06591"/>
        <c:axId val="206433183"/>
      </c:barChart>
      <c:catAx>
        <c:axId val="21120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33183"/>
        <c:crosses val="autoZero"/>
        <c:auto val="1"/>
        <c:lblAlgn val="ctr"/>
        <c:lblOffset val="100"/>
        <c:noMultiLvlLbl val="0"/>
      </c:catAx>
      <c:valAx>
        <c:axId val="20643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6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White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4.5654889690790856E-3</c:v>
                </c:pt>
                <c:pt idx="1">
                  <c:v>8.1879298162087551E-3</c:v>
                </c:pt>
                <c:pt idx="2">
                  <c:v>1.2513407799657919E-2</c:v>
                </c:pt>
                <c:pt idx="3">
                  <c:v>1.5790634513568672E-2</c:v>
                </c:pt>
                <c:pt idx="4">
                  <c:v>1.6961854900645661E-2</c:v>
                </c:pt>
                <c:pt idx="5">
                  <c:v>1.778278695103248E-2</c:v>
                </c:pt>
                <c:pt idx="6">
                  <c:v>1.841872032633431E-2</c:v>
                </c:pt>
                <c:pt idx="7">
                  <c:v>1.945244791799608E-2</c:v>
                </c:pt>
                <c:pt idx="8">
                  <c:v>1.9995232657946071E-2</c:v>
                </c:pt>
                <c:pt idx="9">
                  <c:v>2.0216652589844314E-2</c:v>
                </c:pt>
                <c:pt idx="10">
                  <c:v>2.0903139229570312E-2</c:v>
                </c:pt>
                <c:pt idx="11">
                  <c:v>2.171547564677995E-2</c:v>
                </c:pt>
                <c:pt idx="12">
                  <c:v>2.2968793979156722E-2</c:v>
                </c:pt>
                <c:pt idx="13">
                  <c:v>2.3435993142550945E-2</c:v>
                </c:pt>
                <c:pt idx="14">
                  <c:v>2.322010948847545E-2</c:v>
                </c:pt>
                <c:pt idx="15">
                  <c:v>2.3667176921249186E-2</c:v>
                </c:pt>
                <c:pt idx="16">
                  <c:v>2.4336091655678536E-2</c:v>
                </c:pt>
                <c:pt idx="17">
                  <c:v>2.5370722811700275E-2</c:v>
                </c:pt>
                <c:pt idx="18">
                  <c:v>2.5748347210430692E-2</c:v>
                </c:pt>
                <c:pt idx="19">
                  <c:v>2.5426065634345723E-2</c:v>
                </c:pt>
                <c:pt idx="20">
                  <c:v>2.5993799220094309E-2</c:v>
                </c:pt>
                <c:pt idx="21">
                  <c:v>2.7033458222078182E-2</c:v>
                </c:pt>
                <c:pt idx="22">
                  <c:v>2.8157526656892893E-2</c:v>
                </c:pt>
                <c:pt idx="23">
                  <c:v>2.8688756076853963E-2</c:v>
                </c:pt>
                <c:pt idx="24">
                  <c:v>2.8813546966265809E-2</c:v>
                </c:pt>
                <c:pt idx="25">
                  <c:v>2.9408272415425811E-2</c:v>
                </c:pt>
                <c:pt idx="26">
                  <c:v>3.0658960492652328E-2</c:v>
                </c:pt>
                <c:pt idx="27">
                  <c:v>3.157054598886383E-2</c:v>
                </c:pt>
                <c:pt idx="28">
                  <c:v>3.1656800086533404E-2</c:v>
                </c:pt>
                <c:pt idx="29">
                  <c:v>3.1678573012216688E-2</c:v>
                </c:pt>
                <c:pt idx="30">
                  <c:v>3.1903411230324141E-2</c:v>
                </c:pt>
                <c:pt idx="31">
                  <c:v>3.3213883369413048E-2</c:v>
                </c:pt>
                <c:pt idx="32">
                  <c:v>3.3692565662885011E-2</c:v>
                </c:pt>
                <c:pt idx="33">
                  <c:v>3.3224883918808484E-2</c:v>
                </c:pt>
                <c:pt idx="34">
                  <c:v>3.3028227951782473E-2</c:v>
                </c:pt>
                <c:pt idx="35">
                  <c:v>3.2839250006552502E-2</c:v>
                </c:pt>
                <c:pt idx="36">
                  <c:v>3.3610282878357246E-2</c:v>
                </c:pt>
                <c:pt idx="37">
                  <c:v>3.3360911680123673E-2</c:v>
                </c:pt>
                <c:pt idx="38">
                  <c:v>3.2165741029042447E-2</c:v>
                </c:pt>
                <c:pt idx="39">
                  <c:v>3.1570606646421091E-2</c:v>
                </c:pt>
                <c:pt idx="40">
                  <c:v>3.0937095457529956E-2</c:v>
                </c:pt>
                <c:pt idx="41">
                  <c:v>3.0714427886155232E-2</c:v>
                </c:pt>
                <c:pt idx="42">
                  <c:v>2.967644612156959E-2</c:v>
                </c:pt>
                <c:pt idx="43">
                  <c:v>2.789477087360491E-2</c:v>
                </c:pt>
                <c:pt idx="44">
                  <c:v>2.7184067811941215E-2</c:v>
                </c:pt>
                <c:pt idx="45">
                  <c:v>2.6462841789075587E-2</c:v>
                </c:pt>
                <c:pt idx="46">
                  <c:v>2.5904020453925911E-2</c:v>
                </c:pt>
                <c:pt idx="47">
                  <c:v>2.1499399845515351E-2</c:v>
                </c:pt>
                <c:pt idx="48">
                  <c:v>1.4555718404551474E-2</c:v>
                </c:pt>
                <c:pt idx="49">
                  <c:v>8.4271705169124168E-3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4E-4F08-842F-50C1F28A126E}"/>
            </c:ext>
          </c:extLst>
        </c:ser>
        <c:ser>
          <c:idx val="1"/>
          <c:order val="1"/>
          <c:tx>
            <c:v>Mixed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4E-4F08-842F-50C1F28A126E}"/>
            </c:ext>
          </c:extLst>
        </c:ser>
        <c:ser>
          <c:idx val="2"/>
          <c:order val="2"/>
          <c:tx>
            <c:v>Indian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A4E-4F08-842F-50C1F28A126E}"/>
            </c:ext>
          </c:extLst>
        </c:ser>
        <c:ser>
          <c:idx val="3"/>
          <c:order val="3"/>
          <c:tx>
            <c:v>Pakistani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Sheet1!$E$2:$E$51</c:f>
              <c:numCache>
                <c:formatCode>General</c:formatCode>
                <c:ptCount val="50"/>
                <c:pt idx="0">
                  <c:v>9.618615903163685E-3</c:v>
                </c:pt>
                <c:pt idx="1">
                  <c:v>1.445234056001788E-2</c:v>
                </c:pt>
                <c:pt idx="2">
                  <c:v>1.9203567153259563E-2</c:v>
                </c:pt>
                <c:pt idx="3">
                  <c:v>2.3351105410488904E-2</c:v>
                </c:pt>
                <c:pt idx="4">
                  <c:v>2.653618255595774E-2</c:v>
                </c:pt>
                <c:pt idx="5">
                  <c:v>2.9004136964360019E-2</c:v>
                </c:pt>
                <c:pt idx="6">
                  <c:v>2.9983458101932675E-2</c:v>
                </c:pt>
                <c:pt idx="7">
                  <c:v>3.1024131863065393E-2</c:v>
                </c:pt>
                <c:pt idx="8">
                  <c:v>3.1507897325188203E-2</c:v>
                </c:pt>
                <c:pt idx="9">
                  <c:v>3.1455342300081526E-2</c:v>
                </c:pt>
                <c:pt idx="10">
                  <c:v>3.1908579374529109E-2</c:v>
                </c:pt>
                <c:pt idx="11">
                  <c:v>3.293092605463592E-2</c:v>
                </c:pt>
                <c:pt idx="12">
                  <c:v>3.4368436749604728E-2</c:v>
                </c:pt>
                <c:pt idx="13">
                  <c:v>3.5331081437514268E-2</c:v>
                </c:pt>
                <c:pt idx="14">
                  <c:v>3.5614709993496876E-2</c:v>
                </c:pt>
                <c:pt idx="15">
                  <c:v>3.6734432555247283E-2</c:v>
                </c:pt>
                <c:pt idx="16">
                  <c:v>3.7206328750170554E-2</c:v>
                </c:pt>
                <c:pt idx="17">
                  <c:v>3.7814390822837628E-2</c:v>
                </c:pt>
                <c:pt idx="18">
                  <c:v>3.7886426939464861E-2</c:v>
                </c:pt>
                <c:pt idx="19">
                  <c:v>3.7252898870750319E-2</c:v>
                </c:pt>
                <c:pt idx="20">
                  <c:v>3.7330997222679574E-2</c:v>
                </c:pt>
                <c:pt idx="21">
                  <c:v>3.7278037661891049E-2</c:v>
                </c:pt>
                <c:pt idx="22">
                  <c:v>3.7490872551963435E-2</c:v>
                </c:pt>
                <c:pt idx="23">
                  <c:v>3.7128392755908388E-2</c:v>
                </c:pt>
                <c:pt idx="24">
                  <c:v>3.6044527479507864E-2</c:v>
                </c:pt>
                <c:pt idx="25">
                  <c:v>3.5811844338889058E-2</c:v>
                </c:pt>
                <c:pt idx="26">
                  <c:v>3.5246600147389409E-2</c:v>
                </c:pt>
                <c:pt idx="27">
                  <c:v>3.4491891168290406E-2</c:v>
                </c:pt>
                <c:pt idx="28">
                  <c:v>3.3185717262704896E-2</c:v>
                </c:pt>
                <c:pt idx="29">
                  <c:v>3.1317602287543114E-2</c:v>
                </c:pt>
                <c:pt idx="30">
                  <c:v>2.9295191626242435E-2</c:v>
                </c:pt>
                <c:pt idx="31">
                  <c:v>2.7455979666057367E-2</c:v>
                </c:pt>
                <c:pt idx="32">
                  <c:v>2.5475486482040219E-2</c:v>
                </c:pt>
                <c:pt idx="33">
                  <c:v>2.3211050839405296E-2</c:v>
                </c:pt>
                <c:pt idx="34">
                  <c:v>2.0841343353486447E-2</c:v>
                </c:pt>
                <c:pt idx="35">
                  <c:v>1.8891225380712938E-2</c:v>
                </c:pt>
                <c:pt idx="36">
                  <c:v>1.7399116348077604E-2</c:v>
                </c:pt>
                <c:pt idx="37">
                  <c:v>1.6014900759679099E-2</c:v>
                </c:pt>
                <c:pt idx="38">
                  <c:v>1.4667570892631768E-2</c:v>
                </c:pt>
                <c:pt idx="39">
                  <c:v>1.351311265129386E-2</c:v>
                </c:pt>
                <c:pt idx="40">
                  <c:v>1.2361309485550682E-2</c:v>
                </c:pt>
                <c:pt idx="41">
                  <c:v>1.144904682280086E-2</c:v>
                </c:pt>
                <c:pt idx="42">
                  <c:v>1.0584957279365108E-2</c:v>
                </c:pt>
                <c:pt idx="43">
                  <c:v>9.7919425516753561E-3</c:v>
                </c:pt>
                <c:pt idx="44">
                  <c:v>9.1084607630377446E-3</c:v>
                </c:pt>
                <c:pt idx="45">
                  <c:v>8.1511435026347789E-3</c:v>
                </c:pt>
                <c:pt idx="46">
                  <c:v>7.1148069104303652E-3</c:v>
                </c:pt>
                <c:pt idx="47">
                  <c:v>5.8523391159469819E-3</c:v>
                </c:pt>
                <c:pt idx="48">
                  <c:v>4.4794062889921714E-3</c:v>
                </c:pt>
                <c:pt idx="49">
                  <c:v>3.1552783652416031E-3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A4E-4F08-842F-50C1F28A126E}"/>
            </c:ext>
          </c:extLst>
        </c:ser>
        <c:ser>
          <c:idx val="4"/>
          <c:order val="4"/>
          <c:tx>
            <c:v>Bangladeshi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1.3901060837657707E-2</c:v>
                </c:pt>
                <c:pt idx="1">
                  <c:v>1.8956398130587998E-2</c:v>
                </c:pt>
                <c:pt idx="2">
                  <c:v>2.3886969396422954E-2</c:v>
                </c:pt>
                <c:pt idx="3">
                  <c:v>2.8518931929553754E-2</c:v>
                </c:pt>
                <c:pt idx="4">
                  <c:v>3.2072075655175565E-2</c:v>
                </c:pt>
                <c:pt idx="5">
                  <c:v>3.4203293959200277E-2</c:v>
                </c:pt>
                <c:pt idx="6">
                  <c:v>3.4622578743178589E-2</c:v>
                </c:pt>
                <c:pt idx="7">
                  <c:v>3.4352571985349904E-2</c:v>
                </c:pt>
                <c:pt idx="8">
                  <c:v>3.3788052841030591E-2</c:v>
                </c:pt>
                <c:pt idx="9">
                  <c:v>3.2808847633992319E-2</c:v>
                </c:pt>
                <c:pt idx="10">
                  <c:v>3.2592037013857406E-2</c:v>
                </c:pt>
                <c:pt idx="11">
                  <c:v>3.2568783489826551E-2</c:v>
                </c:pt>
                <c:pt idx="12">
                  <c:v>3.3216666353479821E-2</c:v>
                </c:pt>
                <c:pt idx="13">
                  <c:v>3.376440358379397E-2</c:v>
                </c:pt>
                <c:pt idx="14">
                  <c:v>3.450693721990826E-2</c:v>
                </c:pt>
                <c:pt idx="15">
                  <c:v>3.5340912062668879E-2</c:v>
                </c:pt>
                <c:pt idx="16">
                  <c:v>3.5822878143013041E-2</c:v>
                </c:pt>
                <c:pt idx="17">
                  <c:v>3.6533767310101606E-2</c:v>
                </c:pt>
                <c:pt idx="18">
                  <c:v>3.7105372153818032E-2</c:v>
                </c:pt>
                <c:pt idx="19">
                  <c:v>3.7755886847790535E-2</c:v>
                </c:pt>
                <c:pt idx="20">
                  <c:v>3.8046892936421078E-2</c:v>
                </c:pt>
                <c:pt idx="21">
                  <c:v>3.7812059025867116E-2</c:v>
                </c:pt>
                <c:pt idx="22">
                  <c:v>3.7741554661853631E-2</c:v>
                </c:pt>
                <c:pt idx="23">
                  <c:v>3.7182444328009566E-2</c:v>
                </c:pt>
                <c:pt idx="24">
                  <c:v>3.6414998502428464E-2</c:v>
                </c:pt>
                <c:pt idx="25">
                  <c:v>3.5452951416014011E-2</c:v>
                </c:pt>
                <c:pt idx="26">
                  <c:v>3.4215071102705198E-2</c:v>
                </c:pt>
                <c:pt idx="27">
                  <c:v>3.2866806437103234E-2</c:v>
                </c:pt>
                <c:pt idx="28">
                  <c:v>3.1305034032013554E-2</c:v>
                </c:pt>
                <c:pt idx="29">
                  <c:v>3.0126118852563961E-2</c:v>
                </c:pt>
                <c:pt idx="30">
                  <c:v>2.8698602059907947E-2</c:v>
                </c:pt>
                <c:pt idx="31">
                  <c:v>2.6905698359998575E-2</c:v>
                </c:pt>
                <c:pt idx="32">
                  <c:v>2.4789062129483765E-2</c:v>
                </c:pt>
                <c:pt idx="33">
                  <c:v>2.2457502354182868E-2</c:v>
                </c:pt>
                <c:pt idx="34">
                  <c:v>2.0233825480981616E-2</c:v>
                </c:pt>
                <c:pt idx="35">
                  <c:v>1.7920810082416479E-2</c:v>
                </c:pt>
                <c:pt idx="36">
                  <c:v>1.5712285739386177E-2</c:v>
                </c:pt>
                <c:pt idx="37">
                  <c:v>1.3720407432415066E-2</c:v>
                </c:pt>
                <c:pt idx="38">
                  <c:v>1.1981048958545114E-2</c:v>
                </c:pt>
                <c:pt idx="39">
                  <c:v>1.1004057716411655E-2</c:v>
                </c:pt>
                <c:pt idx="40">
                  <c:v>1.0147724650089035E-2</c:v>
                </c:pt>
                <c:pt idx="41">
                  <c:v>9.3732757091753039E-3</c:v>
                </c:pt>
                <c:pt idx="42">
                  <c:v>8.5324745374350149E-3</c:v>
                </c:pt>
                <c:pt idx="43">
                  <c:v>7.7294393685228531E-3</c:v>
                </c:pt>
                <c:pt idx="44">
                  <c:v>6.9097670091453779E-3</c:v>
                </c:pt>
                <c:pt idx="45">
                  <c:v>5.8998961822092702E-3</c:v>
                </c:pt>
                <c:pt idx="46">
                  <c:v>4.7777396656601377E-3</c:v>
                </c:pt>
                <c:pt idx="47">
                  <c:v>3.6257120480833551E-3</c:v>
                </c:pt>
                <c:pt idx="48">
                  <c:v>2.6750485667168152E-3</c:v>
                </c:pt>
                <c:pt idx="49">
                  <c:v>1.9037862368526761E-3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E6-45A0-8050-B695E80AA5FE}"/>
            </c:ext>
          </c:extLst>
        </c:ser>
        <c:ser>
          <c:idx val="5"/>
          <c:order val="5"/>
          <c:tx>
            <c:v>Other Asian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Sheet1!$G$2:$G$51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E6-45A0-8050-B695E80AA5FE}"/>
            </c:ext>
          </c:extLst>
        </c:ser>
        <c:ser>
          <c:idx val="6"/>
          <c:order val="6"/>
          <c:tx>
            <c:v>Black Caribbean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Sheet1!$H$2:$H$51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DE6-45A0-8050-B695E80AA5FE}"/>
            </c:ext>
          </c:extLst>
        </c:ser>
        <c:ser>
          <c:idx val="7"/>
          <c:order val="7"/>
          <c:tx>
            <c:v>Black African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Sheet1!$I$2:$I$51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DE6-45A0-8050-B695E80AA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898400"/>
        <c:axId val="947740928"/>
        <c:extLst>
          <c:ext xmlns:c15="http://schemas.microsoft.com/office/drawing/2012/chart" uri="{02D57815-91ED-43cb-92C2-25804820EDAC}">
            <c15:filteredScatterSeries>
              <c15:ser>
                <c:idx val="8"/>
                <c:order val="8"/>
                <c:tx>
                  <c:v>Other</c:v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21.069265326906496</c:v>
                      </c:pt>
                      <c:pt idx="1">
                        <c:v>21.86235653805317</c:v>
                      </c:pt>
                      <c:pt idx="2">
                        <c:v>22.655447749199844</c:v>
                      </c:pt>
                      <c:pt idx="3">
                        <c:v>23.448538960346518</c:v>
                      </c:pt>
                      <c:pt idx="4">
                        <c:v>24.241630171493192</c:v>
                      </c:pt>
                      <c:pt idx="5">
                        <c:v>25.034721382639866</c:v>
                      </c:pt>
                      <c:pt idx="6">
                        <c:v>25.82781259378654</c:v>
                      </c:pt>
                      <c:pt idx="7">
                        <c:v>26.62090380493321</c:v>
                      </c:pt>
                      <c:pt idx="8">
                        <c:v>27.413995016079884</c:v>
                      </c:pt>
                      <c:pt idx="9">
                        <c:v>28.207086227226558</c:v>
                      </c:pt>
                      <c:pt idx="10">
                        <c:v>29.000177438373232</c:v>
                      </c:pt>
                      <c:pt idx="11">
                        <c:v>29.793268649519906</c:v>
                      </c:pt>
                      <c:pt idx="12">
                        <c:v>30.58635986066658</c:v>
                      </c:pt>
                      <c:pt idx="13">
                        <c:v>31.379451071813254</c:v>
                      </c:pt>
                      <c:pt idx="14">
                        <c:v>32.172542282959924</c:v>
                      </c:pt>
                      <c:pt idx="15">
                        <c:v>32.965633494106598</c:v>
                      </c:pt>
                      <c:pt idx="16">
                        <c:v>33.758724705253272</c:v>
                      </c:pt>
                      <c:pt idx="17">
                        <c:v>34.551815916399946</c:v>
                      </c:pt>
                      <c:pt idx="18">
                        <c:v>35.34490712754662</c:v>
                      </c:pt>
                      <c:pt idx="19">
                        <c:v>36.137998338693293</c:v>
                      </c:pt>
                      <c:pt idx="20">
                        <c:v>36.931089549839967</c:v>
                      </c:pt>
                      <c:pt idx="21">
                        <c:v>37.724180760986641</c:v>
                      </c:pt>
                      <c:pt idx="22">
                        <c:v>38.517271972133315</c:v>
                      </c:pt>
                      <c:pt idx="23">
                        <c:v>39.310363183279989</c:v>
                      </c:pt>
                      <c:pt idx="24">
                        <c:v>40.103454394426663</c:v>
                      </c:pt>
                      <c:pt idx="25">
                        <c:v>40.896545605573337</c:v>
                      </c:pt>
                      <c:pt idx="26">
                        <c:v>41.689636816720011</c:v>
                      </c:pt>
                      <c:pt idx="27">
                        <c:v>42.482728027866685</c:v>
                      </c:pt>
                      <c:pt idx="28">
                        <c:v>43.275819239013359</c:v>
                      </c:pt>
                      <c:pt idx="29">
                        <c:v>44.068910450160033</c:v>
                      </c:pt>
                      <c:pt idx="30">
                        <c:v>44.862001661306707</c:v>
                      </c:pt>
                      <c:pt idx="31">
                        <c:v>45.65509287245338</c:v>
                      </c:pt>
                      <c:pt idx="32">
                        <c:v>46.448184083600054</c:v>
                      </c:pt>
                      <c:pt idx="33">
                        <c:v>47.241275294746728</c:v>
                      </c:pt>
                      <c:pt idx="34">
                        <c:v>48.034366505893402</c:v>
                      </c:pt>
                      <c:pt idx="35">
                        <c:v>48.827457717040076</c:v>
                      </c:pt>
                      <c:pt idx="36">
                        <c:v>49.62054892818675</c:v>
                      </c:pt>
                      <c:pt idx="37">
                        <c:v>50.413640139333424</c:v>
                      </c:pt>
                      <c:pt idx="38">
                        <c:v>51.206731350480091</c:v>
                      </c:pt>
                      <c:pt idx="39">
                        <c:v>51.999822561626765</c:v>
                      </c:pt>
                      <c:pt idx="40">
                        <c:v>52.792913772773439</c:v>
                      </c:pt>
                      <c:pt idx="41">
                        <c:v>53.586004983920112</c:v>
                      </c:pt>
                      <c:pt idx="42">
                        <c:v>54.379096195066786</c:v>
                      </c:pt>
                      <c:pt idx="43">
                        <c:v>55.17218740621346</c:v>
                      </c:pt>
                      <c:pt idx="44">
                        <c:v>55.965278617360134</c:v>
                      </c:pt>
                      <c:pt idx="45">
                        <c:v>56.758369828506808</c:v>
                      </c:pt>
                      <c:pt idx="46">
                        <c:v>57.551461039653482</c:v>
                      </c:pt>
                      <c:pt idx="47">
                        <c:v>58.344552250800156</c:v>
                      </c:pt>
                      <c:pt idx="48">
                        <c:v>59.13764346194683</c:v>
                      </c:pt>
                      <c:pt idx="49">
                        <c:v>59.930734673093504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Sheet1!$J$2:$J$51</c15:sqref>
                        </c15:formulaRef>
                      </c:ext>
                    </c:extLst>
                    <c:numCache>
                      <c:formatCode>General</c:formatCode>
                      <c:ptCount val="50"/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5DE6-45A0-8050-B695E80AA5FE}"/>
                  </c:ext>
                </c:extLst>
              </c15:ser>
            </c15:filteredScatterSeries>
          </c:ext>
        </c:extLst>
      </c:scatterChart>
      <c:valAx>
        <c:axId val="919898400"/>
        <c:scaling>
          <c:orientation val="minMax"/>
          <c:max val="61"/>
          <c:min val="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740928"/>
        <c:crosses val="autoZero"/>
        <c:crossBetween val="midCat"/>
      </c:valAx>
      <c:valAx>
        <c:axId val="947740928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Density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9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55.792289733886719</c:v>
                </c:pt>
                <c:pt idx="1">
                  <c:v>52.870281219482422</c:v>
                </c:pt>
                <c:pt idx="2">
                  <c:v>54.698143005371094</c:v>
                </c:pt>
                <c:pt idx="3">
                  <c:v>54.641757965087891</c:v>
                </c:pt>
                <c:pt idx="4">
                  <c:v>65.661941528320313</c:v>
                </c:pt>
                <c:pt idx="5">
                  <c:v>66.580459594726563</c:v>
                </c:pt>
                <c:pt idx="6">
                  <c:v>71.604484558105469</c:v>
                </c:pt>
                <c:pt idx="7">
                  <c:v>75.185760498046875</c:v>
                </c:pt>
                <c:pt idx="8">
                  <c:v>78.926712036132813</c:v>
                </c:pt>
                <c:pt idx="9">
                  <c:v>78.974937438964844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50.475234985351563</c:v>
                </c:pt>
                <c:pt idx="1">
                  <c:v>43.856315612792969</c:v>
                </c:pt>
                <c:pt idx="2">
                  <c:v>48.597393035888672</c:v>
                </c:pt>
                <c:pt idx="3">
                  <c:v>50.989734649658203</c:v>
                </c:pt>
                <c:pt idx="4">
                  <c:v>62.720191955566406</c:v>
                </c:pt>
                <c:pt idx="5">
                  <c:v>52.860511779785156</c:v>
                </c:pt>
                <c:pt idx="6">
                  <c:v>71.275779724121094</c:v>
                </c:pt>
                <c:pt idx="7">
                  <c:v>64.126701354980469</c:v>
                </c:pt>
                <c:pt idx="8">
                  <c:v>79.624130249023438</c:v>
                </c:pt>
                <c:pt idx="9">
                  <c:v>70.403953552246094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47.131568908691406</c:v>
                </c:pt>
                <c:pt idx="1">
                  <c:v>41.296669006347656</c:v>
                </c:pt>
                <c:pt idx="2">
                  <c:v>49.134536743164063</c:v>
                </c:pt>
                <c:pt idx="3">
                  <c:v>49.704906463623047</c:v>
                </c:pt>
                <c:pt idx="4">
                  <c:v>53.685028076171875</c:v>
                </c:pt>
                <c:pt idx="5">
                  <c:v>69.525871276855469</c:v>
                </c:pt>
                <c:pt idx="6">
                  <c:v>73.331977844238281</c:v>
                </c:pt>
                <c:pt idx="7">
                  <c:v>64.608970642089844</c:v>
                </c:pt>
                <c:pt idx="8">
                  <c:v>70.920036315917969</c:v>
                </c:pt>
                <c:pt idx="9">
                  <c:v>73.169975280761719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27.901340484619141</c:v>
                </c:pt>
                <c:pt idx="1">
                  <c:v>27.871801376342773</c:v>
                </c:pt>
                <c:pt idx="2">
                  <c:v>17.857114791870117</c:v>
                </c:pt>
                <c:pt idx="3">
                  <c:v>34.317714691162109</c:v>
                </c:pt>
                <c:pt idx="4">
                  <c:v>38.580715179443359</c:v>
                </c:pt>
                <c:pt idx="5">
                  <c:v>39.769016265869141</c:v>
                </c:pt>
                <c:pt idx="6">
                  <c:v>47.899185180664063</c:v>
                </c:pt>
                <c:pt idx="7">
                  <c:v>44.938301086425781</c:v>
                </c:pt>
                <c:pt idx="8">
                  <c:v>49.201904296875</c:v>
                </c:pt>
                <c:pt idx="9">
                  <c:v>50.713520050048828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29.202714920043945</c:v>
                </c:pt>
                <c:pt idx="1">
                  <c:v>20.193649291992188</c:v>
                </c:pt>
                <c:pt idx="2">
                  <c:v>33.189472198486328</c:v>
                </c:pt>
                <c:pt idx="3">
                  <c:v>35.748172760009766</c:v>
                </c:pt>
                <c:pt idx="4">
                  <c:v>50.009529113769531</c:v>
                </c:pt>
                <c:pt idx="5">
                  <c:v>41.470603942871094</c:v>
                </c:pt>
                <c:pt idx="6">
                  <c:v>55.562229156494141</c:v>
                </c:pt>
                <c:pt idx="7">
                  <c:v>44.684226989746094</c:v>
                </c:pt>
                <c:pt idx="8">
                  <c:v>49.414821624755859</c:v>
                </c:pt>
                <c:pt idx="9">
                  <c:v>43.419986724853516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White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4.5654889690790856E-3</c:v>
                </c:pt>
                <c:pt idx="1">
                  <c:v>8.1879298162087551E-3</c:v>
                </c:pt>
                <c:pt idx="2">
                  <c:v>1.2513407799657919E-2</c:v>
                </c:pt>
                <c:pt idx="3">
                  <c:v>1.5790634513568672E-2</c:v>
                </c:pt>
                <c:pt idx="4">
                  <c:v>1.6961854900645661E-2</c:v>
                </c:pt>
                <c:pt idx="5">
                  <c:v>1.778278695103248E-2</c:v>
                </c:pt>
                <c:pt idx="6">
                  <c:v>1.841872032633431E-2</c:v>
                </c:pt>
                <c:pt idx="7">
                  <c:v>1.945244791799608E-2</c:v>
                </c:pt>
                <c:pt idx="8">
                  <c:v>1.9995232657946071E-2</c:v>
                </c:pt>
                <c:pt idx="9">
                  <c:v>2.0216652589844314E-2</c:v>
                </c:pt>
                <c:pt idx="10">
                  <c:v>2.0903139229570312E-2</c:v>
                </c:pt>
                <c:pt idx="11">
                  <c:v>2.171547564677995E-2</c:v>
                </c:pt>
                <c:pt idx="12">
                  <c:v>2.2968793979156722E-2</c:v>
                </c:pt>
                <c:pt idx="13">
                  <c:v>2.3435993142550945E-2</c:v>
                </c:pt>
                <c:pt idx="14">
                  <c:v>2.322010948847545E-2</c:v>
                </c:pt>
                <c:pt idx="15">
                  <c:v>2.3667176921249186E-2</c:v>
                </c:pt>
                <c:pt idx="16">
                  <c:v>2.4336091655678536E-2</c:v>
                </c:pt>
                <c:pt idx="17">
                  <c:v>2.5370722811700275E-2</c:v>
                </c:pt>
                <c:pt idx="18">
                  <c:v>2.5748347210430692E-2</c:v>
                </c:pt>
                <c:pt idx="19">
                  <c:v>2.5426065634345723E-2</c:v>
                </c:pt>
                <c:pt idx="20">
                  <c:v>2.5993799220094309E-2</c:v>
                </c:pt>
                <c:pt idx="21">
                  <c:v>2.7033458222078182E-2</c:v>
                </c:pt>
                <c:pt idx="22">
                  <c:v>2.8157526656892893E-2</c:v>
                </c:pt>
                <c:pt idx="23">
                  <c:v>2.8688756076853963E-2</c:v>
                </c:pt>
                <c:pt idx="24">
                  <c:v>2.8813546966265809E-2</c:v>
                </c:pt>
                <c:pt idx="25">
                  <c:v>2.9408272415425811E-2</c:v>
                </c:pt>
                <c:pt idx="26">
                  <c:v>3.0658960492652328E-2</c:v>
                </c:pt>
                <c:pt idx="27">
                  <c:v>3.157054598886383E-2</c:v>
                </c:pt>
                <c:pt idx="28">
                  <c:v>3.1656800086533404E-2</c:v>
                </c:pt>
                <c:pt idx="29">
                  <c:v>3.1678573012216688E-2</c:v>
                </c:pt>
                <c:pt idx="30">
                  <c:v>3.1903411230324141E-2</c:v>
                </c:pt>
                <c:pt idx="31">
                  <c:v>3.3213883369413048E-2</c:v>
                </c:pt>
                <c:pt idx="32">
                  <c:v>3.3692565662885011E-2</c:v>
                </c:pt>
                <c:pt idx="33">
                  <c:v>3.3224883918808484E-2</c:v>
                </c:pt>
                <c:pt idx="34">
                  <c:v>3.3028227951782473E-2</c:v>
                </c:pt>
                <c:pt idx="35">
                  <c:v>3.2839250006552502E-2</c:v>
                </c:pt>
                <c:pt idx="36">
                  <c:v>3.3610282878357246E-2</c:v>
                </c:pt>
                <c:pt idx="37">
                  <c:v>3.3360911680123673E-2</c:v>
                </c:pt>
                <c:pt idx="38">
                  <c:v>3.2165741029042447E-2</c:v>
                </c:pt>
                <c:pt idx="39">
                  <c:v>3.1570606646421091E-2</c:v>
                </c:pt>
                <c:pt idx="40">
                  <c:v>3.0937095457529956E-2</c:v>
                </c:pt>
                <c:pt idx="41">
                  <c:v>3.0714427886155232E-2</c:v>
                </c:pt>
                <c:pt idx="42">
                  <c:v>2.967644612156959E-2</c:v>
                </c:pt>
                <c:pt idx="43">
                  <c:v>2.789477087360491E-2</c:v>
                </c:pt>
                <c:pt idx="44">
                  <c:v>2.7184067811941215E-2</c:v>
                </c:pt>
                <c:pt idx="45">
                  <c:v>2.6462841789075587E-2</c:v>
                </c:pt>
                <c:pt idx="46">
                  <c:v>2.5904020453925911E-2</c:v>
                </c:pt>
                <c:pt idx="47">
                  <c:v>2.1499399845515351E-2</c:v>
                </c:pt>
                <c:pt idx="48">
                  <c:v>1.4555718404551474E-2</c:v>
                </c:pt>
                <c:pt idx="49">
                  <c:v>8.4271705169124168E-3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4E-4F08-842F-50C1F28A126E}"/>
            </c:ext>
          </c:extLst>
        </c:ser>
        <c:ser>
          <c:idx val="1"/>
          <c:order val="1"/>
          <c:tx>
            <c:v>Mixed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1.2455012348492356E-2</c:v>
                </c:pt>
                <c:pt idx="1">
                  <c:v>1.6404725036587887E-2</c:v>
                </c:pt>
                <c:pt idx="2">
                  <c:v>2.0095013995116148E-2</c:v>
                </c:pt>
                <c:pt idx="3">
                  <c:v>2.3244702769641232E-2</c:v>
                </c:pt>
                <c:pt idx="4">
                  <c:v>2.5812131433615697E-2</c:v>
                </c:pt>
                <c:pt idx="5">
                  <c:v>2.7950474940529015E-2</c:v>
                </c:pt>
                <c:pt idx="6">
                  <c:v>2.9042130896168666E-2</c:v>
                </c:pt>
                <c:pt idx="7">
                  <c:v>2.8896750437860025E-2</c:v>
                </c:pt>
                <c:pt idx="8">
                  <c:v>2.8535523818190762E-2</c:v>
                </c:pt>
                <c:pt idx="9">
                  <c:v>2.8235422950043238E-2</c:v>
                </c:pt>
                <c:pt idx="10">
                  <c:v>2.8136289382339651E-2</c:v>
                </c:pt>
                <c:pt idx="11">
                  <c:v>2.793657907391707E-2</c:v>
                </c:pt>
                <c:pt idx="12">
                  <c:v>2.7815610481953544E-2</c:v>
                </c:pt>
                <c:pt idx="13">
                  <c:v>2.7810324414709549E-2</c:v>
                </c:pt>
                <c:pt idx="14">
                  <c:v>2.7944092058855664E-2</c:v>
                </c:pt>
                <c:pt idx="15">
                  <c:v>2.780241243921534E-2</c:v>
                </c:pt>
                <c:pt idx="16">
                  <c:v>2.7413551096664518E-2</c:v>
                </c:pt>
                <c:pt idx="17">
                  <c:v>2.7263934152891113E-2</c:v>
                </c:pt>
                <c:pt idx="18">
                  <c:v>2.7079806046459824E-2</c:v>
                </c:pt>
                <c:pt idx="19">
                  <c:v>2.7406347703329274E-2</c:v>
                </c:pt>
                <c:pt idx="20">
                  <c:v>2.7848062274643141E-2</c:v>
                </c:pt>
                <c:pt idx="21">
                  <c:v>2.818510106964188E-2</c:v>
                </c:pt>
                <c:pt idx="22">
                  <c:v>2.887459934502223E-2</c:v>
                </c:pt>
                <c:pt idx="23">
                  <c:v>2.9682466042718302E-2</c:v>
                </c:pt>
                <c:pt idx="24">
                  <c:v>3.0581507523753982E-2</c:v>
                </c:pt>
                <c:pt idx="25">
                  <c:v>3.1352299502340523E-2</c:v>
                </c:pt>
                <c:pt idx="26">
                  <c:v>3.1912938968719801E-2</c:v>
                </c:pt>
                <c:pt idx="27">
                  <c:v>3.2205162071976365E-2</c:v>
                </c:pt>
                <c:pt idx="28">
                  <c:v>3.2002365179309045E-2</c:v>
                </c:pt>
                <c:pt idx="29">
                  <c:v>3.158592781969962E-2</c:v>
                </c:pt>
                <c:pt idx="30">
                  <c:v>3.083774577306491E-2</c:v>
                </c:pt>
                <c:pt idx="31">
                  <c:v>2.9976794931456725E-2</c:v>
                </c:pt>
                <c:pt idx="32">
                  <c:v>2.9226302327434638E-2</c:v>
                </c:pt>
                <c:pt idx="33">
                  <c:v>2.8378943810136323E-2</c:v>
                </c:pt>
                <c:pt idx="34">
                  <c:v>2.7493095239112218E-2</c:v>
                </c:pt>
                <c:pt idx="35">
                  <c:v>2.6440346334168922E-2</c:v>
                </c:pt>
                <c:pt idx="36">
                  <c:v>2.5162295519688654E-2</c:v>
                </c:pt>
                <c:pt idx="37">
                  <c:v>2.4080406562430448E-2</c:v>
                </c:pt>
                <c:pt idx="38">
                  <c:v>2.3043001974916322E-2</c:v>
                </c:pt>
                <c:pt idx="39">
                  <c:v>2.1880254191678394E-2</c:v>
                </c:pt>
                <c:pt idx="40">
                  <c:v>2.0524488091554861E-2</c:v>
                </c:pt>
                <c:pt idx="41">
                  <c:v>1.9291874598439659E-2</c:v>
                </c:pt>
                <c:pt idx="42">
                  <c:v>1.8388332599639848E-2</c:v>
                </c:pt>
                <c:pt idx="43">
                  <c:v>1.7517294876475339E-2</c:v>
                </c:pt>
                <c:pt idx="44">
                  <c:v>1.6165643346098209E-2</c:v>
                </c:pt>
                <c:pt idx="45">
                  <c:v>1.454069033499188E-2</c:v>
                </c:pt>
                <c:pt idx="46">
                  <c:v>1.2816785724517709E-2</c:v>
                </c:pt>
                <c:pt idx="47">
                  <c:v>1.0939734051638351E-2</c:v>
                </c:pt>
                <c:pt idx="48">
                  <c:v>8.835352513296266E-3</c:v>
                </c:pt>
                <c:pt idx="49">
                  <c:v>6.6518898259613872E-3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4E-4F08-842F-50C1F28A126E}"/>
            </c:ext>
          </c:extLst>
        </c:ser>
        <c:ser>
          <c:idx val="2"/>
          <c:order val="2"/>
          <c:tx>
            <c:v>Indian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6.7589209525567816E-3</c:v>
                </c:pt>
                <c:pt idx="1">
                  <c:v>9.8968930779182712E-3</c:v>
                </c:pt>
                <c:pt idx="2">
                  <c:v>1.2953862697884686E-2</c:v>
                </c:pt>
                <c:pt idx="3">
                  <c:v>1.5674873512665312E-2</c:v>
                </c:pt>
                <c:pt idx="4">
                  <c:v>1.7892507147540128E-2</c:v>
                </c:pt>
                <c:pt idx="5">
                  <c:v>1.9570789293831829E-2</c:v>
                </c:pt>
                <c:pt idx="6">
                  <c:v>2.0281855239846016E-2</c:v>
                </c:pt>
                <c:pt idx="7">
                  <c:v>2.0496726182502801E-2</c:v>
                </c:pt>
                <c:pt idx="8">
                  <c:v>2.094533479024896E-2</c:v>
                </c:pt>
                <c:pt idx="9">
                  <c:v>2.2058213245206532E-2</c:v>
                </c:pt>
                <c:pt idx="10">
                  <c:v>2.3147195484881998E-2</c:v>
                </c:pt>
                <c:pt idx="11">
                  <c:v>2.4228303980600475E-2</c:v>
                </c:pt>
                <c:pt idx="12">
                  <c:v>2.5392374014698082E-2</c:v>
                </c:pt>
                <c:pt idx="13">
                  <c:v>2.6368460207166114E-2</c:v>
                </c:pt>
                <c:pt idx="14">
                  <c:v>2.8104124087795695E-2</c:v>
                </c:pt>
                <c:pt idx="15">
                  <c:v>2.9423418590823223E-2</c:v>
                </c:pt>
                <c:pt idx="16">
                  <c:v>3.0560435909655858E-2</c:v>
                </c:pt>
                <c:pt idx="17">
                  <c:v>3.1644738562147369E-2</c:v>
                </c:pt>
                <c:pt idx="18">
                  <c:v>3.2762740451744335E-2</c:v>
                </c:pt>
                <c:pt idx="19">
                  <c:v>3.4417209335785758E-2</c:v>
                </c:pt>
                <c:pt idx="20">
                  <c:v>3.5638012252037284E-2</c:v>
                </c:pt>
                <c:pt idx="21">
                  <c:v>3.6532875167219321E-2</c:v>
                </c:pt>
                <c:pt idx="22">
                  <c:v>3.6998218632062298E-2</c:v>
                </c:pt>
                <c:pt idx="23">
                  <c:v>3.7330330445731447E-2</c:v>
                </c:pt>
                <c:pt idx="24">
                  <c:v>3.757305307015487E-2</c:v>
                </c:pt>
                <c:pt idx="25">
                  <c:v>3.7229076380661481E-2</c:v>
                </c:pt>
                <c:pt idx="26">
                  <c:v>3.6753546345238024E-2</c:v>
                </c:pt>
                <c:pt idx="27">
                  <c:v>3.6388088279412222E-2</c:v>
                </c:pt>
                <c:pt idx="28">
                  <c:v>3.6153475342621623E-2</c:v>
                </c:pt>
                <c:pt idx="29">
                  <c:v>3.5677198060829307E-2</c:v>
                </c:pt>
                <c:pt idx="30">
                  <c:v>3.4996053906271626E-2</c:v>
                </c:pt>
                <c:pt idx="31">
                  <c:v>3.3854907813797283E-2</c:v>
                </c:pt>
                <c:pt idx="32">
                  <c:v>3.2617002452008742E-2</c:v>
                </c:pt>
                <c:pt idx="33">
                  <c:v>3.1420730377870291E-2</c:v>
                </c:pt>
                <c:pt idx="34">
                  <c:v>2.9751016820573944E-2</c:v>
                </c:pt>
                <c:pt idx="35">
                  <c:v>2.7721194268253632E-2</c:v>
                </c:pt>
                <c:pt idx="36">
                  <c:v>2.5675528130509492E-2</c:v>
                </c:pt>
                <c:pt idx="37">
                  <c:v>2.4236324307164464E-2</c:v>
                </c:pt>
                <c:pt idx="38">
                  <c:v>2.2945302274691236E-2</c:v>
                </c:pt>
                <c:pt idx="39">
                  <c:v>2.1535996708073372E-2</c:v>
                </c:pt>
                <c:pt idx="40">
                  <c:v>2.0408860601770697E-2</c:v>
                </c:pt>
                <c:pt idx="41">
                  <c:v>1.9107322035352085E-2</c:v>
                </c:pt>
                <c:pt idx="42">
                  <c:v>1.8189932869298469E-2</c:v>
                </c:pt>
                <c:pt idx="43">
                  <c:v>1.7620146324936106E-2</c:v>
                </c:pt>
                <c:pt idx="44">
                  <c:v>1.677239560975835E-2</c:v>
                </c:pt>
                <c:pt idx="45">
                  <c:v>1.5213064913368796E-2</c:v>
                </c:pt>
                <c:pt idx="46">
                  <c:v>1.3122815268707575E-2</c:v>
                </c:pt>
                <c:pt idx="47">
                  <c:v>1.0969246620905046E-2</c:v>
                </c:pt>
                <c:pt idx="48">
                  <c:v>8.4387689351380826E-3</c:v>
                </c:pt>
                <c:pt idx="49">
                  <c:v>5.8553462184018782E-3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A4E-4F08-842F-50C1F28A126E}"/>
            </c:ext>
          </c:extLst>
        </c:ser>
        <c:ser>
          <c:idx val="3"/>
          <c:order val="3"/>
          <c:tx>
            <c:v>Pakistani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Sheet1!$E$2:$E$51</c:f>
              <c:numCache>
                <c:formatCode>General</c:formatCode>
                <c:ptCount val="50"/>
                <c:pt idx="0">
                  <c:v>9.618615903163685E-3</c:v>
                </c:pt>
                <c:pt idx="1">
                  <c:v>1.445234056001788E-2</c:v>
                </c:pt>
                <c:pt idx="2">
                  <c:v>1.9203567153259563E-2</c:v>
                </c:pt>
                <c:pt idx="3">
                  <c:v>2.3351105410488904E-2</c:v>
                </c:pt>
                <c:pt idx="4">
                  <c:v>2.653618255595774E-2</c:v>
                </c:pt>
                <c:pt idx="5">
                  <c:v>2.9004136964360019E-2</c:v>
                </c:pt>
                <c:pt idx="6">
                  <c:v>2.9983458101932675E-2</c:v>
                </c:pt>
                <c:pt idx="7">
                  <c:v>3.1024131863065393E-2</c:v>
                </c:pt>
                <c:pt idx="8">
                  <c:v>3.1507897325188203E-2</c:v>
                </c:pt>
                <c:pt idx="9">
                  <c:v>3.1455342300081526E-2</c:v>
                </c:pt>
                <c:pt idx="10">
                  <c:v>3.1908579374529109E-2</c:v>
                </c:pt>
                <c:pt idx="11">
                  <c:v>3.293092605463592E-2</c:v>
                </c:pt>
                <c:pt idx="12">
                  <c:v>3.4368436749604728E-2</c:v>
                </c:pt>
                <c:pt idx="13">
                  <c:v>3.5331081437514268E-2</c:v>
                </c:pt>
                <c:pt idx="14">
                  <c:v>3.5614709993496876E-2</c:v>
                </c:pt>
                <c:pt idx="15">
                  <c:v>3.6734432555247283E-2</c:v>
                </c:pt>
                <c:pt idx="16">
                  <c:v>3.7206328750170554E-2</c:v>
                </c:pt>
                <c:pt idx="17">
                  <c:v>3.7814390822837628E-2</c:v>
                </c:pt>
                <c:pt idx="18">
                  <c:v>3.7886426939464861E-2</c:v>
                </c:pt>
                <c:pt idx="19">
                  <c:v>3.7252898870750319E-2</c:v>
                </c:pt>
                <c:pt idx="20">
                  <c:v>3.7330997222679574E-2</c:v>
                </c:pt>
                <c:pt idx="21">
                  <c:v>3.7278037661891049E-2</c:v>
                </c:pt>
                <c:pt idx="22">
                  <c:v>3.7490872551963435E-2</c:v>
                </c:pt>
                <c:pt idx="23">
                  <c:v>3.7128392755908388E-2</c:v>
                </c:pt>
                <c:pt idx="24">
                  <c:v>3.6044527479507864E-2</c:v>
                </c:pt>
                <c:pt idx="25">
                  <c:v>3.5811844338889058E-2</c:v>
                </c:pt>
                <c:pt idx="26">
                  <c:v>3.5246600147389409E-2</c:v>
                </c:pt>
                <c:pt idx="27">
                  <c:v>3.4491891168290406E-2</c:v>
                </c:pt>
                <c:pt idx="28">
                  <c:v>3.3185717262704896E-2</c:v>
                </c:pt>
                <c:pt idx="29">
                  <c:v>3.1317602287543114E-2</c:v>
                </c:pt>
                <c:pt idx="30">
                  <c:v>2.9295191626242435E-2</c:v>
                </c:pt>
                <c:pt idx="31">
                  <c:v>2.7455979666057367E-2</c:v>
                </c:pt>
                <c:pt idx="32">
                  <c:v>2.5475486482040219E-2</c:v>
                </c:pt>
                <c:pt idx="33">
                  <c:v>2.3211050839405296E-2</c:v>
                </c:pt>
                <c:pt idx="34">
                  <c:v>2.0841343353486447E-2</c:v>
                </c:pt>
                <c:pt idx="35">
                  <c:v>1.8891225380712938E-2</c:v>
                </c:pt>
                <c:pt idx="36">
                  <c:v>1.7399116348077604E-2</c:v>
                </c:pt>
                <c:pt idx="37">
                  <c:v>1.6014900759679099E-2</c:v>
                </c:pt>
                <c:pt idx="38">
                  <c:v>1.4667570892631768E-2</c:v>
                </c:pt>
                <c:pt idx="39">
                  <c:v>1.351311265129386E-2</c:v>
                </c:pt>
                <c:pt idx="40">
                  <c:v>1.2361309485550682E-2</c:v>
                </c:pt>
                <c:pt idx="41">
                  <c:v>1.144904682280086E-2</c:v>
                </c:pt>
                <c:pt idx="42">
                  <c:v>1.0584957279365108E-2</c:v>
                </c:pt>
                <c:pt idx="43">
                  <c:v>9.7919425516753561E-3</c:v>
                </c:pt>
                <c:pt idx="44">
                  <c:v>9.1084607630377446E-3</c:v>
                </c:pt>
                <c:pt idx="45">
                  <c:v>8.1511435026347789E-3</c:v>
                </c:pt>
                <c:pt idx="46">
                  <c:v>7.1148069104303652E-3</c:v>
                </c:pt>
                <c:pt idx="47">
                  <c:v>5.8523391159469819E-3</c:v>
                </c:pt>
                <c:pt idx="48">
                  <c:v>4.4794062889921714E-3</c:v>
                </c:pt>
                <c:pt idx="49">
                  <c:v>3.1552783652416031E-3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A4E-4F08-842F-50C1F28A126E}"/>
            </c:ext>
          </c:extLst>
        </c:ser>
        <c:ser>
          <c:idx val="4"/>
          <c:order val="4"/>
          <c:tx>
            <c:v>Bangladeshi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1.3901060837657707E-2</c:v>
                </c:pt>
                <c:pt idx="1">
                  <c:v>1.8956398130587998E-2</c:v>
                </c:pt>
                <c:pt idx="2">
                  <c:v>2.3886969396422954E-2</c:v>
                </c:pt>
                <c:pt idx="3">
                  <c:v>2.8518931929553754E-2</c:v>
                </c:pt>
                <c:pt idx="4">
                  <c:v>3.2072075655175565E-2</c:v>
                </c:pt>
                <c:pt idx="5">
                  <c:v>3.4203293959200277E-2</c:v>
                </c:pt>
                <c:pt idx="6">
                  <c:v>3.4622578743178589E-2</c:v>
                </c:pt>
                <c:pt idx="7">
                  <c:v>3.4352571985349904E-2</c:v>
                </c:pt>
                <c:pt idx="8">
                  <c:v>3.3788052841030591E-2</c:v>
                </c:pt>
                <c:pt idx="9">
                  <c:v>3.2808847633992319E-2</c:v>
                </c:pt>
                <c:pt idx="10">
                  <c:v>3.2592037013857406E-2</c:v>
                </c:pt>
                <c:pt idx="11">
                  <c:v>3.2568783489826551E-2</c:v>
                </c:pt>
                <c:pt idx="12">
                  <c:v>3.3216666353479821E-2</c:v>
                </c:pt>
                <c:pt idx="13">
                  <c:v>3.376440358379397E-2</c:v>
                </c:pt>
                <c:pt idx="14">
                  <c:v>3.450693721990826E-2</c:v>
                </c:pt>
                <c:pt idx="15">
                  <c:v>3.5340912062668879E-2</c:v>
                </c:pt>
                <c:pt idx="16">
                  <c:v>3.5822878143013041E-2</c:v>
                </c:pt>
                <c:pt idx="17">
                  <c:v>3.6533767310101606E-2</c:v>
                </c:pt>
                <c:pt idx="18">
                  <c:v>3.7105372153818032E-2</c:v>
                </c:pt>
                <c:pt idx="19">
                  <c:v>3.7755886847790535E-2</c:v>
                </c:pt>
                <c:pt idx="20">
                  <c:v>3.8046892936421078E-2</c:v>
                </c:pt>
                <c:pt idx="21">
                  <c:v>3.7812059025867116E-2</c:v>
                </c:pt>
                <c:pt idx="22">
                  <c:v>3.7741554661853631E-2</c:v>
                </c:pt>
                <c:pt idx="23">
                  <c:v>3.7182444328009566E-2</c:v>
                </c:pt>
                <c:pt idx="24">
                  <c:v>3.6414998502428464E-2</c:v>
                </c:pt>
                <c:pt idx="25">
                  <c:v>3.5452951416014011E-2</c:v>
                </c:pt>
                <c:pt idx="26">
                  <c:v>3.4215071102705198E-2</c:v>
                </c:pt>
                <c:pt idx="27">
                  <c:v>3.2866806437103234E-2</c:v>
                </c:pt>
                <c:pt idx="28">
                  <c:v>3.1305034032013554E-2</c:v>
                </c:pt>
                <c:pt idx="29">
                  <c:v>3.0126118852563961E-2</c:v>
                </c:pt>
                <c:pt idx="30">
                  <c:v>2.8698602059907947E-2</c:v>
                </c:pt>
                <c:pt idx="31">
                  <c:v>2.6905698359998575E-2</c:v>
                </c:pt>
                <c:pt idx="32">
                  <c:v>2.4789062129483765E-2</c:v>
                </c:pt>
                <c:pt idx="33">
                  <c:v>2.2457502354182868E-2</c:v>
                </c:pt>
                <c:pt idx="34">
                  <c:v>2.0233825480981616E-2</c:v>
                </c:pt>
                <c:pt idx="35">
                  <c:v>1.7920810082416479E-2</c:v>
                </c:pt>
                <c:pt idx="36">
                  <c:v>1.5712285739386177E-2</c:v>
                </c:pt>
                <c:pt idx="37">
                  <c:v>1.3720407432415066E-2</c:v>
                </c:pt>
                <c:pt idx="38">
                  <c:v>1.1981048958545114E-2</c:v>
                </c:pt>
                <c:pt idx="39">
                  <c:v>1.1004057716411655E-2</c:v>
                </c:pt>
                <c:pt idx="40">
                  <c:v>1.0147724650089035E-2</c:v>
                </c:pt>
                <c:pt idx="41">
                  <c:v>9.3732757091753039E-3</c:v>
                </c:pt>
                <c:pt idx="42">
                  <c:v>8.5324745374350149E-3</c:v>
                </c:pt>
                <c:pt idx="43">
                  <c:v>7.7294393685228531E-3</c:v>
                </c:pt>
                <c:pt idx="44">
                  <c:v>6.9097670091453779E-3</c:v>
                </c:pt>
                <c:pt idx="45">
                  <c:v>5.8998961822092702E-3</c:v>
                </c:pt>
                <c:pt idx="46">
                  <c:v>4.7777396656601377E-3</c:v>
                </c:pt>
                <c:pt idx="47">
                  <c:v>3.6257120480833551E-3</c:v>
                </c:pt>
                <c:pt idx="48">
                  <c:v>2.6750485667168152E-3</c:v>
                </c:pt>
                <c:pt idx="49">
                  <c:v>1.9037862368526761E-3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E6-45A0-8050-B695E80AA5FE}"/>
            </c:ext>
          </c:extLst>
        </c:ser>
        <c:ser>
          <c:idx val="5"/>
          <c:order val="5"/>
          <c:tx>
            <c:v>Other Asian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Sheet1!$G$2:$G$51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E6-45A0-8050-B695E80AA5FE}"/>
            </c:ext>
          </c:extLst>
        </c:ser>
        <c:ser>
          <c:idx val="6"/>
          <c:order val="6"/>
          <c:tx>
            <c:v>Black Caribbean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Sheet1!$H$2:$H$51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DE6-45A0-8050-B695E80AA5FE}"/>
            </c:ext>
          </c:extLst>
        </c:ser>
        <c:ser>
          <c:idx val="7"/>
          <c:order val="7"/>
          <c:tx>
            <c:v>Black African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Sheet1!$I$2:$I$51</c:f>
              <c:numCache>
                <c:formatCode>General</c:formatCode>
                <c:ptCount val="50"/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DE6-45A0-8050-B695E80AA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898400"/>
        <c:axId val="947740928"/>
        <c:extLst>
          <c:ext xmlns:c15="http://schemas.microsoft.com/office/drawing/2012/chart" uri="{02D57815-91ED-43cb-92C2-25804820EDAC}">
            <c15:filteredScatterSeries>
              <c15:ser>
                <c:idx val="8"/>
                <c:order val="8"/>
                <c:tx>
                  <c:v>Other</c:v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21.069265326906496</c:v>
                      </c:pt>
                      <c:pt idx="1">
                        <c:v>21.86235653805317</c:v>
                      </c:pt>
                      <c:pt idx="2">
                        <c:v>22.655447749199844</c:v>
                      </c:pt>
                      <c:pt idx="3">
                        <c:v>23.448538960346518</c:v>
                      </c:pt>
                      <c:pt idx="4">
                        <c:v>24.241630171493192</c:v>
                      </c:pt>
                      <c:pt idx="5">
                        <c:v>25.034721382639866</c:v>
                      </c:pt>
                      <c:pt idx="6">
                        <c:v>25.82781259378654</c:v>
                      </c:pt>
                      <c:pt idx="7">
                        <c:v>26.62090380493321</c:v>
                      </c:pt>
                      <c:pt idx="8">
                        <c:v>27.413995016079884</c:v>
                      </c:pt>
                      <c:pt idx="9">
                        <c:v>28.207086227226558</c:v>
                      </c:pt>
                      <c:pt idx="10">
                        <c:v>29.000177438373232</c:v>
                      </c:pt>
                      <c:pt idx="11">
                        <c:v>29.793268649519906</c:v>
                      </c:pt>
                      <c:pt idx="12">
                        <c:v>30.58635986066658</c:v>
                      </c:pt>
                      <c:pt idx="13">
                        <c:v>31.379451071813254</c:v>
                      </c:pt>
                      <c:pt idx="14">
                        <c:v>32.172542282959924</c:v>
                      </c:pt>
                      <c:pt idx="15">
                        <c:v>32.965633494106598</c:v>
                      </c:pt>
                      <c:pt idx="16">
                        <c:v>33.758724705253272</c:v>
                      </c:pt>
                      <c:pt idx="17">
                        <c:v>34.551815916399946</c:v>
                      </c:pt>
                      <c:pt idx="18">
                        <c:v>35.34490712754662</c:v>
                      </c:pt>
                      <c:pt idx="19">
                        <c:v>36.137998338693293</c:v>
                      </c:pt>
                      <c:pt idx="20">
                        <c:v>36.931089549839967</c:v>
                      </c:pt>
                      <c:pt idx="21">
                        <c:v>37.724180760986641</c:v>
                      </c:pt>
                      <c:pt idx="22">
                        <c:v>38.517271972133315</c:v>
                      </c:pt>
                      <c:pt idx="23">
                        <c:v>39.310363183279989</c:v>
                      </c:pt>
                      <c:pt idx="24">
                        <c:v>40.103454394426663</c:v>
                      </c:pt>
                      <c:pt idx="25">
                        <c:v>40.896545605573337</c:v>
                      </c:pt>
                      <c:pt idx="26">
                        <c:v>41.689636816720011</c:v>
                      </c:pt>
                      <c:pt idx="27">
                        <c:v>42.482728027866685</c:v>
                      </c:pt>
                      <c:pt idx="28">
                        <c:v>43.275819239013359</c:v>
                      </c:pt>
                      <c:pt idx="29">
                        <c:v>44.068910450160033</c:v>
                      </c:pt>
                      <c:pt idx="30">
                        <c:v>44.862001661306707</c:v>
                      </c:pt>
                      <c:pt idx="31">
                        <c:v>45.65509287245338</c:v>
                      </c:pt>
                      <c:pt idx="32">
                        <c:v>46.448184083600054</c:v>
                      </c:pt>
                      <c:pt idx="33">
                        <c:v>47.241275294746728</c:v>
                      </c:pt>
                      <c:pt idx="34">
                        <c:v>48.034366505893402</c:v>
                      </c:pt>
                      <c:pt idx="35">
                        <c:v>48.827457717040076</c:v>
                      </c:pt>
                      <c:pt idx="36">
                        <c:v>49.62054892818675</c:v>
                      </c:pt>
                      <c:pt idx="37">
                        <c:v>50.413640139333424</c:v>
                      </c:pt>
                      <c:pt idx="38">
                        <c:v>51.206731350480091</c:v>
                      </c:pt>
                      <c:pt idx="39">
                        <c:v>51.999822561626765</c:v>
                      </c:pt>
                      <c:pt idx="40">
                        <c:v>52.792913772773439</c:v>
                      </c:pt>
                      <c:pt idx="41">
                        <c:v>53.586004983920112</c:v>
                      </c:pt>
                      <c:pt idx="42">
                        <c:v>54.379096195066786</c:v>
                      </c:pt>
                      <c:pt idx="43">
                        <c:v>55.17218740621346</c:v>
                      </c:pt>
                      <c:pt idx="44">
                        <c:v>55.965278617360134</c:v>
                      </c:pt>
                      <c:pt idx="45">
                        <c:v>56.758369828506808</c:v>
                      </c:pt>
                      <c:pt idx="46">
                        <c:v>57.551461039653482</c:v>
                      </c:pt>
                      <c:pt idx="47">
                        <c:v>58.344552250800156</c:v>
                      </c:pt>
                      <c:pt idx="48">
                        <c:v>59.13764346194683</c:v>
                      </c:pt>
                      <c:pt idx="49">
                        <c:v>59.930734673093504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Sheet1!$J$2:$J$51</c15:sqref>
                        </c15:formulaRef>
                      </c:ext>
                    </c:extLst>
                    <c:numCache>
                      <c:formatCode>General</c:formatCode>
                      <c:ptCount val="50"/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5DE6-45A0-8050-B695E80AA5FE}"/>
                  </c:ext>
                </c:extLst>
              </c15:ser>
            </c15:filteredScatterSeries>
          </c:ext>
        </c:extLst>
      </c:scatterChart>
      <c:valAx>
        <c:axId val="919898400"/>
        <c:scaling>
          <c:orientation val="minMax"/>
          <c:max val="61"/>
          <c:min val="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740928"/>
        <c:crosses val="autoZero"/>
        <c:crossBetween val="midCat"/>
      </c:valAx>
      <c:valAx>
        <c:axId val="947740928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Density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9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White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4.5654889690790856E-3</c:v>
                </c:pt>
                <c:pt idx="1">
                  <c:v>8.1879298162087551E-3</c:v>
                </c:pt>
                <c:pt idx="2">
                  <c:v>1.2513407799657919E-2</c:v>
                </c:pt>
                <c:pt idx="3">
                  <c:v>1.5790634513568672E-2</c:v>
                </c:pt>
                <c:pt idx="4">
                  <c:v>1.6961854900645661E-2</c:v>
                </c:pt>
                <c:pt idx="5">
                  <c:v>1.778278695103248E-2</c:v>
                </c:pt>
                <c:pt idx="6">
                  <c:v>1.841872032633431E-2</c:v>
                </c:pt>
                <c:pt idx="7">
                  <c:v>1.945244791799608E-2</c:v>
                </c:pt>
                <c:pt idx="8">
                  <c:v>1.9995232657946071E-2</c:v>
                </c:pt>
                <c:pt idx="9">
                  <c:v>2.0216652589844314E-2</c:v>
                </c:pt>
                <c:pt idx="10">
                  <c:v>2.0903139229570312E-2</c:v>
                </c:pt>
                <c:pt idx="11">
                  <c:v>2.171547564677995E-2</c:v>
                </c:pt>
                <c:pt idx="12">
                  <c:v>2.2968793979156722E-2</c:v>
                </c:pt>
                <c:pt idx="13">
                  <c:v>2.3435993142550945E-2</c:v>
                </c:pt>
                <c:pt idx="14">
                  <c:v>2.322010948847545E-2</c:v>
                </c:pt>
                <c:pt idx="15">
                  <c:v>2.3667176921249186E-2</c:v>
                </c:pt>
                <c:pt idx="16">
                  <c:v>2.4336091655678536E-2</c:v>
                </c:pt>
                <c:pt idx="17">
                  <c:v>2.5370722811700275E-2</c:v>
                </c:pt>
                <c:pt idx="18">
                  <c:v>2.5748347210430692E-2</c:v>
                </c:pt>
                <c:pt idx="19">
                  <c:v>2.5426065634345723E-2</c:v>
                </c:pt>
                <c:pt idx="20">
                  <c:v>2.5993799220094309E-2</c:v>
                </c:pt>
                <c:pt idx="21">
                  <c:v>2.7033458222078182E-2</c:v>
                </c:pt>
                <c:pt idx="22">
                  <c:v>2.8157526656892893E-2</c:v>
                </c:pt>
                <c:pt idx="23">
                  <c:v>2.8688756076853963E-2</c:v>
                </c:pt>
                <c:pt idx="24">
                  <c:v>2.8813546966265809E-2</c:v>
                </c:pt>
                <c:pt idx="25">
                  <c:v>2.9408272415425811E-2</c:v>
                </c:pt>
                <c:pt idx="26">
                  <c:v>3.0658960492652328E-2</c:v>
                </c:pt>
                <c:pt idx="27">
                  <c:v>3.157054598886383E-2</c:v>
                </c:pt>
                <c:pt idx="28">
                  <c:v>3.1656800086533404E-2</c:v>
                </c:pt>
                <c:pt idx="29">
                  <c:v>3.1678573012216688E-2</c:v>
                </c:pt>
                <c:pt idx="30">
                  <c:v>3.1903411230324141E-2</c:v>
                </c:pt>
                <c:pt idx="31">
                  <c:v>3.3213883369413048E-2</c:v>
                </c:pt>
                <c:pt idx="32">
                  <c:v>3.3692565662885011E-2</c:v>
                </c:pt>
                <c:pt idx="33">
                  <c:v>3.3224883918808484E-2</c:v>
                </c:pt>
                <c:pt idx="34">
                  <c:v>3.3028227951782473E-2</c:v>
                </c:pt>
                <c:pt idx="35">
                  <c:v>3.2839250006552502E-2</c:v>
                </c:pt>
                <c:pt idx="36">
                  <c:v>3.3610282878357246E-2</c:v>
                </c:pt>
                <c:pt idx="37">
                  <c:v>3.3360911680123673E-2</c:v>
                </c:pt>
                <c:pt idx="38">
                  <c:v>3.2165741029042447E-2</c:v>
                </c:pt>
                <c:pt idx="39">
                  <c:v>3.1570606646421091E-2</c:v>
                </c:pt>
                <c:pt idx="40">
                  <c:v>3.0937095457529956E-2</c:v>
                </c:pt>
                <c:pt idx="41">
                  <c:v>3.0714427886155232E-2</c:v>
                </c:pt>
                <c:pt idx="42">
                  <c:v>2.967644612156959E-2</c:v>
                </c:pt>
                <c:pt idx="43">
                  <c:v>2.789477087360491E-2</c:v>
                </c:pt>
                <c:pt idx="44">
                  <c:v>2.7184067811941215E-2</c:v>
                </c:pt>
                <c:pt idx="45">
                  <c:v>2.6462841789075587E-2</c:v>
                </c:pt>
                <c:pt idx="46">
                  <c:v>2.5904020453925911E-2</c:v>
                </c:pt>
                <c:pt idx="47">
                  <c:v>2.1499399845515351E-2</c:v>
                </c:pt>
                <c:pt idx="48">
                  <c:v>1.4555718404551474E-2</c:v>
                </c:pt>
                <c:pt idx="49">
                  <c:v>8.4271705169124168E-3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4E-4F08-842F-50C1F28A126E}"/>
            </c:ext>
          </c:extLst>
        </c:ser>
        <c:ser>
          <c:idx val="1"/>
          <c:order val="1"/>
          <c:tx>
            <c:v>Mixed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1.2455012348492356E-2</c:v>
                </c:pt>
                <c:pt idx="1">
                  <c:v>1.6404725036587887E-2</c:v>
                </c:pt>
                <c:pt idx="2">
                  <c:v>2.0095013995116148E-2</c:v>
                </c:pt>
                <c:pt idx="3">
                  <c:v>2.3244702769641232E-2</c:v>
                </c:pt>
                <c:pt idx="4">
                  <c:v>2.5812131433615697E-2</c:v>
                </c:pt>
                <c:pt idx="5">
                  <c:v>2.7950474940529015E-2</c:v>
                </c:pt>
                <c:pt idx="6">
                  <c:v>2.9042130896168666E-2</c:v>
                </c:pt>
                <c:pt idx="7">
                  <c:v>2.8896750437860025E-2</c:v>
                </c:pt>
                <c:pt idx="8">
                  <c:v>2.8535523818190762E-2</c:v>
                </c:pt>
                <c:pt idx="9">
                  <c:v>2.8235422950043238E-2</c:v>
                </c:pt>
                <c:pt idx="10">
                  <c:v>2.8136289382339651E-2</c:v>
                </c:pt>
                <c:pt idx="11">
                  <c:v>2.793657907391707E-2</c:v>
                </c:pt>
                <c:pt idx="12">
                  <c:v>2.7815610481953544E-2</c:v>
                </c:pt>
                <c:pt idx="13">
                  <c:v>2.7810324414709549E-2</c:v>
                </c:pt>
                <c:pt idx="14">
                  <c:v>2.7944092058855664E-2</c:v>
                </c:pt>
                <c:pt idx="15">
                  <c:v>2.780241243921534E-2</c:v>
                </c:pt>
                <c:pt idx="16">
                  <c:v>2.7413551096664518E-2</c:v>
                </c:pt>
                <c:pt idx="17">
                  <c:v>2.7263934152891113E-2</c:v>
                </c:pt>
                <c:pt idx="18">
                  <c:v>2.7079806046459824E-2</c:v>
                </c:pt>
                <c:pt idx="19">
                  <c:v>2.7406347703329274E-2</c:v>
                </c:pt>
                <c:pt idx="20">
                  <c:v>2.7848062274643141E-2</c:v>
                </c:pt>
                <c:pt idx="21">
                  <c:v>2.818510106964188E-2</c:v>
                </c:pt>
                <c:pt idx="22">
                  <c:v>2.887459934502223E-2</c:v>
                </c:pt>
                <c:pt idx="23">
                  <c:v>2.9682466042718302E-2</c:v>
                </c:pt>
                <c:pt idx="24">
                  <c:v>3.0581507523753982E-2</c:v>
                </c:pt>
                <c:pt idx="25">
                  <c:v>3.1352299502340523E-2</c:v>
                </c:pt>
                <c:pt idx="26">
                  <c:v>3.1912938968719801E-2</c:v>
                </c:pt>
                <c:pt idx="27">
                  <c:v>3.2205162071976365E-2</c:v>
                </c:pt>
                <c:pt idx="28">
                  <c:v>3.2002365179309045E-2</c:v>
                </c:pt>
                <c:pt idx="29">
                  <c:v>3.158592781969962E-2</c:v>
                </c:pt>
                <c:pt idx="30">
                  <c:v>3.083774577306491E-2</c:v>
                </c:pt>
                <c:pt idx="31">
                  <c:v>2.9976794931456725E-2</c:v>
                </c:pt>
                <c:pt idx="32">
                  <c:v>2.9226302327434638E-2</c:v>
                </c:pt>
                <c:pt idx="33">
                  <c:v>2.8378943810136323E-2</c:v>
                </c:pt>
                <c:pt idx="34">
                  <c:v>2.7493095239112218E-2</c:v>
                </c:pt>
                <c:pt idx="35">
                  <c:v>2.6440346334168922E-2</c:v>
                </c:pt>
                <c:pt idx="36">
                  <c:v>2.5162295519688654E-2</c:v>
                </c:pt>
                <c:pt idx="37">
                  <c:v>2.4080406562430448E-2</c:v>
                </c:pt>
                <c:pt idx="38">
                  <c:v>2.3043001974916322E-2</c:v>
                </c:pt>
                <c:pt idx="39">
                  <c:v>2.1880254191678394E-2</c:v>
                </c:pt>
                <c:pt idx="40">
                  <c:v>2.0524488091554861E-2</c:v>
                </c:pt>
                <c:pt idx="41">
                  <c:v>1.9291874598439659E-2</c:v>
                </c:pt>
                <c:pt idx="42">
                  <c:v>1.8388332599639848E-2</c:v>
                </c:pt>
                <c:pt idx="43">
                  <c:v>1.7517294876475339E-2</c:v>
                </c:pt>
                <c:pt idx="44">
                  <c:v>1.6165643346098209E-2</c:v>
                </c:pt>
                <c:pt idx="45">
                  <c:v>1.454069033499188E-2</c:v>
                </c:pt>
                <c:pt idx="46">
                  <c:v>1.2816785724517709E-2</c:v>
                </c:pt>
                <c:pt idx="47">
                  <c:v>1.0939734051638351E-2</c:v>
                </c:pt>
                <c:pt idx="48">
                  <c:v>8.835352513296266E-3</c:v>
                </c:pt>
                <c:pt idx="49">
                  <c:v>6.6518898259613872E-3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4E-4F08-842F-50C1F28A126E}"/>
            </c:ext>
          </c:extLst>
        </c:ser>
        <c:ser>
          <c:idx val="2"/>
          <c:order val="2"/>
          <c:tx>
            <c:v>Indian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6.7589209525567816E-3</c:v>
                </c:pt>
                <c:pt idx="1">
                  <c:v>9.8968930779182712E-3</c:v>
                </c:pt>
                <c:pt idx="2">
                  <c:v>1.2953862697884686E-2</c:v>
                </c:pt>
                <c:pt idx="3">
                  <c:v>1.5674873512665312E-2</c:v>
                </c:pt>
                <c:pt idx="4">
                  <c:v>1.7892507147540128E-2</c:v>
                </c:pt>
                <c:pt idx="5">
                  <c:v>1.9570789293831829E-2</c:v>
                </c:pt>
                <c:pt idx="6">
                  <c:v>2.0281855239846016E-2</c:v>
                </c:pt>
                <c:pt idx="7">
                  <c:v>2.0496726182502801E-2</c:v>
                </c:pt>
                <c:pt idx="8">
                  <c:v>2.094533479024896E-2</c:v>
                </c:pt>
                <c:pt idx="9">
                  <c:v>2.2058213245206532E-2</c:v>
                </c:pt>
                <c:pt idx="10">
                  <c:v>2.3147195484881998E-2</c:v>
                </c:pt>
                <c:pt idx="11">
                  <c:v>2.4228303980600475E-2</c:v>
                </c:pt>
                <c:pt idx="12">
                  <c:v>2.5392374014698082E-2</c:v>
                </c:pt>
                <c:pt idx="13">
                  <c:v>2.6368460207166114E-2</c:v>
                </c:pt>
                <c:pt idx="14">
                  <c:v>2.8104124087795695E-2</c:v>
                </c:pt>
                <c:pt idx="15">
                  <c:v>2.9423418590823223E-2</c:v>
                </c:pt>
                <c:pt idx="16">
                  <c:v>3.0560435909655858E-2</c:v>
                </c:pt>
                <c:pt idx="17">
                  <c:v>3.1644738562147369E-2</c:v>
                </c:pt>
                <c:pt idx="18">
                  <c:v>3.2762740451744335E-2</c:v>
                </c:pt>
                <c:pt idx="19">
                  <c:v>3.4417209335785758E-2</c:v>
                </c:pt>
                <c:pt idx="20">
                  <c:v>3.5638012252037284E-2</c:v>
                </c:pt>
                <c:pt idx="21">
                  <c:v>3.6532875167219321E-2</c:v>
                </c:pt>
                <c:pt idx="22">
                  <c:v>3.6998218632062298E-2</c:v>
                </c:pt>
                <c:pt idx="23">
                  <c:v>3.7330330445731447E-2</c:v>
                </c:pt>
                <c:pt idx="24">
                  <c:v>3.757305307015487E-2</c:v>
                </c:pt>
                <c:pt idx="25">
                  <c:v>3.7229076380661481E-2</c:v>
                </c:pt>
                <c:pt idx="26">
                  <c:v>3.6753546345238024E-2</c:v>
                </c:pt>
                <c:pt idx="27">
                  <c:v>3.6388088279412222E-2</c:v>
                </c:pt>
                <c:pt idx="28">
                  <c:v>3.6153475342621623E-2</c:v>
                </c:pt>
                <c:pt idx="29">
                  <c:v>3.5677198060829307E-2</c:v>
                </c:pt>
                <c:pt idx="30">
                  <c:v>3.4996053906271626E-2</c:v>
                </c:pt>
                <c:pt idx="31">
                  <c:v>3.3854907813797283E-2</c:v>
                </c:pt>
                <c:pt idx="32">
                  <c:v>3.2617002452008742E-2</c:v>
                </c:pt>
                <c:pt idx="33">
                  <c:v>3.1420730377870291E-2</c:v>
                </c:pt>
                <c:pt idx="34">
                  <c:v>2.9751016820573944E-2</c:v>
                </c:pt>
                <c:pt idx="35">
                  <c:v>2.7721194268253632E-2</c:v>
                </c:pt>
                <c:pt idx="36">
                  <c:v>2.5675528130509492E-2</c:v>
                </c:pt>
                <c:pt idx="37">
                  <c:v>2.4236324307164464E-2</c:v>
                </c:pt>
                <c:pt idx="38">
                  <c:v>2.2945302274691236E-2</c:v>
                </c:pt>
                <c:pt idx="39">
                  <c:v>2.1535996708073372E-2</c:v>
                </c:pt>
                <c:pt idx="40">
                  <c:v>2.0408860601770697E-2</c:v>
                </c:pt>
                <c:pt idx="41">
                  <c:v>1.9107322035352085E-2</c:v>
                </c:pt>
                <c:pt idx="42">
                  <c:v>1.8189932869298469E-2</c:v>
                </c:pt>
                <c:pt idx="43">
                  <c:v>1.7620146324936106E-2</c:v>
                </c:pt>
                <c:pt idx="44">
                  <c:v>1.677239560975835E-2</c:v>
                </c:pt>
                <c:pt idx="45">
                  <c:v>1.5213064913368796E-2</c:v>
                </c:pt>
                <c:pt idx="46">
                  <c:v>1.3122815268707575E-2</c:v>
                </c:pt>
                <c:pt idx="47">
                  <c:v>1.0969246620905046E-2</c:v>
                </c:pt>
                <c:pt idx="48">
                  <c:v>8.4387689351380826E-3</c:v>
                </c:pt>
                <c:pt idx="49">
                  <c:v>5.8553462184018782E-3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A4E-4F08-842F-50C1F28A126E}"/>
            </c:ext>
          </c:extLst>
        </c:ser>
        <c:ser>
          <c:idx val="3"/>
          <c:order val="3"/>
          <c:tx>
            <c:v>Pakistani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Sheet1!$E$2:$E$51</c:f>
              <c:numCache>
                <c:formatCode>General</c:formatCode>
                <c:ptCount val="50"/>
                <c:pt idx="0">
                  <c:v>9.618615903163685E-3</c:v>
                </c:pt>
                <c:pt idx="1">
                  <c:v>1.445234056001788E-2</c:v>
                </c:pt>
                <c:pt idx="2">
                  <c:v>1.9203567153259563E-2</c:v>
                </c:pt>
                <c:pt idx="3">
                  <c:v>2.3351105410488904E-2</c:v>
                </c:pt>
                <c:pt idx="4">
                  <c:v>2.653618255595774E-2</c:v>
                </c:pt>
                <c:pt idx="5">
                  <c:v>2.9004136964360019E-2</c:v>
                </c:pt>
                <c:pt idx="6">
                  <c:v>2.9983458101932675E-2</c:v>
                </c:pt>
                <c:pt idx="7">
                  <c:v>3.1024131863065393E-2</c:v>
                </c:pt>
                <c:pt idx="8">
                  <c:v>3.1507897325188203E-2</c:v>
                </c:pt>
                <c:pt idx="9">
                  <c:v>3.1455342300081526E-2</c:v>
                </c:pt>
                <c:pt idx="10">
                  <c:v>3.1908579374529109E-2</c:v>
                </c:pt>
                <c:pt idx="11">
                  <c:v>3.293092605463592E-2</c:v>
                </c:pt>
                <c:pt idx="12">
                  <c:v>3.4368436749604728E-2</c:v>
                </c:pt>
                <c:pt idx="13">
                  <c:v>3.5331081437514268E-2</c:v>
                </c:pt>
                <c:pt idx="14">
                  <c:v>3.5614709993496876E-2</c:v>
                </c:pt>
                <c:pt idx="15">
                  <c:v>3.6734432555247283E-2</c:v>
                </c:pt>
                <c:pt idx="16">
                  <c:v>3.7206328750170554E-2</c:v>
                </c:pt>
                <c:pt idx="17">
                  <c:v>3.7814390822837628E-2</c:v>
                </c:pt>
                <c:pt idx="18">
                  <c:v>3.7886426939464861E-2</c:v>
                </c:pt>
                <c:pt idx="19">
                  <c:v>3.7252898870750319E-2</c:v>
                </c:pt>
                <c:pt idx="20">
                  <c:v>3.7330997222679574E-2</c:v>
                </c:pt>
                <c:pt idx="21">
                  <c:v>3.7278037661891049E-2</c:v>
                </c:pt>
                <c:pt idx="22">
                  <c:v>3.7490872551963435E-2</c:v>
                </c:pt>
                <c:pt idx="23">
                  <c:v>3.7128392755908388E-2</c:v>
                </c:pt>
                <c:pt idx="24">
                  <c:v>3.6044527479507864E-2</c:v>
                </c:pt>
                <c:pt idx="25">
                  <c:v>3.5811844338889058E-2</c:v>
                </c:pt>
                <c:pt idx="26">
                  <c:v>3.5246600147389409E-2</c:v>
                </c:pt>
                <c:pt idx="27">
                  <c:v>3.4491891168290406E-2</c:v>
                </c:pt>
                <c:pt idx="28">
                  <c:v>3.3185717262704896E-2</c:v>
                </c:pt>
                <c:pt idx="29">
                  <c:v>3.1317602287543114E-2</c:v>
                </c:pt>
                <c:pt idx="30">
                  <c:v>2.9295191626242435E-2</c:v>
                </c:pt>
                <c:pt idx="31">
                  <c:v>2.7455979666057367E-2</c:v>
                </c:pt>
                <c:pt idx="32">
                  <c:v>2.5475486482040219E-2</c:v>
                </c:pt>
                <c:pt idx="33">
                  <c:v>2.3211050839405296E-2</c:v>
                </c:pt>
                <c:pt idx="34">
                  <c:v>2.0841343353486447E-2</c:v>
                </c:pt>
                <c:pt idx="35">
                  <c:v>1.8891225380712938E-2</c:v>
                </c:pt>
                <c:pt idx="36">
                  <c:v>1.7399116348077604E-2</c:v>
                </c:pt>
                <c:pt idx="37">
                  <c:v>1.6014900759679099E-2</c:v>
                </c:pt>
                <c:pt idx="38">
                  <c:v>1.4667570892631768E-2</c:v>
                </c:pt>
                <c:pt idx="39">
                  <c:v>1.351311265129386E-2</c:v>
                </c:pt>
                <c:pt idx="40">
                  <c:v>1.2361309485550682E-2</c:v>
                </c:pt>
                <c:pt idx="41">
                  <c:v>1.144904682280086E-2</c:v>
                </c:pt>
                <c:pt idx="42">
                  <c:v>1.0584957279365108E-2</c:v>
                </c:pt>
                <c:pt idx="43">
                  <c:v>9.7919425516753561E-3</c:v>
                </c:pt>
                <c:pt idx="44">
                  <c:v>9.1084607630377446E-3</c:v>
                </c:pt>
                <c:pt idx="45">
                  <c:v>8.1511435026347789E-3</c:v>
                </c:pt>
                <c:pt idx="46">
                  <c:v>7.1148069104303652E-3</c:v>
                </c:pt>
                <c:pt idx="47">
                  <c:v>5.8523391159469819E-3</c:v>
                </c:pt>
                <c:pt idx="48">
                  <c:v>4.4794062889921714E-3</c:v>
                </c:pt>
                <c:pt idx="49">
                  <c:v>3.1552783652416031E-3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A4E-4F08-842F-50C1F28A126E}"/>
            </c:ext>
          </c:extLst>
        </c:ser>
        <c:ser>
          <c:idx val="4"/>
          <c:order val="4"/>
          <c:tx>
            <c:v>Bangladeshi</c:v>
          </c:tx>
          <c:spPr>
            <a:ln w="1905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1.3901060837657707E-2</c:v>
                </c:pt>
                <c:pt idx="1">
                  <c:v>1.8956398130587998E-2</c:v>
                </c:pt>
                <c:pt idx="2">
                  <c:v>2.3886969396422954E-2</c:v>
                </c:pt>
                <c:pt idx="3">
                  <c:v>2.8518931929553754E-2</c:v>
                </c:pt>
                <c:pt idx="4">
                  <c:v>3.2072075655175565E-2</c:v>
                </c:pt>
                <c:pt idx="5">
                  <c:v>3.4203293959200277E-2</c:v>
                </c:pt>
                <c:pt idx="6">
                  <c:v>3.4622578743178589E-2</c:v>
                </c:pt>
                <c:pt idx="7">
                  <c:v>3.4352571985349904E-2</c:v>
                </c:pt>
                <c:pt idx="8">
                  <c:v>3.3788052841030591E-2</c:v>
                </c:pt>
                <c:pt idx="9">
                  <c:v>3.2808847633992319E-2</c:v>
                </c:pt>
                <c:pt idx="10">
                  <c:v>3.2592037013857406E-2</c:v>
                </c:pt>
                <c:pt idx="11">
                  <c:v>3.2568783489826551E-2</c:v>
                </c:pt>
                <c:pt idx="12">
                  <c:v>3.3216666353479821E-2</c:v>
                </c:pt>
                <c:pt idx="13">
                  <c:v>3.376440358379397E-2</c:v>
                </c:pt>
                <c:pt idx="14">
                  <c:v>3.450693721990826E-2</c:v>
                </c:pt>
                <c:pt idx="15">
                  <c:v>3.5340912062668879E-2</c:v>
                </c:pt>
                <c:pt idx="16">
                  <c:v>3.5822878143013041E-2</c:v>
                </c:pt>
                <c:pt idx="17">
                  <c:v>3.6533767310101606E-2</c:v>
                </c:pt>
                <c:pt idx="18">
                  <c:v>3.7105372153818032E-2</c:v>
                </c:pt>
                <c:pt idx="19">
                  <c:v>3.7755886847790535E-2</c:v>
                </c:pt>
                <c:pt idx="20">
                  <c:v>3.8046892936421078E-2</c:v>
                </c:pt>
                <c:pt idx="21">
                  <c:v>3.7812059025867116E-2</c:v>
                </c:pt>
                <c:pt idx="22">
                  <c:v>3.7741554661853631E-2</c:v>
                </c:pt>
                <c:pt idx="23">
                  <c:v>3.7182444328009566E-2</c:v>
                </c:pt>
                <c:pt idx="24">
                  <c:v>3.6414998502428464E-2</c:v>
                </c:pt>
                <c:pt idx="25">
                  <c:v>3.5452951416014011E-2</c:v>
                </c:pt>
                <c:pt idx="26">
                  <c:v>3.4215071102705198E-2</c:v>
                </c:pt>
                <c:pt idx="27">
                  <c:v>3.2866806437103234E-2</c:v>
                </c:pt>
                <c:pt idx="28">
                  <c:v>3.1305034032013554E-2</c:v>
                </c:pt>
                <c:pt idx="29">
                  <c:v>3.0126118852563961E-2</c:v>
                </c:pt>
                <c:pt idx="30">
                  <c:v>2.8698602059907947E-2</c:v>
                </c:pt>
                <c:pt idx="31">
                  <c:v>2.6905698359998575E-2</c:v>
                </c:pt>
                <c:pt idx="32">
                  <c:v>2.4789062129483765E-2</c:v>
                </c:pt>
                <c:pt idx="33">
                  <c:v>2.2457502354182868E-2</c:v>
                </c:pt>
                <c:pt idx="34">
                  <c:v>2.0233825480981616E-2</c:v>
                </c:pt>
                <c:pt idx="35">
                  <c:v>1.7920810082416479E-2</c:v>
                </c:pt>
                <c:pt idx="36">
                  <c:v>1.5712285739386177E-2</c:v>
                </c:pt>
                <c:pt idx="37">
                  <c:v>1.3720407432415066E-2</c:v>
                </c:pt>
                <c:pt idx="38">
                  <c:v>1.1981048958545114E-2</c:v>
                </c:pt>
                <c:pt idx="39">
                  <c:v>1.1004057716411655E-2</c:v>
                </c:pt>
                <c:pt idx="40">
                  <c:v>1.0147724650089035E-2</c:v>
                </c:pt>
                <c:pt idx="41">
                  <c:v>9.3732757091753039E-3</c:v>
                </c:pt>
                <c:pt idx="42">
                  <c:v>8.5324745374350149E-3</c:v>
                </c:pt>
                <c:pt idx="43">
                  <c:v>7.7294393685228531E-3</c:v>
                </c:pt>
                <c:pt idx="44">
                  <c:v>6.9097670091453779E-3</c:v>
                </c:pt>
                <c:pt idx="45">
                  <c:v>5.8998961822092702E-3</c:v>
                </c:pt>
                <c:pt idx="46">
                  <c:v>4.7777396656601377E-3</c:v>
                </c:pt>
                <c:pt idx="47">
                  <c:v>3.6257120480833551E-3</c:v>
                </c:pt>
                <c:pt idx="48">
                  <c:v>2.6750485667168152E-3</c:v>
                </c:pt>
                <c:pt idx="49">
                  <c:v>1.9037862368526761E-3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E6-45A0-8050-B695E80AA5FE}"/>
            </c:ext>
          </c:extLst>
        </c:ser>
        <c:ser>
          <c:idx val="5"/>
          <c:order val="5"/>
          <c:tx>
            <c:v>Other Asian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Sheet1!$G$2:$G$51</c:f>
              <c:numCache>
                <c:formatCode>General</c:formatCode>
                <c:ptCount val="50"/>
                <c:pt idx="0">
                  <c:v>5.9181182606877561E-3</c:v>
                </c:pt>
                <c:pt idx="1">
                  <c:v>8.1688934358432694E-3</c:v>
                </c:pt>
                <c:pt idx="2">
                  <c:v>1.059131825678212E-2</c:v>
                </c:pt>
                <c:pt idx="3">
                  <c:v>1.3304814160094896E-2</c:v>
                </c:pt>
                <c:pt idx="4">
                  <c:v>1.5819213562724886E-2</c:v>
                </c:pt>
                <c:pt idx="5">
                  <c:v>1.8005659973416837E-2</c:v>
                </c:pt>
                <c:pt idx="6">
                  <c:v>1.9696271513955563E-2</c:v>
                </c:pt>
                <c:pt idx="7">
                  <c:v>2.0866090000203872E-2</c:v>
                </c:pt>
                <c:pt idx="8">
                  <c:v>2.2279086994593661E-2</c:v>
                </c:pt>
                <c:pt idx="9">
                  <c:v>2.4102041068945819E-2</c:v>
                </c:pt>
                <c:pt idx="10">
                  <c:v>2.5851201685968467E-2</c:v>
                </c:pt>
                <c:pt idx="11">
                  <c:v>2.714948889438169E-2</c:v>
                </c:pt>
                <c:pt idx="12">
                  <c:v>2.805824114039571E-2</c:v>
                </c:pt>
                <c:pt idx="13">
                  <c:v>2.9128263355526058E-2</c:v>
                </c:pt>
                <c:pt idx="14">
                  <c:v>3.0610585023535326E-2</c:v>
                </c:pt>
                <c:pt idx="15">
                  <c:v>3.1711212650868376E-2</c:v>
                </c:pt>
                <c:pt idx="16">
                  <c:v>3.2297837753894096E-2</c:v>
                </c:pt>
                <c:pt idx="17">
                  <c:v>3.2812831145019095E-2</c:v>
                </c:pt>
                <c:pt idx="18">
                  <c:v>3.3174485652866646E-2</c:v>
                </c:pt>
                <c:pt idx="19">
                  <c:v>3.376096864199301E-2</c:v>
                </c:pt>
                <c:pt idx="20">
                  <c:v>3.4257298047398528E-2</c:v>
                </c:pt>
                <c:pt idx="21">
                  <c:v>3.4436704067833626E-2</c:v>
                </c:pt>
                <c:pt idx="22">
                  <c:v>3.4625872666170239E-2</c:v>
                </c:pt>
                <c:pt idx="23">
                  <c:v>3.4706840014741933E-2</c:v>
                </c:pt>
                <c:pt idx="24">
                  <c:v>3.4567249451170554E-2</c:v>
                </c:pt>
                <c:pt idx="25">
                  <c:v>3.4324722876667012E-2</c:v>
                </c:pt>
                <c:pt idx="26">
                  <c:v>3.3877489320912585E-2</c:v>
                </c:pt>
                <c:pt idx="27">
                  <c:v>3.3135900952024296E-2</c:v>
                </c:pt>
                <c:pt idx="28">
                  <c:v>3.291022815641912E-2</c:v>
                </c:pt>
                <c:pt idx="29">
                  <c:v>3.2581808136507115E-2</c:v>
                </c:pt>
                <c:pt idx="30">
                  <c:v>3.2001101248561814E-2</c:v>
                </c:pt>
                <c:pt idx="31">
                  <c:v>3.1197492996828169E-2</c:v>
                </c:pt>
                <c:pt idx="32">
                  <c:v>3.0200628127406572E-2</c:v>
                </c:pt>
                <c:pt idx="33">
                  <c:v>2.9649437163578346E-2</c:v>
                </c:pt>
                <c:pt idx="34">
                  <c:v>2.911509620445471E-2</c:v>
                </c:pt>
                <c:pt idx="35">
                  <c:v>2.8327788245036671E-2</c:v>
                </c:pt>
                <c:pt idx="36">
                  <c:v>2.7487591737656473E-2</c:v>
                </c:pt>
                <c:pt idx="37">
                  <c:v>2.6731347530481293E-2</c:v>
                </c:pt>
                <c:pt idx="38">
                  <c:v>2.5970740582699825E-2</c:v>
                </c:pt>
                <c:pt idx="39">
                  <c:v>2.5193344702367192E-2</c:v>
                </c:pt>
                <c:pt idx="40">
                  <c:v>2.4073706531906876E-2</c:v>
                </c:pt>
                <c:pt idx="41">
                  <c:v>2.2715831569052554E-2</c:v>
                </c:pt>
                <c:pt idx="42">
                  <c:v>2.1283891537766612E-2</c:v>
                </c:pt>
                <c:pt idx="43">
                  <c:v>1.9802869890391567E-2</c:v>
                </c:pt>
                <c:pt idx="44">
                  <c:v>1.7932001333525183E-2</c:v>
                </c:pt>
                <c:pt idx="45">
                  <c:v>1.5526319672892567E-2</c:v>
                </c:pt>
                <c:pt idx="46">
                  <c:v>1.2811771735742952E-2</c:v>
                </c:pt>
                <c:pt idx="47">
                  <c:v>1.0236803712739374E-2</c:v>
                </c:pt>
                <c:pt idx="48">
                  <c:v>7.9068773185041689E-3</c:v>
                </c:pt>
                <c:pt idx="49">
                  <c:v>5.7959230029070701E-3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E6-45A0-8050-B695E80AA5FE}"/>
            </c:ext>
          </c:extLst>
        </c:ser>
        <c:ser>
          <c:idx val="6"/>
          <c:order val="6"/>
          <c:tx>
            <c:v>Black Caribbean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Sheet1!$H$2:$H$51</c:f>
              <c:numCache>
                <c:formatCode>General</c:formatCode>
                <c:ptCount val="50"/>
                <c:pt idx="0">
                  <c:v>5.2052406183425463E-3</c:v>
                </c:pt>
                <c:pt idx="1">
                  <c:v>6.8174085645115734E-3</c:v>
                </c:pt>
                <c:pt idx="2">
                  <c:v>8.3748595033991385E-3</c:v>
                </c:pt>
                <c:pt idx="3">
                  <c:v>9.997345360832896E-3</c:v>
                </c:pt>
                <c:pt idx="4">
                  <c:v>1.1414149700378368E-2</c:v>
                </c:pt>
                <c:pt idx="5">
                  <c:v>1.254670397635884E-2</c:v>
                </c:pt>
                <c:pt idx="6">
                  <c:v>1.3222012144246831E-2</c:v>
                </c:pt>
                <c:pt idx="7">
                  <c:v>1.343426208718845E-2</c:v>
                </c:pt>
                <c:pt idx="8">
                  <c:v>1.3907588150989601E-2</c:v>
                </c:pt>
                <c:pt idx="9">
                  <c:v>1.4470674080033252E-2</c:v>
                </c:pt>
                <c:pt idx="10">
                  <c:v>1.4982604684888096E-2</c:v>
                </c:pt>
                <c:pt idx="11">
                  <c:v>1.5467405683147993E-2</c:v>
                </c:pt>
                <c:pt idx="12">
                  <c:v>1.5927101546218372E-2</c:v>
                </c:pt>
                <c:pt idx="13">
                  <c:v>1.6508680142392256E-2</c:v>
                </c:pt>
                <c:pt idx="14">
                  <c:v>1.7107417131588452E-2</c:v>
                </c:pt>
                <c:pt idx="15">
                  <c:v>1.7644682879034063E-2</c:v>
                </c:pt>
                <c:pt idx="16">
                  <c:v>1.8020107107747596E-2</c:v>
                </c:pt>
                <c:pt idx="17">
                  <c:v>1.8168923423625673E-2</c:v>
                </c:pt>
                <c:pt idx="18">
                  <c:v>1.8512507336162994E-2</c:v>
                </c:pt>
                <c:pt idx="19">
                  <c:v>1.8946215440765274E-2</c:v>
                </c:pt>
                <c:pt idx="20">
                  <c:v>1.9261006614963203E-2</c:v>
                </c:pt>
                <c:pt idx="21">
                  <c:v>1.9479260837540136E-2</c:v>
                </c:pt>
                <c:pt idx="22">
                  <c:v>1.9717113397027183E-2</c:v>
                </c:pt>
                <c:pt idx="23">
                  <c:v>2.0724406203023685E-2</c:v>
                </c:pt>
                <c:pt idx="24">
                  <c:v>2.1724055148581261E-2</c:v>
                </c:pt>
                <c:pt idx="25">
                  <c:v>2.2681715118636214E-2</c:v>
                </c:pt>
                <c:pt idx="26">
                  <c:v>2.3686672247230565E-2</c:v>
                </c:pt>
                <c:pt idx="27">
                  <c:v>2.5109601780903205E-2</c:v>
                </c:pt>
                <c:pt idx="28">
                  <c:v>2.745074133196072E-2</c:v>
                </c:pt>
                <c:pt idx="29">
                  <c:v>2.9867831799804807E-2</c:v>
                </c:pt>
                <c:pt idx="30">
                  <c:v>3.2415474802546237E-2</c:v>
                </c:pt>
                <c:pt idx="31">
                  <c:v>3.4963855420734664E-2</c:v>
                </c:pt>
                <c:pt idx="32">
                  <c:v>3.7506892558535058E-2</c:v>
                </c:pt>
                <c:pt idx="33">
                  <c:v>4.031020766464391E-2</c:v>
                </c:pt>
                <c:pt idx="34">
                  <c:v>4.2667150165549061E-2</c:v>
                </c:pt>
                <c:pt idx="35">
                  <c:v>4.4223748509742332E-2</c:v>
                </c:pt>
                <c:pt idx="36">
                  <c:v>4.477735614805993E-2</c:v>
                </c:pt>
                <c:pt idx="37">
                  <c:v>4.5151700736448981E-2</c:v>
                </c:pt>
                <c:pt idx="38">
                  <c:v>4.5591442962472875E-2</c:v>
                </c:pt>
                <c:pt idx="39">
                  <c:v>4.5224908440593736E-2</c:v>
                </c:pt>
                <c:pt idx="40">
                  <c:v>4.4038424613855084E-2</c:v>
                </c:pt>
                <c:pt idx="41">
                  <c:v>4.2114996148200419E-2</c:v>
                </c:pt>
                <c:pt idx="42">
                  <c:v>4.0670378768248416E-2</c:v>
                </c:pt>
                <c:pt idx="43">
                  <c:v>3.9092857450204049E-2</c:v>
                </c:pt>
                <c:pt idx="44">
                  <c:v>3.6169054912068246E-2</c:v>
                </c:pt>
                <c:pt idx="45">
                  <c:v>3.2066399792351416E-2</c:v>
                </c:pt>
                <c:pt idx="46">
                  <c:v>2.7224177075160901E-2</c:v>
                </c:pt>
                <c:pt idx="47">
                  <c:v>2.2258965440857655E-2</c:v>
                </c:pt>
                <c:pt idx="48">
                  <c:v>1.7415688222212962E-2</c:v>
                </c:pt>
                <c:pt idx="49">
                  <c:v>1.280491020510803E-2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DE6-45A0-8050-B695E80AA5FE}"/>
            </c:ext>
          </c:extLst>
        </c:ser>
        <c:ser>
          <c:idx val="7"/>
          <c:order val="7"/>
          <c:tx>
            <c:v>Black African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Sheet1!$I$2:$I$51</c:f>
              <c:numCache>
                <c:formatCode>General</c:formatCode>
                <c:ptCount val="50"/>
                <c:pt idx="0">
                  <c:v>6.5604577146362638E-3</c:v>
                </c:pt>
                <c:pt idx="1">
                  <c:v>9.3009003429628707E-3</c:v>
                </c:pt>
                <c:pt idx="2">
                  <c:v>1.2153573035081742E-2</c:v>
                </c:pt>
                <c:pt idx="3">
                  <c:v>1.4968950146895057E-2</c:v>
                </c:pt>
                <c:pt idx="4">
                  <c:v>1.7375422305121398E-2</c:v>
                </c:pt>
                <c:pt idx="5">
                  <c:v>1.9091045256561977E-2</c:v>
                </c:pt>
                <c:pt idx="6">
                  <c:v>2.0172059865161813E-2</c:v>
                </c:pt>
                <c:pt idx="7">
                  <c:v>2.1122323996142344E-2</c:v>
                </c:pt>
                <c:pt idx="8">
                  <c:v>2.2010041232094282E-2</c:v>
                </c:pt>
                <c:pt idx="9">
                  <c:v>2.2561478573464133E-2</c:v>
                </c:pt>
                <c:pt idx="10">
                  <c:v>2.2906941534865208E-2</c:v>
                </c:pt>
                <c:pt idx="11">
                  <c:v>2.3842796215958445E-2</c:v>
                </c:pt>
                <c:pt idx="12">
                  <c:v>2.4836244609035541E-2</c:v>
                </c:pt>
                <c:pt idx="13">
                  <c:v>2.5758407220212796E-2</c:v>
                </c:pt>
                <c:pt idx="14">
                  <c:v>2.6724773927982788E-2</c:v>
                </c:pt>
                <c:pt idx="15">
                  <c:v>2.7643931631769231E-2</c:v>
                </c:pt>
                <c:pt idx="16">
                  <c:v>2.8724411397423519E-2</c:v>
                </c:pt>
                <c:pt idx="17">
                  <c:v>2.9796714175354577E-2</c:v>
                </c:pt>
                <c:pt idx="18">
                  <c:v>3.0525290597871898E-2</c:v>
                </c:pt>
                <c:pt idx="19">
                  <c:v>3.1114755198266703E-2</c:v>
                </c:pt>
                <c:pt idx="20">
                  <c:v>3.1417377039174486E-2</c:v>
                </c:pt>
                <c:pt idx="21">
                  <c:v>3.209830563342133E-2</c:v>
                </c:pt>
                <c:pt idx="22">
                  <c:v>3.2683103423372384E-2</c:v>
                </c:pt>
                <c:pt idx="23">
                  <c:v>3.2772700137125306E-2</c:v>
                </c:pt>
                <c:pt idx="24">
                  <c:v>3.2579071263568064E-2</c:v>
                </c:pt>
                <c:pt idx="25">
                  <c:v>3.315328889374429E-2</c:v>
                </c:pt>
                <c:pt idx="26">
                  <c:v>3.412004829380396E-2</c:v>
                </c:pt>
                <c:pt idx="27">
                  <c:v>3.5139715816253934E-2</c:v>
                </c:pt>
                <c:pt idx="28">
                  <c:v>3.5789436969898725E-2</c:v>
                </c:pt>
                <c:pt idx="29">
                  <c:v>3.5725683423297343E-2</c:v>
                </c:pt>
                <c:pt idx="30">
                  <c:v>3.5794751994894666E-2</c:v>
                </c:pt>
                <c:pt idx="31">
                  <c:v>3.5744278852191204E-2</c:v>
                </c:pt>
                <c:pt idx="32">
                  <c:v>3.5536804981243765E-2</c:v>
                </c:pt>
                <c:pt idx="33">
                  <c:v>3.4891053949191786E-2</c:v>
                </c:pt>
                <c:pt idx="34">
                  <c:v>3.3450570988054484E-2</c:v>
                </c:pt>
                <c:pt idx="35">
                  <c:v>3.2536730710140301E-2</c:v>
                </c:pt>
                <c:pt idx="36">
                  <c:v>3.132420635678991E-2</c:v>
                </c:pt>
                <c:pt idx="37">
                  <c:v>2.9889352538900599E-2</c:v>
                </c:pt>
                <c:pt idx="38">
                  <c:v>2.8380747091606224E-2</c:v>
                </c:pt>
                <c:pt idx="39">
                  <c:v>2.6628077877552888E-2</c:v>
                </c:pt>
                <c:pt idx="40">
                  <c:v>2.4694864660211504E-2</c:v>
                </c:pt>
                <c:pt idx="41">
                  <c:v>2.2480569514165046E-2</c:v>
                </c:pt>
                <c:pt idx="42">
                  <c:v>2.0207216881055132E-2</c:v>
                </c:pt>
                <c:pt idx="43">
                  <c:v>1.8155592065243878E-2</c:v>
                </c:pt>
                <c:pt idx="44">
                  <c:v>1.6330292323287636E-2</c:v>
                </c:pt>
                <c:pt idx="45">
                  <c:v>1.4368508076909127E-2</c:v>
                </c:pt>
                <c:pt idx="46">
                  <c:v>1.2083331588135475E-2</c:v>
                </c:pt>
                <c:pt idx="47">
                  <c:v>9.6444385770956664E-3</c:v>
                </c:pt>
                <c:pt idx="48">
                  <c:v>7.2977427483690372E-3</c:v>
                </c:pt>
                <c:pt idx="49">
                  <c:v>5.3869876539361901E-3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DE6-45A0-8050-B695E80AA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898400"/>
        <c:axId val="947740928"/>
        <c:extLst>
          <c:ext xmlns:c15="http://schemas.microsoft.com/office/drawing/2012/chart" uri="{02D57815-91ED-43cb-92C2-25804820EDAC}">
            <c15:filteredScatterSeries>
              <c15:ser>
                <c:idx val="8"/>
                <c:order val="8"/>
                <c:tx>
                  <c:v>Other</c:v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21.069265326906496</c:v>
                      </c:pt>
                      <c:pt idx="1">
                        <c:v>21.86235653805317</c:v>
                      </c:pt>
                      <c:pt idx="2">
                        <c:v>22.655447749199844</c:v>
                      </c:pt>
                      <c:pt idx="3">
                        <c:v>23.448538960346518</c:v>
                      </c:pt>
                      <c:pt idx="4">
                        <c:v>24.241630171493192</c:v>
                      </c:pt>
                      <c:pt idx="5">
                        <c:v>25.034721382639866</c:v>
                      </c:pt>
                      <c:pt idx="6">
                        <c:v>25.82781259378654</c:v>
                      </c:pt>
                      <c:pt idx="7">
                        <c:v>26.62090380493321</c:v>
                      </c:pt>
                      <c:pt idx="8">
                        <c:v>27.413995016079884</c:v>
                      </c:pt>
                      <c:pt idx="9">
                        <c:v>28.207086227226558</c:v>
                      </c:pt>
                      <c:pt idx="10">
                        <c:v>29.000177438373232</c:v>
                      </c:pt>
                      <c:pt idx="11">
                        <c:v>29.793268649519906</c:v>
                      </c:pt>
                      <c:pt idx="12">
                        <c:v>30.58635986066658</c:v>
                      </c:pt>
                      <c:pt idx="13">
                        <c:v>31.379451071813254</c:v>
                      </c:pt>
                      <c:pt idx="14">
                        <c:v>32.172542282959924</c:v>
                      </c:pt>
                      <c:pt idx="15">
                        <c:v>32.965633494106598</c:v>
                      </c:pt>
                      <c:pt idx="16">
                        <c:v>33.758724705253272</c:v>
                      </c:pt>
                      <c:pt idx="17">
                        <c:v>34.551815916399946</c:v>
                      </c:pt>
                      <c:pt idx="18">
                        <c:v>35.34490712754662</c:v>
                      </c:pt>
                      <c:pt idx="19">
                        <c:v>36.137998338693293</c:v>
                      </c:pt>
                      <c:pt idx="20">
                        <c:v>36.931089549839967</c:v>
                      </c:pt>
                      <c:pt idx="21">
                        <c:v>37.724180760986641</c:v>
                      </c:pt>
                      <c:pt idx="22">
                        <c:v>38.517271972133315</c:v>
                      </c:pt>
                      <c:pt idx="23">
                        <c:v>39.310363183279989</c:v>
                      </c:pt>
                      <c:pt idx="24">
                        <c:v>40.103454394426663</c:v>
                      </c:pt>
                      <c:pt idx="25">
                        <c:v>40.896545605573337</c:v>
                      </c:pt>
                      <c:pt idx="26">
                        <c:v>41.689636816720011</c:v>
                      </c:pt>
                      <c:pt idx="27">
                        <c:v>42.482728027866685</c:v>
                      </c:pt>
                      <c:pt idx="28">
                        <c:v>43.275819239013359</c:v>
                      </c:pt>
                      <c:pt idx="29">
                        <c:v>44.068910450160033</c:v>
                      </c:pt>
                      <c:pt idx="30">
                        <c:v>44.862001661306707</c:v>
                      </c:pt>
                      <c:pt idx="31">
                        <c:v>45.65509287245338</c:v>
                      </c:pt>
                      <c:pt idx="32">
                        <c:v>46.448184083600054</c:v>
                      </c:pt>
                      <c:pt idx="33">
                        <c:v>47.241275294746728</c:v>
                      </c:pt>
                      <c:pt idx="34">
                        <c:v>48.034366505893402</c:v>
                      </c:pt>
                      <c:pt idx="35">
                        <c:v>48.827457717040076</c:v>
                      </c:pt>
                      <c:pt idx="36">
                        <c:v>49.62054892818675</c:v>
                      </c:pt>
                      <c:pt idx="37">
                        <c:v>50.413640139333424</c:v>
                      </c:pt>
                      <c:pt idx="38">
                        <c:v>51.206731350480091</c:v>
                      </c:pt>
                      <c:pt idx="39">
                        <c:v>51.999822561626765</c:v>
                      </c:pt>
                      <c:pt idx="40">
                        <c:v>52.792913772773439</c:v>
                      </c:pt>
                      <c:pt idx="41">
                        <c:v>53.586004983920112</c:v>
                      </c:pt>
                      <c:pt idx="42">
                        <c:v>54.379096195066786</c:v>
                      </c:pt>
                      <c:pt idx="43">
                        <c:v>55.17218740621346</c:v>
                      </c:pt>
                      <c:pt idx="44">
                        <c:v>55.965278617360134</c:v>
                      </c:pt>
                      <c:pt idx="45">
                        <c:v>56.758369828506808</c:v>
                      </c:pt>
                      <c:pt idx="46">
                        <c:v>57.551461039653482</c:v>
                      </c:pt>
                      <c:pt idx="47">
                        <c:v>58.344552250800156</c:v>
                      </c:pt>
                      <c:pt idx="48">
                        <c:v>59.13764346194683</c:v>
                      </c:pt>
                      <c:pt idx="49">
                        <c:v>59.930734673093504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Sheet1!$J$2:$J$51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6.4575444553029715E-3</c:v>
                      </c:pt>
                      <c:pt idx="1">
                        <c:v>8.8366168263384112E-3</c:v>
                      </c:pt>
                      <c:pt idx="2">
                        <c:v>1.1308688478319616E-2</c:v>
                      </c:pt>
                      <c:pt idx="3">
                        <c:v>1.3893172968942E-2</c:v>
                      </c:pt>
                      <c:pt idx="4">
                        <c:v>1.681015703672549E-2</c:v>
                      </c:pt>
                      <c:pt idx="5">
                        <c:v>1.9368434983490009E-2</c:v>
                      </c:pt>
                      <c:pt idx="6">
                        <c:v>2.134104852380413E-2</c:v>
                      </c:pt>
                      <c:pt idx="7">
                        <c:v>2.2713806476232973E-2</c:v>
                      </c:pt>
                      <c:pt idx="8">
                        <c:v>2.4223561062421232E-2</c:v>
                      </c:pt>
                      <c:pt idx="9">
                        <c:v>2.5873066495266866E-2</c:v>
                      </c:pt>
                      <c:pt idx="10">
                        <c:v>2.7060729503391948E-2</c:v>
                      </c:pt>
                      <c:pt idx="11">
                        <c:v>2.7910121881269463E-2</c:v>
                      </c:pt>
                      <c:pt idx="12">
                        <c:v>2.857135594787184E-2</c:v>
                      </c:pt>
                      <c:pt idx="13">
                        <c:v>2.9471890105576208E-2</c:v>
                      </c:pt>
                      <c:pt idx="14">
                        <c:v>3.0316966763236253E-2</c:v>
                      </c:pt>
                      <c:pt idx="15">
                        <c:v>3.0943730798474609E-2</c:v>
                      </c:pt>
                      <c:pt idx="16">
                        <c:v>3.140627359341424E-2</c:v>
                      </c:pt>
                      <c:pt idx="17">
                        <c:v>3.1757107114694004E-2</c:v>
                      </c:pt>
                      <c:pt idx="18">
                        <c:v>3.2358978950685811E-2</c:v>
                      </c:pt>
                      <c:pt idx="19">
                        <c:v>3.2913074778602697E-2</c:v>
                      </c:pt>
                      <c:pt idx="20">
                        <c:v>3.3216805391959661E-2</c:v>
                      </c:pt>
                      <c:pt idx="21">
                        <c:v>3.3292104271747745E-2</c:v>
                      </c:pt>
                      <c:pt idx="22">
                        <c:v>3.3252707640896093E-2</c:v>
                      </c:pt>
                      <c:pt idx="23">
                        <c:v>3.4042870334084652E-2</c:v>
                      </c:pt>
                      <c:pt idx="24">
                        <c:v>3.4664411017347331E-2</c:v>
                      </c:pt>
                      <c:pt idx="25">
                        <c:v>3.4862085219121312E-2</c:v>
                      </c:pt>
                      <c:pt idx="26">
                        <c:v>3.4603258727622571E-2</c:v>
                      </c:pt>
                      <c:pt idx="27">
                        <c:v>3.4112542152615631E-2</c:v>
                      </c:pt>
                      <c:pt idx="28">
                        <c:v>3.4377886914288815E-2</c:v>
                      </c:pt>
                      <c:pt idx="29">
                        <c:v>3.4165371358539663E-2</c:v>
                      </c:pt>
                      <c:pt idx="30">
                        <c:v>3.3464988402661829E-2</c:v>
                      </c:pt>
                      <c:pt idx="31">
                        <c:v>3.239593030022736E-2</c:v>
                      </c:pt>
                      <c:pt idx="32">
                        <c:v>3.1444362221535418E-2</c:v>
                      </c:pt>
                      <c:pt idx="33">
                        <c:v>3.0966520695529059E-2</c:v>
                      </c:pt>
                      <c:pt idx="34">
                        <c:v>3.0339319818069876E-2</c:v>
                      </c:pt>
                      <c:pt idx="35">
                        <c:v>2.9294118174699773E-2</c:v>
                      </c:pt>
                      <c:pt idx="36">
                        <c:v>2.7650350308911158E-2</c:v>
                      </c:pt>
                      <c:pt idx="37">
                        <c:v>2.6045537477674754E-2</c:v>
                      </c:pt>
                      <c:pt idx="38">
                        <c:v>2.493762113766038E-2</c:v>
                      </c:pt>
                      <c:pt idx="39">
                        <c:v>2.3611441363080198E-2</c:v>
                      </c:pt>
                      <c:pt idx="40">
                        <c:v>2.1996216992299381E-2</c:v>
                      </c:pt>
                      <c:pt idx="41">
                        <c:v>2.0083657594322638E-2</c:v>
                      </c:pt>
                      <c:pt idx="42">
                        <c:v>1.8398561581457636E-2</c:v>
                      </c:pt>
                      <c:pt idx="43">
                        <c:v>1.7243669622459247E-2</c:v>
                      </c:pt>
                      <c:pt idx="44">
                        <c:v>1.5684917512910061E-2</c:v>
                      </c:pt>
                      <c:pt idx="45">
                        <c:v>1.3795590459285049E-2</c:v>
                      </c:pt>
                      <c:pt idx="46">
                        <c:v>1.1785577625048924E-2</c:v>
                      </c:pt>
                      <c:pt idx="47">
                        <c:v>9.4522539249652579E-3</c:v>
                      </c:pt>
                      <c:pt idx="48">
                        <c:v>7.3099979283744619E-3</c:v>
                      </c:pt>
                      <c:pt idx="49">
                        <c:v>5.3374039091336747E-3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5DE6-45A0-8050-B695E80AA5FE}"/>
                  </c:ext>
                </c:extLst>
              </c15:ser>
            </c15:filteredScatterSeries>
          </c:ext>
        </c:extLst>
      </c:scatterChart>
      <c:valAx>
        <c:axId val="919898400"/>
        <c:scaling>
          <c:orientation val="minMax"/>
          <c:max val="61"/>
          <c:min val="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740928"/>
        <c:crosses val="autoZero"/>
        <c:crossBetween val="midCat"/>
      </c:valAx>
      <c:valAx>
        <c:axId val="9477409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Density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98400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White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4.5654889690790856E-3</c:v>
                </c:pt>
                <c:pt idx="1">
                  <c:v>8.1879298162087551E-3</c:v>
                </c:pt>
                <c:pt idx="2">
                  <c:v>1.2513407799657919E-2</c:v>
                </c:pt>
                <c:pt idx="3">
                  <c:v>1.5790634513568672E-2</c:v>
                </c:pt>
                <c:pt idx="4">
                  <c:v>1.6961854900645661E-2</c:v>
                </c:pt>
                <c:pt idx="5">
                  <c:v>1.778278695103248E-2</c:v>
                </c:pt>
                <c:pt idx="6">
                  <c:v>1.841872032633431E-2</c:v>
                </c:pt>
                <c:pt idx="7">
                  <c:v>1.945244791799608E-2</c:v>
                </c:pt>
                <c:pt idx="8">
                  <c:v>1.9995232657946071E-2</c:v>
                </c:pt>
                <c:pt idx="9">
                  <c:v>2.0216652589844314E-2</c:v>
                </c:pt>
                <c:pt idx="10">
                  <c:v>2.0903139229570312E-2</c:v>
                </c:pt>
                <c:pt idx="11">
                  <c:v>2.171547564677995E-2</c:v>
                </c:pt>
                <c:pt idx="12">
                  <c:v>2.2968793979156722E-2</c:v>
                </c:pt>
                <c:pt idx="13">
                  <c:v>2.3435993142550945E-2</c:v>
                </c:pt>
                <c:pt idx="14">
                  <c:v>2.322010948847545E-2</c:v>
                </c:pt>
                <c:pt idx="15">
                  <c:v>2.3667176921249186E-2</c:v>
                </c:pt>
                <c:pt idx="16">
                  <c:v>2.4336091655678536E-2</c:v>
                </c:pt>
                <c:pt idx="17">
                  <c:v>2.5370722811700275E-2</c:v>
                </c:pt>
                <c:pt idx="18">
                  <c:v>2.5748347210430692E-2</c:v>
                </c:pt>
                <c:pt idx="19">
                  <c:v>2.5426065634345723E-2</c:v>
                </c:pt>
                <c:pt idx="20">
                  <c:v>2.5993799220094309E-2</c:v>
                </c:pt>
                <c:pt idx="21">
                  <c:v>2.7033458222078182E-2</c:v>
                </c:pt>
                <c:pt idx="22">
                  <c:v>2.8157526656892893E-2</c:v>
                </c:pt>
                <c:pt idx="23">
                  <c:v>2.8688756076853963E-2</c:v>
                </c:pt>
                <c:pt idx="24">
                  <c:v>2.8813546966265809E-2</c:v>
                </c:pt>
                <c:pt idx="25">
                  <c:v>2.9408272415425811E-2</c:v>
                </c:pt>
                <c:pt idx="26">
                  <c:v>3.0658960492652328E-2</c:v>
                </c:pt>
                <c:pt idx="27">
                  <c:v>3.157054598886383E-2</c:v>
                </c:pt>
                <c:pt idx="28">
                  <c:v>3.1656800086533404E-2</c:v>
                </c:pt>
                <c:pt idx="29">
                  <c:v>3.1678573012216688E-2</c:v>
                </c:pt>
                <c:pt idx="30">
                  <c:v>3.1903411230324141E-2</c:v>
                </c:pt>
                <c:pt idx="31">
                  <c:v>3.3213883369413048E-2</c:v>
                </c:pt>
                <c:pt idx="32">
                  <c:v>3.3692565662885011E-2</c:v>
                </c:pt>
                <c:pt idx="33">
                  <c:v>3.3224883918808484E-2</c:v>
                </c:pt>
                <c:pt idx="34">
                  <c:v>3.3028227951782473E-2</c:v>
                </c:pt>
                <c:pt idx="35">
                  <c:v>3.2839250006552502E-2</c:v>
                </c:pt>
                <c:pt idx="36">
                  <c:v>3.3610282878357246E-2</c:v>
                </c:pt>
                <c:pt idx="37">
                  <c:v>3.3360911680123673E-2</c:v>
                </c:pt>
                <c:pt idx="38">
                  <c:v>3.2165741029042447E-2</c:v>
                </c:pt>
                <c:pt idx="39">
                  <c:v>3.1570606646421091E-2</c:v>
                </c:pt>
                <c:pt idx="40">
                  <c:v>3.0937095457529956E-2</c:v>
                </c:pt>
                <c:pt idx="41">
                  <c:v>3.0714427886155232E-2</c:v>
                </c:pt>
                <c:pt idx="42">
                  <c:v>2.967644612156959E-2</c:v>
                </c:pt>
                <c:pt idx="43">
                  <c:v>2.789477087360491E-2</c:v>
                </c:pt>
                <c:pt idx="44">
                  <c:v>2.7184067811941215E-2</c:v>
                </c:pt>
                <c:pt idx="45">
                  <c:v>2.6462841789075587E-2</c:v>
                </c:pt>
                <c:pt idx="46">
                  <c:v>2.5904020453925911E-2</c:v>
                </c:pt>
                <c:pt idx="47">
                  <c:v>2.1499399845515351E-2</c:v>
                </c:pt>
                <c:pt idx="48">
                  <c:v>1.4555718404551474E-2</c:v>
                </c:pt>
                <c:pt idx="49">
                  <c:v>8.4271705169124168E-3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A4E-4F08-842F-50C1F28A126E}"/>
            </c:ext>
          </c:extLst>
        </c:ser>
        <c:ser>
          <c:idx val="1"/>
          <c:order val="1"/>
          <c:tx>
            <c:v>Mixed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1.2455012348492356E-2</c:v>
                </c:pt>
                <c:pt idx="1">
                  <c:v>1.6404725036587887E-2</c:v>
                </c:pt>
                <c:pt idx="2">
                  <c:v>2.0095013995116148E-2</c:v>
                </c:pt>
                <c:pt idx="3">
                  <c:v>2.3244702769641232E-2</c:v>
                </c:pt>
                <c:pt idx="4">
                  <c:v>2.5812131433615697E-2</c:v>
                </c:pt>
                <c:pt idx="5">
                  <c:v>2.7950474940529015E-2</c:v>
                </c:pt>
                <c:pt idx="6">
                  <c:v>2.9042130896168666E-2</c:v>
                </c:pt>
                <c:pt idx="7">
                  <c:v>2.8896750437860025E-2</c:v>
                </c:pt>
                <c:pt idx="8">
                  <c:v>2.8535523818190762E-2</c:v>
                </c:pt>
                <c:pt idx="9">
                  <c:v>2.8235422950043238E-2</c:v>
                </c:pt>
                <c:pt idx="10">
                  <c:v>2.8136289382339651E-2</c:v>
                </c:pt>
                <c:pt idx="11">
                  <c:v>2.793657907391707E-2</c:v>
                </c:pt>
                <c:pt idx="12">
                  <c:v>2.7815610481953544E-2</c:v>
                </c:pt>
                <c:pt idx="13">
                  <c:v>2.7810324414709549E-2</c:v>
                </c:pt>
                <c:pt idx="14">
                  <c:v>2.7944092058855664E-2</c:v>
                </c:pt>
                <c:pt idx="15">
                  <c:v>2.780241243921534E-2</c:v>
                </c:pt>
                <c:pt idx="16">
                  <c:v>2.7413551096664518E-2</c:v>
                </c:pt>
                <c:pt idx="17">
                  <c:v>2.7263934152891113E-2</c:v>
                </c:pt>
                <c:pt idx="18">
                  <c:v>2.7079806046459824E-2</c:v>
                </c:pt>
                <c:pt idx="19">
                  <c:v>2.7406347703329274E-2</c:v>
                </c:pt>
                <c:pt idx="20">
                  <c:v>2.7848062274643141E-2</c:v>
                </c:pt>
                <c:pt idx="21">
                  <c:v>2.818510106964188E-2</c:v>
                </c:pt>
                <c:pt idx="22">
                  <c:v>2.887459934502223E-2</c:v>
                </c:pt>
                <c:pt idx="23">
                  <c:v>2.9682466042718302E-2</c:v>
                </c:pt>
                <c:pt idx="24">
                  <c:v>3.0581507523753982E-2</c:v>
                </c:pt>
                <c:pt idx="25">
                  <c:v>3.1352299502340523E-2</c:v>
                </c:pt>
                <c:pt idx="26">
                  <c:v>3.1912938968719801E-2</c:v>
                </c:pt>
                <c:pt idx="27">
                  <c:v>3.2205162071976365E-2</c:v>
                </c:pt>
                <c:pt idx="28">
                  <c:v>3.2002365179309045E-2</c:v>
                </c:pt>
                <c:pt idx="29">
                  <c:v>3.158592781969962E-2</c:v>
                </c:pt>
                <c:pt idx="30">
                  <c:v>3.083774577306491E-2</c:v>
                </c:pt>
                <c:pt idx="31">
                  <c:v>2.9976794931456725E-2</c:v>
                </c:pt>
                <c:pt idx="32">
                  <c:v>2.9226302327434638E-2</c:v>
                </c:pt>
                <c:pt idx="33">
                  <c:v>2.8378943810136323E-2</c:v>
                </c:pt>
                <c:pt idx="34">
                  <c:v>2.7493095239112218E-2</c:v>
                </c:pt>
                <c:pt idx="35">
                  <c:v>2.6440346334168922E-2</c:v>
                </c:pt>
                <c:pt idx="36">
                  <c:v>2.5162295519688654E-2</c:v>
                </c:pt>
                <c:pt idx="37">
                  <c:v>2.4080406562430448E-2</c:v>
                </c:pt>
                <c:pt idx="38">
                  <c:v>2.3043001974916322E-2</c:v>
                </c:pt>
                <c:pt idx="39">
                  <c:v>2.1880254191678394E-2</c:v>
                </c:pt>
                <c:pt idx="40">
                  <c:v>2.0524488091554861E-2</c:v>
                </c:pt>
                <c:pt idx="41">
                  <c:v>1.9291874598439659E-2</c:v>
                </c:pt>
                <c:pt idx="42">
                  <c:v>1.8388332599639848E-2</c:v>
                </c:pt>
                <c:pt idx="43">
                  <c:v>1.7517294876475339E-2</c:v>
                </c:pt>
                <c:pt idx="44">
                  <c:v>1.6165643346098209E-2</c:v>
                </c:pt>
                <c:pt idx="45">
                  <c:v>1.454069033499188E-2</c:v>
                </c:pt>
                <c:pt idx="46">
                  <c:v>1.2816785724517709E-2</c:v>
                </c:pt>
                <c:pt idx="47">
                  <c:v>1.0939734051638351E-2</c:v>
                </c:pt>
                <c:pt idx="48">
                  <c:v>8.835352513296266E-3</c:v>
                </c:pt>
                <c:pt idx="49">
                  <c:v>6.6518898259613872E-3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4E-4F08-842F-50C1F28A126E}"/>
            </c:ext>
          </c:extLst>
        </c:ser>
        <c:ser>
          <c:idx val="2"/>
          <c:order val="2"/>
          <c:tx>
            <c:v>Indian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6.7589209525567816E-3</c:v>
                </c:pt>
                <c:pt idx="1">
                  <c:v>9.8968930779182712E-3</c:v>
                </c:pt>
                <c:pt idx="2">
                  <c:v>1.2953862697884686E-2</c:v>
                </c:pt>
                <c:pt idx="3">
                  <c:v>1.5674873512665312E-2</c:v>
                </c:pt>
                <c:pt idx="4">
                  <c:v>1.7892507147540128E-2</c:v>
                </c:pt>
                <c:pt idx="5">
                  <c:v>1.9570789293831829E-2</c:v>
                </c:pt>
                <c:pt idx="6">
                  <c:v>2.0281855239846016E-2</c:v>
                </c:pt>
                <c:pt idx="7">
                  <c:v>2.0496726182502801E-2</c:v>
                </c:pt>
                <c:pt idx="8">
                  <c:v>2.094533479024896E-2</c:v>
                </c:pt>
                <c:pt idx="9">
                  <c:v>2.2058213245206532E-2</c:v>
                </c:pt>
                <c:pt idx="10">
                  <c:v>2.3147195484881998E-2</c:v>
                </c:pt>
                <c:pt idx="11">
                  <c:v>2.4228303980600475E-2</c:v>
                </c:pt>
                <c:pt idx="12">
                  <c:v>2.5392374014698082E-2</c:v>
                </c:pt>
                <c:pt idx="13">
                  <c:v>2.6368460207166114E-2</c:v>
                </c:pt>
                <c:pt idx="14">
                  <c:v>2.8104124087795695E-2</c:v>
                </c:pt>
                <c:pt idx="15">
                  <c:v>2.9423418590823223E-2</c:v>
                </c:pt>
                <c:pt idx="16">
                  <c:v>3.0560435909655858E-2</c:v>
                </c:pt>
                <c:pt idx="17">
                  <c:v>3.1644738562147369E-2</c:v>
                </c:pt>
                <c:pt idx="18">
                  <c:v>3.2762740451744335E-2</c:v>
                </c:pt>
                <c:pt idx="19">
                  <c:v>3.4417209335785758E-2</c:v>
                </c:pt>
                <c:pt idx="20">
                  <c:v>3.5638012252037284E-2</c:v>
                </c:pt>
                <c:pt idx="21">
                  <c:v>3.6532875167219321E-2</c:v>
                </c:pt>
                <c:pt idx="22">
                  <c:v>3.6998218632062298E-2</c:v>
                </c:pt>
                <c:pt idx="23">
                  <c:v>3.7330330445731447E-2</c:v>
                </c:pt>
                <c:pt idx="24">
                  <c:v>3.757305307015487E-2</c:v>
                </c:pt>
                <c:pt idx="25">
                  <c:v>3.7229076380661481E-2</c:v>
                </c:pt>
                <c:pt idx="26">
                  <c:v>3.6753546345238024E-2</c:v>
                </c:pt>
                <c:pt idx="27">
                  <c:v>3.6388088279412222E-2</c:v>
                </c:pt>
                <c:pt idx="28">
                  <c:v>3.6153475342621623E-2</c:v>
                </c:pt>
                <c:pt idx="29">
                  <c:v>3.5677198060829307E-2</c:v>
                </c:pt>
                <c:pt idx="30">
                  <c:v>3.4996053906271626E-2</c:v>
                </c:pt>
                <c:pt idx="31">
                  <c:v>3.3854907813797283E-2</c:v>
                </c:pt>
                <c:pt idx="32">
                  <c:v>3.2617002452008742E-2</c:v>
                </c:pt>
                <c:pt idx="33">
                  <c:v>3.1420730377870291E-2</c:v>
                </c:pt>
                <c:pt idx="34">
                  <c:v>2.9751016820573944E-2</c:v>
                </c:pt>
                <c:pt idx="35">
                  <c:v>2.7721194268253632E-2</c:v>
                </c:pt>
                <c:pt idx="36">
                  <c:v>2.5675528130509492E-2</c:v>
                </c:pt>
                <c:pt idx="37">
                  <c:v>2.4236324307164464E-2</c:v>
                </c:pt>
                <c:pt idx="38">
                  <c:v>2.2945302274691236E-2</c:v>
                </c:pt>
                <c:pt idx="39">
                  <c:v>2.1535996708073372E-2</c:v>
                </c:pt>
                <c:pt idx="40">
                  <c:v>2.0408860601770697E-2</c:v>
                </c:pt>
                <c:pt idx="41">
                  <c:v>1.9107322035352085E-2</c:v>
                </c:pt>
                <c:pt idx="42">
                  <c:v>1.8189932869298469E-2</c:v>
                </c:pt>
                <c:pt idx="43">
                  <c:v>1.7620146324936106E-2</c:v>
                </c:pt>
                <c:pt idx="44">
                  <c:v>1.677239560975835E-2</c:v>
                </c:pt>
                <c:pt idx="45">
                  <c:v>1.5213064913368796E-2</c:v>
                </c:pt>
                <c:pt idx="46">
                  <c:v>1.3122815268707575E-2</c:v>
                </c:pt>
                <c:pt idx="47">
                  <c:v>1.0969246620905046E-2</c:v>
                </c:pt>
                <c:pt idx="48">
                  <c:v>8.4387689351380826E-3</c:v>
                </c:pt>
                <c:pt idx="49">
                  <c:v>5.8553462184018782E-3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A4E-4F08-842F-50C1F28A126E}"/>
            </c:ext>
          </c:extLst>
        </c:ser>
        <c:ser>
          <c:idx val="3"/>
          <c:order val="3"/>
          <c:tx>
            <c:v>Pakistani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Sheet1!$E$2:$E$51</c:f>
              <c:numCache>
                <c:formatCode>General</c:formatCode>
                <c:ptCount val="50"/>
                <c:pt idx="0">
                  <c:v>9.618615903163685E-3</c:v>
                </c:pt>
                <c:pt idx="1">
                  <c:v>1.445234056001788E-2</c:v>
                </c:pt>
                <c:pt idx="2">
                  <c:v>1.9203567153259563E-2</c:v>
                </c:pt>
                <c:pt idx="3">
                  <c:v>2.3351105410488904E-2</c:v>
                </c:pt>
                <c:pt idx="4">
                  <c:v>2.653618255595774E-2</c:v>
                </c:pt>
                <c:pt idx="5">
                  <c:v>2.9004136964360019E-2</c:v>
                </c:pt>
                <c:pt idx="6">
                  <c:v>2.9983458101932675E-2</c:v>
                </c:pt>
                <c:pt idx="7">
                  <c:v>3.1024131863065393E-2</c:v>
                </c:pt>
                <c:pt idx="8">
                  <c:v>3.1507897325188203E-2</c:v>
                </c:pt>
                <c:pt idx="9">
                  <c:v>3.1455342300081526E-2</c:v>
                </c:pt>
                <c:pt idx="10">
                  <c:v>3.1908579374529109E-2</c:v>
                </c:pt>
                <c:pt idx="11">
                  <c:v>3.293092605463592E-2</c:v>
                </c:pt>
                <c:pt idx="12">
                  <c:v>3.4368436749604728E-2</c:v>
                </c:pt>
                <c:pt idx="13">
                  <c:v>3.5331081437514268E-2</c:v>
                </c:pt>
                <c:pt idx="14">
                  <c:v>3.5614709993496876E-2</c:v>
                </c:pt>
                <c:pt idx="15">
                  <c:v>3.6734432555247283E-2</c:v>
                </c:pt>
                <c:pt idx="16">
                  <c:v>3.7206328750170554E-2</c:v>
                </c:pt>
                <c:pt idx="17">
                  <c:v>3.7814390822837628E-2</c:v>
                </c:pt>
                <c:pt idx="18">
                  <c:v>3.7886426939464861E-2</c:v>
                </c:pt>
                <c:pt idx="19">
                  <c:v>3.7252898870750319E-2</c:v>
                </c:pt>
                <c:pt idx="20">
                  <c:v>3.7330997222679574E-2</c:v>
                </c:pt>
                <c:pt idx="21">
                  <c:v>3.7278037661891049E-2</c:v>
                </c:pt>
                <c:pt idx="22">
                  <c:v>3.7490872551963435E-2</c:v>
                </c:pt>
                <c:pt idx="23">
                  <c:v>3.7128392755908388E-2</c:v>
                </c:pt>
                <c:pt idx="24">
                  <c:v>3.6044527479507864E-2</c:v>
                </c:pt>
                <c:pt idx="25">
                  <c:v>3.5811844338889058E-2</c:v>
                </c:pt>
                <c:pt idx="26">
                  <c:v>3.5246600147389409E-2</c:v>
                </c:pt>
                <c:pt idx="27">
                  <c:v>3.4491891168290406E-2</c:v>
                </c:pt>
                <c:pt idx="28">
                  <c:v>3.3185717262704896E-2</c:v>
                </c:pt>
                <c:pt idx="29">
                  <c:v>3.1317602287543114E-2</c:v>
                </c:pt>
                <c:pt idx="30">
                  <c:v>2.9295191626242435E-2</c:v>
                </c:pt>
                <c:pt idx="31">
                  <c:v>2.7455979666057367E-2</c:v>
                </c:pt>
                <c:pt idx="32">
                  <c:v>2.5475486482040219E-2</c:v>
                </c:pt>
                <c:pt idx="33">
                  <c:v>2.3211050839405296E-2</c:v>
                </c:pt>
                <c:pt idx="34">
                  <c:v>2.0841343353486447E-2</c:v>
                </c:pt>
                <c:pt idx="35">
                  <c:v>1.8891225380712938E-2</c:v>
                </c:pt>
                <c:pt idx="36">
                  <c:v>1.7399116348077604E-2</c:v>
                </c:pt>
                <c:pt idx="37">
                  <c:v>1.6014900759679099E-2</c:v>
                </c:pt>
                <c:pt idx="38">
                  <c:v>1.4667570892631768E-2</c:v>
                </c:pt>
                <c:pt idx="39">
                  <c:v>1.351311265129386E-2</c:v>
                </c:pt>
                <c:pt idx="40">
                  <c:v>1.2361309485550682E-2</c:v>
                </c:pt>
                <c:pt idx="41">
                  <c:v>1.144904682280086E-2</c:v>
                </c:pt>
                <c:pt idx="42">
                  <c:v>1.0584957279365108E-2</c:v>
                </c:pt>
                <c:pt idx="43">
                  <c:v>9.7919425516753561E-3</c:v>
                </c:pt>
                <c:pt idx="44">
                  <c:v>9.1084607630377446E-3</c:v>
                </c:pt>
                <c:pt idx="45">
                  <c:v>8.1511435026347789E-3</c:v>
                </c:pt>
                <c:pt idx="46">
                  <c:v>7.1148069104303652E-3</c:v>
                </c:pt>
                <c:pt idx="47">
                  <c:v>5.8523391159469819E-3</c:v>
                </c:pt>
                <c:pt idx="48">
                  <c:v>4.4794062889921714E-3</c:v>
                </c:pt>
                <c:pt idx="49">
                  <c:v>3.1552783652416031E-3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A4E-4F08-842F-50C1F28A126E}"/>
            </c:ext>
          </c:extLst>
        </c:ser>
        <c:ser>
          <c:idx val="4"/>
          <c:order val="4"/>
          <c:tx>
            <c:v>Bangladeshi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Sheet1!$F$2:$F$51</c:f>
              <c:numCache>
                <c:formatCode>General</c:formatCode>
                <c:ptCount val="50"/>
                <c:pt idx="0">
                  <c:v>1.3901060837657707E-2</c:v>
                </c:pt>
                <c:pt idx="1">
                  <c:v>1.8956398130587998E-2</c:v>
                </c:pt>
                <c:pt idx="2">
                  <c:v>2.3886969396422954E-2</c:v>
                </c:pt>
                <c:pt idx="3">
                  <c:v>2.8518931929553754E-2</c:v>
                </c:pt>
                <c:pt idx="4">
                  <c:v>3.2072075655175565E-2</c:v>
                </c:pt>
                <c:pt idx="5">
                  <c:v>3.4203293959200277E-2</c:v>
                </c:pt>
                <c:pt idx="6">
                  <c:v>3.4622578743178589E-2</c:v>
                </c:pt>
                <c:pt idx="7">
                  <c:v>3.4352571985349904E-2</c:v>
                </c:pt>
                <c:pt idx="8">
                  <c:v>3.3788052841030591E-2</c:v>
                </c:pt>
                <c:pt idx="9">
                  <c:v>3.2808847633992319E-2</c:v>
                </c:pt>
                <c:pt idx="10">
                  <c:v>3.2592037013857406E-2</c:v>
                </c:pt>
                <c:pt idx="11">
                  <c:v>3.2568783489826551E-2</c:v>
                </c:pt>
                <c:pt idx="12">
                  <c:v>3.3216666353479821E-2</c:v>
                </c:pt>
                <c:pt idx="13">
                  <c:v>3.376440358379397E-2</c:v>
                </c:pt>
                <c:pt idx="14">
                  <c:v>3.450693721990826E-2</c:v>
                </c:pt>
                <c:pt idx="15">
                  <c:v>3.5340912062668879E-2</c:v>
                </c:pt>
                <c:pt idx="16">
                  <c:v>3.5822878143013041E-2</c:v>
                </c:pt>
                <c:pt idx="17">
                  <c:v>3.6533767310101606E-2</c:v>
                </c:pt>
                <c:pt idx="18">
                  <c:v>3.7105372153818032E-2</c:v>
                </c:pt>
                <c:pt idx="19">
                  <c:v>3.7755886847790535E-2</c:v>
                </c:pt>
                <c:pt idx="20">
                  <c:v>3.8046892936421078E-2</c:v>
                </c:pt>
                <c:pt idx="21">
                  <c:v>3.7812059025867116E-2</c:v>
                </c:pt>
                <c:pt idx="22">
                  <c:v>3.7741554661853631E-2</c:v>
                </c:pt>
                <c:pt idx="23">
                  <c:v>3.7182444328009566E-2</c:v>
                </c:pt>
                <c:pt idx="24">
                  <c:v>3.6414998502428464E-2</c:v>
                </c:pt>
                <c:pt idx="25">
                  <c:v>3.5452951416014011E-2</c:v>
                </c:pt>
                <c:pt idx="26">
                  <c:v>3.4215071102705198E-2</c:v>
                </c:pt>
                <c:pt idx="27">
                  <c:v>3.2866806437103234E-2</c:v>
                </c:pt>
                <c:pt idx="28">
                  <c:v>3.1305034032013554E-2</c:v>
                </c:pt>
                <c:pt idx="29">
                  <c:v>3.0126118852563961E-2</c:v>
                </c:pt>
                <c:pt idx="30">
                  <c:v>2.8698602059907947E-2</c:v>
                </c:pt>
                <c:pt idx="31">
                  <c:v>2.6905698359998575E-2</c:v>
                </c:pt>
                <c:pt idx="32">
                  <c:v>2.4789062129483765E-2</c:v>
                </c:pt>
                <c:pt idx="33">
                  <c:v>2.2457502354182868E-2</c:v>
                </c:pt>
                <c:pt idx="34">
                  <c:v>2.0233825480981616E-2</c:v>
                </c:pt>
                <c:pt idx="35">
                  <c:v>1.7920810082416479E-2</c:v>
                </c:pt>
                <c:pt idx="36">
                  <c:v>1.5712285739386177E-2</c:v>
                </c:pt>
                <c:pt idx="37">
                  <c:v>1.3720407432415066E-2</c:v>
                </c:pt>
                <c:pt idx="38">
                  <c:v>1.1981048958545114E-2</c:v>
                </c:pt>
                <c:pt idx="39">
                  <c:v>1.1004057716411655E-2</c:v>
                </c:pt>
                <c:pt idx="40">
                  <c:v>1.0147724650089035E-2</c:v>
                </c:pt>
                <c:pt idx="41">
                  <c:v>9.3732757091753039E-3</c:v>
                </c:pt>
                <c:pt idx="42">
                  <c:v>8.5324745374350149E-3</c:v>
                </c:pt>
                <c:pt idx="43">
                  <c:v>7.7294393685228531E-3</c:v>
                </c:pt>
                <c:pt idx="44">
                  <c:v>6.9097670091453779E-3</c:v>
                </c:pt>
                <c:pt idx="45">
                  <c:v>5.8998961822092702E-3</c:v>
                </c:pt>
                <c:pt idx="46">
                  <c:v>4.7777396656601377E-3</c:v>
                </c:pt>
                <c:pt idx="47">
                  <c:v>3.6257120480833551E-3</c:v>
                </c:pt>
                <c:pt idx="48">
                  <c:v>2.6750485667168152E-3</c:v>
                </c:pt>
                <c:pt idx="49">
                  <c:v>1.9037862368526761E-3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E6-45A0-8050-B695E80AA5FE}"/>
            </c:ext>
          </c:extLst>
        </c:ser>
        <c:ser>
          <c:idx val="5"/>
          <c:order val="5"/>
          <c:tx>
            <c:v>Other Asian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Sheet1!$G$2:$G$51</c:f>
              <c:numCache>
                <c:formatCode>General</c:formatCode>
                <c:ptCount val="50"/>
                <c:pt idx="0">
                  <c:v>5.9181182606877561E-3</c:v>
                </c:pt>
                <c:pt idx="1">
                  <c:v>8.1688934358432694E-3</c:v>
                </c:pt>
                <c:pt idx="2">
                  <c:v>1.059131825678212E-2</c:v>
                </c:pt>
                <c:pt idx="3">
                  <c:v>1.3304814160094896E-2</c:v>
                </c:pt>
                <c:pt idx="4">
                  <c:v>1.5819213562724886E-2</c:v>
                </c:pt>
                <c:pt idx="5">
                  <c:v>1.8005659973416837E-2</c:v>
                </c:pt>
                <c:pt idx="6">
                  <c:v>1.9696271513955563E-2</c:v>
                </c:pt>
                <c:pt idx="7">
                  <c:v>2.0866090000203872E-2</c:v>
                </c:pt>
                <c:pt idx="8">
                  <c:v>2.2279086994593661E-2</c:v>
                </c:pt>
                <c:pt idx="9">
                  <c:v>2.4102041068945819E-2</c:v>
                </c:pt>
                <c:pt idx="10">
                  <c:v>2.5851201685968467E-2</c:v>
                </c:pt>
                <c:pt idx="11">
                  <c:v>2.714948889438169E-2</c:v>
                </c:pt>
                <c:pt idx="12">
                  <c:v>2.805824114039571E-2</c:v>
                </c:pt>
                <c:pt idx="13">
                  <c:v>2.9128263355526058E-2</c:v>
                </c:pt>
                <c:pt idx="14">
                  <c:v>3.0610585023535326E-2</c:v>
                </c:pt>
                <c:pt idx="15">
                  <c:v>3.1711212650868376E-2</c:v>
                </c:pt>
                <c:pt idx="16">
                  <c:v>3.2297837753894096E-2</c:v>
                </c:pt>
                <c:pt idx="17">
                  <c:v>3.2812831145019095E-2</c:v>
                </c:pt>
                <c:pt idx="18">
                  <c:v>3.3174485652866646E-2</c:v>
                </c:pt>
                <c:pt idx="19">
                  <c:v>3.376096864199301E-2</c:v>
                </c:pt>
                <c:pt idx="20">
                  <c:v>3.4257298047398528E-2</c:v>
                </c:pt>
                <c:pt idx="21">
                  <c:v>3.4436704067833626E-2</c:v>
                </c:pt>
                <c:pt idx="22">
                  <c:v>3.4625872666170239E-2</c:v>
                </c:pt>
                <c:pt idx="23">
                  <c:v>3.4706840014741933E-2</c:v>
                </c:pt>
                <c:pt idx="24">
                  <c:v>3.4567249451170554E-2</c:v>
                </c:pt>
                <c:pt idx="25">
                  <c:v>3.4324722876667012E-2</c:v>
                </c:pt>
                <c:pt idx="26">
                  <c:v>3.3877489320912585E-2</c:v>
                </c:pt>
                <c:pt idx="27">
                  <c:v>3.3135900952024296E-2</c:v>
                </c:pt>
                <c:pt idx="28">
                  <c:v>3.291022815641912E-2</c:v>
                </c:pt>
                <c:pt idx="29">
                  <c:v>3.2581808136507115E-2</c:v>
                </c:pt>
                <c:pt idx="30">
                  <c:v>3.2001101248561814E-2</c:v>
                </c:pt>
                <c:pt idx="31">
                  <c:v>3.1197492996828169E-2</c:v>
                </c:pt>
                <c:pt idx="32">
                  <c:v>3.0200628127406572E-2</c:v>
                </c:pt>
                <c:pt idx="33">
                  <c:v>2.9649437163578346E-2</c:v>
                </c:pt>
                <c:pt idx="34">
                  <c:v>2.911509620445471E-2</c:v>
                </c:pt>
                <c:pt idx="35">
                  <c:v>2.8327788245036671E-2</c:v>
                </c:pt>
                <c:pt idx="36">
                  <c:v>2.7487591737656473E-2</c:v>
                </c:pt>
                <c:pt idx="37">
                  <c:v>2.6731347530481293E-2</c:v>
                </c:pt>
                <c:pt idx="38">
                  <c:v>2.5970740582699825E-2</c:v>
                </c:pt>
                <c:pt idx="39">
                  <c:v>2.5193344702367192E-2</c:v>
                </c:pt>
                <c:pt idx="40">
                  <c:v>2.4073706531906876E-2</c:v>
                </c:pt>
                <c:pt idx="41">
                  <c:v>2.2715831569052554E-2</c:v>
                </c:pt>
                <c:pt idx="42">
                  <c:v>2.1283891537766612E-2</c:v>
                </c:pt>
                <c:pt idx="43">
                  <c:v>1.9802869890391567E-2</c:v>
                </c:pt>
                <c:pt idx="44">
                  <c:v>1.7932001333525183E-2</c:v>
                </c:pt>
                <c:pt idx="45">
                  <c:v>1.5526319672892567E-2</c:v>
                </c:pt>
                <c:pt idx="46">
                  <c:v>1.2811771735742952E-2</c:v>
                </c:pt>
                <c:pt idx="47">
                  <c:v>1.0236803712739374E-2</c:v>
                </c:pt>
                <c:pt idx="48">
                  <c:v>7.9068773185041689E-3</c:v>
                </c:pt>
                <c:pt idx="49">
                  <c:v>5.7959230029070701E-3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E6-45A0-8050-B695E80AA5FE}"/>
            </c:ext>
          </c:extLst>
        </c:ser>
        <c:ser>
          <c:idx val="6"/>
          <c:order val="6"/>
          <c:tx>
            <c:v>Black Caribbean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Sheet1!$H$2:$H$51</c:f>
              <c:numCache>
                <c:formatCode>General</c:formatCode>
                <c:ptCount val="50"/>
                <c:pt idx="0">
                  <c:v>5.2052406183425463E-3</c:v>
                </c:pt>
                <c:pt idx="1">
                  <c:v>6.8174085645115734E-3</c:v>
                </c:pt>
                <c:pt idx="2">
                  <c:v>8.3748595033991385E-3</c:v>
                </c:pt>
                <c:pt idx="3">
                  <c:v>9.997345360832896E-3</c:v>
                </c:pt>
                <c:pt idx="4">
                  <c:v>1.1414149700378368E-2</c:v>
                </c:pt>
                <c:pt idx="5">
                  <c:v>1.254670397635884E-2</c:v>
                </c:pt>
                <c:pt idx="6">
                  <c:v>1.3222012144246831E-2</c:v>
                </c:pt>
                <c:pt idx="7">
                  <c:v>1.343426208718845E-2</c:v>
                </c:pt>
                <c:pt idx="8">
                  <c:v>1.3907588150989601E-2</c:v>
                </c:pt>
                <c:pt idx="9">
                  <c:v>1.4470674080033252E-2</c:v>
                </c:pt>
                <c:pt idx="10">
                  <c:v>1.4982604684888096E-2</c:v>
                </c:pt>
                <c:pt idx="11">
                  <c:v>1.5467405683147993E-2</c:v>
                </c:pt>
                <c:pt idx="12">
                  <c:v>1.5927101546218372E-2</c:v>
                </c:pt>
                <c:pt idx="13">
                  <c:v>1.6508680142392256E-2</c:v>
                </c:pt>
                <c:pt idx="14">
                  <c:v>1.7107417131588452E-2</c:v>
                </c:pt>
                <c:pt idx="15">
                  <c:v>1.7644682879034063E-2</c:v>
                </c:pt>
                <c:pt idx="16">
                  <c:v>1.8020107107747596E-2</c:v>
                </c:pt>
                <c:pt idx="17">
                  <c:v>1.8168923423625673E-2</c:v>
                </c:pt>
                <c:pt idx="18">
                  <c:v>1.8512507336162994E-2</c:v>
                </c:pt>
                <c:pt idx="19">
                  <c:v>1.8946215440765274E-2</c:v>
                </c:pt>
                <c:pt idx="20">
                  <c:v>1.9261006614963203E-2</c:v>
                </c:pt>
                <c:pt idx="21">
                  <c:v>1.9479260837540136E-2</c:v>
                </c:pt>
                <c:pt idx="22">
                  <c:v>1.9717113397027183E-2</c:v>
                </c:pt>
                <c:pt idx="23">
                  <c:v>2.0724406203023685E-2</c:v>
                </c:pt>
                <c:pt idx="24">
                  <c:v>2.1724055148581261E-2</c:v>
                </c:pt>
                <c:pt idx="25">
                  <c:v>2.2681715118636214E-2</c:v>
                </c:pt>
                <c:pt idx="26">
                  <c:v>2.3686672247230565E-2</c:v>
                </c:pt>
                <c:pt idx="27">
                  <c:v>2.5109601780903205E-2</c:v>
                </c:pt>
                <c:pt idx="28">
                  <c:v>2.745074133196072E-2</c:v>
                </c:pt>
                <c:pt idx="29">
                  <c:v>2.9867831799804807E-2</c:v>
                </c:pt>
                <c:pt idx="30">
                  <c:v>3.2415474802546237E-2</c:v>
                </c:pt>
                <c:pt idx="31">
                  <c:v>3.4963855420734664E-2</c:v>
                </c:pt>
                <c:pt idx="32">
                  <c:v>3.7506892558535058E-2</c:v>
                </c:pt>
                <c:pt idx="33">
                  <c:v>4.031020766464391E-2</c:v>
                </c:pt>
                <c:pt idx="34">
                  <c:v>4.2667150165549061E-2</c:v>
                </c:pt>
                <c:pt idx="35">
                  <c:v>4.4223748509742332E-2</c:v>
                </c:pt>
                <c:pt idx="36">
                  <c:v>4.477735614805993E-2</c:v>
                </c:pt>
                <c:pt idx="37">
                  <c:v>4.5151700736448981E-2</c:v>
                </c:pt>
                <c:pt idx="38">
                  <c:v>4.5591442962472875E-2</c:v>
                </c:pt>
                <c:pt idx="39">
                  <c:v>4.5224908440593736E-2</c:v>
                </c:pt>
                <c:pt idx="40">
                  <c:v>4.4038424613855084E-2</c:v>
                </c:pt>
                <c:pt idx="41">
                  <c:v>4.2114996148200419E-2</c:v>
                </c:pt>
                <c:pt idx="42">
                  <c:v>4.0670378768248416E-2</c:v>
                </c:pt>
                <c:pt idx="43">
                  <c:v>3.9092857450204049E-2</c:v>
                </c:pt>
                <c:pt idx="44">
                  <c:v>3.6169054912068246E-2</c:v>
                </c:pt>
                <c:pt idx="45">
                  <c:v>3.2066399792351416E-2</c:v>
                </c:pt>
                <c:pt idx="46">
                  <c:v>2.7224177075160901E-2</c:v>
                </c:pt>
                <c:pt idx="47">
                  <c:v>2.2258965440857655E-2</c:v>
                </c:pt>
                <c:pt idx="48">
                  <c:v>1.7415688222212962E-2</c:v>
                </c:pt>
                <c:pt idx="49">
                  <c:v>1.280491020510803E-2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DE6-45A0-8050-B695E80AA5FE}"/>
            </c:ext>
          </c:extLst>
        </c:ser>
        <c:ser>
          <c:idx val="7"/>
          <c:order val="7"/>
          <c:tx>
            <c:v>Black African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21.069265326906496</c:v>
                </c:pt>
                <c:pt idx="1">
                  <c:v>21.86235653805317</c:v>
                </c:pt>
                <c:pt idx="2">
                  <c:v>22.655447749199844</c:v>
                </c:pt>
                <c:pt idx="3">
                  <c:v>23.448538960346518</c:v>
                </c:pt>
                <c:pt idx="4">
                  <c:v>24.241630171493192</c:v>
                </c:pt>
                <c:pt idx="5">
                  <c:v>25.034721382639866</c:v>
                </c:pt>
                <c:pt idx="6">
                  <c:v>25.82781259378654</c:v>
                </c:pt>
                <c:pt idx="7">
                  <c:v>26.62090380493321</c:v>
                </c:pt>
                <c:pt idx="8">
                  <c:v>27.413995016079884</c:v>
                </c:pt>
                <c:pt idx="9">
                  <c:v>28.207086227226558</c:v>
                </c:pt>
                <c:pt idx="10">
                  <c:v>29.000177438373232</c:v>
                </c:pt>
                <c:pt idx="11">
                  <c:v>29.793268649519906</c:v>
                </c:pt>
                <c:pt idx="12">
                  <c:v>30.58635986066658</c:v>
                </c:pt>
                <c:pt idx="13">
                  <c:v>31.379451071813254</c:v>
                </c:pt>
                <c:pt idx="14">
                  <c:v>32.172542282959924</c:v>
                </c:pt>
                <c:pt idx="15">
                  <c:v>32.965633494106598</c:v>
                </c:pt>
                <c:pt idx="16">
                  <c:v>33.758724705253272</c:v>
                </c:pt>
                <c:pt idx="17">
                  <c:v>34.551815916399946</c:v>
                </c:pt>
                <c:pt idx="18">
                  <c:v>35.34490712754662</c:v>
                </c:pt>
                <c:pt idx="19">
                  <c:v>36.137998338693293</c:v>
                </c:pt>
                <c:pt idx="20">
                  <c:v>36.931089549839967</c:v>
                </c:pt>
                <c:pt idx="21">
                  <c:v>37.724180760986641</c:v>
                </c:pt>
                <c:pt idx="22">
                  <c:v>38.517271972133315</c:v>
                </c:pt>
                <c:pt idx="23">
                  <c:v>39.310363183279989</c:v>
                </c:pt>
                <c:pt idx="24">
                  <c:v>40.103454394426663</c:v>
                </c:pt>
                <c:pt idx="25">
                  <c:v>40.896545605573337</c:v>
                </c:pt>
                <c:pt idx="26">
                  <c:v>41.689636816720011</c:v>
                </c:pt>
                <c:pt idx="27">
                  <c:v>42.482728027866685</c:v>
                </c:pt>
                <c:pt idx="28">
                  <c:v>43.275819239013359</c:v>
                </c:pt>
                <c:pt idx="29">
                  <c:v>44.068910450160033</c:v>
                </c:pt>
                <c:pt idx="30">
                  <c:v>44.862001661306707</c:v>
                </c:pt>
                <c:pt idx="31">
                  <c:v>45.65509287245338</c:v>
                </c:pt>
                <c:pt idx="32">
                  <c:v>46.448184083600054</c:v>
                </c:pt>
                <c:pt idx="33">
                  <c:v>47.241275294746728</c:v>
                </c:pt>
                <c:pt idx="34">
                  <c:v>48.034366505893402</c:v>
                </c:pt>
                <c:pt idx="35">
                  <c:v>48.827457717040076</c:v>
                </c:pt>
                <c:pt idx="36">
                  <c:v>49.62054892818675</c:v>
                </c:pt>
                <c:pt idx="37">
                  <c:v>50.413640139333424</c:v>
                </c:pt>
                <c:pt idx="38">
                  <c:v>51.206731350480091</c:v>
                </c:pt>
                <c:pt idx="39">
                  <c:v>51.999822561626765</c:v>
                </c:pt>
                <c:pt idx="40">
                  <c:v>52.792913772773439</c:v>
                </c:pt>
                <c:pt idx="41">
                  <c:v>53.586004983920112</c:v>
                </c:pt>
                <c:pt idx="42">
                  <c:v>54.379096195066786</c:v>
                </c:pt>
                <c:pt idx="43">
                  <c:v>55.17218740621346</c:v>
                </c:pt>
                <c:pt idx="44">
                  <c:v>55.965278617360134</c:v>
                </c:pt>
                <c:pt idx="45">
                  <c:v>56.758369828506808</c:v>
                </c:pt>
                <c:pt idx="46">
                  <c:v>57.551461039653482</c:v>
                </c:pt>
                <c:pt idx="47">
                  <c:v>58.344552250800156</c:v>
                </c:pt>
                <c:pt idx="48">
                  <c:v>59.13764346194683</c:v>
                </c:pt>
                <c:pt idx="49">
                  <c:v>59.930734673093504</c:v>
                </c:pt>
              </c:numCache>
            </c:numRef>
          </c:xVal>
          <c:yVal>
            <c:numRef>
              <c:f>Sheet1!$I$2:$I$51</c:f>
              <c:numCache>
                <c:formatCode>General</c:formatCode>
                <c:ptCount val="50"/>
                <c:pt idx="0">
                  <c:v>6.5604577146362638E-3</c:v>
                </c:pt>
                <c:pt idx="1">
                  <c:v>9.3009003429628707E-3</c:v>
                </c:pt>
                <c:pt idx="2">
                  <c:v>1.2153573035081742E-2</c:v>
                </c:pt>
                <c:pt idx="3">
                  <c:v>1.4968950146895057E-2</c:v>
                </c:pt>
                <c:pt idx="4">
                  <c:v>1.7375422305121398E-2</c:v>
                </c:pt>
                <c:pt idx="5">
                  <c:v>1.9091045256561977E-2</c:v>
                </c:pt>
                <c:pt idx="6">
                  <c:v>2.0172059865161813E-2</c:v>
                </c:pt>
                <c:pt idx="7">
                  <c:v>2.1122323996142344E-2</c:v>
                </c:pt>
                <c:pt idx="8">
                  <c:v>2.2010041232094282E-2</c:v>
                </c:pt>
                <c:pt idx="9">
                  <c:v>2.2561478573464133E-2</c:v>
                </c:pt>
                <c:pt idx="10">
                  <c:v>2.2906941534865208E-2</c:v>
                </c:pt>
                <c:pt idx="11">
                  <c:v>2.3842796215958445E-2</c:v>
                </c:pt>
                <c:pt idx="12">
                  <c:v>2.4836244609035541E-2</c:v>
                </c:pt>
                <c:pt idx="13">
                  <c:v>2.5758407220212796E-2</c:v>
                </c:pt>
                <c:pt idx="14">
                  <c:v>2.6724773927982788E-2</c:v>
                </c:pt>
                <c:pt idx="15">
                  <c:v>2.7643931631769231E-2</c:v>
                </c:pt>
                <c:pt idx="16">
                  <c:v>2.8724411397423519E-2</c:v>
                </c:pt>
                <c:pt idx="17">
                  <c:v>2.9796714175354577E-2</c:v>
                </c:pt>
                <c:pt idx="18">
                  <c:v>3.0525290597871898E-2</c:v>
                </c:pt>
                <c:pt idx="19">
                  <c:v>3.1114755198266703E-2</c:v>
                </c:pt>
                <c:pt idx="20">
                  <c:v>3.1417377039174486E-2</c:v>
                </c:pt>
                <c:pt idx="21">
                  <c:v>3.209830563342133E-2</c:v>
                </c:pt>
                <c:pt idx="22">
                  <c:v>3.2683103423372384E-2</c:v>
                </c:pt>
                <c:pt idx="23">
                  <c:v>3.2772700137125306E-2</c:v>
                </c:pt>
                <c:pt idx="24">
                  <c:v>3.2579071263568064E-2</c:v>
                </c:pt>
                <c:pt idx="25">
                  <c:v>3.315328889374429E-2</c:v>
                </c:pt>
                <c:pt idx="26">
                  <c:v>3.412004829380396E-2</c:v>
                </c:pt>
                <c:pt idx="27">
                  <c:v>3.5139715816253934E-2</c:v>
                </c:pt>
                <c:pt idx="28">
                  <c:v>3.5789436969898725E-2</c:v>
                </c:pt>
                <c:pt idx="29">
                  <c:v>3.5725683423297343E-2</c:v>
                </c:pt>
                <c:pt idx="30">
                  <c:v>3.5794751994894666E-2</c:v>
                </c:pt>
                <c:pt idx="31">
                  <c:v>3.5744278852191204E-2</c:v>
                </c:pt>
                <c:pt idx="32">
                  <c:v>3.5536804981243765E-2</c:v>
                </c:pt>
                <c:pt idx="33">
                  <c:v>3.4891053949191786E-2</c:v>
                </c:pt>
                <c:pt idx="34">
                  <c:v>3.3450570988054484E-2</c:v>
                </c:pt>
                <c:pt idx="35">
                  <c:v>3.2536730710140301E-2</c:v>
                </c:pt>
                <c:pt idx="36">
                  <c:v>3.132420635678991E-2</c:v>
                </c:pt>
                <c:pt idx="37">
                  <c:v>2.9889352538900599E-2</c:v>
                </c:pt>
                <c:pt idx="38">
                  <c:v>2.8380747091606224E-2</c:v>
                </c:pt>
                <c:pt idx="39">
                  <c:v>2.6628077877552888E-2</c:v>
                </c:pt>
                <c:pt idx="40">
                  <c:v>2.4694864660211504E-2</c:v>
                </c:pt>
                <c:pt idx="41">
                  <c:v>2.2480569514165046E-2</c:v>
                </c:pt>
                <c:pt idx="42">
                  <c:v>2.0207216881055132E-2</c:v>
                </c:pt>
                <c:pt idx="43">
                  <c:v>1.8155592065243878E-2</c:v>
                </c:pt>
                <c:pt idx="44">
                  <c:v>1.6330292323287636E-2</c:v>
                </c:pt>
                <c:pt idx="45">
                  <c:v>1.4368508076909127E-2</c:v>
                </c:pt>
                <c:pt idx="46">
                  <c:v>1.2083331588135475E-2</c:v>
                </c:pt>
                <c:pt idx="47">
                  <c:v>9.6444385770956664E-3</c:v>
                </c:pt>
                <c:pt idx="48">
                  <c:v>7.2977427483690372E-3</c:v>
                </c:pt>
                <c:pt idx="49">
                  <c:v>5.3869876539361901E-3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DE6-45A0-8050-B695E80AA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9898400"/>
        <c:axId val="947740928"/>
        <c:extLst>
          <c:ext xmlns:c15="http://schemas.microsoft.com/office/drawing/2012/chart" uri="{02D57815-91ED-43cb-92C2-25804820EDAC}">
            <c15:filteredScatterSeries>
              <c15:ser>
                <c:idx val="8"/>
                <c:order val="8"/>
                <c:tx>
                  <c:v>Other</c:v>
                </c:tx>
                <c:spPr>
                  <a:ln w="19050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Sheet1!$A$2:$A$51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21.069265326906496</c:v>
                      </c:pt>
                      <c:pt idx="1">
                        <c:v>21.86235653805317</c:v>
                      </c:pt>
                      <c:pt idx="2">
                        <c:v>22.655447749199844</c:v>
                      </c:pt>
                      <c:pt idx="3">
                        <c:v>23.448538960346518</c:v>
                      </c:pt>
                      <c:pt idx="4">
                        <c:v>24.241630171493192</c:v>
                      </c:pt>
                      <c:pt idx="5">
                        <c:v>25.034721382639866</c:v>
                      </c:pt>
                      <c:pt idx="6">
                        <c:v>25.82781259378654</c:v>
                      </c:pt>
                      <c:pt idx="7">
                        <c:v>26.62090380493321</c:v>
                      </c:pt>
                      <c:pt idx="8">
                        <c:v>27.413995016079884</c:v>
                      </c:pt>
                      <c:pt idx="9">
                        <c:v>28.207086227226558</c:v>
                      </c:pt>
                      <c:pt idx="10">
                        <c:v>29.000177438373232</c:v>
                      </c:pt>
                      <c:pt idx="11">
                        <c:v>29.793268649519906</c:v>
                      </c:pt>
                      <c:pt idx="12">
                        <c:v>30.58635986066658</c:v>
                      </c:pt>
                      <c:pt idx="13">
                        <c:v>31.379451071813254</c:v>
                      </c:pt>
                      <c:pt idx="14">
                        <c:v>32.172542282959924</c:v>
                      </c:pt>
                      <c:pt idx="15">
                        <c:v>32.965633494106598</c:v>
                      </c:pt>
                      <c:pt idx="16">
                        <c:v>33.758724705253272</c:v>
                      </c:pt>
                      <c:pt idx="17">
                        <c:v>34.551815916399946</c:v>
                      </c:pt>
                      <c:pt idx="18">
                        <c:v>35.34490712754662</c:v>
                      </c:pt>
                      <c:pt idx="19">
                        <c:v>36.137998338693293</c:v>
                      </c:pt>
                      <c:pt idx="20">
                        <c:v>36.931089549839967</c:v>
                      </c:pt>
                      <c:pt idx="21">
                        <c:v>37.724180760986641</c:v>
                      </c:pt>
                      <c:pt idx="22">
                        <c:v>38.517271972133315</c:v>
                      </c:pt>
                      <c:pt idx="23">
                        <c:v>39.310363183279989</c:v>
                      </c:pt>
                      <c:pt idx="24">
                        <c:v>40.103454394426663</c:v>
                      </c:pt>
                      <c:pt idx="25">
                        <c:v>40.896545605573337</c:v>
                      </c:pt>
                      <c:pt idx="26">
                        <c:v>41.689636816720011</c:v>
                      </c:pt>
                      <c:pt idx="27">
                        <c:v>42.482728027866685</c:v>
                      </c:pt>
                      <c:pt idx="28">
                        <c:v>43.275819239013359</c:v>
                      </c:pt>
                      <c:pt idx="29">
                        <c:v>44.068910450160033</c:v>
                      </c:pt>
                      <c:pt idx="30">
                        <c:v>44.862001661306707</c:v>
                      </c:pt>
                      <c:pt idx="31">
                        <c:v>45.65509287245338</c:v>
                      </c:pt>
                      <c:pt idx="32">
                        <c:v>46.448184083600054</c:v>
                      </c:pt>
                      <c:pt idx="33">
                        <c:v>47.241275294746728</c:v>
                      </c:pt>
                      <c:pt idx="34">
                        <c:v>48.034366505893402</c:v>
                      </c:pt>
                      <c:pt idx="35">
                        <c:v>48.827457717040076</c:v>
                      </c:pt>
                      <c:pt idx="36">
                        <c:v>49.62054892818675</c:v>
                      </c:pt>
                      <c:pt idx="37">
                        <c:v>50.413640139333424</c:v>
                      </c:pt>
                      <c:pt idx="38">
                        <c:v>51.206731350480091</c:v>
                      </c:pt>
                      <c:pt idx="39">
                        <c:v>51.999822561626765</c:v>
                      </c:pt>
                      <c:pt idx="40">
                        <c:v>52.792913772773439</c:v>
                      </c:pt>
                      <c:pt idx="41">
                        <c:v>53.586004983920112</c:v>
                      </c:pt>
                      <c:pt idx="42">
                        <c:v>54.379096195066786</c:v>
                      </c:pt>
                      <c:pt idx="43">
                        <c:v>55.17218740621346</c:v>
                      </c:pt>
                      <c:pt idx="44">
                        <c:v>55.965278617360134</c:v>
                      </c:pt>
                      <c:pt idx="45">
                        <c:v>56.758369828506808</c:v>
                      </c:pt>
                      <c:pt idx="46">
                        <c:v>57.551461039653482</c:v>
                      </c:pt>
                      <c:pt idx="47">
                        <c:v>58.344552250800156</c:v>
                      </c:pt>
                      <c:pt idx="48">
                        <c:v>59.13764346194683</c:v>
                      </c:pt>
                      <c:pt idx="49">
                        <c:v>59.930734673093504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Sheet1!$J$2:$J$51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6.4575444553029715E-3</c:v>
                      </c:pt>
                      <c:pt idx="1">
                        <c:v>8.8366168263384112E-3</c:v>
                      </c:pt>
                      <c:pt idx="2">
                        <c:v>1.1308688478319616E-2</c:v>
                      </c:pt>
                      <c:pt idx="3">
                        <c:v>1.3893172968942E-2</c:v>
                      </c:pt>
                      <c:pt idx="4">
                        <c:v>1.681015703672549E-2</c:v>
                      </c:pt>
                      <c:pt idx="5">
                        <c:v>1.9368434983490009E-2</c:v>
                      </c:pt>
                      <c:pt idx="6">
                        <c:v>2.134104852380413E-2</c:v>
                      </c:pt>
                      <c:pt idx="7">
                        <c:v>2.2713806476232973E-2</c:v>
                      </c:pt>
                      <c:pt idx="8">
                        <c:v>2.4223561062421232E-2</c:v>
                      </c:pt>
                      <c:pt idx="9">
                        <c:v>2.5873066495266866E-2</c:v>
                      </c:pt>
                      <c:pt idx="10">
                        <c:v>2.7060729503391948E-2</c:v>
                      </c:pt>
                      <c:pt idx="11">
                        <c:v>2.7910121881269463E-2</c:v>
                      </c:pt>
                      <c:pt idx="12">
                        <c:v>2.857135594787184E-2</c:v>
                      </c:pt>
                      <c:pt idx="13">
                        <c:v>2.9471890105576208E-2</c:v>
                      </c:pt>
                      <c:pt idx="14">
                        <c:v>3.0316966763236253E-2</c:v>
                      </c:pt>
                      <c:pt idx="15">
                        <c:v>3.0943730798474609E-2</c:v>
                      </c:pt>
                      <c:pt idx="16">
                        <c:v>3.140627359341424E-2</c:v>
                      </c:pt>
                      <c:pt idx="17">
                        <c:v>3.1757107114694004E-2</c:v>
                      </c:pt>
                      <c:pt idx="18">
                        <c:v>3.2358978950685811E-2</c:v>
                      </c:pt>
                      <c:pt idx="19">
                        <c:v>3.2913074778602697E-2</c:v>
                      </c:pt>
                      <c:pt idx="20">
                        <c:v>3.3216805391959661E-2</c:v>
                      </c:pt>
                      <c:pt idx="21">
                        <c:v>3.3292104271747745E-2</c:v>
                      </c:pt>
                      <c:pt idx="22">
                        <c:v>3.3252707640896093E-2</c:v>
                      </c:pt>
                      <c:pt idx="23">
                        <c:v>3.4042870334084652E-2</c:v>
                      </c:pt>
                      <c:pt idx="24">
                        <c:v>3.4664411017347331E-2</c:v>
                      </c:pt>
                      <c:pt idx="25">
                        <c:v>3.4862085219121312E-2</c:v>
                      </c:pt>
                      <c:pt idx="26">
                        <c:v>3.4603258727622571E-2</c:v>
                      </c:pt>
                      <c:pt idx="27">
                        <c:v>3.4112542152615631E-2</c:v>
                      </c:pt>
                      <c:pt idx="28">
                        <c:v>3.4377886914288815E-2</c:v>
                      </c:pt>
                      <c:pt idx="29">
                        <c:v>3.4165371358539663E-2</c:v>
                      </c:pt>
                      <c:pt idx="30">
                        <c:v>3.3464988402661829E-2</c:v>
                      </c:pt>
                      <c:pt idx="31">
                        <c:v>3.239593030022736E-2</c:v>
                      </c:pt>
                      <c:pt idx="32">
                        <c:v>3.1444362221535418E-2</c:v>
                      </c:pt>
                      <c:pt idx="33">
                        <c:v>3.0966520695529059E-2</c:v>
                      </c:pt>
                      <c:pt idx="34">
                        <c:v>3.0339319818069876E-2</c:v>
                      </c:pt>
                      <c:pt idx="35">
                        <c:v>2.9294118174699773E-2</c:v>
                      </c:pt>
                      <c:pt idx="36">
                        <c:v>2.7650350308911158E-2</c:v>
                      </c:pt>
                      <c:pt idx="37">
                        <c:v>2.6045537477674754E-2</c:v>
                      </c:pt>
                      <c:pt idx="38">
                        <c:v>2.493762113766038E-2</c:v>
                      </c:pt>
                      <c:pt idx="39">
                        <c:v>2.3611441363080198E-2</c:v>
                      </c:pt>
                      <c:pt idx="40">
                        <c:v>2.1996216992299381E-2</c:v>
                      </c:pt>
                      <c:pt idx="41">
                        <c:v>2.0083657594322638E-2</c:v>
                      </c:pt>
                      <c:pt idx="42">
                        <c:v>1.8398561581457636E-2</c:v>
                      </c:pt>
                      <c:pt idx="43">
                        <c:v>1.7243669622459247E-2</c:v>
                      </c:pt>
                      <c:pt idx="44">
                        <c:v>1.5684917512910061E-2</c:v>
                      </c:pt>
                      <c:pt idx="45">
                        <c:v>1.3795590459285049E-2</c:v>
                      </c:pt>
                      <c:pt idx="46">
                        <c:v>1.1785577625048924E-2</c:v>
                      </c:pt>
                      <c:pt idx="47">
                        <c:v>9.4522539249652579E-3</c:v>
                      </c:pt>
                      <c:pt idx="48">
                        <c:v>7.3099979283744619E-3</c:v>
                      </c:pt>
                      <c:pt idx="49">
                        <c:v>5.3374039091336747E-3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5DE6-45A0-8050-B695E80AA5FE}"/>
                  </c:ext>
                </c:extLst>
              </c15:ser>
            </c15:filteredScatterSeries>
          </c:ext>
        </c:extLst>
      </c:scatterChart>
      <c:valAx>
        <c:axId val="919898400"/>
        <c:scaling>
          <c:orientation val="minMax"/>
          <c:max val="61"/>
          <c:min val="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740928"/>
        <c:crosses val="autoZero"/>
        <c:crossBetween val="midCat"/>
      </c:valAx>
      <c:valAx>
        <c:axId val="94774092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Density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898400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>
                <a:softEdge rad="0"/>
              </a:effectLst>
            </c:spPr>
          </c:marker>
          <c:dPt>
            <c:idx val="1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9F5-4752-88EF-1BA971642645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9F5-4752-88EF-1BA971642645}"/>
              </c:ext>
            </c:extLst>
          </c:dPt>
          <c:dPt>
            <c:idx val="5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9F5-4752-88EF-1BA971642645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9F5-4752-88EF-1BA971642645}"/>
              </c:ext>
            </c:extLst>
          </c:dPt>
          <c:dPt>
            <c:idx val="9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69F5-4752-88EF-1BA971642645}"/>
              </c:ext>
            </c:extLst>
          </c:dPt>
          <c:dPt>
            <c:idx val="11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69F5-4752-88EF-1BA971642645}"/>
              </c:ext>
            </c:extLst>
          </c:dPt>
          <c:dPt>
            <c:idx val="13"/>
            <c:marker>
              <c:symbol val="circle"/>
              <c:size val="8"/>
              <c:spPr>
                <a:solidFill>
                  <a:schemeClr val="accent5"/>
                </a:solidFill>
                <a:ln w="25400">
                  <a:solidFill>
                    <a:schemeClr val="accent5"/>
                  </a:solidFill>
                </a:ln>
                <a:effectLst>
                  <a:softEdge rad="0"/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9F5-4752-88EF-1BA971642645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Sheet1!$D$2:$D$17</c:f>
                <c:numCache>
                  <c:formatCode>General</c:formatCode>
                  <c:ptCount val="16"/>
                  <c:pt idx="0">
                    <c:v>2.8122012615203857</c:v>
                  </c:pt>
                  <c:pt idx="1">
                    <c:v>11.496611595153809</c:v>
                  </c:pt>
                  <c:pt idx="2">
                    <c:v>7.4592375755310059</c:v>
                  </c:pt>
                  <c:pt idx="3">
                    <c:v>7.3468012809753418</c:v>
                  </c:pt>
                  <c:pt idx="4">
                    <c:v>8.5206480026245117</c:v>
                  </c:pt>
                  <c:pt idx="5">
                    <c:v>10.326956748962402</c:v>
                  </c:pt>
                  <c:pt idx="6">
                    <c:v>19.074180603027344</c:v>
                  </c:pt>
                  <c:pt idx="7">
                    <c:v>16.409461975097656</c:v>
                  </c:pt>
                  <c:pt idx="8">
                    <c:v>16.39161491394043</c:v>
                  </c:pt>
                  <c:pt idx="9">
                    <c:v>14.592329025268555</c:v>
                  </c:pt>
                  <c:pt idx="10">
                    <c:v>6.6275100708007813</c:v>
                  </c:pt>
                  <c:pt idx="11">
                    <c:v>6.7081689834594727</c:v>
                  </c:pt>
                  <c:pt idx="12">
                    <c:v>6.5603165626525879</c:v>
                  </c:pt>
                  <c:pt idx="13">
                    <c:v>7.8561267852783203</c:v>
                  </c:pt>
                </c:numCache>
              </c:numRef>
            </c:plus>
            <c:minus>
              <c:numRef>
                <c:f>Sheet1!$D$2:$D$17</c:f>
                <c:numCache>
                  <c:formatCode>General</c:formatCode>
                  <c:ptCount val="16"/>
                  <c:pt idx="0">
                    <c:v>2.8122012615203857</c:v>
                  </c:pt>
                  <c:pt idx="1">
                    <c:v>11.496611595153809</c:v>
                  </c:pt>
                  <c:pt idx="2">
                    <c:v>7.4592375755310059</c:v>
                  </c:pt>
                  <c:pt idx="3">
                    <c:v>7.3468012809753418</c:v>
                  </c:pt>
                  <c:pt idx="4">
                    <c:v>8.5206480026245117</c:v>
                  </c:pt>
                  <c:pt idx="5">
                    <c:v>10.326956748962402</c:v>
                  </c:pt>
                  <c:pt idx="6">
                    <c:v>19.074180603027344</c:v>
                  </c:pt>
                  <c:pt idx="7">
                    <c:v>16.409461975097656</c:v>
                  </c:pt>
                  <c:pt idx="8">
                    <c:v>16.39161491394043</c:v>
                  </c:pt>
                  <c:pt idx="9">
                    <c:v>14.592329025268555</c:v>
                  </c:pt>
                  <c:pt idx="10">
                    <c:v>6.6275100708007813</c:v>
                  </c:pt>
                  <c:pt idx="11">
                    <c:v>6.7081689834594727</c:v>
                  </c:pt>
                  <c:pt idx="12">
                    <c:v>6.5603165626525879</c:v>
                  </c:pt>
                  <c:pt idx="13">
                    <c:v>7.8561267852783203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Sheet1!$C$2:$C$15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14</c:v>
                </c:pt>
                <c:pt idx="10">
                  <c:v>16</c:v>
                </c:pt>
                <c:pt idx="11">
                  <c:v>17</c:v>
                </c:pt>
                <c:pt idx="12">
                  <c:v>19</c:v>
                </c:pt>
                <c:pt idx="13">
                  <c:v>20</c:v>
                </c:pt>
              </c:numCache>
            </c:numRef>
          </c:xVal>
          <c:yVal>
            <c:numRef>
              <c:f>Sheet1!$B$2:$B$15</c:f>
              <c:numCache>
                <c:formatCode>0</c:formatCode>
                <c:ptCount val="14"/>
                <c:pt idx="0">
                  <c:v>4.6927180290222168</c:v>
                </c:pt>
                <c:pt idx="1">
                  <c:v>-10.494623184204102</c:v>
                </c:pt>
                <c:pt idx="2">
                  <c:v>-6.6410307884216309</c:v>
                </c:pt>
                <c:pt idx="3">
                  <c:v>-3.2978835105895996</c:v>
                </c:pt>
                <c:pt idx="4">
                  <c:v>-1.6082571744918823</c:v>
                </c:pt>
                <c:pt idx="5">
                  <c:v>-9.1878767013549805</c:v>
                </c:pt>
                <c:pt idx="6">
                  <c:v>-24.591531753540039</c:v>
                </c:pt>
                <c:pt idx="7">
                  <c:v>-9.5894260406494141</c:v>
                </c:pt>
                <c:pt idx="8">
                  <c:v>-13.35474967956543</c:v>
                </c:pt>
                <c:pt idx="9">
                  <c:v>-5.8418731689453125</c:v>
                </c:pt>
                <c:pt idx="10">
                  <c:v>-4.1658406257629395</c:v>
                </c:pt>
                <c:pt idx="11">
                  <c:v>3.1051740646362305</c:v>
                </c:pt>
                <c:pt idx="12">
                  <c:v>-1.3203682899475098</c:v>
                </c:pt>
                <c:pt idx="13">
                  <c:v>1.0236968994140625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F5-4752-88EF-1BA971642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141072"/>
        <c:axId val="1731678928"/>
      </c:scatterChart>
      <c:valAx>
        <c:axId val="1589141072"/>
        <c:scaling>
          <c:orientation val="minMax"/>
          <c:max val="21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00" sourceLinked="0"/>
        <c:majorTickMark val="none"/>
        <c:minorTickMark val="none"/>
        <c:tickLblPos val="none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678928"/>
        <c:crosses val="autoZero"/>
        <c:crossBetween val="midCat"/>
      </c:valAx>
      <c:valAx>
        <c:axId val="1731678928"/>
        <c:scaling>
          <c:orientation val="minMax"/>
          <c:max val="20"/>
          <c:min val="-5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Point</a:t>
                </a:r>
                <a:r>
                  <a:rPr lang="en-GB" baseline="0" dirty="0"/>
                  <a:t> estimate (participation)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14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BFBFBF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retneed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8"/>
                <c:pt idx="0">
                  <c:v>74.049812316894531</c:v>
                </c:pt>
                <c:pt idx="1">
                  <c:v>72.864280700683594</c:v>
                </c:pt>
                <c:pt idx="2">
                  <c:v>68.299034118652344</c:v>
                </c:pt>
                <c:pt idx="3">
                  <c:v>66.159111022949219</c:v>
                </c:pt>
                <c:pt idx="4">
                  <c:v>44.173149108886719</c:v>
                </c:pt>
                <c:pt idx="5">
                  <c:v>64.652305603027344</c:v>
                </c:pt>
                <c:pt idx="6">
                  <c:v>62.388355255126953</c:v>
                </c:pt>
                <c:pt idx="7">
                  <c:v>58.300086975097656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9-4785-88C4-51F3D7077B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1334100591"/>
        <c:axId val="1424509551"/>
      </c:barChart>
      <c:catAx>
        <c:axId val="133410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509551"/>
        <c:crosses val="autoZero"/>
        <c:auto val="1"/>
        <c:lblAlgn val="ctr"/>
        <c:lblOffset val="100"/>
        <c:noMultiLvlLbl val="0"/>
      </c:catAx>
      <c:valAx>
        <c:axId val="142450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Expect Adequate</a:t>
                </a:r>
                <a:r>
                  <a:rPr lang="en-GB" baseline="0" dirty="0"/>
                  <a:t> Retirement Income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0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in_pension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20.218242645263672</c:v>
                </c:pt>
                <c:pt idx="1">
                  <c:v>14.559235572814941</c:v>
                </c:pt>
                <c:pt idx="2">
                  <c:v>19.780746459960938</c:v>
                </c:pt>
                <c:pt idx="3">
                  <c:v>0.65332925319671631</c:v>
                </c:pt>
                <c:pt idx="4">
                  <c:v>0.94006341695785522</c:v>
                </c:pt>
                <c:pt idx="5">
                  <c:v>13.939582824707031</c:v>
                </c:pt>
                <c:pt idx="6">
                  <c:v>7.6424546241760254</c:v>
                </c:pt>
                <c:pt idx="7">
                  <c:v>3.1982977390289307</c:v>
                </c:pt>
                <c:pt idx="8">
                  <c:v>14.705850601196289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6C1-4FDD-B744-9547047BC7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1512200927"/>
        <c:axId val="1727649103"/>
        <c:extLst/>
      </c:barChart>
      <c:catAx>
        <c:axId val="151220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49103"/>
        <c:crosses val="autoZero"/>
        <c:auto val="1"/>
        <c:lblAlgn val="ctr"/>
        <c:lblOffset val="100"/>
        <c:noMultiLvlLbl val="0"/>
      </c:catAx>
      <c:valAx>
        <c:axId val="17276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Personal pension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0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55.792289733886719</c:v>
                </c:pt>
                <c:pt idx="1">
                  <c:v>52.870281219482422</c:v>
                </c:pt>
                <c:pt idx="2">
                  <c:v>54.698143005371094</c:v>
                </c:pt>
                <c:pt idx="3">
                  <c:v>54.641757965087891</c:v>
                </c:pt>
                <c:pt idx="4">
                  <c:v>65.661941528320313</c:v>
                </c:pt>
                <c:pt idx="5">
                  <c:v>66.580459594726563</c:v>
                </c:pt>
                <c:pt idx="6">
                  <c:v>71.604484558105469</c:v>
                </c:pt>
                <c:pt idx="7">
                  <c:v>75.185760498046875</c:v>
                </c:pt>
                <c:pt idx="8">
                  <c:v>78.926712036132813</c:v>
                </c:pt>
                <c:pt idx="9">
                  <c:v>78.974937438964844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50.475234985351563</c:v>
                </c:pt>
                <c:pt idx="1">
                  <c:v>43.856315612792969</c:v>
                </c:pt>
                <c:pt idx="2">
                  <c:v>48.597393035888672</c:v>
                </c:pt>
                <c:pt idx="3">
                  <c:v>50.989734649658203</c:v>
                </c:pt>
                <c:pt idx="4">
                  <c:v>62.720191955566406</c:v>
                </c:pt>
                <c:pt idx="5">
                  <c:v>52.860511779785156</c:v>
                </c:pt>
                <c:pt idx="6">
                  <c:v>71.275779724121094</c:v>
                </c:pt>
                <c:pt idx="7">
                  <c:v>64.126701354980469</c:v>
                </c:pt>
                <c:pt idx="8">
                  <c:v>79.624130249023438</c:v>
                </c:pt>
                <c:pt idx="9">
                  <c:v>70.403953552246094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47.131568908691406</c:v>
                </c:pt>
                <c:pt idx="1">
                  <c:v>41.296669006347656</c:v>
                </c:pt>
                <c:pt idx="2">
                  <c:v>49.134536743164063</c:v>
                </c:pt>
                <c:pt idx="3">
                  <c:v>49.704906463623047</c:v>
                </c:pt>
                <c:pt idx="4">
                  <c:v>53.685028076171875</c:v>
                </c:pt>
                <c:pt idx="5">
                  <c:v>69.525871276855469</c:v>
                </c:pt>
                <c:pt idx="6">
                  <c:v>73.331977844238281</c:v>
                </c:pt>
                <c:pt idx="7">
                  <c:v>64.608970642089844</c:v>
                </c:pt>
                <c:pt idx="8">
                  <c:v>70.920036315917969</c:v>
                </c:pt>
                <c:pt idx="9">
                  <c:v>73.169975280761719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27.901340484619141</c:v>
                </c:pt>
                <c:pt idx="1">
                  <c:v>27.871801376342773</c:v>
                </c:pt>
                <c:pt idx="2">
                  <c:v>17.857114791870117</c:v>
                </c:pt>
                <c:pt idx="3">
                  <c:v>34.317714691162109</c:v>
                </c:pt>
                <c:pt idx="4">
                  <c:v>38.580715179443359</c:v>
                </c:pt>
                <c:pt idx="5">
                  <c:v>39.769016265869141</c:v>
                </c:pt>
                <c:pt idx="6">
                  <c:v>47.899185180664063</c:v>
                </c:pt>
                <c:pt idx="7">
                  <c:v>44.938301086425781</c:v>
                </c:pt>
                <c:pt idx="8">
                  <c:v>49.201904296875</c:v>
                </c:pt>
                <c:pt idx="9">
                  <c:v>50.713520050048828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29.202714920043945</c:v>
                </c:pt>
                <c:pt idx="1">
                  <c:v>20.193649291992188</c:v>
                </c:pt>
                <c:pt idx="2">
                  <c:v>33.189472198486328</c:v>
                </c:pt>
                <c:pt idx="3">
                  <c:v>35.748172760009766</c:v>
                </c:pt>
                <c:pt idx="4">
                  <c:v>50.009529113769531</c:v>
                </c:pt>
                <c:pt idx="5">
                  <c:v>41.470603942871094</c:v>
                </c:pt>
                <c:pt idx="6">
                  <c:v>55.562229156494141</c:v>
                </c:pt>
                <c:pt idx="7">
                  <c:v>44.684226989746094</c:v>
                </c:pt>
                <c:pt idx="8">
                  <c:v>49.414821624755859</c:v>
                </c:pt>
                <c:pt idx="9">
                  <c:v>43.419986724853516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41.744453430175781</c:v>
                </c:pt>
                <c:pt idx="1">
                  <c:v>36.659839630126953</c:v>
                </c:pt>
                <c:pt idx="2">
                  <c:v>40.170845031738281</c:v>
                </c:pt>
                <c:pt idx="3">
                  <c:v>48.181926727294922</c:v>
                </c:pt>
                <c:pt idx="4">
                  <c:v>62.271045684814453</c:v>
                </c:pt>
                <c:pt idx="5">
                  <c:v>64.67218017578125</c:v>
                </c:pt>
                <c:pt idx="6">
                  <c:v>66.676872253417969</c:v>
                </c:pt>
                <c:pt idx="7">
                  <c:v>70.269096374511719</c:v>
                </c:pt>
                <c:pt idx="8">
                  <c:v>70.826141357421875</c:v>
                </c:pt>
                <c:pt idx="9">
                  <c:v>63.222274780273438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51.340663909912109</c:v>
                </c:pt>
                <c:pt idx="1">
                  <c:v>46.39569091796875</c:v>
                </c:pt>
                <c:pt idx="2">
                  <c:v>45.245983123779297</c:v>
                </c:pt>
                <c:pt idx="3">
                  <c:v>49.429302215576172</c:v>
                </c:pt>
                <c:pt idx="4">
                  <c:v>62.667476654052734</c:v>
                </c:pt>
                <c:pt idx="5">
                  <c:v>65.861068725585938</c:v>
                </c:pt>
                <c:pt idx="6">
                  <c:v>62.821987152099609</c:v>
                </c:pt>
                <c:pt idx="7">
                  <c:v>60.586570739746094</c:v>
                </c:pt>
                <c:pt idx="8">
                  <c:v>75.687713623046875</c:v>
                </c:pt>
                <c:pt idx="9">
                  <c:v>82.45123291015625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43.430091857910156</c:v>
                </c:pt>
                <c:pt idx="1">
                  <c:v>32.776294708251953</c:v>
                </c:pt>
                <c:pt idx="2">
                  <c:v>41.984703063964844</c:v>
                </c:pt>
                <c:pt idx="3">
                  <c:v>36.155910491943359</c:v>
                </c:pt>
                <c:pt idx="4">
                  <c:v>56.568996429443359</c:v>
                </c:pt>
                <c:pt idx="5">
                  <c:v>61.456199645996094</c:v>
                </c:pt>
                <c:pt idx="6">
                  <c:v>65.868011474609375</c:v>
                </c:pt>
                <c:pt idx="7">
                  <c:v>60.536518096923828</c:v>
                </c:pt>
                <c:pt idx="8">
                  <c:v>70.043701171875</c:v>
                </c:pt>
                <c:pt idx="9">
                  <c:v>70.687789916992188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41.359081268310547</c:v>
                      </c:pt>
                      <c:pt idx="1">
                        <c:v>33.428501129150391</c:v>
                      </c:pt>
                      <c:pt idx="2">
                        <c:v>43.429836273193359</c:v>
                      </c:pt>
                      <c:pt idx="3">
                        <c:v>38.362144470214844</c:v>
                      </c:pt>
                      <c:pt idx="4">
                        <c:v>57.641376495361328</c:v>
                      </c:pt>
                      <c:pt idx="5">
                        <c:v>67.298820495605469</c:v>
                      </c:pt>
                      <c:pt idx="6">
                        <c:v>53.703594207763672</c:v>
                      </c:pt>
                      <c:pt idx="7">
                        <c:v>69.342758178710938</c:v>
                      </c:pt>
                      <c:pt idx="8">
                        <c:v>66.828971862792969</c:v>
                      </c:pt>
                      <c:pt idx="9">
                        <c:v>74.19464111328125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55.792289733886719</c:v>
                </c:pt>
                <c:pt idx="1">
                  <c:v>52.870281219482422</c:v>
                </c:pt>
                <c:pt idx="2">
                  <c:v>54.698143005371094</c:v>
                </c:pt>
                <c:pt idx="3">
                  <c:v>54.641757965087891</c:v>
                </c:pt>
                <c:pt idx="4">
                  <c:v>65.661941528320313</c:v>
                </c:pt>
                <c:pt idx="5">
                  <c:v>66.580459594726563</c:v>
                </c:pt>
                <c:pt idx="6">
                  <c:v>71.604484558105469</c:v>
                </c:pt>
                <c:pt idx="7">
                  <c:v>75.185760498046875</c:v>
                </c:pt>
                <c:pt idx="8">
                  <c:v>78.926712036132813</c:v>
                </c:pt>
                <c:pt idx="9">
                  <c:v>78.974937438964844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9D-4EEC-A9B3-B9009CBEB4E9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50.475234985351563</c:v>
                </c:pt>
                <c:pt idx="1">
                  <c:v>43.856315612792969</c:v>
                </c:pt>
                <c:pt idx="2">
                  <c:v>48.597393035888672</c:v>
                </c:pt>
                <c:pt idx="3">
                  <c:v>50.989734649658203</c:v>
                </c:pt>
                <c:pt idx="4">
                  <c:v>62.720191955566406</c:v>
                </c:pt>
                <c:pt idx="5">
                  <c:v>52.860511779785156</c:v>
                </c:pt>
                <c:pt idx="6">
                  <c:v>71.275779724121094</c:v>
                </c:pt>
                <c:pt idx="7">
                  <c:v>64.126701354980469</c:v>
                </c:pt>
                <c:pt idx="8">
                  <c:v>79.624130249023438</c:v>
                </c:pt>
                <c:pt idx="9">
                  <c:v>70.403953552246094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9D-4EEC-A9B3-B9009CBEB4E9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47.131568908691406</c:v>
                </c:pt>
                <c:pt idx="1">
                  <c:v>41.296669006347656</c:v>
                </c:pt>
                <c:pt idx="2">
                  <c:v>49.134536743164063</c:v>
                </c:pt>
                <c:pt idx="3">
                  <c:v>49.704906463623047</c:v>
                </c:pt>
                <c:pt idx="4">
                  <c:v>53.685028076171875</c:v>
                </c:pt>
                <c:pt idx="5">
                  <c:v>69.525871276855469</c:v>
                </c:pt>
                <c:pt idx="6">
                  <c:v>73.331977844238281</c:v>
                </c:pt>
                <c:pt idx="7">
                  <c:v>64.608970642089844</c:v>
                </c:pt>
                <c:pt idx="8">
                  <c:v>70.920036315917969</c:v>
                </c:pt>
                <c:pt idx="9">
                  <c:v>73.169975280761719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9D-4EEC-A9B3-B9009CBEB4E9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27.901340484619141</c:v>
                </c:pt>
                <c:pt idx="1">
                  <c:v>27.871801376342773</c:v>
                </c:pt>
                <c:pt idx="2">
                  <c:v>17.857114791870117</c:v>
                </c:pt>
                <c:pt idx="3">
                  <c:v>34.317714691162109</c:v>
                </c:pt>
                <c:pt idx="4">
                  <c:v>38.580715179443359</c:v>
                </c:pt>
                <c:pt idx="5">
                  <c:v>39.769016265869141</c:v>
                </c:pt>
                <c:pt idx="6">
                  <c:v>47.899185180664063</c:v>
                </c:pt>
                <c:pt idx="7">
                  <c:v>44.938301086425781</c:v>
                </c:pt>
                <c:pt idx="8">
                  <c:v>49.201904296875</c:v>
                </c:pt>
                <c:pt idx="9">
                  <c:v>50.713520050048828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9D-4EEC-A9B3-B9009CBEB4E9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29.202714920043945</c:v>
                </c:pt>
                <c:pt idx="1">
                  <c:v>20.193649291992188</c:v>
                </c:pt>
                <c:pt idx="2">
                  <c:v>33.189472198486328</c:v>
                </c:pt>
                <c:pt idx="3">
                  <c:v>35.748172760009766</c:v>
                </c:pt>
                <c:pt idx="4">
                  <c:v>50.009529113769531</c:v>
                </c:pt>
                <c:pt idx="5">
                  <c:v>41.470603942871094</c:v>
                </c:pt>
                <c:pt idx="6">
                  <c:v>55.562229156494141</c:v>
                </c:pt>
                <c:pt idx="7">
                  <c:v>44.684226989746094</c:v>
                </c:pt>
                <c:pt idx="8">
                  <c:v>49.414821624755859</c:v>
                </c:pt>
                <c:pt idx="9">
                  <c:v>43.419986724853516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9D-4EEC-A9B3-B9009CBEB4E9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41.744453430175781</c:v>
                </c:pt>
                <c:pt idx="1">
                  <c:v>36.659839630126953</c:v>
                </c:pt>
                <c:pt idx="2">
                  <c:v>40.170845031738281</c:v>
                </c:pt>
                <c:pt idx="3">
                  <c:v>48.181926727294922</c:v>
                </c:pt>
                <c:pt idx="4">
                  <c:v>62.271045684814453</c:v>
                </c:pt>
                <c:pt idx="5">
                  <c:v>64.67218017578125</c:v>
                </c:pt>
                <c:pt idx="6">
                  <c:v>66.676872253417969</c:v>
                </c:pt>
                <c:pt idx="7">
                  <c:v>70.269096374511719</c:v>
                </c:pt>
                <c:pt idx="8">
                  <c:v>70.826141357421875</c:v>
                </c:pt>
                <c:pt idx="9">
                  <c:v>63.222274780273438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9D-4EEC-A9B3-B9009CBEB4E9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51.340663909912109</c:v>
                </c:pt>
                <c:pt idx="1">
                  <c:v>46.39569091796875</c:v>
                </c:pt>
                <c:pt idx="2">
                  <c:v>45.245983123779297</c:v>
                </c:pt>
                <c:pt idx="3">
                  <c:v>49.429302215576172</c:v>
                </c:pt>
                <c:pt idx="4">
                  <c:v>62.667476654052734</c:v>
                </c:pt>
                <c:pt idx="5">
                  <c:v>65.861068725585938</c:v>
                </c:pt>
                <c:pt idx="6">
                  <c:v>62.821987152099609</c:v>
                </c:pt>
                <c:pt idx="7">
                  <c:v>60.586570739746094</c:v>
                </c:pt>
                <c:pt idx="8">
                  <c:v>75.687713623046875</c:v>
                </c:pt>
                <c:pt idx="9">
                  <c:v>82.45123291015625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9D-4EEC-A9B3-B9009CBEB4E9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43.430091857910156</c:v>
                </c:pt>
                <c:pt idx="1">
                  <c:v>32.776294708251953</c:v>
                </c:pt>
                <c:pt idx="2">
                  <c:v>41.984703063964844</c:v>
                </c:pt>
                <c:pt idx="3">
                  <c:v>36.155910491943359</c:v>
                </c:pt>
                <c:pt idx="4">
                  <c:v>56.568996429443359</c:v>
                </c:pt>
                <c:pt idx="5">
                  <c:v>61.456199645996094</c:v>
                </c:pt>
                <c:pt idx="6">
                  <c:v>65.868011474609375</c:v>
                </c:pt>
                <c:pt idx="7">
                  <c:v>60.536518096923828</c:v>
                </c:pt>
                <c:pt idx="8">
                  <c:v>70.043701171875</c:v>
                </c:pt>
                <c:pt idx="9">
                  <c:v>70.687789916992188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29D-4EEC-A9B3-B9009CBEB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108191"/>
        <c:axId val="1277009599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41.359081268310547</c:v>
                      </c:pt>
                      <c:pt idx="1">
                        <c:v>33.428501129150391</c:v>
                      </c:pt>
                      <c:pt idx="2">
                        <c:v>43.429836273193359</c:v>
                      </c:pt>
                      <c:pt idx="3">
                        <c:v>38.362144470214844</c:v>
                      </c:pt>
                      <c:pt idx="4">
                        <c:v>57.641376495361328</c:v>
                      </c:pt>
                      <c:pt idx="5">
                        <c:v>67.298820495605469</c:v>
                      </c:pt>
                      <c:pt idx="6">
                        <c:v>53.703594207763672</c:v>
                      </c:pt>
                      <c:pt idx="7">
                        <c:v>69.342758178710938</c:v>
                      </c:pt>
                      <c:pt idx="8">
                        <c:v>66.828971862792969</c:v>
                      </c:pt>
                      <c:pt idx="9">
                        <c:v>74.19464111328125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129D-4EEC-A9B3-B9009CBEB4E9}"/>
                  </c:ext>
                </c:extLst>
              </c15:ser>
            </c15:filteredLineSeries>
          </c:ext>
        </c:extLst>
      </c:lineChart>
      <c:catAx>
        <c:axId val="133410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09599"/>
        <c:crosses val="autoZero"/>
        <c:auto val="1"/>
        <c:lblAlgn val="ctr"/>
        <c:lblOffset val="100"/>
        <c:noMultiLvlLbl val="0"/>
      </c:catAx>
      <c:valAx>
        <c:axId val="127700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Pension</a:t>
                </a:r>
                <a:r>
                  <a:rPr lang="en-GB" baseline="0" dirty="0"/>
                  <a:t> Participation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2.8829872608184814</c:v>
                </c:pt>
                <c:pt idx="1">
                  <c:v>2.7043039798736572</c:v>
                </c:pt>
                <c:pt idx="2">
                  <c:v>2.9313535690307617</c:v>
                </c:pt>
                <c:pt idx="3">
                  <c:v>2.8926703929901123</c:v>
                </c:pt>
                <c:pt idx="4">
                  <c:v>3.4239733219146729</c:v>
                </c:pt>
                <c:pt idx="5">
                  <c:v>3.4005386829376221</c:v>
                </c:pt>
                <c:pt idx="6">
                  <c:v>3.7628076076507568</c:v>
                </c:pt>
                <c:pt idx="7">
                  <c:v>3.8485326766967773</c:v>
                </c:pt>
                <c:pt idx="8">
                  <c:v>4.3331561088562012</c:v>
                </c:pt>
                <c:pt idx="9">
                  <c:v>4.4579606056213379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81-4C39-821B-ABE8D6A92BC5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81-4C39-821B-ABE8D6A92BC5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81-4C39-821B-ABE8D6A92BC5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1.027826189994812</c:v>
                </c:pt>
                <c:pt idx="1">
                  <c:v>1.0758531093597412</c:v>
                </c:pt>
                <c:pt idx="2">
                  <c:v>0.5111432671546936</c:v>
                </c:pt>
                <c:pt idx="3">
                  <c:v>1.4034496545791626</c:v>
                </c:pt>
                <c:pt idx="4">
                  <c:v>1.0288573503494263</c:v>
                </c:pt>
                <c:pt idx="5">
                  <c:v>1.5231615304946899</c:v>
                </c:pt>
                <c:pt idx="6">
                  <c:v>1.3594955205917358</c:v>
                </c:pt>
                <c:pt idx="7">
                  <c:v>1.3943842649459839</c:v>
                </c:pt>
                <c:pt idx="8">
                  <c:v>2.328545093536377</c:v>
                </c:pt>
                <c:pt idx="9">
                  <c:v>1.9735047817230225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81-4C39-821B-ABE8D6A92BC5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1.1131600141525269</c:v>
                </c:pt>
                <c:pt idx="1">
                  <c:v>0.7864450216293335</c:v>
                </c:pt>
                <c:pt idx="2">
                  <c:v>1.3273453712463379</c:v>
                </c:pt>
                <c:pt idx="3">
                  <c:v>1.1549608707427979</c:v>
                </c:pt>
                <c:pt idx="4">
                  <c:v>1.5673364400863647</c:v>
                </c:pt>
                <c:pt idx="5">
                  <c:v>0.83333230018615723</c:v>
                </c:pt>
                <c:pt idx="6">
                  <c:v>2.0774557590484619</c:v>
                </c:pt>
                <c:pt idx="7">
                  <c:v>1.6309404373168945</c:v>
                </c:pt>
                <c:pt idx="8">
                  <c:v>2.2497715950012207</c:v>
                </c:pt>
                <c:pt idx="9">
                  <c:v>1.1829155683517456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81-4C39-821B-ABE8D6A92BC5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81-4C39-821B-ABE8D6A92BC5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81-4C39-821B-ABE8D6A92BC5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81-4C39-821B-ABE8D6A9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781007"/>
        <c:axId val="1277020831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D81-4C39-821B-ABE8D6A92BC5}"/>
                  </c:ext>
                </c:extLst>
              </c15:ser>
            </c15:filteredLineSeries>
          </c:ext>
        </c:extLst>
      </c:lineChart>
      <c:catAx>
        <c:axId val="122078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822143253470989"/>
              <c:y val="0.795275367491244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20831"/>
        <c:crosses val="autoZero"/>
        <c:auto val="1"/>
        <c:lblAlgn val="ctr"/>
        <c:lblOffset val="100"/>
        <c:noMultiLvlLbl val="0"/>
      </c:catAx>
      <c:valAx>
        <c:axId val="127702083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Contribution</a:t>
                </a:r>
                <a:r>
                  <a:rPr lang="en-GB" baseline="0" dirty="0"/>
                  <a:t> Rate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8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2.8829872608184814</c:v>
                </c:pt>
                <c:pt idx="1">
                  <c:v>2.7043039798736572</c:v>
                </c:pt>
                <c:pt idx="2">
                  <c:v>2.9313535690307617</c:v>
                </c:pt>
                <c:pt idx="3">
                  <c:v>2.8926703929901123</c:v>
                </c:pt>
                <c:pt idx="4">
                  <c:v>3.4239733219146729</c:v>
                </c:pt>
                <c:pt idx="5">
                  <c:v>3.4005386829376221</c:v>
                </c:pt>
                <c:pt idx="6">
                  <c:v>3.7628076076507568</c:v>
                </c:pt>
                <c:pt idx="7">
                  <c:v>3.8485326766967773</c:v>
                </c:pt>
                <c:pt idx="8">
                  <c:v>4.3331561088562012</c:v>
                </c:pt>
                <c:pt idx="9">
                  <c:v>4.4579606056213379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81-4C39-821B-ABE8D6A92BC5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2.4920351505279541</c:v>
                </c:pt>
                <c:pt idx="1">
                  <c:v>2.0693225860595703</c:v>
                </c:pt>
                <c:pt idx="2">
                  <c:v>2.3529789447784424</c:v>
                </c:pt>
                <c:pt idx="3">
                  <c:v>2.4589700698852539</c:v>
                </c:pt>
                <c:pt idx="4">
                  <c:v>3.0474898815155029</c:v>
                </c:pt>
                <c:pt idx="5">
                  <c:v>2.177236795425415</c:v>
                </c:pt>
                <c:pt idx="6">
                  <c:v>3.8496444225311279</c:v>
                </c:pt>
                <c:pt idx="7">
                  <c:v>4.6851611137390137</c:v>
                </c:pt>
                <c:pt idx="8">
                  <c:v>3.2835638523101807</c:v>
                </c:pt>
                <c:pt idx="9">
                  <c:v>4.3198728561401367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81-4C39-821B-ABE8D6A92BC5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2.3322036266326904</c:v>
                </c:pt>
                <c:pt idx="1">
                  <c:v>1.7369060516357422</c:v>
                </c:pt>
                <c:pt idx="2">
                  <c:v>1.9284976720809937</c:v>
                </c:pt>
                <c:pt idx="3">
                  <c:v>2.1827635765075684</c:v>
                </c:pt>
                <c:pt idx="4">
                  <c:v>2.1806685924530029</c:v>
                </c:pt>
                <c:pt idx="5">
                  <c:v>2.8792243003845215</c:v>
                </c:pt>
                <c:pt idx="6">
                  <c:v>3.6942729949951172</c:v>
                </c:pt>
                <c:pt idx="7">
                  <c:v>2.965526819229126</c:v>
                </c:pt>
                <c:pt idx="8">
                  <c:v>3.4805090427398682</c:v>
                </c:pt>
                <c:pt idx="9">
                  <c:v>3.4493522644042969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81-4C39-821B-ABE8D6A92BC5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1.027826189994812</c:v>
                </c:pt>
                <c:pt idx="1">
                  <c:v>1.0758531093597412</c:v>
                </c:pt>
                <c:pt idx="2">
                  <c:v>0.5111432671546936</c:v>
                </c:pt>
                <c:pt idx="3">
                  <c:v>1.4034496545791626</c:v>
                </c:pt>
                <c:pt idx="4">
                  <c:v>1.0288573503494263</c:v>
                </c:pt>
                <c:pt idx="5">
                  <c:v>1.5231615304946899</c:v>
                </c:pt>
                <c:pt idx="6">
                  <c:v>1.3594955205917358</c:v>
                </c:pt>
                <c:pt idx="7">
                  <c:v>1.3943842649459839</c:v>
                </c:pt>
                <c:pt idx="8">
                  <c:v>2.328545093536377</c:v>
                </c:pt>
                <c:pt idx="9">
                  <c:v>1.9735047817230225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81-4C39-821B-ABE8D6A92BC5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1.1131600141525269</c:v>
                </c:pt>
                <c:pt idx="1">
                  <c:v>0.7864450216293335</c:v>
                </c:pt>
                <c:pt idx="2">
                  <c:v>1.3273453712463379</c:v>
                </c:pt>
                <c:pt idx="3">
                  <c:v>1.1549608707427979</c:v>
                </c:pt>
                <c:pt idx="4">
                  <c:v>1.5673364400863647</c:v>
                </c:pt>
                <c:pt idx="5">
                  <c:v>0.83333230018615723</c:v>
                </c:pt>
                <c:pt idx="6">
                  <c:v>2.0774557590484619</c:v>
                </c:pt>
                <c:pt idx="7">
                  <c:v>1.6309404373168945</c:v>
                </c:pt>
                <c:pt idx="8">
                  <c:v>2.2497715950012207</c:v>
                </c:pt>
                <c:pt idx="9">
                  <c:v>1.1829155683517456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81-4C39-821B-ABE8D6A92BC5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81-4C39-821B-ABE8D6A92BC5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81-4C39-821B-ABE8D6A92BC5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81-4C39-821B-ABE8D6A9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781007"/>
        <c:axId val="1277020831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D81-4C39-821B-ABE8D6A92BC5}"/>
                  </c:ext>
                </c:extLst>
              </c15:ser>
            </c15:filteredLineSeries>
          </c:ext>
        </c:extLst>
      </c:lineChart>
      <c:catAx>
        <c:axId val="122078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822143253470989"/>
              <c:y val="0.795275367491244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20831"/>
        <c:crosses val="autoZero"/>
        <c:auto val="1"/>
        <c:lblAlgn val="ctr"/>
        <c:lblOffset val="100"/>
        <c:noMultiLvlLbl val="0"/>
      </c:catAx>
      <c:valAx>
        <c:axId val="127702083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Contribution</a:t>
                </a:r>
                <a:r>
                  <a:rPr lang="en-GB" baseline="0" dirty="0"/>
                  <a:t> Rate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8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2.8829872608184814</c:v>
                </c:pt>
                <c:pt idx="1">
                  <c:v>2.7043039798736572</c:v>
                </c:pt>
                <c:pt idx="2">
                  <c:v>2.9313535690307617</c:v>
                </c:pt>
                <c:pt idx="3">
                  <c:v>2.8926703929901123</c:v>
                </c:pt>
                <c:pt idx="4">
                  <c:v>3.4239733219146729</c:v>
                </c:pt>
                <c:pt idx="5">
                  <c:v>3.4005386829376221</c:v>
                </c:pt>
                <c:pt idx="6">
                  <c:v>3.7628076076507568</c:v>
                </c:pt>
                <c:pt idx="7">
                  <c:v>3.8485326766967773</c:v>
                </c:pt>
                <c:pt idx="8">
                  <c:v>4.3331561088562012</c:v>
                </c:pt>
                <c:pt idx="9">
                  <c:v>4.4579606056213379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81-4C39-821B-ABE8D6A92BC5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2.4920351505279541</c:v>
                </c:pt>
                <c:pt idx="1">
                  <c:v>2.0693225860595703</c:v>
                </c:pt>
                <c:pt idx="2">
                  <c:v>2.3529789447784424</c:v>
                </c:pt>
                <c:pt idx="3">
                  <c:v>2.4589700698852539</c:v>
                </c:pt>
                <c:pt idx="4">
                  <c:v>3.0474898815155029</c:v>
                </c:pt>
                <c:pt idx="5">
                  <c:v>2.177236795425415</c:v>
                </c:pt>
                <c:pt idx="6">
                  <c:v>3.8496444225311279</c:v>
                </c:pt>
                <c:pt idx="7">
                  <c:v>4.6851611137390137</c:v>
                </c:pt>
                <c:pt idx="8">
                  <c:v>3.2835638523101807</c:v>
                </c:pt>
                <c:pt idx="9">
                  <c:v>4.3198728561401367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81-4C39-821B-ABE8D6A92BC5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2.3322036266326904</c:v>
                </c:pt>
                <c:pt idx="1">
                  <c:v>1.7369060516357422</c:v>
                </c:pt>
                <c:pt idx="2">
                  <c:v>1.9284976720809937</c:v>
                </c:pt>
                <c:pt idx="3">
                  <c:v>2.1827635765075684</c:v>
                </c:pt>
                <c:pt idx="4">
                  <c:v>2.1806685924530029</c:v>
                </c:pt>
                <c:pt idx="5">
                  <c:v>2.8792243003845215</c:v>
                </c:pt>
                <c:pt idx="6">
                  <c:v>3.6942729949951172</c:v>
                </c:pt>
                <c:pt idx="7">
                  <c:v>2.965526819229126</c:v>
                </c:pt>
                <c:pt idx="8">
                  <c:v>3.4805090427398682</c:v>
                </c:pt>
                <c:pt idx="9">
                  <c:v>3.4493522644042969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81-4C39-821B-ABE8D6A92BC5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1.027826189994812</c:v>
                </c:pt>
                <c:pt idx="1">
                  <c:v>1.0758531093597412</c:v>
                </c:pt>
                <c:pt idx="2">
                  <c:v>0.5111432671546936</c:v>
                </c:pt>
                <c:pt idx="3">
                  <c:v>1.4034496545791626</c:v>
                </c:pt>
                <c:pt idx="4">
                  <c:v>1.0288573503494263</c:v>
                </c:pt>
                <c:pt idx="5">
                  <c:v>1.5231615304946899</c:v>
                </c:pt>
                <c:pt idx="6">
                  <c:v>1.3594955205917358</c:v>
                </c:pt>
                <c:pt idx="7">
                  <c:v>1.3943842649459839</c:v>
                </c:pt>
                <c:pt idx="8">
                  <c:v>2.328545093536377</c:v>
                </c:pt>
                <c:pt idx="9">
                  <c:v>1.9735047817230225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81-4C39-821B-ABE8D6A92BC5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1.1131600141525269</c:v>
                </c:pt>
                <c:pt idx="1">
                  <c:v>0.7864450216293335</c:v>
                </c:pt>
                <c:pt idx="2">
                  <c:v>1.3273453712463379</c:v>
                </c:pt>
                <c:pt idx="3">
                  <c:v>1.1549608707427979</c:v>
                </c:pt>
                <c:pt idx="4">
                  <c:v>1.5673364400863647</c:v>
                </c:pt>
                <c:pt idx="5">
                  <c:v>0.83333230018615723</c:v>
                </c:pt>
                <c:pt idx="6">
                  <c:v>2.0774557590484619</c:v>
                </c:pt>
                <c:pt idx="7">
                  <c:v>1.6309404373168945</c:v>
                </c:pt>
                <c:pt idx="8">
                  <c:v>2.2497715950012207</c:v>
                </c:pt>
                <c:pt idx="9">
                  <c:v>1.1829155683517456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81-4C39-821B-ABE8D6A92BC5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2.0638024806976318</c:v>
                </c:pt>
                <c:pt idx="1">
                  <c:v>1.4766765832901001</c:v>
                </c:pt>
                <c:pt idx="2">
                  <c:v>2.4687831401824951</c:v>
                </c:pt>
                <c:pt idx="3">
                  <c:v>2.4996895790100098</c:v>
                </c:pt>
                <c:pt idx="4">
                  <c:v>2.6146194934844971</c:v>
                </c:pt>
                <c:pt idx="5">
                  <c:v>3.2260003089904785</c:v>
                </c:pt>
                <c:pt idx="6">
                  <c:v>2.5586681365966797</c:v>
                </c:pt>
                <c:pt idx="7">
                  <c:v>3.7142734527587891</c:v>
                </c:pt>
                <c:pt idx="8">
                  <c:v>3.3946945667266846</c:v>
                </c:pt>
                <c:pt idx="9">
                  <c:v>3.88266921043396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81-4C39-821B-ABE8D6A92BC5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1.863466739654541</c:v>
                </c:pt>
                <c:pt idx="1">
                  <c:v>2.3696353435516357</c:v>
                </c:pt>
                <c:pt idx="2">
                  <c:v>1.8022023439407349</c:v>
                </c:pt>
                <c:pt idx="3">
                  <c:v>1.8699887990951538</c:v>
                </c:pt>
                <c:pt idx="4">
                  <c:v>2.2640907764434814</c:v>
                </c:pt>
                <c:pt idx="5">
                  <c:v>3.1778564453125</c:v>
                </c:pt>
                <c:pt idx="6">
                  <c:v>3.0695674419403076</c:v>
                </c:pt>
                <c:pt idx="7">
                  <c:v>2.4425380229949951</c:v>
                </c:pt>
                <c:pt idx="8">
                  <c:v>3.2990860939025879</c:v>
                </c:pt>
                <c:pt idx="9">
                  <c:v>3.9692173004150391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81-4C39-821B-ABE8D6A92BC5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2.0486834049224854</c:v>
                </c:pt>
                <c:pt idx="1">
                  <c:v>1.4055677652359009</c:v>
                </c:pt>
                <c:pt idx="2">
                  <c:v>1.8078808784484863</c:v>
                </c:pt>
                <c:pt idx="3">
                  <c:v>1.6340489387512207</c:v>
                </c:pt>
                <c:pt idx="4">
                  <c:v>2.2187416553497314</c:v>
                </c:pt>
                <c:pt idx="5">
                  <c:v>2.8303203582763672</c:v>
                </c:pt>
                <c:pt idx="6">
                  <c:v>3.4274938106536865</c:v>
                </c:pt>
                <c:pt idx="7">
                  <c:v>2.0876467227935791</c:v>
                </c:pt>
                <c:pt idx="8">
                  <c:v>3.0108914375305176</c:v>
                </c:pt>
                <c:pt idx="9">
                  <c:v>3.6496598720550537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81-4C39-821B-ABE8D6A9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781007"/>
        <c:axId val="1277020831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1.2912304401397705</c:v>
                      </c:pt>
                      <c:pt idx="1">
                        <c:v>1.4504029750823975</c:v>
                      </c:pt>
                      <c:pt idx="2">
                        <c:v>1.9140286445617676</c:v>
                      </c:pt>
                      <c:pt idx="3">
                        <c:v>1.9993017911911011</c:v>
                      </c:pt>
                      <c:pt idx="4">
                        <c:v>2.5341150760650635</c:v>
                      </c:pt>
                      <c:pt idx="5">
                        <c:v>2.5635159015655518</c:v>
                      </c:pt>
                      <c:pt idx="6">
                        <c:v>1.7335362434387207</c:v>
                      </c:pt>
                      <c:pt idx="7">
                        <c:v>2.8248424530029297</c:v>
                      </c:pt>
                      <c:pt idx="8">
                        <c:v>2.8703703880310059</c:v>
                      </c:pt>
                      <c:pt idx="9">
                        <c:v>5.1657686233520508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D81-4C39-821B-ABE8D6A92BC5}"/>
                  </c:ext>
                </c:extLst>
              </c15:ser>
            </c15:filteredLineSeries>
          </c:ext>
        </c:extLst>
      </c:lineChart>
      <c:catAx>
        <c:axId val="122078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822143253470989"/>
              <c:y val="0.795275367491244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20831"/>
        <c:crosses val="autoZero"/>
        <c:auto val="1"/>
        <c:lblAlgn val="ctr"/>
        <c:lblOffset val="100"/>
        <c:noMultiLvlLbl val="0"/>
      </c:catAx>
      <c:valAx>
        <c:axId val="127702083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Contribution</a:t>
                </a:r>
                <a:r>
                  <a:rPr lang="en-GB" baseline="0" dirty="0"/>
                  <a:t> Rate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8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White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2.8829872608184814</c:v>
                </c:pt>
                <c:pt idx="1">
                  <c:v>2.7043039798736572</c:v>
                </c:pt>
                <c:pt idx="2">
                  <c:v>2.9313535690307617</c:v>
                </c:pt>
                <c:pt idx="3">
                  <c:v>2.8926703929901123</c:v>
                </c:pt>
                <c:pt idx="4">
                  <c:v>3.4239733219146729</c:v>
                </c:pt>
                <c:pt idx="5">
                  <c:v>3.4005386829376221</c:v>
                </c:pt>
                <c:pt idx="6">
                  <c:v>3.7628076076507568</c:v>
                </c:pt>
                <c:pt idx="7">
                  <c:v>3.8485326766967773</c:v>
                </c:pt>
                <c:pt idx="8">
                  <c:v>4.3331561088562012</c:v>
                </c:pt>
                <c:pt idx="9">
                  <c:v>4.4579606056213379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81-4C39-821B-ABE8D6A92BC5}"/>
            </c:ext>
          </c:extLst>
        </c:ser>
        <c:ser>
          <c:idx val="2"/>
          <c:order val="1"/>
          <c:tx>
            <c:v>Mixed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2.4920351505279541</c:v>
                </c:pt>
                <c:pt idx="1">
                  <c:v>2.0693225860595703</c:v>
                </c:pt>
                <c:pt idx="2">
                  <c:v>2.3529789447784424</c:v>
                </c:pt>
                <c:pt idx="3">
                  <c:v>2.4589700698852539</c:v>
                </c:pt>
                <c:pt idx="4">
                  <c:v>3.0474898815155029</c:v>
                </c:pt>
                <c:pt idx="5">
                  <c:v>2.177236795425415</c:v>
                </c:pt>
                <c:pt idx="6">
                  <c:v>3.8496444225311279</c:v>
                </c:pt>
                <c:pt idx="7">
                  <c:v>4.6851611137390137</c:v>
                </c:pt>
                <c:pt idx="8">
                  <c:v>3.2835638523101807</c:v>
                </c:pt>
                <c:pt idx="9">
                  <c:v>4.3198728561401367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81-4C39-821B-ABE8D6A92BC5}"/>
            </c:ext>
          </c:extLst>
        </c:ser>
        <c:ser>
          <c:idx val="3"/>
          <c:order val="2"/>
          <c:tx>
            <c:v>Indian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Sheet1!$D$2:$D$11</c:f>
              <c:numCache>
                <c:formatCode>0</c:formatCode>
                <c:ptCount val="10"/>
                <c:pt idx="0">
                  <c:v>2.3322036266326904</c:v>
                </c:pt>
                <c:pt idx="1">
                  <c:v>1.7369060516357422</c:v>
                </c:pt>
                <c:pt idx="2">
                  <c:v>1.9284976720809937</c:v>
                </c:pt>
                <c:pt idx="3">
                  <c:v>2.1827635765075684</c:v>
                </c:pt>
                <c:pt idx="4">
                  <c:v>2.1806685924530029</c:v>
                </c:pt>
                <c:pt idx="5">
                  <c:v>2.8792243003845215</c:v>
                </c:pt>
                <c:pt idx="6">
                  <c:v>3.6942729949951172</c:v>
                </c:pt>
                <c:pt idx="7">
                  <c:v>2.965526819229126</c:v>
                </c:pt>
                <c:pt idx="8">
                  <c:v>3.4805090427398682</c:v>
                </c:pt>
                <c:pt idx="9">
                  <c:v>3.4493522644042969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81-4C39-821B-ABE8D6A92BC5}"/>
            </c:ext>
          </c:extLst>
        </c:ser>
        <c:ser>
          <c:idx val="4"/>
          <c:order val="3"/>
          <c:tx>
            <c:v>Pakistani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Sheet1!$E$2:$E$11</c:f>
              <c:numCache>
                <c:formatCode>0</c:formatCode>
                <c:ptCount val="10"/>
                <c:pt idx="0">
                  <c:v>1.027826189994812</c:v>
                </c:pt>
                <c:pt idx="1">
                  <c:v>1.0758531093597412</c:v>
                </c:pt>
                <c:pt idx="2">
                  <c:v>0.5111432671546936</c:v>
                </c:pt>
                <c:pt idx="3">
                  <c:v>1.4034496545791626</c:v>
                </c:pt>
                <c:pt idx="4">
                  <c:v>1.0288573503494263</c:v>
                </c:pt>
                <c:pt idx="5">
                  <c:v>1.5231615304946899</c:v>
                </c:pt>
                <c:pt idx="6">
                  <c:v>1.3594955205917358</c:v>
                </c:pt>
                <c:pt idx="7">
                  <c:v>1.3943842649459839</c:v>
                </c:pt>
                <c:pt idx="8">
                  <c:v>2.328545093536377</c:v>
                </c:pt>
                <c:pt idx="9">
                  <c:v>1.9735047817230225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81-4C39-821B-ABE8D6A92BC5}"/>
            </c:ext>
          </c:extLst>
        </c:ser>
        <c:ser>
          <c:idx val="5"/>
          <c:order val="4"/>
          <c:tx>
            <c:v>Bangladeshi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Sheet1!$F$2:$F$11</c:f>
              <c:numCache>
                <c:formatCode>0</c:formatCode>
                <c:ptCount val="10"/>
                <c:pt idx="0">
                  <c:v>1.1131600141525269</c:v>
                </c:pt>
                <c:pt idx="1">
                  <c:v>0.7864450216293335</c:v>
                </c:pt>
                <c:pt idx="2">
                  <c:v>1.3273453712463379</c:v>
                </c:pt>
                <c:pt idx="3">
                  <c:v>1.1549608707427979</c:v>
                </c:pt>
                <c:pt idx="4">
                  <c:v>1.5673364400863647</c:v>
                </c:pt>
                <c:pt idx="5">
                  <c:v>0.83333230018615723</c:v>
                </c:pt>
                <c:pt idx="6">
                  <c:v>2.0774557590484619</c:v>
                </c:pt>
                <c:pt idx="7">
                  <c:v>1.6309404373168945</c:v>
                </c:pt>
                <c:pt idx="8">
                  <c:v>2.2497715950012207</c:v>
                </c:pt>
                <c:pt idx="9">
                  <c:v>1.1829155683517456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81-4C39-821B-ABE8D6A92BC5}"/>
            </c:ext>
          </c:extLst>
        </c:ser>
        <c:ser>
          <c:idx val="6"/>
          <c:order val="5"/>
          <c:tx>
            <c:v>Other Asian</c:v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Sheet1!$G$2:$G$11</c:f>
              <c:numCache>
                <c:formatCode>0</c:formatCode>
                <c:ptCount val="10"/>
                <c:pt idx="0">
                  <c:v>2.0638024806976318</c:v>
                </c:pt>
                <c:pt idx="1">
                  <c:v>1.4766765832901001</c:v>
                </c:pt>
                <c:pt idx="2">
                  <c:v>2.4687831401824951</c:v>
                </c:pt>
                <c:pt idx="3">
                  <c:v>2.4996895790100098</c:v>
                </c:pt>
                <c:pt idx="4">
                  <c:v>2.6146194934844971</c:v>
                </c:pt>
                <c:pt idx="5">
                  <c:v>3.2260003089904785</c:v>
                </c:pt>
                <c:pt idx="6">
                  <c:v>2.5586681365966797</c:v>
                </c:pt>
                <c:pt idx="7">
                  <c:v>3.7142734527587891</c:v>
                </c:pt>
                <c:pt idx="8">
                  <c:v>3.3946945667266846</c:v>
                </c:pt>
                <c:pt idx="9">
                  <c:v>3.88266921043396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81-4C39-821B-ABE8D6A92BC5}"/>
            </c:ext>
          </c:extLst>
        </c:ser>
        <c:ser>
          <c:idx val="7"/>
          <c:order val="6"/>
          <c:tx>
            <c:v>Black Caribbean</c:v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Sheet1!$H$2:$H$11</c:f>
              <c:numCache>
                <c:formatCode>0</c:formatCode>
                <c:ptCount val="10"/>
                <c:pt idx="0">
                  <c:v>1.863466739654541</c:v>
                </c:pt>
                <c:pt idx="1">
                  <c:v>2.3696353435516357</c:v>
                </c:pt>
                <c:pt idx="2">
                  <c:v>1.8022023439407349</c:v>
                </c:pt>
                <c:pt idx="3">
                  <c:v>1.8699887990951538</c:v>
                </c:pt>
                <c:pt idx="4">
                  <c:v>2.2640907764434814</c:v>
                </c:pt>
                <c:pt idx="5">
                  <c:v>3.1778564453125</c:v>
                </c:pt>
                <c:pt idx="6">
                  <c:v>3.0695674419403076</c:v>
                </c:pt>
                <c:pt idx="7">
                  <c:v>2.4425380229949951</c:v>
                </c:pt>
                <c:pt idx="8">
                  <c:v>3.2990860939025879</c:v>
                </c:pt>
                <c:pt idx="9">
                  <c:v>3.9692173004150391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81-4C39-821B-ABE8D6A92BC5}"/>
            </c:ext>
          </c:extLst>
        </c:ser>
        <c:ser>
          <c:idx val="8"/>
          <c:order val="7"/>
          <c:tx>
            <c:v>Black African</c:v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Sheet1!$I$2:$I$11</c:f>
              <c:numCache>
                <c:formatCode>0</c:formatCode>
                <c:ptCount val="10"/>
                <c:pt idx="0">
                  <c:v>2.0486834049224854</c:v>
                </c:pt>
                <c:pt idx="1">
                  <c:v>1.4055677652359009</c:v>
                </c:pt>
                <c:pt idx="2">
                  <c:v>1.8078808784484863</c:v>
                </c:pt>
                <c:pt idx="3">
                  <c:v>1.6340489387512207</c:v>
                </c:pt>
                <c:pt idx="4">
                  <c:v>2.2187416553497314</c:v>
                </c:pt>
                <c:pt idx="5">
                  <c:v>2.8303203582763672</c:v>
                </c:pt>
                <c:pt idx="6">
                  <c:v>3.4274938106536865</c:v>
                </c:pt>
                <c:pt idx="7">
                  <c:v>2.0876467227935791</c:v>
                </c:pt>
                <c:pt idx="8">
                  <c:v>3.0108914375305176</c:v>
                </c:pt>
                <c:pt idx="9">
                  <c:v>3.6496598720550537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81-4C39-821B-ABE8D6A92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0781007"/>
        <c:axId val="1277020831"/>
        <c:extLst>
          <c:ext xmlns:c15="http://schemas.microsoft.com/office/drawing/2012/chart" uri="{02D57815-91ED-43cb-92C2-25804820EDAC}">
            <c15:filteredLineSeries>
              <c15:ser>
                <c:idx val="9"/>
                <c:order val="8"/>
                <c:tx>
                  <c:v>Other</c:v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  <c:pt idx="9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Sheet1!$J$2:$J$11</c15:sqref>
                        </c15:formulaRef>
                      </c:ext>
                    </c:extLst>
                    <c:numCache>
                      <c:formatCode>0</c:formatCode>
                      <c:ptCount val="10"/>
                      <c:pt idx="0">
                        <c:v>1.2912304401397705</c:v>
                      </c:pt>
                      <c:pt idx="1">
                        <c:v>1.4504029750823975</c:v>
                      </c:pt>
                      <c:pt idx="2">
                        <c:v>1.9140286445617676</c:v>
                      </c:pt>
                      <c:pt idx="3">
                        <c:v>1.9993017911911011</c:v>
                      </c:pt>
                      <c:pt idx="4">
                        <c:v>2.5341150760650635</c:v>
                      </c:pt>
                      <c:pt idx="5">
                        <c:v>2.5635159015655518</c:v>
                      </c:pt>
                      <c:pt idx="6">
                        <c:v>1.7335362434387207</c:v>
                      </c:pt>
                      <c:pt idx="7">
                        <c:v>2.8248424530029297</c:v>
                      </c:pt>
                      <c:pt idx="8">
                        <c:v>2.8703703880310059</c:v>
                      </c:pt>
                      <c:pt idx="9">
                        <c:v>5.1657686233520508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D81-4C39-821B-ABE8D6A92BC5}"/>
                  </c:ext>
                </c:extLst>
              </c15:ser>
            </c15:filteredLineSeries>
          </c:ext>
        </c:extLst>
      </c:lineChart>
      <c:catAx>
        <c:axId val="1220781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4822143253470989"/>
              <c:y val="0.795275367491244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020831"/>
        <c:crosses val="autoZero"/>
        <c:auto val="1"/>
        <c:lblAlgn val="ctr"/>
        <c:lblOffset val="100"/>
        <c:noMultiLvlLbl val="0"/>
      </c:catAx>
      <c:valAx>
        <c:axId val="1277020831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Contribution</a:t>
                </a:r>
                <a:r>
                  <a:rPr lang="en-GB" baseline="0" dirty="0"/>
                  <a:t> Rate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78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White</c:v>
                </c:pt>
                <c:pt idx="1">
                  <c:v>Mixed</c:v>
                </c:pt>
                <c:pt idx="2">
                  <c:v>Indian</c:v>
                </c:pt>
                <c:pt idx="3">
                  <c:v>Pakistani</c:v>
                </c:pt>
                <c:pt idx="4">
                  <c:v>Bangladeshi</c:v>
                </c:pt>
                <c:pt idx="5">
                  <c:v>Other Asian</c:v>
                </c:pt>
                <c:pt idx="6">
                  <c:v>Caribbean</c:v>
                </c:pt>
                <c:pt idx="7">
                  <c:v>African</c:v>
                </c:pt>
                <c:pt idx="8">
                  <c:v>Other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77.807533264160156</c:v>
                </c:pt>
                <c:pt idx="1">
                  <c:v>78.736274719238281</c:v>
                </c:pt>
                <c:pt idx="2">
                  <c:v>77.265106201171875</c:v>
                </c:pt>
                <c:pt idx="3">
                  <c:v>61.432514190673828</c:v>
                </c:pt>
                <c:pt idx="4">
                  <c:v>69.084442138671875</c:v>
                </c:pt>
                <c:pt idx="5">
                  <c:v>77.571884155273438</c:v>
                </c:pt>
                <c:pt idx="6">
                  <c:v>75.138389587402344</c:v>
                </c:pt>
                <c:pt idx="7">
                  <c:v>71.708015441894531</c:v>
                </c:pt>
                <c:pt idx="8">
                  <c:v>72.926780700683594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C1-4FDD-B744-9547047BC7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-27"/>
        <c:axId val="1512200927"/>
        <c:axId val="172764910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Pre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White</c:v>
                      </c:pt>
                      <c:pt idx="1">
                        <c:v>Mixed</c:v>
                      </c:pt>
                      <c:pt idx="2">
                        <c:v>Indian</c:v>
                      </c:pt>
                      <c:pt idx="3">
                        <c:v>Pakistani</c:v>
                      </c:pt>
                      <c:pt idx="4">
                        <c:v>Bangladeshi</c:v>
                      </c:pt>
                      <c:pt idx="5">
                        <c:v>Other Asian</c:v>
                      </c:pt>
                      <c:pt idx="6">
                        <c:v>Caribbean</c:v>
                      </c:pt>
                      <c:pt idx="7">
                        <c:v>African</c:v>
                      </c:pt>
                      <c:pt idx="8">
                        <c:v>Other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Sheet1!$B$2:$B$10</c15:sqref>
                        </c15:formulaRef>
                      </c:ext>
                    </c:extLst>
                    <c:numCache>
                      <c:formatCode>0</c:formatCode>
                      <c:ptCount val="9"/>
                      <c:pt idx="0">
                        <c:v>73.3885498046875</c:v>
                      </c:pt>
                      <c:pt idx="1">
                        <c:v>72.498435974121094</c:v>
                      </c:pt>
                      <c:pt idx="2">
                        <c:v>74.443000793457031</c:v>
                      </c:pt>
                      <c:pt idx="3">
                        <c:v>54.357089996337891</c:v>
                      </c:pt>
                      <c:pt idx="4">
                        <c:v>55.931140899658203</c:v>
                      </c:pt>
                      <c:pt idx="5">
                        <c:v>67.851043701171875</c:v>
                      </c:pt>
                      <c:pt idx="6">
                        <c:v>77.202064514160156</c:v>
                      </c:pt>
                      <c:pt idx="7">
                        <c:v>72.862525939941406</c:v>
                      </c:pt>
                      <c:pt idx="8">
                        <c:v>69.55303955078125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96C1-4FDD-B744-9547047BC712}"/>
                  </c:ext>
                </c:extLst>
              </c15:ser>
            </c15:filteredBarSeries>
          </c:ext>
        </c:extLst>
      </c:barChart>
      <c:catAx>
        <c:axId val="151220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649103"/>
        <c:crosses val="autoZero"/>
        <c:auto val="1"/>
        <c:lblAlgn val="ctr"/>
        <c:lblOffset val="100"/>
        <c:noMultiLvlLbl val="0"/>
      </c:catAx>
      <c:valAx>
        <c:axId val="1727649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aseline="0" dirty="0"/>
                  <a:t>Targeted by AE (%)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0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0.86301</cdr:x>
      <cdr:y>0.80568</cdr:y>
    </cdr:from>
    <cdr:to>
      <cdr:x>0.87959</cdr:x>
      <cdr:y>0.83601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CBD5315E-E833-40FA-82FA-F564B71E207B}"/>
            </a:ext>
          </a:extLst>
        </cdr:cNvPr>
        <cdr:cNvSpPr/>
      </cdr:nvSpPr>
      <cdr:spPr>
        <a:xfrm xmlns:a="http://schemas.openxmlformats.org/drawingml/2006/main">
          <a:off x="5948316" y="3023385"/>
          <a:ext cx="114302" cy="11383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5"/>
        </a:solidFill>
        <a:ln xmlns:a="http://schemas.openxmlformats.org/drawingml/2006/main">
          <a:solidFill>
            <a:schemeClr val="accent5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GB"/>
        </a:p>
      </cdr:txBody>
    </cdr:sp>
  </cdr:relSizeAnchor>
  <cdr:relSizeAnchor xmlns:cdr="http://schemas.openxmlformats.org/drawingml/2006/chartDrawing">
    <cdr:from>
      <cdr:x>0.76604</cdr:x>
      <cdr:y>0.80613</cdr:y>
    </cdr:from>
    <cdr:to>
      <cdr:x>0.84355</cdr:x>
      <cdr:y>0.8881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C4E2B55-E103-4662-AFA3-297D6B10DA05}"/>
            </a:ext>
          </a:extLst>
        </cdr:cNvPr>
        <cdr:cNvSpPr txBox="1"/>
      </cdr:nvSpPr>
      <cdr:spPr>
        <a:xfrm xmlns:a="http://schemas.openxmlformats.org/drawingml/2006/main">
          <a:off x="5279959" y="3025090"/>
          <a:ext cx="534233" cy="3076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0.76604</cdr:x>
      <cdr:y>0.77918</cdr:y>
    </cdr:from>
    <cdr:to>
      <cdr:x>0.87842</cdr:x>
      <cdr:y>0.87563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598107E0-2EA7-4883-B052-586ABF374AEB}"/>
            </a:ext>
          </a:extLst>
        </cdr:cNvPr>
        <cdr:cNvSpPr txBox="1"/>
      </cdr:nvSpPr>
      <cdr:spPr>
        <a:xfrm xmlns:a="http://schemas.openxmlformats.org/drawingml/2006/main">
          <a:off x="5279959" y="2923951"/>
          <a:ext cx="774579" cy="3619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0.75339</cdr:x>
      <cdr:y>0.78335</cdr:y>
    </cdr:from>
    <cdr:to>
      <cdr:x>0.86577</cdr:x>
      <cdr:y>0.88282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FAAE3AD8-EEEC-4883-A47A-B7374D9FE5FA}"/>
            </a:ext>
          </a:extLst>
        </cdr:cNvPr>
        <cdr:cNvSpPr txBox="1"/>
      </cdr:nvSpPr>
      <cdr:spPr>
        <a:xfrm xmlns:a="http://schemas.openxmlformats.org/drawingml/2006/main">
          <a:off x="5100647" y="2939606"/>
          <a:ext cx="760846" cy="3732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200" dirty="0"/>
            <a:t>Women</a:t>
          </a:r>
        </a:p>
      </cdr:txBody>
    </cdr:sp>
  </cdr:relSizeAnchor>
  <cdr:relSizeAnchor xmlns:cdr="http://schemas.openxmlformats.org/drawingml/2006/chartDrawing">
    <cdr:from>
      <cdr:x>0.87946</cdr:x>
      <cdr:y>0.78684</cdr:y>
    </cdr:from>
    <cdr:to>
      <cdr:x>0.95666</cdr:x>
      <cdr:y>0.88631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067B9FA-E666-4EBD-8C33-C2B967DFA9E7}"/>
            </a:ext>
          </a:extLst>
        </cdr:cNvPr>
        <cdr:cNvSpPr txBox="1"/>
      </cdr:nvSpPr>
      <cdr:spPr>
        <a:xfrm xmlns:a="http://schemas.openxmlformats.org/drawingml/2006/main">
          <a:off x="5954207" y="2952718"/>
          <a:ext cx="522667" cy="3732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200" dirty="0"/>
            <a:t>Men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8B6467-4A3E-0145-AA3E-17E02008F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2738-6400-2A41-AC7A-40F4371056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2FFDE-B5C7-814B-87CA-77C159E55A4A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65E01-0C07-4B45-8F01-F70786EC98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8A8CE-36DE-E540-A889-B366608B78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6785-C915-AE4A-B18E-A4C8F060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39EB6-B7EA-F940-9096-0D176A7425F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8C5F6-2000-A44D-9F30-3827A51FF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0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unconditional contribution rate, also</a:t>
            </a:r>
            <a:r>
              <a:rPr lang="en-GB" baseline="0" dirty="0"/>
              <a:t> mention why </a:t>
            </a:r>
            <a:r>
              <a:rPr lang="en-GB" baseline="0" dirty="0" err="1"/>
              <a:t>cont</a:t>
            </a:r>
            <a:r>
              <a:rPr lang="en-GB" baseline="0" dirty="0"/>
              <a:t> rate </a:t>
            </a:r>
            <a:r>
              <a:rPr lang="en-GB" baseline="0" dirty="0" err="1"/>
              <a:t>important;main</a:t>
            </a:r>
            <a:r>
              <a:rPr lang="en-GB" baseline="0" dirty="0"/>
              <a:t> point gap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unconditional contribution rate, also</a:t>
            </a:r>
            <a:r>
              <a:rPr lang="en-GB" baseline="0" dirty="0"/>
              <a:t> mention why </a:t>
            </a:r>
            <a:r>
              <a:rPr lang="en-GB" baseline="0" dirty="0" err="1"/>
              <a:t>cont</a:t>
            </a:r>
            <a:r>
              <a:rPr lang="en-GB" baseline="0" dirty="0"/>
              <a:t> rate </a:t>
            </a:r>
            <a:r>
              <a:rPr lang="en-GB" baseline="0" dirty="0" err="1"/>
              <a:t>important;main</a:t>
            </a:r>
            <a:r>
              <a:rPr lang="en-GB" baseline="0" dirty="0"/>
              <a:t> point gap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unconditional contribution rate, also</a:t>
            </a:r>
            <a:r>
              <a:rPr lang="en-GB" baseline="0" dirty="0"/>
              <a:t> mention why </a:t>
            </a:r>
            <a:r>
              <a:rPr lang="en-GB" baseline="0" dirty="0" err="1"/>
              <a:t>cont</a:t>
            </a:r>
            <a:r>
              <a:rPr lang="en-GB" baseline="0" dirty="0"/>
              <a:t> rate </a:t>
            </a:r>
            <a:r>
              <a:rPr lang="en-GB" baseline="0" dirty="0" err="1"/>
              <a:t>important;main</a:t>
            </a:r>
            <a:r>
              <a:rPr lang="en-GB" baseline="0" dirty="0"/>
              <a:t> point gap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Offered</a:t>
            </a:r>
            <a:r>
              <a:rPr lang="en-GB" baseline="0" dirty="0"/>
              <a:t> pension – say could be non compliance or potentially measurement error.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focusing on the biggest gaps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Key: gaps not narrowed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likely to be non-compliance in public sector so can attribute to measurement/reporting error</a:t>
            </a:r>
          </a:p>
          <a:p>
            <a:r>
              <a:rPr lang="en-GB" dirty="0"/>
              <a:t>Here, luckily mostly firm non-compliance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 with job tenure variable, not been cleaned yet but is something we are working on. Not expect it to change sample much and minimal effect on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1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Gaps slightly narrowed but still large magnitude –20%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Gaps slightly narrowed but still large magnitude –20%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4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Controls added on top of each other – additionally control for…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6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Gap does not change when controlling for earnings and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8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Barely any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4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Negative compared to whites but mostly </a:t>
            </a:r>
            <a:r>
              <a:rPr lang="en-GB" dirty="0" err="1"/>
              <a:t>insiginificant</a:t>
            </a:r>
            <a:r>
              <a:rPr lang="en-GB" dirty="0"/>
              <a:t>, apart from Bangladeshi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4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6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Opting out – might be saving in something</a:t>
            </a:r>
            <a:r>
              <a:rPr lang="en-GB" baseline="0" dirty="0"/>
              <a:t> else, but we do have an idea of whether they have adequate retirement income – not saving enough in general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Detailed info – enables us to explore inequalities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9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Cultural differences – differ by gender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2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0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Including religion in the regression halves the coefficient estimate and makes it statistically insignificant (although large in magnitude still)</a:t>
            </a:r>
          </a:p>
          <a:p>
            <a:endParaRPr lang="en-GB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Bangladeshi column 7: excluding religion: </a:t>
            </a:r>
            <a:r>
              <a:rPr lang="en-GB" sz="900" b="0" i="0" u="none" strike="noStrike" dirty="0">
                <a:effectLst/>
                <a:latin typeface="Calibri" panose="020F0502020204030204" pitchFamily="34" charset="0"/>
              </a:rPr>
              <a:t>-16.41** including religion: -8.739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b="0" i="0" u="none" strike="noStrike" dirty="0">
                <a:effectLst/>
                <a:latin typeface="Calibri" panose="020F0502020204030204" pitchFamily="34" charset="0"/>
              </a:rPr>
              <a:t>Pakistani column 7: </a:t>
            </a:r>
            <a:r>
              <a:rPr lang="en-GB" sz="900" b="0" i="0" u="none" strike="noStrike" dirty="0" err="1">
                <a:effectLst/>
                <a:latin typeface="Calibri" panose="020F0502020204030204" pitchFamily="34" charset="0"/>
              </a:rPr>
              <a:t>excl</a:t>
            </a:r>
            <a:r>
              <a:rPr lang="en-GB" sz="900" b="0" i="0" u="none" strike="noStrike" dirty="0">
                <a:effectLst/>
                <a:latin typeface="Calibri" panose="020F0502020204030204" pitchFamily="34" charset="0"/>
              </a:rPr>
              <a:t>: -7.475*  </a:t>
            </a:r>
            <a:r>
              <a:rPr lang="en-GB" sz="900" b="0" i="0" u="none" strike="noStrike" dirty="0" err="1">
                <a:effectLst/>
                <a:latin typeface="Calibri" panose="020F0502020204030204" pitchFamily="34" charset="0"/>
              </a:rPr>
              <a:t>inclu</a:t>
            </a:r>
            <a:r>
              <a:rPr lang="en-GB" sz="900" b="0" i="0" u="none" strike="noStrike" dirty="0">
                <a:effectLst/>
                <a:latin typeface="Calibri" panose="020F0502020204030204" pitchFamily="34" charset="0"/>
              </a:rPr>
              <a:t>: 0.666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900" b="0" i="0" u="none" strike="noStrike" dirty="0"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2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Including religion in the regression halves the coefficient estimate and makes it statistically insignificant (although large in magnitude still)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Key: gaps not narrowed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Key: gaps not narrowed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Key: gaps not narrowed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unconditional contribution rate, also</a:t>
            </a:r>
            <a:r>
              <a:rPr lang="en-GB" baseline="0" dirty="0"/>
              <a:t> mention why </a:t>
            </a:r>
            <a:r>
              <a:rPr lang="en-GB" baseline="0" dirty="0" err="1"/>
              <a:t>cont</a:t>
            </a:r>
            <a:r>
              <a:rPr lang="en-GB" baseline="0" dirty="0"/>
              <a:t> rate </a:t>
            </a:r>
            <a:r>
              <a:rPr lang="en-GB" baseline="0" dirty="0" err="1"/>
              <a:t>important;main</a:t>
            </a:r>
            <a:r>
              <a:rPr lang="en-GB" baseline="0" dirty="0"/>
              <a:t> point gap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8C5F6-2000-A44D-9F30-3827A51FF1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long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1E56D-DD80-7947-9F86-D6CA399B1D36}"/>
              </a:ext>
            </a:extLst>
          </p:cNvPr>
          <p:cNvSpPr/>
          <p:nvPr userDrawn="1"/>
        </p:nvSpPr>
        <p:spPr>
          <a:xfrm>
            <a:off x="0" y="5687122"/>
            <a:ext cx="9144000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13256-5F47-4F4D-BE26-B4B73650620E}"/>
              </a:ext>
            </a:extLst>
          </p:cNvPr>
          <p:cNvSpPr/>
          <p:nvPr userDrawn="1"/>
        </p:nvSpPr>
        <p:spPr>
          <a:xfrm flipV="1">
            <a:off x="0" y="0"/>
            <a:ext cx="9144000" cy="5698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4B9B-18C1-E547-BE77-254F89B19F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0968" y="3066584"/>
            <a:ext cx="6101845" cy="2375210"/>
          </a:xfrm>
        </p:spPr>
        <p:txBody>
          <a:bodyPr anchor="b">
            <a:normAutofit/>
          </a:bodyPr>
          <a:lstStyle>
            <a:lvl1pPr algn="l">
              <a:defRPr sz="55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max three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99AB-D245-484B-892E-B0F6186F0C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25391" y="1739781"/>
            <a:ext cx="6107421" cy="1081478"/>
          </a:xfrm>
        </p:spPr>
        <p:txBody>
          <a:bodyPr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author style</a:t>
            </a:r>
          </a:p>
          <a:p>
            <a:r>
              <a:rPr lang="en-GB" dirty="0"/>
              <a:t>Author Name Surname</a:t>
            </a:r>
          </a:p>
          <a:p>
            <a:r>
              <a:rPr lang="en-GB" dirty="0"/>
              <a:t>Author Name Surname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Author Name Surname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503E8-76B2-7E4C-A757-B1F42F47A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7" y="565127"/>
            <a:ext cx="1440000" cy="8029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8C450E-36D1-2E43-91D1-9BA21E1338BC}"/>
              </a:ext>
            </a:extLst>
          </p:cNvPr>
          <p:cNvCxnSpPr>
            <a:cxnSpLocks/>
          </p:cNvCxnSpPr>
          <p:nvPr userDrawn="1"/>
        </p:nvCxnSpPr>
        <p:spPr>
          <a:xfrm>
            <a:off x="2375212" y="0"/>
            <a:ext cx="0" cy="5229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B31D-4AD6-A14C-AF1F-0337821861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990" y="3055434"/>
            <a:ext cx="1784160" cy="1583630"/>
          </a:xfrm>
        </p:spPr>
        <p:txBody>
          <a:bodyPr anchor="b">
            <a:normAutofit/>
          </a:bodyPr>
          <a:lstStyle>
            <a:lvl1pPr algn="r">
              <a:spcBef>
                <a:spcPts val="45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Details of the presentation (date, venue, </a:t>
            </a:r>
            <a:r>
              <a:rPr lang="en-GB" dirty="0" err="1"/>
              <a:t>wifi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EF78B-61B5-0A43-B879-7980AD59C355}"/>
              </a:ext>
            </a:extLst>
          </p:cNvPr>
          <p:cNvSpPr txBox="1"/>
          <p:nvPr userDrawn="1"/>
        </p:nvSpPr>
        <p:spPr>
          <a:xfrm>
            <a:off x="536942" y="4988354"/>
            <a:ext cx="16152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r"/>
            <a:r>
              <a:rPr lang="en-US" sz="1400" b="1" dirty="0">
                <a:solidFill>
                  <a:srgbClr val="FFFFFF"/>
                </a:solidFill>
              </a:rPr>
              <a:t>@</a:t>
            </a:r>
            <a:r>
              <a:rPr lang="en-US" sz="1400" b="1" dirty="0" err="1">
                <a:solidFill>
                  <a:srgbClr val="FFFFFF"/>
                </a:solidFill>
              </a:rPr>
              <a:t>TheIFS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4" userDrawn="1">
          <p15:clr>
            <a:srgbClr val="FBAE40"/>
          </p15:clr>
        </p15:guide>
        <p15:guide id="2" pos="1292" userDrawn="1">
          <p15:clr>
            <a:srgbClr val="FBAE40"/>
          </p15:clr>
        </p15:guide>
        <p15:guide id="3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A3731-BEE0-F54F-9648-7C636A621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3" y="1233488"/>
            <a:ext cx="7953375" cy="444248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F4EC19-8E2C-B04C-8B4D-979252A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162AF6-2051-CB4A-AB57-B5F211552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D8A57-B71E-2B49-847E-1B8E55E39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46E9-25ED-C14E-80CB-BEA1E6683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763" y="5910145"/>
            <a:ext cx="8020050" cy="279517"/>
          </a:xfr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314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8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C7556F71-460E-494E-B38D-195C5A758B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2763" y="1233490"/>
            <a:ext cx="8020050" cy="444248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F4EC19-8E2C-B04C-8B4D-979252A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162AF6-2051-CB4A-AB57-B5F211552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D8A57-B71E-2B49-847E-1B8E55E39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0D70-5176-0D40-8DA9-D8DD956FC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763" y="5910145"/>
            <a:ext cx="8020050" cy="279517"/>
          </a:xfr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707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C7556F71-460E-494E-B38D-195C5A758B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2763" y="1694984"/>
            <a:ext cx="8020050" cy="39809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F4EC19-8E2C-B04C-8B4D-979252A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162AF6-2051-CB4A-AB57-B5F211552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D8A57-B71E-2B49-847E-1B8E55E39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0D70-5176-0D40-8DA9-D8DD956FC1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763" y="5910145"/>
            <a:ext cx="8020050" cy="279517"/>
          </a:xfr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5A86368F-6E45-E642-8A7E-A07DE1FA8F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2762" y="1136918"/>
            <a:ext cx="6835699" cy="480005"/>
          </a:xfrm>
        </p:spPr>
        <p:txBody>
          <a:bodyPr anchor="t">
            <a:normAutofit/>
          </a:bodyPr>
          <a:lstStyle>
            <a:lvl1pPr marL="0" indent="0">
              <a:buNone/>
              <a:defRPr sz="2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 in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12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B3852D-47F9-0241-98E4-0BAAB742F8D1}"/>
              </a:ext>
            </a:extLst>
          </p:cNvPr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551708" y="2912834"/>
            <a:ext cx="612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552140" y="4633950"/>
            <a:ext cx="612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ECB472-C7BF-C348-9C6F-09C43BEE74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7" y="565127"/>
            <a:ext cx="1440000" cy="802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BA015-7E5A-B043-A462-E5531861A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956" y="3086025"/>
            <a:ext cx="6110868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Click to edit Master divider style in two lines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4C2E8EA-534F-8749-9926-4BC88B23C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Report title (Insert &gt; Header/Footer)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Medium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71C01C-5E80-1F49-8755-D9DB9363BE55}"/>
              </a:ext>
            </a:extLst>
          </p:cNvPr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95362-CCC0-0945-A7E1-D83DB56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7" y="565127"/>
            <a:ext cx="1440000" cy="80296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551709" y="2595778"/>
            <a:ext cx="53788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1278" y="2722537"/>
            <a:ext cx="5379232" cy="1785103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rgbClr val="F4F4F4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Click to edit medium quote of about 6 lines Click to edit medium quote of about 6 lines Click to edit medium quote of about 6 lines Click to edit medium quote of about 6 lines Click to edit medium quote of about 6 lines Click to edit medium quote of about 6 lines Click to edit medium quote of about 6 lines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2140" y="5049107"/>
            <a:ext cx="537837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52140" y="4570896"/>
            <a:ext cx="2982913" cy="252957"/>
          </a:xfrm>
        </p:spPr>
        <p:txBody>
          <a:bodyPr anchor="ctr">
            <a:noAutofit/>
          </a:bodyPr>
          <a:lstStyle>
            <a:lvl1pPr marL="0" indent="0">
              <a:buNone/>
              <a:defRPr sz="1400" baseline="0">
                <a:solidFill>
                  <a:srgbClr val="F4F4F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− Click to insert 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DA3CB-E26D-2D40-94FA-8DBAE46A62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Report title (Insert &gt; Header/Footer)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71C01C-5E80-1F49-8755-D9DB9363BE55}"/>
              </a:ext>
            </a:extLst>
          </p:cNvPr>
          <p:cNvSpPr/>
          <p:nvPr userDrawn="1"/>
        </p:nvSpPr>
        <p:spPr>
          <a:xfrm flipV="1"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95362-CCC0-0945-A7E1-D83DB561C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7" y="565127"/>
            <a:ext cx="1440000" cy="80296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551709" y="2982878"/>
            <a:ext cx="53788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1278" y="3133002"/>
            <a:ext cx="5379232" cy="945770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rgbClr val="F4F4F4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/>
              <a:t>Click to edit small quote of about 3 lines Click to edit small quote of about 3 lines Click to edit small quote of about 3 lines Click to edit small quote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2140" y="4642707"/>
            <a:ext cx="537837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52140" y="4164496"/>
            <a:ext cx="2982913" cy="252957"/>
          </a:xfrm>
        </p:spPr>
        <p:txBody>
          <a:bodyPr anchor="ctr">
            <a:noAutofit/>
          </a:bodyPr>
          <a:lstStyle>
            <a:lvl1pPr marL="0" indent="0">
              <a:buNone/>
              <a:defRPr sz="1400" baseline="0">
                <a:solidFill>
                  <a:srgbClr val="F4F4F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− Click to insert 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DA3CB-E26D-2D40-94FA-8DBAE46A62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Report title (Insert &gt; Header/Footer)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88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6D134D9-F12F-EF44-843F-D4FEB4EB5EB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888AA-D217-494B-976C-4BBDBA116DC9}"/>
              </a:ext>
            </a:extLst>
          </p:cNvPr>
          <p:cNvSpPr/>
          <p:nvPr userDrawn="1"/>
        </p:nvSpPr>
        <p:spPr>
          <a:xfrm flipV="1">
            <a:off x="0" y="0"/>
            <a:ext cx="9144000" cy="50972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4675" y="3368348"/>
            <a:ext cx="2781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FFFFFF"/>
                </a:solidFill>
              </a:rPr>
              <a:t>The Institute for Fiscal Studies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</a:rPr>
              <a:t>7 </a:t>
            </a:r>
            <a:r>
              <a:rPr lang="en-US" sz="1400" dirty="0" err="1">
                <a:solidFill>
                  <a:srgbClr val="FFFFFF"/>
                </a:solidFill>
              </a:rPr>
              <a:t>Ridgmount</a:t>
            </a:r>
            <a:r>
              <a:rPr lang="en-US" sz="1400" dirty="0">
                <a:solidFill>
                  <a:srgbClr val="FFFFFF"/>
                </a:solidFill>
              </a:rPr>
              <a:t> Street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</a:rPr>
              <a:t>London</a:t>
            </a:r>
          </a:p>
          <a:p>
            <a:pPr lvl="0"/>
            <a:r>
              <a:rPr lang="en-US" sz="1400" dirty="0">
                <a:solidFill>
                  <a:srgbClr val="FFFFFF"/>
                </a:solidFill>
              </a:rPr>
              <a:t>WC1E 7AE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14675" y="4451051"/>
            <a:ext cx="256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solidFill>
                  <a:srgbClr val="FFFFFF"/>
                </a:solidFill>
              </a:rPr>
              <a:t>www.ifs.org.uk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6ADA63-3665-4C42-A0A1-6236EBCAD4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347" y="5535138"/>
            <a:ext cx="304640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short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1E56D-DD80-7947-9F86-D6CA399B1D36}"/>
              </a:ext>
            </a:extLst>
          </p:cNvPr>
          <p:cNvSpPr/>
          <p:nvPr userDrawn="1"/>
        </p:nvSpPr>
        <p:spPr>
          <a:xfrm>
            <a:off x="0" y="5687122"/>
            <a:ext cx="9144000" cy="1170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13256-5F47-4F4D-BE26-B4B73650620E}"/>
              </a:ext>
            </a:extLst>
          </p:cNvPr>
          <p:cNvSpPr/>
          <p:nvPr userDrawn="1"/>
        </p:nvSpPr>
        <p:spPr>
          <a:xfrm flipV="1">
            <a:off x="0" y="0"/>
            <a:ext cx="9144000" cy="56982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04B9B-18C1-E547-BE77-254F89B19F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0968" y="4047895"/>
            <a:ext cx="6101845" cy="925550"/>
          </a:xfrm>
        </p:spPr>
        <p:txBody>
          <a:bodyPr anchor="b">
            <a:normAutofit/>
          </a:bodyPr>
          <a:lstStyle>
            <a:lvl1pPr algn="l">
              <a:defRPr sz="5500" spc="-1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99AB-D245-484B-892E-B0F6186F0C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25391" y="2765695"/>
            <a:ext cx="6107421" cy="1081478"/>
          </a:xfrm>
        </p:spPr>
        <p:txBody>
          <a:bodyPr anchor="t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author style</a:t>
            </a:r>
          </a:p>
          <a:p>
            <a:r>
              <a:rPr lang="en-GB" dirty="0"/>
              <a:t>Author Name Surname</a:t>
            </a:r>
          </a:p>
          <a:p>
            <a:r>
              <a:rPr lang="en-GB" dirty="0"/>
              <a:t>Author Name Surname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Author Name Surname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503E8-76B2-7E4C-A757-B1F42F47A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7" y="565127"/>
            <a:ext cx="1440000" cy="80296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8C450E-36D1-2E43-91D1-9BA21E1338BC}"/>
              </a:ext>
            </a:extLst>
          </p:cNvPr>
          <p:cNvCxnSpPr>
            <a:cxnSpLocks/>
          </p:cNvCxnSpPr>
          <p:nvPr userDrawn="1"/>
        </p:nvCxnSpPr>
        <p:spPr>
          <a:xfrm>
            <a:off x="2375212" y="0"/>
            <a:ext cx="0" cy="47609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B31D-4AD6-A14C-AF1F-0337821861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7990" y="2810106"/>
            <a:ext cx="1784160" cy="1416364"/>
          </a:xfrm>
        </p:spPr>
        <p:txBody>
          <a:bodyPr anchor="t">
            <a:normAutofit/>
          </a:bodyPr>
          <a:lstStyle>
            <a:lvl1pPr algn="r">
              <a:spcBef>
                <a:spcPts val="45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Details of the presentation (date, venue, </a:t>
            </a:r>
            <a:r>
              <a:rPr lang="en-GB" dirty="0" err="1"/>
              <a:t>wifi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EF78B-61B5-0A43-B879-7980AD59C355}"/>
              </a:ext>
            </a:extLst>
          </p:cNvPr>
          <p:cNvSpPr txBox="1"/>
          <p:nvPr userDrawn="1"/>
        </p:nvSpPr>
        <p:spPr>
          <a:xfrm>
            <a:off x="536942" y="4520005"/>
            <a:ext cx="161520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r"/>
            <a:r>
              <a:rPr lang="en-US" sz="1400" b="1" dirty="0">
                <a:solidFill>
                  <a:srgbClr val="FFFFFF"/>
                </a:solidFill>
              </a:rPr>
              <a:t>@</a:t>
            </a:r>
            <a:r>
              <a:rPr lang="en-US" sz="1400" b="1" dirty="0" err="1">
                <a:solidFill>
                  <a:srgbClr val="FFFFFF"/>
                </a:solidFill>
              </a:rPr>
              <a:t>TheIFS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178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99" userDrawn="1">
          <p15:clr>
            <a:srgbClr val="FBAE40"/>
          </p15:clr>
        </p15:guide>
        <p15:guide id="2" pos="1292">
          <p15:clr>
            <a:srgbClr val="FBAE40"/>
          </p15:clr>
        </p15:guide>
        <p15:guide id="3" pos="2980">
          <p15:clr>
            <a:srgbClr val="FBAE40"/>
          </p15:clr>
        </p15:guide>
        <p15:guide id="4" orient="horz" pos="18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CFAC-67E7-B24B-971C-141727EF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C530F-FA8A-1D4A-B389-DC5343254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5196D-FC18-4945-AD4F-631A5FE8C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D80E6-3E42-2E4E-839C-153F128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5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 lines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CFAC-67E7-B24B-971C-141727EF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6" y="1692619"/>
            <a:ext cx="8002394" cy="4484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C530F-FA8A-1D4A-B389-DC5343254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5196D-FC18-4945-AD4F-631A5FE8C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D80E6-3E42-2E4E-839C-153F128FC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956" y="342823"/>
            <a:ext cx="6835698" cy="1038946"/>
          </a:xfrm>
        </p:spPr>
        <p:txBody>
          <a:bodyPr/>
          <a:lstStyle/>
          <a:p>
            <a:r>
              <a:rPr lang="en-GB" dirty="0"/>
              <a:t>Click to edit Master title style </a:t>
            </a:r>
            <a:br>
              <a:rPr lang="en-GB" dirty="0"/>
            </a:br>
            <a:r>
              <a:rPr lang="en-GB" dirty="0"/>
              <a:t>in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6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8AA792A-3C0B-4049-9A76-977F067C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DA8A8B9-3FE0-C441-B741-FEE0B4C2BA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D25423-D21E-BF41-A1B8-1C7875A43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45E6EF-80E5-DA4C-B7C8-6F606A0CCE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2956" y="1694985"/>
            <a:ext cx="8019857" cy="44827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B19EBF-85B8-AE46-A225-77F72C09D25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1650" y="1136918"/>
            <a:ext cx="6880458" cy="480005"/>
          </a:xfrm>
        </p:spPr>
        <p:txBody>
          <a:bodyPr anchor="t">
            <a:normAutofit/>
          </a:bodyPr>
          <a:lstStyle>
            <a:lvl1pPr marL="0" indent="0">
              <a:buNone/>
              <a:defRPr sz="2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 in one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lumn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54F-511C-A149-AE8B-FE37A07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3316-2C67-0345-98E2-19F87684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956" y="1233488"/>
            <a:ext cx="3888000" cy="494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97CD-DF68-0A41-8D16-7F2A6D38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3488"/>
            <a:ext cx="3886200" cy="494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7735F-3AB3-4545-99F8-1E0738C04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DF952-794D-8C46-BAAD-E7D711EC8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54F-511C-A149-AE8B-FE37A07C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3316-2C67-0345-98E2-19F87684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955" y="1233488"/>
            <a:ext cx="8019857" cy="238320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97CD-DF68-0A41-8D16-7F2A6D38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13" y="3601845"/>
            <a:ext cx="8020800" cy="2572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7735F-3AB3-4545-99F8-1E0738C04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DF952-794D-8C46-BAAD-E7D711EC8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A3731-BEE0-F54F-9648-7C636A621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3" y="1233488"/>
            <a:ext cx="7953375" cy="49514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F4EC19-8E2C-B04C-8B4D-979252AD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162AF6-2051-CB4A-AB57-B5F211552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1D8A57-B71E-2B49-847E-1B8E55E39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BD12-4C02-1C49-98E9-7D53932A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959D-0BD7-2843-8556-41F3269F8E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1806" y="1238013"/>
            <a:ext cx="3972622" cy="4895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151A72-4740-D448-96FD-5A6BA89907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4969" y="1393902"/>
            <a:ext cx="3907844" cy="4749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2570-5DE2-2541-9901-949C0BE0B5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Report title (Insert &gt; Header/Footer)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59970-BE81-E245-9853-9023A201EB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© </a:t>
            </a:r>
            <a:r>
              <a:rPr lang="en-GB" dirty="0"/>
              <a:t>Institute for Fiscal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F1D-76FB-5146-B240-BE9A5F08F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92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Report title (Insert &gt; Header/Footer)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16EFB-8BF9-554D-9E2D-B467B1E3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342823"/>
            <a:ext cx="6835698" cy="57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0385-1296-BC41-8BE7-D104D1F7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956" y="1233488"/>
            <a:ext cx="8002394" cy="4943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7C74-BBF8-664B-8C6A-8352DE6A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8061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E2A71-ECD6-B44A-A304-747010765351}"/>
              </a:ext>
            </a:extLst>
          </p:cNvPr>
          <p:cNvSpPr/>
          <p:nvPr userDrawn="1"/>
        </p:nvSpPr>
        <p:spPr>
          <a:xfrm>
            <a:off x="0" y="6706800"/>
            <a:ext cx="9144000" cy="1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E8FD6-D9ED-AF41-87F7-86A5A05A0978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92813" y="466098"/>
            <a:ext cx="540000" cy="2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2" r:id="rId2"/>
    <p:sldLayoutId id="2147483674" r:id="rId3"/>
    <p:sldLayoutId id="2147483693" r:id="rId4"/>
    <p:sldLayoutId id="2147483675" r:id="rId5"/>
    <p:sldLayoutId id="2147483676" r:id="rId6"/>
    <p:sldLayoutId id="2147483684" r:id="rId7"/>
    <p:sldLayoutId id="2147483678" r:id="rId8"/>
    <p:sldLayoutId id="2147483685" r:id="rId9"/>
    <p:sldLayoutId id="2147483691" r:id="rId10"/>
    <p:sldLayoutId id="2147483687" r:id="rId11"/>
    <p:sldLayoutId id="2147483694" r:id="rId12"/>
    <p:sldLayoutId id="2147483688" r:id="rId13"/>
    <p:sldLayoutId id="2147483689" r:id="rId14"/>
    <p:sldLayoutId id="2147483695" r:id="rId15"/>
    <p:sldLayoutId id="2147483690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800"/>
        </a:spcBef>
        <a:spcAft>
          <a:spcPts val="45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800"/>
        </a:spcBef>
        <a:spcAft>
          <a:spcPts val="45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800"/>
        </a:spcBef>
        <a:spcAft>
          <a:spcPts val="45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800"/>
        </a:spcBef>
        <a:spcAft>
          <a:spcPts val="45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800"/>
        </a:spcBef>
        <a:spcAft>
          <a:spcPts val="45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pos="5375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fs.org.uk/publications/15426" TargetMode="External"/><Relationship Id="rId2" Type="http://schemas.openxmlformats.org/officeDocument/2006/relationships/hyperlink" Target="https://tahachoukhmane.com/wp-content/uploads/2022/04/CCORS-2022-Slides-April-2022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ensionspolicyinstitute.org.uk/sponsor-research/research-reports/2020/2020-12-08-the-underpensioned-index/" TargetMode="External"/><Relationship Id="rId4" Type="http://schemas.openxmlformats.org/officeDocument/2006/relationships/hyperlink" Target="https://www.ons.gov.uk/peoplepopulationandcommunity/personalandhouseholdfinances/incomeandwealth/bulletins/pensionwealthingreatbritain/april2018tomarch2020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01D8-18C2-094F-87A0-7DC4FDF71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Inequalities in pension saving by ethnicity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5CFEE-9A64-7643-8CAB-2A09AEB6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0968" y="1885615"/>
            <a:ext cx="6107421" cy="1081478"/>
          </a:xfrm>
        </p:spPr>
        <p:txBody>
          <a:bodyPr/>
          <a:lstStyle/>
          <a:p>
            <a:r>
              <a:rPr lang="en-US" dirty="0"/>
              <a:t>Jack Kemp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5CDCF-2224-F043-831A-A63DDA2A84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9266" y="3927525"/>
            <a:ext cx="1584378" cy="540000"/>
          </a:xfrm>
        </p:spPr>
        <p:txBody>
          <a:bodyPr/>
          <a:lstStyle/>
          <a:p>
            <a:r>
              <a:rPr lang="en-US" dirty="0"/>
              <a:t>29 July 2022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141AB-4AEF-604C-8371-4AD9CBD2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967956"/>
            <a:ext cx="212943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97476053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Pension participation (%) by ethnicity over time for workers, 2010-2020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83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98948770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Pension participation (%) by ethnicity over time for workers, 2010-2020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3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6155-8D00-4135-9DB4-44526B3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Unconditional contribution rate over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BACF2-B16A-415F-A6C2-FB88D74D0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FC1DA7-4CE2-414E-9AA0-04956FF0734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83806909"/>
              </p:ext>
            </p:extLst>
          </p:nvPr>
        </p:nvGraphicFramePr>
        <p:xfrm>
          <a:off x="512763" y="1843088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27494-02CF-43B1-8E7D-829315138C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332836"/>
            <a:ext cx="6880458" cy="37013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Contribution rate (% pay) by ethnicity over time for workers, 2010-2020</a:t>
            </a:r>
          </a:p>
        </p:txBody>
      </p:sp>
    </p:spTree>
    <p:extLst>
      <p:ext uri="{BB962C8B-B14F-4D97-AF65-F5344CB8AC3E}">
        <p14:creationId xmlns:p14="http://schemas.microsoft.com/office/powerpoint/2010/main" val="35127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6155-8D00-4135-9DB4-44526B3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Unconditional contribution rate over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BACF2-B16A-415F-A6C2-FB88D74D0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FC1DA7-4CE2-414E-9AA0-04956FF0734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989846125"/>
              </p:ext>
            </p:extLst>
          </p:nvPr>
        </p:nvGraphicFramePr>
        <p:xfrm>
          <a:off x="512763" y="1843088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27494-02CF-43B1-8E7D-829315138C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332836"/>
            <a:ext cx="6880458" cy="37013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Contribution rate (% pay) by ethnicity over time for workers, 2010-2020</a:t>
            </a:r>
          </a:p>
        </p:txBody>
      </p:sp>
    </p:spTree>
    <p:extLst>
      <p:ext uri="{BB962C8B-B14F-4D97-AF65-F5344CB8AC3E}">
        <p14:creationId xmlns:p14="http://schemas.microsoft.com/office/powerpoint/2010/main" val="3497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6155-8D00-4135-9DB4-44526B3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Unconditional contribution rate over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BACF2-B16A-415F-A6C2-FB88D74D0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FC1DA7-4CE2-414E-9AA0-04956FF0734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3829063"/>
              </p:ext>
            </p:extLst>
          </p:nvPr>
        </p:nvGraphicFramePr>
        <p:xfrm>
          <a:off x="512763" y="1843088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27494-02CF-43B1-8E7D-829315138C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332836"/>
            <a:ext cx="6880458" cy="37013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Contribution rate (% pay) by ethnicity over time for workers, 2010-2020</a:t>
            </a:r>
          </a:p>
        </p:txBody>
      </p:sp>
    </p:spTree>
    <p:extLst>
      <p:ext uri="{BB962C8B-B14F-4D97-AF65-F5344CB8AC3E}">
        <p14:creationId xmlns:p14="http://schemas.microsoft.com/office/powerpoint/2010/main" val="288487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6155-8D00-4135-9DB4-44526B31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Unconditional contribution rate over time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BACF2-B16A-415F-A6C2-FB88D74D0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FC1DA7-4CE2-414E-9AA0-04956FF0734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12512606"/>
              </p:ext>
            </p:extLst>
          </p:nvPr>
        </p:nvGraphicFramePr>
        <p:xfrm>
          <a:off x="512763" y="1843088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27494-02CF-43B1-8E7D-829315138C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332836"/>
            <a:ext cx="6880458" cy="37013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Contribution rate (% pay) by ethnicity over time for workers, 2010-2020</a:t>
            </a:r>
          </a:p>
        </p:txBody>
      </p:sp>
    </p:spTree>
    <p:extLst>
      <p:ext uri="{BB962C8B-B14F-4D97-AF65-F5344CB8AC3E}">
        <p14:creationId xmlns:p14="http://schemas.microsoft.com/office/powerpoint/2010/main" val="41755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479E0-5CBC-4ED2-BE7A-97EF6410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explanations for ethnic pension saving gap post-AE: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targeted by AE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Self-employed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Earning 10k or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Targeted employees not offered a pension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Opting out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 Differences in </a:t>
            </a:r>
            <a:r>
              <a:rPr lang="en-US" b="1" dirty="0">
                <a:solidFill>
                  <a:schemeClr val="tx2"/>
                </a:solidFill>
              </a:rPr>
              <a:t>cultural</a:t>
            </a:r>
            <a:r>
              <a:rPr lang="en-US" dirty="0"/>
              <a:t> savings attitudes (Kim et al., 2021)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 Differences in </a:t>
            </a:r>
            <a:r>
              <a:rPr lang="en-US" b="1" dirty="0">
                <a:solidFill>
                  <a:schemeClr val="tx2"/>
                </a:solidFill>
              </a:rPr>
              <a:t>economic</a:t>
            </a:r>
            <a:r>
              <a:rPr lang="en-US" dirty="0"/>
              <a:t> conditions (</a:t>
            </a:r>
            <a:r>
              <a:rPr lang="en-GB" dirty="0" err="1"/>
              <a:t>Choukhmane</a:t>
            </a:r>
            <a:r>
              <a:rPr lang="en-GB" dirty="0"/>
              <a:t> et al., 2020)</a:t>
            </a:r>
          </a:p>
          <a:p>
            <a:pPr lvl="2"/>
            <a:r>
              <a:rPr lang="en-GB" dirty="0"/>
              <a:t>Higher unemployment and greater income uncertainty faced by minorities may increase their demand for liquid assets 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16920-FCAB-4A27-B14E-750AF30E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F409AC-CA6E-46F1-83CA-4DAA8BC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0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7F4DC0-6C46-43D9-9590-EBCE5EBD9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95039"/>
              </p:ext>
            </p:extLst>
          </p:nvPr>
        </p:nvGraphicFramePr>
        <p:xfrm>
          <a:off x="505989" y="1412876"/>
          <a:ext cx="8002587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BAE3-27FF-4E80-A398-C8CB3E70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6B1418-0D85-44FC-86EE-84052E77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targeted rates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5EA6853-6E2A-401F-9B07-B3B6D69E9432}"/>
              </a:ext>
            </a:extLst>
          </p:cNvPr>
          <p:cNvSpPr txBox="1">
            <a:spLocks/>
          </p:cNvSpPr>
          <p:nvPr/>
        </p:nvSpPr>
        <p:spPr>
          <a:xfrm>
            <a:off x="490576" y="951203"/>
            <a:ext cx="6880458" cy="4800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  <a:latin typeface="+mj-lt"/>
              </a:rPr>
              <a:t>% workers targeted by AE by ethnicity, post-AE</a:t>
            </a:r>
          </a:p>
        </p:txBody>
      </p:sp>
    </p:spTree>
    <p:extLst>
      <p:ext uri="{BB962C8B-B14F-4D97-AF65-F5344CB8AC3E}">
        <p14:creationId xmlns:p14="http://schemas.microsoft.com/office/powerpoint/2010/main" val="152672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79426183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650" y="1136918"/>
            <a:ext cx="6880458" cy="55853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Pension participation (%) by ethnicity over time for targeted employees, 2010-2020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2763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95416242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650" y="1136918"/>
            <a:ext cx="6880458" cy="55853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Pension participation (%) by ethnicity over time for targeted employees, 2010-2020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9671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46BCDF-3C4C-4D90-9D3E-FE55DC30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Low level of state pension </a:t>
            </a:r>
            <a:r>
              <a:rPr lang="en-GB" dirty="0"/>
              <a:t>(£185.15 per week) so private pension income important for many to have adequate living standard in retirement</a:t>
            </a:r>
          </a:p>
          <a:p>
            <a:r>
              <a:rPr lang="en-GB" dirty="0"/>
              <a:t>Concerns about </a:t>
            </a:r>
            <a:r>
              <a:rPr lang="en-GB" b="1" dirty="0">
                <a:solidFill>
                  <a:schemeClr val="tx2"/>
                </a:solidFill>
              </a:rPr>
              <a:t>under-saving</a:t>
            </a:r>
            <a:r>
              <a:rPr lang="en-GB" dirty="0"/>
              <a:t> for retirement, particularly for minority groups (Pensions Policy Institute, 2020) -&gt; wealth inequality</a:t>
            </a:r>
          </a:p>
          <a:p>
            <a:r>
              <a:rPr lang="en-US" dirty="0"/>
              <a:t>Increased attention given to inequalities in pension income such as gender gap </a:t>
            </a:r>
          </a:p>
          <a:p>
            <a:r>
              <a:rPr lang="en-US" b="1" dirty="0">
                <a:solidFill>
                  <a:schemeClr val="tx2"/>
                </a:solidFill>
              </a:rPr>
              <a:t>Automatic enrolment </a:t>
            </a:r>
            <a:r>
              <a:rPr lang="en-US" dirty="0"/>
              <a:t>– did AE reduce ethnic disparities in pensions saving?</a:t>
            </a:r>
          </a:p>
          <a:p>
            <a:r>
              <a:rPr lang="en-GB" dirty="0"/>
              <a:t>Largest effects on pension participation typically for those with the lowest participation rates prior to AE </a:t>
            </a:r>
          </a:p>
          <a:p>
            <a:r>
              <a:rPr lang="en-US" dirty="0"/>
              <a:t>AE had a big effect on gender inequalities in pension saving (Crawford and O’Brien, 2021)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141D-B776-4B96-9E00-41FB7B9B44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61CC8A-DAA8-49F3-AABF-30584290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6279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C31-2443-4BFE-BDC9-CA7E7097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Differences in if offered pension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218A-07CE-470E-863C-5FB748280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E753E91-1162-4FE6-A5E1-4E4B745A49A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287734310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0273-ECFB-4A95-AD7C-AEDE95623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% reported offered a pension by ethnicity for those targeted by AE, post AE</a:t>
            </a:r>
          </a:p>
        </p:txBody>
      </p:sp>
    </p:spTree>
    <p:extLst>
      <p:ext uri="{BB962C8B-B14F-4D97-AF65-F5344CB8AC3E}">
        <p14:creationId xmlns:p14="http://schemas.microsoft.com/office/powerpoint/2010/main" val="20363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C31-2443-4BFE-BDC9-CA7E7097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330539"/>
            <a:ext cx="6835698" cy="571577"/>
          </a:xfrm>
        </p:spPr>
        <p:txBody>
          <a:bodyPr>
            <a:normAutofit fontScale="90000"/>
          </a:bodyPr>
          <a:lstStyle/>
          <a:p>
            <a:r>
              <a:rPr lang="en-GB" dirty="0"/>
              <a:t>Non-compliance or measurement error?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218A-07CE-470E-863C-5FB748280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E753E91-1162-4FE6-A5E1-4E4B745A49A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429398809"/>
              </p:ext>
            </p:extLst>
          </p:nvPr>
        </p:nvGraphicFramePr>
        <p:xfrm>
          <a:off x="512763" y="173953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0273-ECFB-4A95-AD7C-AEDE956231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27715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% reported offered a pension by ethnicity for those targeted by AE in the public sector, post AE</a:t>
            </a:r>
          </a:p>
        </p:txBody>
      </p:sp>
    </p:spTree>
    <p:extLst>
      <p:ext uri="{BB962C8B-B14F-4D97-AF65-F5344CB8AC3E}">
        <p14:creationId xmlns:p14="http://schemas.microsoft.com/office/powerpoint/2010/main" val="11432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C31-2443-4BFE-BDC9-CA7E7097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Non-compliance in private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218A-07CE-470E-863C-5FB748280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E753E91-1162-4FE6-A5E1-4E4B745A49A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13179704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0273-ECFB-4A95-AD7C-AEDE95623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% reported offered a pension by firm size for those targeted by AE in private sector, post AE</a:t>
            </a:r>
          </a:p>
        </p:txBody>
      </p:sp>
    </p:spTree>
    <p:extLst>
      <p:ext uri="{BB962C8B-B14F-4D97-AF65-F5344CB8AC3E}">
        <p14:creationId xmlns:p14="http://schemas.microsoft.com/office/powerpoint/2010/main" val="70915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C31-2443-4BFE-BDC9-CA7E7097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Non-compliance in private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218A-07CE-470E-863C-5FB748280E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E753E91-1162-4FE6-A5E1-4E4B745A49A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81263936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B0273-ECFB-4A95-AD7C-AEDE95623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% in a private sector firm with 1-9 employees by ethnicity for those targeted by AE, post AE</a:t>
            </a:r>
          </a:p>
        </p:txBody>
      </p:sp>
    </p:spTree>
    <p:extLst>
      <p:ext uri="{BB962C8B-B14F-4D97-AF65-F5344CB8AC3E}">
        <p14:creationId xmlns:p14="http://schemas.microsoft.com/office/powerpoint/2010/main" val="5716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36764129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650" y="1136918"/>
            <a:ext cx="6880458" cy="55853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Pension participation (%) by ethnicity over time for targeted employees offered a pension, 2010-2020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0396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03754791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650" y="1136918"/>
            <a:ext cx="6880458" cy="55853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Pension participation (%) by ethnicity over time for eligible employees offered a pension, 2010-2020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5419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A450-CAA7-4D83-B53F-60458DDE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Certain ethnicities opting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564C-70CA-4BAB-8950-EC7308DC7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77FB93-F2F6-4C46-87FB-833D8D5789A7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16734282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ECCB1-5826-4F38-835E-BE9E6CDF9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Pension participation (%) by ethnicity, post AE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8F254-6FD2-4141-A72F-92A7E99C2D82}"/>
              </a:ext>
            </a:extLst>
          </p:cNvPr>
          <p:cNvSpPr txBox="1"/>
          <p:nvPr/>
        </p:nvSpPr>
        <p:spPr>
          <a:xfrm>
            <a:off x="538123" y="6165404"/>
            <a:ext cx="7896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W</a:t>
            </a:r>
            <a:r>
              <a:rPr lang="en-GB" sz="1100" dirty="0" err="1"/>
              <a:t>orkers</a:t>
            </a:r>
            <a:r>
              <a:rPr lang="en-GB" sz="1100" dirty="0"/>
              <a:t> is the unrestricted sample of both self-employed and employed individuals. Target restricts the sample to those targeted by AE. </a:t>
            </a:r>
            <a:r>
              <a:rPr lang="en-GB" sz="1100" dirty="0" err="1"/>
              <a:t>Target+Offer</a:t>
            </a:r>
            <a:r>
              <a:rPr lang="en-GB" sz="1100" dirty="0"/>
              <a:t> restricts the sample further to those targeted and offered a pension.</a:t>
            </a:r>
          </a:p>
        </p:txBody>
      </p:sp>
    </p:spTree>
    <p:extLst>
      <p:ext uri="{BB962C8B-B14F-4D97-AF65-F5344CB8AC3E}">
        <p14:creationId xmlns:p14="http://schemas.microsoft.com/office/powerpoint/2010/main" val="167291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B1D7-14A5-44DE-9CF2-B8FD680C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6115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303-D8B3-4AED-8B56-A7FE7F7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CDDE-2930-4746-ABD3-1E93CC14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804C-DA11-40A2-8673-823BB786AD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Age distribution by ethnicity for workers, 2010-2020</a:t>
            </a:r>
          </a:p>
          <a:p>
            <a:endParaRPr lang="en-GB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0A09CB7-6CAC-4B51-8695-1A3D47B96EE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403856880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290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303-D8B3-4AED-8B56-A7FE7F7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CDDE-2930-4746-ABD3-1E93CC14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804C-DA11-40A2-8673-823BB786AD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Age distribution by ethnicity for workers, 2010-2020</a:t>
            </a:r>
          </a:p>
          <a:p>
            <a:endParaRPr lang="en-GB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0A09CB7-6CAC-4B51-8695-1A3D47B96EE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94904081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50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6DA07E-CBE8-42EA-B81D-200748AF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Document large differences in pension participation and contribution rates by ethnicity in the UK</a:t>
            </a:r>
          </a:p>
          <a:p>
            <a:r>
              <a:rPr lang="en-US" dirty="0"/>
              <a:t>Examine why ethnic gaps in pension saving persist post-AE </a:t>
            </a:r>
          </a:p>
          <a:p>
            <a:pPr lvl="1"/>
            <a:r>
              <a:rPr lang="en-US" dirty="0"/>
              <a:t>Restrict sample to targeted employees and those offered a pension</a:t>
            </a:r>
          </a:p>
          <a:p>
            <a:pPr lvl="1"/>
            <a:r>
              <a:rPr lang="en-US" dirty="0"/>
              <a:t>Multivariate regression analysis controlling for observable characteristics</a:t>
            </a:r>
          </a:p>
          <a:p>
            <a:r>
              <a:rPr lang="en-US" dirty="0"/>
              <a:t>Explore differences within ethnic groups by sex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Large disparities (of up to roughly 20% points) in pension participation by ethnicity</a:t>
            </a:r>
          </a:p>
          <a:p>
            <a:pPr lvl="1"/>
            <a:r>
              <a:rPr lang="en-US" dirty="0"/>
              <a:t>Driven by groups opting out of pension</a:t>
            </a:r>
          </a:p>
          <a:p>
            <a:pPr lvl="1"/>
            <a:r>
              <a:rPr lang="en-US" dirty="0"/>
              <a:t>Big differences within ethnic groups by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B11A7-781C-4D49-AB79-B59CFB59A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55FCAD-F7E2-45EB-8B7E-A2CE4AA3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82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303-D8B3-4AED-8B56-A7FE7F7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CDDE-2930-4746-ABD3-1E93CC14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804C-DA11-40A2-8673-823BB786AD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Age distribution by ethnicity for workers, 2010-2020</a:t>
            </a:r>
          </a:p>
          <a:p>
            <a:endParaRPr lang="en-GB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0A09CB7-6CAC-4B51-8695-1A3D47B96EE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99769962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975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6303-D8B3-4AED-8B56-A7FE7F77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in 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CDDE-2930-4746-ABD3-1E93CC14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804C-DA11-40A2-8673-823BB786AD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800" dirty="0"/>
              <a:t>Age distribution by ethnicity for workers, 2010-2020</a:t>
            </a:r>
          </a:p>
          <a:p>
            <a:endParaRPr lang="en-GB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0A09CB7-6CAC-4B51-8695-1A3D47B96EE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73633354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25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4EF2BB-ADA4-4786-A3CE-C14259051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dirty="0"/>
                  <a:t> is a vector of control variables: </a:t>
                </a:r>
              </a:p>
              <a:p>
                <a:pPr lvl="1"/>
                <a:r>
                  <a:rPr lang="en-US" dirty="0"/>
                  <a:t>Controls 1: </a:t>
                </a:r>
                <a:r>
                  <a:rPr lang="en-US" b="1" dirty="0">
                    <a:solidFill>
                      <a:schemeClr val="tx2"/>
                    </a:solidFill>
                  </a:rPr>
                  <a:t>age</a:t>
                </a:r>
                <a:r>
                  <a:rPr lang="en-US" dirty="0"/>
                  <a:t>, age squared, time</a:t>
                </a:r>
              </a:p>
              <a:p>
                <a:pPr lvl="1"/>
                <a:r>
                  <a:rPr lang="en-US" dirty="0"/>
                  <a:t>Controls 2: logged real weekly </a:t>
                </a:r>
                <a:r>
                  <a:rPr lang="en-US" b="1" dirty="0">
                    <a:solidFill>
                      <a:schemeClr val="tx2"/>
                    </a:solidFill>
                  </a:rPr>
                  <a:t>earnings</a:t>
                </a:r>
              </a:p>
              <a:p>
                <a:pPr lvl="1"/>
                <a:r>
                  <a:rPr lang="en-US" dirty="0"/>
                  <a:t>Controls 3: </a:t>
                </a:r>
                <a:r>
                  <a:rPr lang="en-US" b="1" dirty="0">
                    <a:solidFill>
                      <a:schemeClr val="tx2"/>
                    </a:solidFill>
                  </a:rPr>
                  <a:t>job variables </a:t>
                </a:r>
                <a:r>
                  <a:rPr lang="en-US" dirty="0"/>
                  <a:t>(sector, employer size, industry, occupation, if work part time)</a:t>
                </a:r>
              </a:p>
              <a:p>
                <a:pPr lvl="1"/>
                <a:r>
                  <a:rPr lang="en-US" dirty="0"/>
                  <a:t>Controls 4: </a:t>
                </a:r>
                <a:r>
                  <a:rPr lang="en-US" b="1" dirty="0">
                    <a:solidFill>
                      <a:schemeClr val="tx2"/>
                    </a:solidFill>
                  </a:rPr>
                  <a:t>individual characteristics </a:t>
                </a:r>
                <a:r>
                  <a:rPr lang="en-US" dirty="0"/>
                  <a:t>(education, education*age, region, sex, health status, number of kids)</a:t>
                </a:r>
              </a:p>
              <a:p>
                <a:pPr lvl="1"/>
                <a:r>
                  <a:rPr lang="en-US" dirty="0"/>
                  <a:t>Controls 5: </a:t>
                </a:r>
                <a:r>
                  <a:rPr lang="en-US" b="1" dirty="0">
                    <a:solidFill>
                      <a:schemeClr val="tx2"/>
                    </a:solidFill>
                  </a:rPr>
                  <a:t>partner variables </a:t>
                </a:r>
                <a:r>
                  <a:rPr lang="en-US" dirty="0"/>
                  <a:t>(relationship status, partner education, earnings, sector)</a:t>
                </a:r>
              </a:p>
              <a:p>
                <a:pPr lvl="1"/>
                <a:r>
                  <a:rPr lang="en-US" dirty="0"/>
                  <a:t>Controls 6: housing costs, foreign born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4EF2BB-ADA4-4786-A3CE-C14259051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8F72-2B16-46B3-BE16-418A8BCF8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1420DD-3525-4074-8A48-55CB0FC9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A81A8-E024-407F-86D0-66150AE0B740}"/>
                  </a:ext>
                </a:extLst>
              </p:cNvPr>
              <p:cNvSpPr txBox="1"/>
              <p:nvPr/>
            </p:nvSpPr>
            <p:spPr>
              <a:xfrm>
                <a:off x="2850492" y="1359243"/>
                <a:ext cx="3327321" cy="810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𝑅𝐴𝐶𝐸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0A81A8-E024-407F-86D0-66150AE0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92" y="1359243"/>
                <a:ext cx="3327321" cy="810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4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Pension participation by ethnicity post AE, for targeted employees offered a pension 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680909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17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(Post)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(2.805)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-4.830*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(2.852)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-8.680**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(4.021)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-18.70***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(6.899)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(6.166)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(2.239)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38123" y="5410801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 and if foreign born.</a:t>
            </a:r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F0BD5-6393-4DD2-BEF2-9695A0E3F142}"/>
              </a:ext>
            </a:extLst>
          </p:cNvPr>
          <p:cNvSpPr/>
          <p:nvPr/>
        </p:nvSpPr>
        <p:spPr>
          <a:xfrm>
            <a:off x="1695635" y="2707689"/>
            <a:ext cx="745724" cy="932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Pension participation by ethnicity post AE, for targeted employees offered a pension 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378812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17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(Post)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(2.805)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(2.781)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-4.830*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-4.965*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-5.042*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(2.852)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(2.841)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-8.680**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-8.730**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-8.082**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(4.021)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(4.002)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-18.70***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-18.59***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-18.98***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(6.899)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(6.927)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(6.778)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-10.72*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(6.166)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(6.145)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(6.131)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-1.054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-1.523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(2.313)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-0.553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(2.239)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(2.248)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(2.295)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43586" y="5405369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 and if foreign born.</a:t>
            </a:r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F0F6E-0104-4510-8827-5F2702603827}"/>
              </a:ext>
            </a:extLst>
          </p:cNvPr>
          <p:cNvSpPr/>
          <p:nvPr/>
        </p:nvSpPr>
        <p:spPr>
          <a:xfrm>
            <a:off x="3701989" y="2707689"/>
            <a:ext cx="745724" cy="932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Pension participation by ethnicity post AE, for targeted employees offered a pension 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350603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17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(Post)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-1.298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(2.805)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(2.781)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(2.860)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(2.895)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-4.830*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-4.965*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-5.042*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-5.561**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-4.881*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-4.925*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-5.237*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(2.852)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(2.841)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(2.782)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(2.794)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-8.680**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-8.730**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-8.082**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-8.085**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-7.539*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-7.272*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-7.475*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(4.021)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(4.002)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(4.047)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(4.085)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(4.003)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(3.987)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-18.70***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-18.59***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-18.98***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-18.02***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-16.25**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-16.28**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-16.41**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(6.899)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(6.927)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(6.778)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(6.466)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(6.596)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(6.596)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(6.561)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-10.72*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-10.55*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-9.780*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-9.490*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-10.01*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(6.166)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(6.145)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(6.131)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(6.257)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(5.897)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(5.687)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(5.739)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-1.054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-1.523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-2.092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-0.907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-0.840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-0.899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(2.313)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(2.500)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(2.482)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(2.461)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-0.553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-0.883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-0.00551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0.0679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-0.279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(2.239)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(2.248)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(2.295)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(2.486)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(2.474)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(2.576)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38123" y="5410837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 and if foreign born.</a:t>
            </a:r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89F85-455F-4EA2-80E3-4D749CCC61EA}"/>
              </a:ext>
            </a:extLst>
          </p:cNvPr>
          <p:cNvSpPr/>
          <p:nvPr/>
        </p:nvSpPr>
        <p:spPr>
          <a:xfrm>
            <a:off x="7609311" y="2707689"/>
            <a:ext cx="745724" cy="932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880390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Unconditional contribution rate by ethnicity post AE, for targeted employees offered a pension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687479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096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Contribution rate (Post)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-0.0295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-0.0545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0.0497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(0.572)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(0.575)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(0.616)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(0.616)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(0.596)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(0.605)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-0.569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-0.660*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-0.749**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-0.535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-0.463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(0.386)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(0.393)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(0.368)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(0.361)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(0.393)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-0.623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-0.336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-0.425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-0.375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-0.347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-0.314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(0.682)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(0.670)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(0.618)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(0.622)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(0.629)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(0.633)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(0.644)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-2.081***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-1.758**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-1.946***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-1.999***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-1.635***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-1.663***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-1.545***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(0.692)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(0.713)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(0.541)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(0.565)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(0.569)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-0.341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-0.152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-0.924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-0.579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-0.533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(0.681)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(0.667)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(0.658)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(0.675)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(0.617)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(0.604)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(0.620)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-0.684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-0.849**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-1.074***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-0.970**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-0.630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-0.498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-0.433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(0.442)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(0.428)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(0.400)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(0.390)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(0.398)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-0.520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-0.788*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-0.585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-0.294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(0.561)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(0.549)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(0.437)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(0.433)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(0.452)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(0.453)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(0.489)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6,566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76143" y="5395536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 and if foreign born.</a:t>
            </a:r>
            <a:endParaRPr lang="en-GB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C31E2-0116-477A-8B2A-FFACB5AD2D91}"/>
              </a:ext>
            </a:extLst>
          </p:cNvPr>
          <p:cNvSpPr/>
          <p:nvPr/>
        </p:nvSpPr>
        <p:spPr>
          <a:xfrm>
            <a:off x="1695635" y="3160449"/>
            <a:ext cx="745724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C35BD-BBF5-4ADD-AB86-108A7503C3F8}"/>
              </a:ext>
            </a:extLst>
          </p:cNvPr>
          <p:cNvSpPr/>
          <p:nvPr/>
        </p:nvSpPr>
        <p:spPr>
          <a:xfrm>
            <a:off x="7609311" y="3161928"/>
            <a:ext cx="745724" cy="479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3CF-4658-4D2F-9953-E1D9AFC6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342823"/>
            <a:ext cx="6835698" cy="571577"/>
          </a:xfrm>
        </p:spPr>
        <p:txBody>
          <a:bodyPr>
            <a:normAutofit/>
          </a:bodyPr>
          <a:lstStyle/>
          <a:p>
            <a:r>
              <a:rPr lang="en-GB" dirty="0"/>
              <a:t>By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7E38-66DE-4BE9-BAD2-FD4600208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4F73EC-4664-4175-8DFA-0EE9C932415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41448574"/>
              </p:ext>
            </p:extLst>
          </p:nvPr>
        </p:nvGraphicFramePr>
        <p:xfrm>
          <a:off x="456123" y="1674682"/>
          <a:ext cx="6770299" cy="3752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51B44-6594-43B0-8B2D-5BC0B60BC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956" y="1005585"/>
            <a:ext cx="6880458" cy="380731"/>
          </a:xfrm>
        </p:spPr>
        <p:txBody>
          <a:bodyPr>
            <a:noAutofit/>
          </a:bodyPr>
          <a:lstStyle/>
          <a:p>
            <a:r>
              <a:rPr lang="en-US" sz="1400" dirty="0"/>
              <a:t>Pension participation by ethnicity and sex post AE, for targeted employees offered a pension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02696-A02D-42CF-B187-269BA861BD16}"/>
              </a:ext>
            </a:extLst>
          </p:cNvPr>
          <p:cNvSpPr txBox="1"/>
          <p:nvPr/>
        </p:nvSpPr>
        <p:spPr>
          <a:xfrm rot="18967044">
            <a:off x="1161050" y="5451191"/>
            <a:ext cx="78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Mixed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A424B-3F48-4510-90C4-FB7951D3011F}"/>
              </a:ext>
            </a:extLst>
          </p:cNvPr>
          <p:cNvSpPr txBox="1"/>
          <p:nvPr/>
        </p:nvSpPr>
        <p:spPr>
          <a:xfrm rot="18967044">
            <a:off x="1983857" y="5451190"/>
            <a:ext cx="79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9E92F-A553-4A3E-BB42-740F2451204B}"/>
              </a:ext>
            </a:extLst>
          </p:cNvPr>
          <p:cNvSpPr txBox="1"/>
          <p:nvPr/>
        </p:nvSpPr>
        <p:spPr>
          <a:xfrm rot="18967044">
            <a:off x="2631262" y="5545244"/>
            <a:ext cx="9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Pakistani</a:t>
            </a:r>
            <a:endParaRPr lang="en-GB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1CDA5-BB16-4644-9082-AD2766AE9ABB}"/>
              </a:ext>
            </a:extLst>
          </p:cNvPr>
          <p:cNvSpPr txBox="1"/>
          <p:nvPr/>
        </p:nvSpPr>
        <p:spPr>
          <a:xfrm rot="18967044">
            <a:off x="3342448" y="5570780"/>
            <a:ext cx="118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Bangladeshi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E5A83-2B62-4508-9513-22785EC9714F}"/>
              </a:ext>
            </a:extLst>
          </p:cNvPr>
          <p:cNvSpPr txBox="1"/>
          <p:nvPr/>
        </p:nvSpPr>
        <p:spPr>
          <a:xfrm rot="18967044">
            <a:off x="4342755" y="5556613"/>
            <a:ext cx="113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Other Asian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9361A-8F04-4634-8767-FE67E98579DB}"/>
              </a:ext>
            </a:extLst>
          </p:cNvPr>
          <p:cNvSpPr txBox="1"/>
          <p:nvPr/>
        </p:nvSpPr>
        <p:spPr>
          <a:xfrm rot="18967044">
            <a:off x="5269422" y="5431826"/>
            <a:ext cx="110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Black Caribbean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57039-30A6-422B-B1B2-0C1EFEECB18A}"/>
              </a:ext>
            </a:extLst>
          </p:cNvPr>
          <p:cNvSpPr txBox="1"/>
          <p:nvPr/>
        </p:nvSpPr>
        <p:spPr>
          <a:xfrm rot="18967044">
            <a:off x="6197990" y="5444888"/>
            <a:ext cx="80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Black African</a:t>
            </a:r>
            <a:endParaRPr lang="en-GB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D5315E-E833-40FA-82FA-F564B71E207B}"/>
              </a:ext>
            </a:extLst>
          </p:cNvPr>
          <p:cNvSpPr/>
          <p:nvPr/>
        </p:nvSpPr>
        <p:spPr>
          <a:xfrm>
            <a:off x="5499619" y="4700201"/>
            <a:ext cx="114302" cy="11383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2D74-F106-4F12-B0EC-9776DFD7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Retirement income expectations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970E-94AC-49AA-B28F-E3BA1618E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F40EBA2-644B-4FDB-A513-322C6CD68E9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8033655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1B51E-6E4F-4933-A0AD-BFE57B7F74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2763" y="1092201"/>
            <a:ext cx="6991103" cy="571577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Retirement income expectations by ethnicity for workers, 2010-2020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434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F6C8F-C67D-4833-9485-AC5A65A64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findings: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Large disparities in pension participation and contribution rates by ethnicity</a:t>
            </a:r>
          </a:p>
          <a:p>
            <a:pPr lvl="1"/>
            <a:r>
              <a:rPr lang="en-US" dirty="0"/>
              <a:t>Partially explained by differences in automatic enrolment targeting and if offered a pension, but a notable proportion </a:t>
            </a:r>
            <a:r>
              <a:rPr lang="en-US" b="1" dirty="0">
                <a:solidFill>
                  <a:schemeClr val="tx2"/>
                </a:solidFill>
              </a:rPr>
              <a:t>opting out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pension</a:t>
            </a:r>
          </a:p>
          <a:p>
            <a:r>
              <a:rPr lang="en-US" dirty="0"/>
              <a:t>Observable characteristics not able to explain why targeted employees for minority groups opt out </a:t>
            </a:r>
          </a:p>
          <a:p>
            <a:r>
              <a:rPr lang="en-US" dirty="0"/>
              <a:t>Differences in pension participation within ethnicity by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8EBD-4158-44B9-89FC-8D1E6CE5B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96C813-7347-48CC-99F8-062F7455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FC8F1-2D75-4C1F-A35A-130A22D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Concerns about insufficient retirement income - Low state pension and steep decline in workplace pension participation pre automatic enrolment </a:t>
            </a:r>
          </a:p>
          <a:p>
            <a:pPr lvl="1"/>
            <a:r>
              <a:rPr lang="en-US" dirty="0"/>
              <a:t>Pension participation for private sector employees declined from 50% in 1997 to 36% by 2012.</a:t>
            </a:r>
          </a:p>
          <a:p>
            <a:r>
              <a:rPr lang="en-US" dirty="0"/>
              <a:t>AE introduced to increase pension participation</a:t>
            </a:r>
            <a:endParaRPr lang="en-GB" dirty="0"/>
          </a:p>
          <a:p>
            <a:r>
              <a:rPr lang="en-GB" dirty="0"/>
              <a:t>Employees targeted if:</a:t>
            </a:r>
          </a:p>
          <a:p>
            <a:pPr lvl="1"/>
            <a:r>
              <a:rPr lang="en-GB" dirty="0"/>
              <a:t>Aged between </a:t>
            </a:r>
            <a:r>
              <a:rPr lang="en-GB" b="1" dirty="0">
                <a:solidFill>
                  <a:schemeClr val="tx2"/>
                </a:solidFill>
              </a:rPr>
              <a:t>22 - State Pension age </a:t>
            </a:r>
            <a:endParaRPr lang="en-GB" dirty="0"/>
          </a:p>
          <a:p>
            <a:pPr lvl="1"/>
            <a:r>
              <a:rPr lang="en-GB" dirty="0"/>
              <a:t>Earning above a minimum - </a:t>
            </a:r>
            <a:r>
              <a:rPr lang="en-GB" b="1" dirty="0">
                <a:solidFill>
                  <a:schemeClr val="tx2"/>
                </a:solidFill>
              </a:rPr>
              <a:t>£10k per year </a:t>
            </a:r>
            <a:r>
              <a:rPr lang="en-GB" dirty="0"/>
              <a:t>(from April 2014)</a:t>
            </a:r>
          </a:p>
          <a:p>
            <a:r>
              <a:rPr lang="en-GB" dirty="0"/>
              <a:t>Employers can postpone automatically enrolling new employees by 3 months</a:t>
            </a:r>
          </a:p>
          <a:p>
            <a:r>
              <a:rPr lang="en-GB" b="1" dirty="0">
                <a:solidFill>
                  <a:schemeClr val="tx2"/>
                </a:solidFill>
              </a:rPr>
              <a:t>Phased rollout </a:t>
            </a:r>
            <a:r>
              <a:rPr lang="en-GB" dirty="0"/>
              <a:t>between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/>
              <a:t>Oct 2012 – Feb 2018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FA926-8473-4018-8AD9-907F21878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2C9AD1-30CD-42AB-AF10-98211FA8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background</a:t>
            </a:r>
          </a:p>
        </p:txBody>
      </p:sp>
    </p:spTree>
    <p:extLst>
      <p:ext uri="{BB962C8B-B14F-4D97-AF65-F5344CB8AC3E}">
        <p14:creationId xmlns:p14="http://schemas.microsoft.com/office/powerpoint/2010/main" val="25262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FB000-7643-4341-BB11-4B247817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considerations:</a:t>
            </a:r>
          </a:p>
          <a:p>
            <a:pPr lvl="1"/>
            <a:r>
              <a:rPr lang="en-US" dirty="0"/>
              <a:t>Some ethnic minorities more likely to save elsewhere e.g. housing wealth (ONS, 2020)</a:t>
            </a:r>
          </a:p>
          <a:p>
            <a:pPr lvl="1"/>
            <a:r>
              <a:rPr lang="en-US" dirty="0"/>
              <a:t>But still see differences in retirement income expectations overall</a:t>
            </a:r>
          </a:p>
          <a:p>
            <a:pPr lvl="1"/>
            <a:r>
              <a:rPr lang="en-US" dirty="0"/>
              <a:t>Other factors we’re not capturing (cultural differences, income uncertainty etc.)</a:t>
            </a:r>
          </a:p>
          <a:p>
            <a:r>
              <a:rPr lang="en-US" dirty="0"/>
              <a:t>Policy – much talk about pension inequalities (e.g. gender, financial situation etc.), but many gaps have narrowed since AE</a:t>
            </a:r>
          </a:p>
          <a:p>
            <a:r>
              <a:rPr lang="en-US" dirty="0"/>
              <a:t>Not the case for ethnicity gap </a:t>
            </a:r>
            <a:r>
              <a:rPr lang="en-GB" dirty="0"/>
              <a:t>– why are many people from ethnic minorities (esp. Bangladeshis/Pakistanis) opting out of pension saving? What can policy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A250-1D69-40E7-A72F-CE98D7281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0BAB5B-CB22-4041-9F44-A2BF93DD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634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5DDAC-2BBB-421F-B645-385A7C34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Choukhmane</a:t>
            </a:r>
            <a:r>
              <a:rPr lang="en-US" dirty="0"/>
              <a:t>, T., Colmenares, J., O’Dea, C., </a:t>
            </a:r>
            <a:r>
              <a:rPr lang="en-US" dirty="0" err="1"/>
              <a:t>Rothbaum</a:t>
            </a:r>
            <a:r>
              <a:rPr lang="en-US" dirty="0"/>
              <a:t>, J. and Schmidt, L. (2022). Available at: </a:t>
            </a:r>
            <a:r>
              <a:rPr lang="en-US" dirty="0">
                <a:hlinkClick r:id="rId2"/>
              </a:rPr>
              <a:t>https://tahachoukhmane.com/wp-content/uploads/2022/04/CCORS-2022-Slides-April-2022.pdf</a:t>
            </a:r>
            <a:r>
              <a:rPr lang="en-US" dirty="0"/>
              <a:t> </a:t>
            </a:r>
          </a:p>
          <a:p>
            <a:r>
              <a:rPr lang="en-US" dirty="0"/>
              <a:t>Crawford, R. and O’Brien, L. (2021). “Understanding the gender pension gap.” </a:t>
            </a:r>
            <a:r>
              <a:rPr lang="en-US" i="1" dirty="0"/>
              <a:t>Institute for Fiscal Studies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https://ifs.org.uk/publications/15426</a:t>
            </a:r>
            <a:r>
              <a:rPr lang="en-US" dirty="0"/>
              <a:t> </a:t>
            </a:r>
          </a:p>
          <a:p>
            <a:r>
              <a:rPr lang="en-US" dirty="0"/>
              <a:t>Cribb, J. and Emmerson, C. (2020). “What happens to workplace pension saving when employers are obliged to </a:t>
            </a:r>
            <a:r>
              <a:rPr lang="en-US" dirty="0" err="1"/>
              <a:t>enrol</a:t>
            </a:r>
            <a:r>
              <a:rPr lang="en-US" dirty="0"/>
              <a:t> employees automatically?” </a:t>
            </a:r>
            <a:r>
              <a:rPr lang="en-US" i="1" dirty="0"/>
              <a:t>Int Tax Public Finance</a:t>
            </a:r>
            <a:r>
              <a:rPr lang="en-US" dirty="0"/>
              <a:t> 27: 664–693.</a:t>
            </a:r>
          </a:p>
          <a:p>
            <a:r>
              <a:rPr lang="en-US" dirty="0"/>
              <a:t>Kim, K. T., Cho, S. H, and </a:t>
            </a:r>
            <a:r>
              <a:rPr lang="en-US" dirty="0" err="1"/>
              <a:t>DeVaney</a:t>
            </a:r>
            <a:r>
              <a:rPr lang="en-US" dirty="0"/>
              <a:t>, S. A. (2021). “Racial/ethnic differences in holding a retirement saving motive: A decomposition analysis.” </a:t>
            </a:r>
            <a:r>
              <a:rPr lang="en-US" i="1" dirty="0"/>
              <a:t>The Journal of Consumer Affairs</a:t>
            </a:r>
            <a:r>
              <a:rPr lang="en-US" dirty="0"/>
              <a:t>, 55(2): 464-482.</a:t>
            </a:r>
          </a:p>
          <a:p>
            <a:r>
              <a:rPr lang="en-US" dirty="0"/>
              <a:t>Office for National Statistics (2020). “Saving for retirement in Great Britain: April 2018 to March 2020.” Available at: </a:t>
            </a:r>
            <a:r>
              <a:rPr lang="en-US" u="sng" dirty="0">
                <a:hlinkClick r:id="rId4"/>
              </a:rPr>
              <a:t>https://www.ons.gov.uk/peoplepopulationandcommunity/personalandhouseholdfinances/incomeandwealth/bulletins/pensionwealthingreatbritain/april2018tomarch2020</a:t>
            </a:r>
            <a:r>
              <a:rPr lang="en-US" dirty="0"/>
              <a:t> </a:t>
            </a:r>
          </a:p>
          <a:p>
            <a:r>
              <a:rPr lang="en-US" dirty="0"/>
              <a:t>Pensions Policy Institute (2020). “The </a:t>
            </a:r>
            <a:r>
              <a:rPr lang="en-US" dirty="0" err="1"/>
              <a:t>Underpensioned</a:t>
            </a:r>
            <a:r>
              <a:rPr lang="en-US" dirty="0"/>
              <a:t> Index.”</a:t>
            </a:r>
            <a:r>
              <a:rPr lang="en-US" i="1" dirty="0"/>
              <a:t> </a:t>
            </a:r>
            <a:r>
              <a:rPr lang="en-US" dirty="0"/>
              <a:t>Available at: </a:t>
            </a:r>
            <a:r>
              <a:rPr lang="en-US" dirty="0">
                <a:hlinkClick r:id="rId5"/>
              </a:rPr>
              <a:t>https://www.pensionspolicyinstitute.org.uk/sponsor-research/research-reports/2020/2020-12-08-the-underpensioned-index/</a:t>
            </a:r>
            <a:r>
              <a:rPr lang="en-US" dirty="0"/>
              <a:t> </a:t>
            </a:r>
          </a:p>
          <a:p>
            <a:r>
              <a:rPr lang="en-US" dirty="0"/>
              <a:t>University of Essex, Institute for Social and Economic Research. (2022). Understanding Society: Waves 1-11, 2009-2020 and </a:t>
            </a:r>
            <a:r>
              <a:rPr lang="en-US" dirty="0" err="1"/>
              <a:t>Harmonised</a:t>
            </a:r>
            <a:r>
              <a:rPr lang="en-US" dirty="0"/>
              <a:t> BHPS: Waves 1-18, 1991-2009. [data collection]. 15th Edition. UK Data Service.</a:t>
            </a:r>
            <a:r>
              <a:rPr lang="en-US" i="1" dirty="0"/>
              <a:t> </a:t>
            </a:r>
            <a:r>
              <a:rPr lang="en-US" dirty="0"/>
              <a:t>SN: 6614, http://doi.org/10.5255/UKDA-SN-6614-16.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234A-2448-4680-8258-6896132DE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A91FB5-340A-4C0D-8C3E-9DE4D70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329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62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Regression results: self-employed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/>
          </a:bodyPr>
          <a:lstStyle/>
          <a:p>
            <a:r>
              <a:rPr lang="en-GB" sz="1800" dirty="0"/>
              <a:t>Pension participation by ethnicity for self-employed (pooled)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379991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17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(2010-2020)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-5.659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-3.730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-3.142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0.459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(5.784)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(5.340)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(4.991)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(4.849)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(4.785)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(4.699)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(4.807)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-0.437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1.032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1.087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-1.966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-1.014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0.394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(3.868)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(3.792)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(3.851)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(3.820)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(3.999)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(4.008)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(4.043)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-19.56***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-16.66***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-15.73***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-11.90***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-10.56***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-10.86***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-7.869***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(0.897)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(1.109)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(1.083)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(1.699)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(2.010)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(2.137)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(2.435)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-19.28***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-18.81***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-16.41***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-12.78***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-11.18***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-12.48***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-9.395***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(1.142)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(1.304)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(1.266)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(2.022)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(2.659)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(2.779)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(3.020)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-6.279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-7.289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-7.099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-6.117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-6.252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-6.889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-2.980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(6.019)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(5.721)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(5.826)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(5.679)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(5.647)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(5.730)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-12.58***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-13.19***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-12.15***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-10.46***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-8.800***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-8.645***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-7.622**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(2.832)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(2.813)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(2.745)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(2.676)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(3.047)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(3.115)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(3.190)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-17.02***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-13.91***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-11.82***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-13.03***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-11.48***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-11.42***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-7.404**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(2.559)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(2.499)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(2.477)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(2.567)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(3.139)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10,668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38123" y="5410837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 and if foreign born.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9289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7F4DC0-6C46-43D9-9590-EBCE5EBD9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245062"/>
              </p:ext>
            </p:extLst>
          </p:nvPr>
        </p:nvGraphicFramePr>
        <p:xfrm>
          <a:off x="505989" y="1412876"/>
          <a:ext cx="8002587" cy="494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5BAE3-27FF-4E80-A398-C8CB3E70E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6B1418-0D85-44FC-86EE-84052E77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Pension participation for self-employed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5EA6853-6E2A-401F-9B07-B3B6D69E9432}"/>
              </a:ext>
            </a:extLst>
          </p:cNvPr>
          <p:cNvSpPr txBox="1">
            <a:spLocks/>
          </p:cNvSpPr>
          <p:nvPr/>
        </p:nvSpPr>
        <p:spPr>
          <a:xfrm>
            <a:off x="490576" y="951203"/>
            <a:ext cx="6880458" cy="4800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45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61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Pension participation by ethnicity post AE, for targeted employees offered a pension 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684624"/>
              </p:ext>
            </p:extLst>
          </p:nvPr>
        </p:nvGraphicFramePr>
        <p:xfrm>
          <a:off x="645952" y="1438848"/>
          <a:ext cx="7826931" cy="39373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1026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74584904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4056564423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166596390"/>
                    </a:ext>
                  </a:extLst>
                </a:gridCol>
                <a:gridCol w="979415">
                  <a:extLst>
                    <a:ext uri="{9D8B030D-6E8A-4147-A177-3AD203B41FA5}">
                      <a16:colId xmlns:a16="http://schemas.microsoft.com/office/drawing/2014/main" val="968397096"/>
                    </a:ext>
                  </a:extLst>
                </a:gridCol>
              </a:tblGrid>
              <a:tr h="2177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(Post)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-1.804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-1.839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-1.611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(2.805)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(2.781)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(2.763)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(2.860)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(2.918)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-4.830*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-4.965*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-5.042*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-5.561**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-4.881*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-4.925*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-2.673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(2.852)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(2.841)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(2.820)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(2.782)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(2.794)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(5.008)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-8.680**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-8.730**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-8.082**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-8.085**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-7.539*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-7.272*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0.666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(4.021)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(4.002)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(4.047)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(4.085)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(4.003)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(6.129)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-18.70***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-18.59***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-18.98***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-18.02***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-16.25**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-16.28**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-8.739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(6.899)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(6.927)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(6.778)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(6.466)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(6.596)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(6.596)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(7.914)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-9.988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-10.00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-10.72*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-10.55*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-9.780*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-9.490*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-9.093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(6.166)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(6.145)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(6.131)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(6.257)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(5.897)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(5.687)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(5.928)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-1.054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-1.523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-2.092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-0.907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-0.840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-0.798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(2.364)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(2.363)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(2.313)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(2.500)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(2.482)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(2.464)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-0.967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-0.553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-0.883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-0.00551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0.0679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1.037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25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(2.239)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(2.248)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(2.295)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(2.310)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(2.486)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(2.474)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(2.710)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9,113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538123" y="5410837"/>
            <a:ext cx="7896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raw differences by ethnicity. Column 2 includes (quadratic) controls for age. Column 3 also controls for earnings. Column 4 also controls for job variables. Column 5 also controls for individual characteristics. Column 6 also controls for partner variables. Column 7 also controls for housing costs, if foreign born, and </a:t>
            </a:r>
            <a:r>
              <a:rPr lang="en-US" sz="1100" b="1" dirty="0">
                <a:solidFill>
                  <a:srgbClr val="FF0000"/>
                </a:solidFill>
              </a:rPr>
              <a:t>religion</a:t>
            </a:r>
            <a:r>
              <a:rPr lang="en-US" sz="1100" dirty="0"/>
              <a:t>.</a:t>
            </a:r>
            <a:endParaRPr lang="en-GB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F9C09-9B41-44E0-9A39-33E4F7D43EC5}"/>
              </a:ext>
            </a:extLst>
          </p:cNvPr>
          <p:cNvSpPr/>
          <p:nvPr/>
        </p:nvSpPr>
        <p:spPr>
          <a:xfrm>
            <a:off x="7609311" y="2707689"/>
            <a:ext cx="745724" cy="932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566-2285-4577-A5F0-D511AE70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Religion by ethnicity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A4BEB-3CAF-4E15-8FC8-D32B0EB1A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B8AA1D-5E2A-44F3-8A89-F84CE363ED1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90073787"/>
              </p:ext>
            </p:extLst>
          </p:nvPr>
        </p:nvGraphicFramePr>
        <p:xfrm>
          <a:off x="538123" y="1760220"/>
          <a:ext cx="8020053" cy="33420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1117">
                  <a:extLst>
                    <a:ext uri="{9D8B030D-6E8A-4147-A177-3AD203B41FA5}">
                      <a16:colId xmlns:a16="http://schemas.microsoft.com/office/drawing/2014/main" val="589164454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1306604908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2642802976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3066963416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796094556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3354287366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846998562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2921992207"/>
                    </a:ext>
                  </a:extLst>
                </a:gridCol>
                <a:gridCol w="891117">
                  <a:extLst>
                    <a:ext uri="{9D8B030D-6E8A-4147-A177-3AD203B41FA5}">
                      <a16:colId xmlns:a16="http://schemas.microsoft.com/office/drawing/2014/main" val="227022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Religion by ethnicity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No religion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Christian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Muslim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Hindu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Jewish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Sikh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183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2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36.9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34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36.3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8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80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87.0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05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33.0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26.1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82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Caribbean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31.2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83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African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65.8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96796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52FF6-AA59-4995-B100-EBB503D83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Religious makeup of each ethnic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BAE3-C22A-4CA4-9D39-BCB017ED5D38}"/>
              </a:ext>
            </a:extLst>
          </p:cNvPr>
          <p:cNvSpPr txBox="1"/>
          <p:nvPr/>
        </p:nvSpPr>
        <p:spPr>
          <a:xfrm>
            <a:off x="501650" y="5235678"/>
            <a:ext cx="7896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Rows sum to 100%</a:t>
            </a:r>
          </a:p>
        </p:txBody>
      </p:sp>
    </p:spTree>
    <p:extLst>
      <p:ext uri="{BB962C8B-B14F-4D97-AF65-F5344CB8AC3E}">
        <p14:creationId xmlns:p14="http://schemas.microsoft.com/office/powerpoint/2010/main" val="2295843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632E-F17A-4040-AC00-FF983323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results: post 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937D-1038-4FF2-9AB5-E6E4A7D41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A78EB6-3278-44E3-85C4-97C5CC0C8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8123" y="958843"/>
            <a:ext cx="6880458" cy="48000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Pension participation by ethnicity post AE, for targeted employees offered a pension 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C5A35921-F045-4138-BA9F-18BE276D8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974493"/>
              </p:ext>
            </p:extLst>
          </p:nvPr>
        </p:nvGraphicFramePr>
        <p:xfrm>
          <a:off x="2286097" y="1447475"/>
          <a:ext cx="4130233" cy="36660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5911">
                  <a:extLst>
                    <a:ext uri="{9D8B030D-6E8A-4147-A177-3AD203B41FA5}">
                      <a16:colId xmlns:a16="http://schemas.microsoft.com/office/drawing/2014/main" val="2447976445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899443509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3829609834"/>
                    </a:ext>
                  </a:extLst>
                </a:gridCol>
                <a:gridCol w="1034774">
                  <a:extLst>
                    <a:ext uri="{9D8B030D-6E8A-4147-A177-3AD203B41FA5}">
                      <a16:colId xmlns:a16="http://schemas.microsoft.com/office/drawing/2014/main" val="724650157"/>
                    </a:ext>
                  </a:extLst>
                </a:gridCol>
              </a:tblGrid>
              <a:tr h="3892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Participation (Post)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46272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-1.463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0844261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(2.889)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(2.940)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(2.951)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0353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-5.258*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-5.130*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-2.571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6389264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(2.817)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(2.797)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(5.019)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09992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-7.343*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-7.231*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12580407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(3.973)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(3.960)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(6.095)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791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-16.34**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-16.23**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-8.613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85504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(6.525)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(6.524)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(7.906)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141609"/>
                  </a:ext>
                </a:extLst>
              </a:tr>
              <a:tr h="21515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-9.283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-9.466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-8.415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9631801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(5.760)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(5.790)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(5.984)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06030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-1.042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-1.024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-0.829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77673434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(2.450)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(2.456)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(2.449)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008135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-0.0272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1.216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4184958"/>
                  </a:ext>
                </a:extLst>
              </a:tr>
              <a:tr h="2161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(2.589)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(2.601)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(2.728)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39547"/>
                  </a:ext>
                </a:extLst>
              </a:tr>
              <a:tr h="25136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9,092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effectLst/>
                          <a:latin typeface="Calibri" panose="020F0502020204030204" pitchFamily="34" charset="0"/>
                        </a:rPr>
                        <a:t>9,092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effectLst/>
                          <a:latin typeface="Calibri" panose="020F0502020204030204" pitchFamily="34" charset="0"/>
                        </a:rPr>
                        <a:t>9,092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2734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B076B0-7CFF-4CCF-8527-02738B920E09}"/>
              </a:ext>
            </a:extLst>
          </p:cNvPr>
          <p:cNvSpPr txBox="1"/>
          <p:nvPr/>
        </p:nvSpPr>
        <p:spPr>
          <a:xfrm>
            <a:off x="2286097" y="5113538"/>
            <a:ext cx="39638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Robust standard errors in parentheses. </a:t>
            </a:r>
            <a:r>
              <a:rPr lang="nn-NO" sz="1100" dirty="0"/>
              <a:t>*** p&lt;0.01, ** p&lt;0.05, * p&lt;0.1</a:t>
            </a:r>
            <a:endParaRPr lang="en-GB" sz="1100" dirty="0"/>
          </a:p>
          <a:p>
            <a:r>
              <a:rPr lang="en-US" sz="1100" dirty="0"/>
              <a:t>Models weighted by cross-sectional respondent weight and standard errors are clustered at individual level. White is the base group. Column 1 shows the regression with all old controls. Column 2 includes controls for long run earnings and volatility. Column 3 controls for religion. </a:t>
            </a:r>
            <a:endParaRPr lang="en-GB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F9C09-9B41-44E0-9A39-33E4F7D43EC5}"/>
              </a:ext>
            </a:extLst>
          </p:cNvPr>
          <p:cNvSpPr/>
          <p:nvPr/>
        </p:nvSpPr>
        <p:spPr>
          <a:xfrm>
            <a:off x="5610687" y="2707689"/>
            <a:ext cx="577049" cy="932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2C3FA6-2623-4B05-89E2-3E3E2B85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Understanding Society (UKHLS)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Longitudinal survey of around </a:t>
            </a:r>
            <a:r>
              <a:rPr lang="en-GB" b="1" dirty="0">
                <a:solidFill>
                  <a:schemeClr val="tx2"/>
                </a:solidFill>
              </a:rPr>
              <a:t>40,000 households</a:t>
            </a:r>
          </a:p>
          <a:p>
            <a:r>
              <a:rPr lang="en-GB" dirty="0"/>
              <a:t>Questions on workplace and personal pension saving asked every even wave (i.e. every other year)</a:t>
            </a:r>
          </a:p>
          <a:p>
            <a:r>
              <a:rPr lang="en-GB" dirty="0"/>
              <a:t>Contains detailed information on individual and household characteristics</a:t>
            </a:r>
          </a:p>
          <a:p>
            <a:r>
              <a:rPr lang="en-GB" dirty="0"/>
              <a:t>Main sample supplemented by an </a:t>
            </a:r>
            <a:r>
              <a:rPr lang="en-GB" b="1" dirty="0">
                <a:solidFill>
                  <a:schemeClr val="tx2"/>
                </a:solidFill>
              </a:rPr>
              <a:t>ethnic minority boost sample </a:t>
            </a:r>
            <a:r>
              <a:rPr lang="en-GB" dirty="0"/>
              <a:t>of over 4,000 households</a:t>
            </a:r>
          </a:p>
          <a:p>
            <a:r>
              <a:rPr lang="en-GB" dirty="0"/>
              <a:t>Pension saving data matches well with data from ASHE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46251-A3A0-412C-A3DF-E802C9A41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CAD1ED-D8F1-4152-ADF9-1AB7A7DA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1673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F1A75-35CA-4F95-BA8D-2983FEC5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22-59 year-olds, 2010–2020</a:t>
            </a:r>
          </a:p>
          <a:p>
            <a:pPr lvl="1"/>
            <a:r>
              <a:rPr lang="en-US" dirty="0"/>
              <a:t>Employed and self-employed individuals</a:t>
            </a:r>
          </a:p>
          <a:p>
            <a:pPr lvl="1"/>
            <a:r>
              <a:rPr lang="en-US" dirty="0"/>
              <a:t>Focus</a:t>
            </a:r>
            <a:r>
              <a:rPr lang="en-GB" dirty="0"/>
              <a:t> on employer-provided workplace pensions and personal pensions </a:t>
            </a:r>
          </a:p>
          <a:p>
            <a:r>
              <a:rPr lang="en-GB" dirty="0"/>
              <a:t>8 ethnic groups</a:t>
            </a:r>
          </a:p>
          <a:p>
            <a:pPr lvl="1"/>
            <a:r>
              <a:rPr lang="en-GB" dirty="0"/>
              <a:t>Important not to over-aggregate groups as experiences and outcomes of subgroups are markedly different e.g. large diversity within ‘Asian’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E9565-A4CF-4234-BA70-67984AC0D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458CF-C534-4B4E-8072-39E54702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92FAC8-1B9E-4AB3-B0A2-2083C1DCC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18889"/>
              </p:ext>
            </p:extLst>
          </p:nvPr>
        </p:nvGraphicFramePr>
        <p:xfrm>
          <a:off x="750434" y="4862011"/>
          <a:ext cx="752743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6382">
                  <a:extLst>
                    <a:ext uri="{9D8B030D-6E8A-4147-A177-3AD203B41FA5}">
                      <a16:colId xmlns:a16="http://schemas.microsoft.com/office/drawing/2014/main" val="331360647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1406108876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4041748046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2016222455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2166080474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742542740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3012435024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7609506"/>
                    </a:ext>
                  </a:extLst>
                </a:gridCol>
                <a:gridCol w="836382">
                  <a:extLst>
                    <a:ext uri="{9D8B030D-6E8A-4147-A177-3AD203B41FA5}">
                      <a16:colId xmlns:a16="http://schemas.microsoft.com/office/drawing/2014/main" val="160768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Sample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Pakistani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Bangladeshi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Other 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Black Caribbean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Black African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29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Pre AE   (2010-12)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30688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1139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18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Post AE (2018-20)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12112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70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B1D7-14A5-44DE-9CF2-B8FD680C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276859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71009038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Pension participation (%) by ethnicity over time for workers, 2010-2020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24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7C3D-C40F-48C5-B94F-02B5B51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Pension participation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5682F-9D09-4306-97B6-493005BDA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 </a:t>
            </a:r>
            <a:r>
              <a:rPr lang="en-GB"/>
              <a:t>Institute for Fiscal Studies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F41B117-A24D-476C-8A52-DD98A92D0D8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932759122"/>
              </p:ext>
            </p:extLst>
          </p:nvPr>
        </p:nvGraphicFramePr>
        <p:xfrm>
          <a:off x="512763" y="1695450"/>
          <a:ext cx="802005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9059-67E8-4906-989A-DC308BB1D5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Pension participation (%) by ethnicity over time for workers, 2010-2020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020881"/>
      </p:ext>
    </p:extLst>
  </p:cSld>
  <p:clrMapOvr>
    <a:masterClrMapping/>
  </p:clrMapOvr>
</p:sld>
</file>

<file path=ppt/theme/theme1.xml><?xml version="1.0" encoding="utf-8"?>
<a:theme xmlns:a="http://schemas.openxmlformats.org/drawingml/2006/main" name="IFS-Theme">
  <a:themeElements>
    <a:clrScheme name="IFS-Theme">
      <a:dk1>
        <a:srgbClr val="000000"/>
      </a:dk1>
      <a:lt1>
        <a:srgbClr val="FFFFFF"/>
      </a:lt1>
      <a:dk2>
        <a:srgbClr val="309E75"/>
      </a:dk2>
      <a:lt2>
        <a:srgbClr val="40646D"/>
      </a:lt2>
      <a:accent1>
        <a:srgbClr val="247658"/>
      </a:accent1>
      <a:accent2>
        <a:srgbClr val="334F56"/>
      </a:accent2>
      <a:accent3>
        <a:srgbClr val="F2B517"/>
      </a:accent3>
      <a:accent4>
        <a:srgbClr val="8F3363"/>
      </a:accent4>
      <a:accent5>
        <a:srgbClr val="EB5C40"/>
      </a:accent5>
      <a:accent6>
        <a:srgbClr val="2478C7"/>
      </a:accent6>
      <a:hlink>
        <a:srgbClr val="247658"/>
      </a:hlink>
      <a:folHlink>
        <a:srgbClr val="D5E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2AC460E-A0DC-40EC-8A6F-4A3233177713}" vid="{5893BDDC-7711-4D52-868A-B16E93BA72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IFS Powerpoint Template</Template>
  <TotalTime>4444</TotalTime>
  <Words>4734</Words>
  <Application>Microsoft Office PowerPoint</Application>
  <PresentationFormat>On-screen Show (4:3)</PresentationFormat>
  <Paragraphs>1115</Paragraphs>
  <Slides>47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IFS-Theme</vt:lpstr>
      <vt:lpstr>Inequalities in pension saving by ethnicity</vt:lpstr>
      <vt:lpstr>Motivation</vt:lpstr>
      <vt:lpstr>Outline</vt:lpstr>
      <vt:lpstr>Policy background</vt:lpstr>
      <vt:lpstr>Dataset</vt:lpstr>
      <vt:lpstr>Sample</vt:lpstr>
      <vt:lpstr>Summary statistics</vt:lpstr>
      <vt:lpstr>Pension participation over time</vt:lpstr>
      <vt:lpstr>Pension participation over time</vt:lpstr>
      <vt:lpstr>Pension participation over time</vt:lpstr>
      <vt:lpstr>Pension participation over time</vt:lpstr>
      <vt:lpstr>Unconditional contribution rate over time </vt:lpstr>
      <vt:lpstr>Unconditional contribution rate over time </vt:lpstr>
      <vt:lpstr>Unconditional contribution rate over time </vt:lpstr>
      <vt:lpstr>Unconditional contribution rate over time </vt:lpstr>
      <vt:lpstr>Mechanisms</vt:lpstr>
      <vt:lpstr>Differences in targeted rates</vt:lpstr>
      <vt:lpstr>Pension participation over time</vt:lpstr>
      <vt:lpstr>Pension participation over time</vt:lpstr>
      <vt:lpstr>Differences in if offered pension</vt:lpstr>
      <vt:lpstr>Non-compliance or measurement error?</vt:lpstr>
      <vt:lpstr>Non-compliance in private sector</vt:lpstr>
      <vt:lpstr>Non-compliance in private sector</vt:lpstr>
      <vt:lpstr>Pension participation over time</vt:lpstr>
      <vt:lpstr>Pension participation over time</vt:lpstr>
      <vt:lpstr>Certain ethnicities opting out</vt:lpstr>
      <vt:lpstr>Regression analysis</vt:lpstr>
      <vt:lpstr>Differences in age</vt:lpstr>
      <vt:lpstr>Differences in age</vt:lpstr>
      <vt:lpstr>Differences in age</vt:lpstr>
      <vt:lpstr>Differences in age</vt:lpstr>
      <vt:lpstr>Regression model</vt:lpstr>
      <vt:lpstr>Regression results: post AE</vt:lpstr>
      <vt:lpstr>Regression results: post AE</vt:lpstr>
      <vt:lpstr>Regression results: post AE</vt:lpstr>
      <vt:lpstr>Regression results: post AE</vt:lpstr>
      <vt:lpstr>By sex</vt:lpstr>
      <vt:lpstr>Retirement income expectations</vt:lpstr>
      <vt:lpstr>Summary</vt:lpstr>
      <vt:lpstr>Discussion</vt:lpstr>
      <vt:lpstr>References</vt:lpstr>
      <vt:lpstr>PowerPoint Presentation</vt:lpstr>
      <vt:lpstr>Regression results: self-employed</vt:lpstr>
      <vt:lpstr>Pension participation for self-employed</vt:lpstr>
      <vt:lpstr>Regression results: post AE</vt:lpstr>
      <vt:lpstr>Religion by ethnicity</vt:lpstr>
      <vt:lpstr>Regression results: post AE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report in about  three lines</dc:title>
  <dc:creator>Jack Kemp</dc:creator>
  <cp:lastModifiedBy>Jack Kemp</cp:lastModifiedBy>
  <cp:revision>275</cp:revision>
  <dcterms:created xsi:type="dcterms:W3CDTF">2022-07-15T09:35:58Z</dcterms:created>
  <dcterms:modified xsi:type="dcterms:W3CDTF">2022-08-11T09:31:26Z</dcterms:modified>
</cp:coreProperties>
</file>