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roxima Nova"/>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regular.fntdata"/><Relationship Id="rId14" Type="http://schemas.openxmlformats.org/officeDocument/2006/relationships/slide" Target="slides/slide9.xml"/><Relationship Id="rId17" Type="http://schemas.openxmlformats.org/officeDocument/2006/relationships/font" Target="fonts/ProximaNova-italic.fntdata"/><Relationship Id="rId16"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judges and welcome to our pitch for GoldenHack 2020 - VirtuShop</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df79a67af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df79a67af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latin typeface="Proxima Nova"/>
                <a:ea typeface="Proxima Nova"/>
                <a:cs typeface="Proxima Nova"/>
                <a:sym typeface="Proxima Nova"/>
              </a:rPr>
              <a:t>Our problem statement is that as e-commerce has grown over time, so have return rates which pose a threat to businesses as they target profit margins and conversion rates. Returns are largely due to products not meeting expectations in the fit or look of products in real life versus what they saw online.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9df79a67af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9df79a67af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Proxima Nova"/>
                <a:ea typeface="Proxima Nova"/>
                <a:cs typeface="Proxima Nova"/>
                <a:sym typeface="Proxima Nova"/>
              </a:rPr>
              <a:t>Recently, due to the COVID-19 pandemic, there has been a spike in online shopping trafic, as shown in the figure on the right. Consumers are now relying on e-commerce platforms for their daily spending in efforts to stay home safely, which has influenced businesses to follow. This pandemic’s psychological </a:t>
            </a:r>
            <a:r>
              <a:rPr lang="en" sz="1400">
                <a:solidFill>
                  <a:schemeClr val="dk1"/>
                </a:solidFill>
                <a:latin typeface="Proxima Nova"/>
                <a:ea typeface="Proxima Nova"/>
                <a:cs typeface="Proxima Nova"/>
                <a:sym typeface="Proxima Nova"/>
              </a:rPr>
              <a:t>effect</a:t>
            </a:r>
            <a:r>
              <a:rPr lang="en" sz="1400">
                <a:solidFill>
                  <a:schemeClr val="dk1"/>
                </a:solidFill>
                <a:latin typeface="Proxima Nova"/>
                <a:ea typeface="Proxima Nova"/>
                <a:cs typeface="Proxima Nova"/>
                <a:sym typeface="Proxima Nova"/>
              </a:rPr>
              <a:t> has caused consumers to crave </a:t>
            </a:r>
            <a:r>
              <a:rPr lang="en" sz="1400">
                <a:solidFill>
                  <a:schemeClr val="dk1"/>
                </a:solidFill>
                <a:latin typeface="Proxima Nova"/>
                <a:ea typeface="Proxima Nova"/>
                <a:cs typeface="Proxima Nova"/>
                <a:sym typeface="Proxima Nova"/>
              </a:rPr>
              <a:t>adventure</a:t>
            </a:r>
            <a:r>
              <a:rPr lang="en" sz="1400">
                <a:solidFill>
                  <a:schemeClr val="dk1"/>
                </a:solidFill>
                <a:latin typeface="Proxima Nova"/>
                <a:ea typeface="Proxima Nova"/>
                <a:cs typeface="Proxima Nova"/>
                <a:sym typeface="Proxima Nova"/>
              </a:rPr>
              <a:t> </a:t>
            </a:r>
            <a:r>
              <a:rPr lang="en" sz="1400">
                <a:solidFill>
                  <a:schemeClr val="dk1"/>
                </a:solidFill>
                <a:latin typeface="Proxima Nova"/>
                <a:ea typeface="Proxima Nova"/>
                <a:cs typeface="Proxima Nova"/>
                <a:sym typeface="Proxima Nova"/>
              </a:rPr>
              <a:t>amidst</a:t>
            </a:r>
            <a:r>
              <a:rPr lang="en" sz="1400">
                <a:solidFill>
                  <a:schemeClr val="dk1"/>
                </a:solidFill>
                <a:latin typeface="Proxima Nova"/>
                <a:ea typeface="Proxima Nova"/>
                <a:cs typeface="Proxima Nova"/>
                <a:sym typeface="Proxima Nova"/>
              </a:rPr>
              <a:t> isolation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9df79a67af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9df79a67af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Proxima Nova"/>
                <a:ea typeface="Proxima Nova"/>
                <a:cs typeface="Proxima Nova"/>
                <a:sym typeface="Proxima Nova"/>
              </a:rPr>
              <a:t>Our solution is VirtuShop - a mobile AR personal shopping app that brings the shopping experience home to you. VirtuShop allows you to access stores at the tips of your fingers - browse through items, add products to your basket, try things on, and checkout. There is even an AI assistant to help enrich your shopping experience!</a:t>
            </a:r>
            <a:endParaRPr sz="1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9df79a67af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9df79a67af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02729"/>
                </a:solidFill>
                <a:latin typeface="Calibri"/>
                <a:ea typeface="Calibri"/>
                <a:cs typeface="Calibri"/>
                <a:sym typeface="Calibri"/>
              </a:rPr>
              <a:t>Now we present our prototype or demo of the application. For businesses, they will mainly interact with our website to register and become a member of the application. The website also includes info about our product and what we’re all about. For users, they will be asked to register and scan a 360 view of their environment, then choose a store to enter. The environment captured will be transformed into the store’s physical layout creating a virtual store through augmented reality. Users can turn their cameras to look through items, walk up to items, and also swipe through “filters” (similar to Snapchat filters) to checkout various sections such as the women’s department or the clearance rack. When users click on a specific item, they have the option to add to their basket where they may customize the color or size before purchasing or try it on. To try on something, the user will have selected a mannequin size corresponding to their size, and the item’s size will match the mannequin and displayed on the mannequin. </a:t>
            </a:r>
            <a:r>
              <a:rPr lang="en">
                <a:solidFill>
                  <a:srgbClr val="202729"/>
                </a:solidFill>
                <a:latin typeface="Calibri"/>
                <a:ea typeface="Calibri"/>
                <a:cs typeface="Calibri"/>
                <a:sym typeface="Calibri"/>
              </a:rPr>
              <a:t>The last feature of this app is a customizable virtual bot assistant. This AI character would replace the retail salespeople, and will appear at the touch of a button to assist the consumer with their shopping experience.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df79a67af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df79a67af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575553"/>
                </a:solidFill>
                <a:highlight>
                  <a:srgbClr val="FFFFFF"/>
                </a:highlight>
              </a:rPr>
              <a:t>Here, we have our business model. The key components to note here are the cost structure, which are costs for our key activities, as well as our revenue streams, which come from the yearly subscription charged for retailer members of the app. These prices are also discounted for small local businesses. A future revenue stream will be in-app purchases by consumers</a:t>
            </a:r>
            <a:endParaRPr sz="1200">
              <a:solidFill>
                <a:srgbClr val="575553"/>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9df79a67af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9df79a67af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02729"/>
                </a:solidFill>
                <a:latin typeface="Calibri"/>
                <a:ea typeface="Calibri"/>
                <a:cs typeface="Calibri"/>
                <a:sym typeface="Calibri"/>
              </a:rPr>
              <a:t>Finally, we talk about the next steps. First, we would need to hire developers to actually develop it. Second, we’d need to reach out to get our initial businesses on board. Third, we’d need to hire </a:t>
            </a:r>
            <a:r>
              <a:rPr lang="en">
                <a:solidFill>
                  <a:srgbClr val="202729"/>
                </a:solidFill>
                <a:latin typeface="Calibri"/>
                <a:ea typeface="Calibri"/>
                <a:cs typeface="Calibri"/>
                <a:sym typeface="Calibri"/>
              </a:rPr>
              <a:t>marketers</a:t>
            </a:r>
            <a:r>
              <a:rPr lang="en">
                <a:solidFill>
                  <a:srgbClr val="202729"/>
                </a:solidFill>
                <a:latin typeface="Calibri"/>
                <a:ea typeface="Calibri"/>
                <a:cs typeface="Calibri"/>
                <a:sym typeface="Calibri"/>
              </a:rPr>
              <a:t> to campaign. Lastly, once we have acquired some profit, we would implement new features such as being able to customize your AI assistant to be any character from Disney to Harry Potter to any other companies that we may be able to purchase permission from to use their characters - this would be an in-app purchase to help drive revenue. Another feature allows consumers to create their own avatars, similarly to Snapchat’s bitmojis, to try on products instead of a standard mannequin.</a:t>
            </a:r>
            <a:endParaRPr>
              <a:solidFill>
                <a:srgbClr val="202729"/>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9df79a67af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9df79a67af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last slide contains some sources, feel free to check them out! </a:t>
            </a:r>
            <a:r>
              <a:rPr lang="en"/>
              <a:t>And that’s the pitch! On behalf of the VirtuTeam, thank you for your time and consideration. We hope you stay safe and healthy during these unprecedented times. Thank you!</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df79a67af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df79a67af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5.png"/><Relationship Id="rId5"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jpg"/><Relationship Id="rId4" Type="http://schemas.openxmlformats.org/officeDocument/2006/relationships/image" Target="../media/image16.jpg"/><Relationship Id="rId5" Type="http://schemas.openxmlformats.org/officeDocument/2006/relationships/image" Target="../media/image13.png"/><Relationship Id="rId6" Type="http://schemas.openxmlformats.org/officeDocument/2006/relationships/image" Target="../media/image2.png"/><Relationship Id="rId7" Type="http://schemas.openxmlformats.org/officeDocument/2006/relationships/image" Target="../media/image1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techwireasia.com/2020/03/shoppertainment-the-secret-to-e-commerce-success-right-now/" TargetMode="External"/><Relationship Id="rId4" Type="http://schemas.openxmlformats.org/officeDocument/2006/relationships/hyperlink" Target="https://www.cbc.ca/news/business/online-shopping-covid-19-1.5661818" TargetMode="External"/><Relationship Id="rId5" Type="http://schemas.openxmlformats.org/officeDocument/2006/relationships/hyperlink" Target="https://www.macleans.ca/economy/what-will-shopping-in-canada-look-like-in-the-aftermath-of-coronavirus/" TargetMode="External"/><Relationship Id="rId6" Type="http://schemas.openxmlformats.org/officeDocument/2006/relationships/image" Target="../media/image14.png"/><Relationship Id="rId7"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3"/>
          <p:cNvPicPr preferRelativeResize="0"/>
          <p:nvPr/>
        </p:nvPicPr>
        <p:blipFill>
          <a:blip r:embed="rId3">
            <a:alphaModFix/>
          </a:blip>
          <a:stretch>
            <a:fillRect/>
          </a:stretch>
        </p:blipFill>
        <p:spPr>
          <a:xfrm>
            <a:off x="156575" y="654725"/>
            <a:ext cx="5724525" cy="1819275"/>
          </a:xfrm>
          <a:prstGeom prst="rect">
            <a:avLst/>
          </a:prstGeom>
          <a:noFill/>
          <a:ln>
            <a:noFill/>
          </a:ln>
        </p:spPr>
      </p:pic>
      <p:pic>
        <p:nvPicPr>
          <p:cNvPr id="60" name="Google Shape;60;p13"/>
          <p:cNvPicPr preferRelativeResize="0"/>
          <p:nvPr/>
        </p:nvPicPr>
        <p:blipFill>
          <a:blip r:embed="rId4">
            <a:alphaModFix/>
          </a:blip>
          <a:stretch>
            <a:fillRect/>
          </a:stretch>
        </p:blipFill>
        <p:spPr>
          <a:xfrm>
            <a:off x="5991750" y="313175"/>
            <a:ext cx="2365875" cy="2373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510450" y="123925"/>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Statement         E-Commerce</a:t>
            </a:r>
            <a:endParaRPr/>
          </a:p>
        </p:txBody>
      </p:sp>
      <p:sp>
        <p:nvSpPr>
          <p:cNvPr id="66" name="Google Shape;66;p14"/>
          <p:cNvSpPr/>
          <p:nvPr/>
        </p:nvSpPr>
        <p:spPr>
          <a:xfrm>
            <a:off x="95075" y="1392850"/>
            <a:ext cx="530400" cy="553500"/>
          </a:xfrm>
          <a:prstGeom prst="flowChartMagneticTap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txBox="1"/>
          <p:nvPr/>
        </p:nvSpPr>
        <p:spPr>
          <a:xfrm>
            <a:off x="625475" y="1392850"/>
            <a:ext cx="4468800" cy="8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Proxima Nova"/>
                <a:ea typeface="Proxima Nova"/>
                <a:cs typeface="Proxima Nova"/>
                <a:sym typeface="Proxima Nova"/>
              </a:rPr>
              <a:t>The E-commerce Plague </a:t>
            </a:r>
            <a:endParaRPr sz="2000">
              <a:solidFill>
                <a:srgbClr val="FFFFFF"/>
              </a:solidFill>
              <a:latin typeface="Proxima Nova"/>
              <a:ea typeface="Proxima Nova"/>
              <a:cs typeface="Proxima Nova"/>
              <a:sym typeface="Proxima Nova"/>
            </a:endParaRPr>
          </a:p>
          <a:p>
            <a:pPr indent="-355600" lvl="0" marL="457200" rtl="0" algn="l">
              <a:spcBef>
                <a:spcPts val="0"/>
              </a:spcBef>
              <a:spcAft>
                <a:spcPts val="0"/>
              </a:spcAft>
              <a:buClr>
                <a:srgbClr val="FFFFFF"/>
              </a:buClr>
              <a:buSzPts val="2000"/>
              <a:buFont typeface="Proxima Nova"/>
              <a:buChar char="●"/>
            </a:pPr>
            <a:r>
              <a:rPr lang="en" sz="2000">
                <a:solidFill>
                  <a:srgbClr val="FFFFFF"/>
                </a:solidFill>
                <a:latin typeface="Proxima Nova"/>
                <a:ea typeface="Proxima Nova"/>
                <a:cs typeface="Proxima Nova"/>
                <a:sym typeface="Proxima Nova"/>
              </a:rPr>
              <a:t>Return rates as a threat to businesses</a:t>
            </a:r>
            <a:endParaRPr sz="2000">
              <a:solidFill>
                <a:srgbClr val="FFFFFF"/>
              </a:solidFill>
              <a:latin typeface="Proxima Nova"/>
              <a:ea typeface="Proxima Nova"/>
              <a:cs typeface="Proxima Nova"/>
              <a:sym typeface="Proxima Nova"/>
            </a:endParaRPr>
          </a:p>
        </p:txBody>
      </p:sp>
      <p:pic>
        <p:nvPicPr>
          <p:cNvPr id="68" name="Google Shape;68;p14"/>
          <p:cNvPicPr preferRelativeResize="0"/>
          <p:nvPr/>
        </p:nvPicPr>
        <p:blipFill>
          <a:blip r:embed="rId3">
            <a:alphaModFix/>
          </a:blip>
          <a:stretch>
            <a:fillRect/>
          </a:stretch>
        </p:blipFill>
        <p:spPr>
          <a:xfrm>
            <a:off x="0" y="3043075"/>
            <a:ext cx="4343400" cy="2105450"/>
          </a:xfrm>
          <a:prstGeom prst="rect">
            <a:avLst/>
          </a:prstGeom>
          <a:noFill/>
          <a:ln>
            <a:noFill/>
          </a:ln>
        </p:spPr>
      </p:pic>
      <p:sp>
        <p:nvSpPr>
          <p:cNvPr id="69" name="Google Shape;69;p14"/>
          <p:cNvSpPr/>
          <p:nvPr/>
        </p:nvSpPr>
        <p:spPr>
          <a:xfrm>
            <a:off x="4700175" y="236575"/>
            <a:ext cx="530400" cy="55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0" name="Google Shape;70;p14"/>
          <p:cNvPicPr preferRelativeResize="0"/>
          <p:nvPr/>
        </p:nvPicPr>
        <p:blipFill>
          <a:blip r:embed="rId4">
            <a:alphaModFix/>
          </a:blip>
          <a:stretch>
            <a:fillRect/>
          </a:stretch>
        </p:blipFill>
        <p:spPr>
          <a:xfrm>
            <a:off x="5094275" y="902725"/>
            <a:ext cx="4049725" cy="2027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510450" y="123925"/>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Statement        COVID-19</a:t>
            </a:r>
            <a:endParaRPr/>
          </a:p>
        </p:txBody>
      </p:sp>
      <p:sp>
        <p:nvSpPr>
          <p:cNvPr id="76" name="Google Shape;76;p15"/>
          <p:cNvSpPr/>
          <p:nvPr/>
        </p:nvSpPr>
        <p:spPr>
          <a:xfrm>
            <a:off x="510450" y="974375"/>
            <a:ext cx="530400" cy="553500"/>
          </a:xfrm>
          <a:prstGeom prst="flowChartMagneticTap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nvSpPr>
        <p:spPr>
          <a:xfrm>
            <a:off x="1175100" y="974375"/>
            <a:ext cx="7317300" cy="8568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FFFFFF"/>
              </a:buClr>
              <a:buSzPts val="2000"/>
              <a:buFont typeface="Proxima Nova"/>
              <a:buChar char="●"/>
            </a:pPr>
            <a:r>
              <a:rPr lang="en" sz="2000">
                <a:solidFill>
                  <a:srgbClr val="FFFFFF"/>
                </a:solidFill>
                <a:latin typeface="Proxima Nova"/>
                <a:ea typeface="Proxima Nova"/>
                <a:cs typeface="Proxima Nova"/>
                <a:sym typeface="Proxima Nova"/>
              </a:rPr>
              <a:t>Economic Impact</a:t>
            </a:r>
            <a:endParaRPr sz="2000">
              <a:solidFill>
                <a:srgbClr val="FFFFFF"/>
              </a:solidFill>
              <a:latin typeface="Proxima Nova"/>
              <a:ea typeface="Proxima Nova"/>
              <a:cs typeface="Proxima Nova"/>
              <a:sym typeface="Proxima Nova"/>
            </a:endParaRPr>
          </a:p>
          <a:p>
            <a:pPr indent="-355600" lvl="1" marL="914400" rtl="0" algn="l">
              <a:spcBef>
                <a:spcPts val="0"/>
              </a:spcBef>
              <a:spcAft>
                <a:spcPts val="0"/>
              </a:spcAft>
              <a:buClr>
                <a:srgbClr val="FFFFFF"/>
              </a:buClr>
              <a:buSzPts val="2000"/>
              <a:buFont typeface="Proxima Nova"/>
              <a:buChar char="○"/>
            </a:pPr>
            <a:r>
              <a:rPr lang="en" sz="2000">
                <a:solidFill>
                  <a:srgbClr val="FFFFFF"/>
                </a:solidFill>
                <a:latin typeface="Proxima Nova"/>
                <a:ea typeface="Proxima Nova"/>
                <a:cs typeface="Proxima Nova"/>
                <a:sym typeface="Proxima Nova"/>
              </a:rPr>
              <a:t>E-commerce has been a recent trend, but has spiked during the pandemic</a:t>
            </a:r>
            <a:endParaRPr sz="2000">
              <a:solidFill>
                <a:srgbClr val="FFFFFF"/>
              </a:solidFill>
              <a:latin typeface="Proxima Nova"/>
              <a:ea typeface="Proxima Nova"/>
              <a:cs typeface="Proxima Nova"/>
              <a:sym typeface="Proxima Nova"/>
            </a:endParaRPr>
          </a:p>
          <a:p>
            <a:pPr indent="-355600" lvl="0" marL="457200" rtl="0" algn="l">
              <a:spcBef>
                <a:spcPts val="0"/>
              </a:spcBef>
              <a:spcAft>
                <a:spcPts val="0"/>
              </a:spcAft>
              <a:buClr>
                <a:srgbClr val="FFFFFF"/>
              </a:buClr>
              <a:buSzPts val="2000"/>
              <a:buFont typeface="Proxima Nova"/>
              <a:buChar char="●"/>
            </a:pPr>
            <a:r>
              <a:rPr lang="en" sz="2000">
                <a:solidFill>
                  <a:srgbClr val="FFFFFF"/>
                </a:solidFill>
                <a:latin typeface="Proxima Nova"/>
                <a:ea typeface="Proxima Nova"/>
                <a:cs typeface="Proxima Nova"/>
                <a:sym typeface="Proxima Nova"/>
              </a:rPr>
              <a:t>Psychological Effects</a:t>
            </a:r>
            <a:endParaRPr sz="2000">
              <a:solidFill>
                <a:srgbClr val="FFFFFF"/>
              </a:solidFill>
              <a:latin typeface="Proxima Nova"/>
              <a:ea typeface="Proxima Nova"/>
              <a:cs typeface="Proxima Nova"/>
              <a:sym typeface="Proxima Nova"/>
            </a:endParaRPr>
          </a:p>
          <a:p>
            <a:pPr indent="-355600" lvl="1" marL="914400" rtl="0" algn="l">
              <a:spcBef>
                <a:spcPts val="0"/>
              </a:spcBef>
              <a:spcAft>
                <a:spcPts val="0"/>
              </a:spcAft>
              <a:buClr>
                <a:srgbClr val="FFFFFF"/>
              </a:buClr>
              <a:buSzPts val="2000"/>
              <a:buFont typeface="Proxima Nova"/>
              <a:buChar char="○"/>
            </a:pPr>
            <a:r>
              <a:rPr lang="en" sz="2000">
                <a:solidFill>
                  <a:srgbClr val="FFFFFF"/>
                </a:solidFill>
                <a:latin typeface="Proxima Nova"/>
                <a:ea typeface="Proxima Nova"/>
                <a:cs typeface="Proxima Nova"/>
                <a:sym typeface="Proxima Nova"/>
              </a:rPr>
              <a:t>Loneliness</a:t>
            </a:r>
            <a:endParaRPr sz="2000">
              <a:solidFill>
                <a:srgbClr val="FFFFFF"/>
              </a:solidFill>
              <a:latin typeface="Proxima Nova"/>
              <a:ea typeface="Proxima Nova"/>
              <a:cs typeface="Proxima Nova"/>
              <a:sym typeface="Proxima Nova"/>
            </a:endParaRPr>
          </a:p>
          <a:p>
            <a:pPr indent="-355600" lvl="1" marL="914400" rtl="0" algn="l">
              <a:spcBef>
                <a:spcPts val="0"/>
              </a:spcBef>
              <a:spcAft>
                <a:spcPts val="0"/>
              </a:spcAft>
              <a:buClr>
                <a:srgbClr val="FFFFFF"/>
              </a:buClr>
              <a:buSzPts val="2000"/>
              <a:buFont typeface="Proxima Nova"/>
              <a:buChar char="○"/>
            </a:pPr>
            <a:r>
              <a:rPr lang="en" sz="2000">
                <a:solidFill>
                  <a:srgbClr val="FFFFFF"/>
                </a:solidFill>
                <a:latin typeface="Proxima Nova"/>
                <a:ea typeface="Proxima Nova"/>
                <a:cs typeface="Proxima Nova"/>
                <a:sym typeface="Proxima Nova"/>
              </a:rPr>
              <a:t>Adventure/Experience</a:t>
            </a:r>
            <a:endParaRPr sz="20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2000">
              <a:solidFill>
                <a:srgbClr val="FFFFFF"/>
              </a:solidFill>
              <a:latin typeface="Proxima Nova"/>
              <a:ea typeface="Proxima Nova"/>
              <a:cs typeface="Proxima Nova"/>
              <a:sym typeface="Proxima Nova"/>
            </a:endParaRPr>
          </a:p>
        </p:txBody>
      </p:sp>
      <p:pic>
        <p:nvPicPr>
          <p:cNvPr id="78" name="Google Shape;78;p15"/>
          <p:cNvPicPr preferRelativeResize="0"/>
          <p:nvPr/>
        </p:nvPicPr>
        <p:blipFill>
          <a:blip r:embed="rId3">
            <a:alphaModFix/>
          </a:blip>
          <a:stretch>
            <a:fillRect/>
          </a:stretch>
        </p:blipFill>
        <p:spPr>
          <a:xfrm>
            <a:off x="5462075" y="2986100"/>
            <a:ext cx="3681925" cy="2157400"/>
          </a:xfrm>
          <a:prstGeom prst="rect">
            <a:avLst/>
          </a:prstGeom>
          <a:noFill/>
          <a:ln>
            <a:noFill/>
          </a:ln>
        </p:spPr>
      </p:pic>
      <p:sp>
        <p:nvSpPr>
          <p:cNvPr id="79" name="Google Shape;79;p15"/>
          <p:cNvSpPr/>
          <p:nvPr/>
        </p:nvSpPr>
        <p:spPr>
          <a:xfrm>
            <a:off x="4700175" y="236575"/>
            <a:ext cx="530400" cy="55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510450" y="1941175"/>
            <a:ext cx="530400" cy="553500"/>
          </a:xfrm>
          <a:prstGeom prst="flowChartMagneticTap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510450" y="236575"/>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Solution         VirtuShop </a:t>
            </a:r>
            <a:endParaRPr/>
          </a:p>
        </p:txBody>
      </p:sp>
      <p:sp>
        <p:nvSpPr>
          <p:cNvPr id="86" name="Google Shape;86;p16"/>
          <p:cNvSpPr/>
          <p:nvPr/>
        </p:nvSpPr>
        <p:spPr>
          <a:xfrm>
            <a:off x="2510375" y="349225"/>
            <a:ext cx="530400" cy="55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txBox="1"/>
          <p:nvPr/>
        </p:nvSpPr>
        <p:spPr>
          <a:xfrm>
            <a:off x="510450" y="1015375"/>
            <a:ext cx="4790100" cy="18057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FFFFFF"/>
              </a:buClr>
              <a:buSzPts val="2000"/>
              <a:buFont typeface="Proxima Nova"/>
              <a:buChar char="●"/>
            </a:pPr>
            <a:r>
              <a:rPr lang="en" sz="2000">
                <a:solidFill>
                  <a:srgbClr val="FFFFFF"/>
                </a:solidFill>
                <a:latin typeface="Proxima Nova"/>
                <a:ea typeface="Proxima Nova"/>
                <a:cs typeface="Proxima Nova"/>
                <a:sym typeface="Proxima Nova"/>
              </a:rPr>
              <a:t>Mobile AR Personal Shopping App</a:t>
            </a:r>
            <a:endParaRPr sz="2000">
              <a:solidFill>
                <a:srgbClr val="FFFFFF"/>
              </a:solidFill>
              <a:latin typeface="Proxima Nova"/>
              <a:ea typeface="Proxima Nova"/>
              <a:cs typeface="Proxima Nova"/>
              <a:sym typeface="Proxima Nova"/>
            </a:endParaRPr>
          </a:p>
          <a:p>
            <a:pPr indent="-355600" lvl="1" marL="914400" rtl="0" algn="l">
              <a:spcBef>
                <a:spcPts val="0"/>
              </a:spcBef>
              <a:spcAft>
                <a:spcPts val="0"/>
              </a:spcAft>
              <a:buClr>
                <a:srgbClr val="FFFFFF"/>
              </a:buClr>
              <a:buSzPts val="2000"/>
              <a:buFont typeface="Proxima Nova"/>
              <a:buChar char="○"/>
            </a:pPr>
            <a:r>
              <a:rPr lang="en" sz="2000">
                <a:solidFill>
                  <a:srgbClr val="FFFFFF"/>
                </a:solidFill>
                <a:latin typeface="Proxima Nova"/>
                <a:ea typeface="Proxima Nova"/>
                <a:cs typeface="Proxima Nova"/>
                <a:sym typeface="Proxima Nova"/>
              </a:rPr>
              <a:t>“Bringing the Shopping to You”</a:t>
            </a:r>
            <a:endParaRPr sz="2000">
              <a:solidFill>
                <a:srgbClr val="FFFFFF"/>
              </a:solidFill>
              <a:latin typeface="Proxima Nova"/>
              <a:ea typeface="Proxima Nova"/>
              <a:cs typeface="Proxima Nova"/>
              <a:sym typeface="Proxima Nova"/>
            </a:endParaRPr>
          </a:p>
          <a:p>
            <a:pPr indent="-355600" lvl="1" marL="914400" rtl="0" algn="l">
              <a:spcBef>
                <a:spcPts val="0"/>
              </a:spcBef>
              <a:spcAft>
                <a:spcPts val="0"/>
              </a:spcAft>
              <a:buClr>
                <a:srgbClr val="FFFFFF"/>
              </a:buClr>
              <a:buSzPts val="2000"/>
              <a:buFont typeface="Proxima Nova"/>
              <a:buChar char="○"/>
            </a:pPr>
            <a:r>
              <a:rPr lang="en" sz="2000">
                <a:solidFill>
                  <a:srgbClr val="FFFFFF"/>
                </a:solidFill>
                <a:latin typeface="Proxima Nova"/>
                <a:ea typeface="Proxima Nova"/>
                <a:cs typeface="Proxima Nova"/>
                <a:sym typeface="Proxima Nova"/>
              </a:rPr>
              <a:t>Browsing</a:t>
            </a:r>
            <a:endParaRPr sz="2000">
              <a:solidFill>
                <a:srgbClr val="FFFFFF"/>
              </a:solidFill>
              <a:latin typeface="Proxima Nova"/>
              <a:ea typeface="Proxima Nova"/>
              <a:cs typeface="Proxima Nova"/>
              <a:sym typeface="Proxima Nova"/>
            </a:endParaRPr>
          </a:p>
          <a:p>
            <a:pPr indent="-355600" lvl="1" marL="914400" rtl="0" algn="l">
              <a:spcBef>
                <a:spcPts val="0"/>
              </a:spcBef>
              <a:spcAft>
                <a:spcPts val="0"/>
              </a:spcAft>
              <a:buClr>
                <a:srgbClr val="FFFFFF"/>
              </a:buClr>
              <a:buSzPts val="2000"/>
              <a:buFont typeface="Proxima Nova"/>
              <a:buChar char="○"/>
            </a:pPr>
            <a:r>
              <a:rPr lang="en" sz="2000">
                <a:solidFill>
                  <a:srgbClr val="FFFFFF"/>
                </a:solidFill>
                <a:latin typeface="Proxima Nova"/>
                <a:ea typeface="Proxima Nova"/>
                <a:cs typeface="Proxima Nova"/>
                <a:sym typeface="Proxima Nova"/>
              </a:rPr>
              <a:t>Virtual dressing room</a:t>
            </a:r>
            <a:endParaRPr sz="2000">
              <a:solidFill>
                <a:srgbClr val="FFFFFF"/>
              </a:solidFill>
              <a:latin typeface="Proxima Nova"/>
              <a:ea typeface="Proxima Nova"/>
              <a:cs typeface="Proxima Nova"/>
              <a:sym typeface="Proxima Nova"/>
            </a:endParaRPr>
          </a:p>
          <a:p>
            <a:pPr indent="-355600" lvl="1" marL="914400" rtl="0" algn="l">
              <a:spcBef>
                <a:spcPts val="0"/>
              </a:spcBef>
              <a:spcAft>
                <a:spcPts val="0"/>
              </a:spcAft>
              <a:buClr>
                <a:srgbClr val="FFFFFF"/>
              </a:buClr>
              <a:buSzPts val="2000"/>
              <a:buFont typeface="Proxima Nova"/>
              <a:buChar char="○"/>
            </a:pPr>
            <a:r>
              <a:rPr lang="en" sz="2000">
                <a:solidFill>
                  <a:srgbClr val="FFFFFF"/>
                </a:solidFill>
                <a:latin typeface="Proxima Nova"/>
                <a:ea typeface="Proxima Nova"/>
                <a:cs typeface="Proxima Nova"/>
                <a:sym typeface="Proxima Nova"/>
              </a:rPr>
              <a:t>AI assistant</a:t>
            </a:r>
            <a:endParaRPr sz="2000">
              <a:solidFill>
                <a:srgbClr val="FFFFFF"/>
              </a:solidFill>
              <a:latin typeface="Proxima Nova"/>
              <a:ea typeface="Proxima Nova"/>
              <a:cs typeface="Proxima Nova"/>
              <a:sym typeface="Proxima Nova"/>
            </a:endParaRPr>
          </a:p>
        </p:txBody>
      </p:sp>
      <p:sp>
        <p:nvSpPr>
          <p:cNvPr id="88" name="Google Shape;88;p16"/>
          <p:cNvSpPr txBox="1"/>
          <p:nvPr/>
        </p:nvSpPr>
        <p:spPr>
          <a:xfrm>
            <a:off x="510450" y="3089500"/>
            <a:ext cx="7347000" cy="8571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FFFFFF"/>
              </a:buClr>
              <a:buSzPts val="2000"/>
              <a:buFont typeface="Proxima Nova"/>
              <a:buChar char="●"/>
            </a:pPr>
            <a:r>
              <a:rPr lang="en" sz="2000">
                <a:solidFill>
                  <a:srgbClr val="FFFFFF"/>
                </a:solidFill>
                <a:latin typeface="Proxima Nova"/>
                <a:ea typeface="Proxima Nova"/>
                <a:cs typeface="Proxima Nova"/>
                <a:sym typeface="Proxima Nova"/>
              </a:rPr>
              <a:t>Addressing the Problem</a:t>
            </a:r>
            <a:endParaRPr sz="2000">
              <a:solidFill>
                <a:srgbClr val="FFFFFF"/>
              </a:solidFill>
              <a:latin typeface="Proxima Nova"/>
              <a:ea typeface="Proxima Nova"/>
              <a:cs typeface="Proxima Nova"/>
              <a:sym typeface="Proxima Nova"/>
            </a:endParaRPr>
          </a:p>
          <a:p>
            <a:pPr indent="-355600" lvl="1" marL="914400" rtl="0" algn="l">
              <a:spcBef>
                <a:spcPts val="0"/>
              </a:spcBef>
              <a:spcAft>
                <a:spcPts val="0"/>
              </a:spcAft>
              <a:buClr>
                <a:srgbClr val="FFFFFF"/>
              </a:buClr>
              <a:buSzPts val="2000"/>
              <a:buFont typeface="Proxima Nova"/>
              <a:buChar char="○"/>
            </a:pPr>
            <a:r>
              <a:rPr lang="en" sz="2000">
                <a:solidFill>
                  <a:srgbClr val="FFFFFF"/>
                </a:solidFill>
                <a:latin typeface="Proxima Nova"/>
                <a:ea typeface="Proxima Nova"/>
                <a:cs typeface="Proxima Nova"/>
                <a:sym typeface="Proxima Nova"/>
              </a:rPr>
              <a:t>Reducing the return rate</a:t>
            </a:r>
            <a:endParaRPr sz="2000">
              <a:solidFill>
                <a:srgbClr val="FFFFFF"/>
              </a:solidFill>
              <a:latin typeface="Proxima Nova"/>
              <a:ea typeface="Proxima Nova"/>
              <a:cs typeface="Proxima Nova"/>
              <a:sym typeface="Proxima Nova"/>
            </a:endParaRPr>
          </a:p>
          <a:p>
            <a:pPr indent="-355600" lvl="1" marL="914400" rtl="0" algn="l">
              <a:spcBef>
                <a:spcPts val="0"/>
              </a:spcBef>
              <a:spcAft>
                <a:spcPts val="0"/>
              </a:spcAft>
              <a:buClr>
                <a:srgbClr val="FFFFFF"/>
              </a:buClr>
              <a:buSzPts val="2000"/>
              <a:buFont typeface="Proxima Nova"/>
              <a:buChar char="○"/>
            </a:pPr>
            <a:r>
              <a:rPr lang="en" sz="2000">
                <a:solidFill>
                  <a:srgbClr val="FFFFFF"/>
                </a:solidFill>
                <a:latin typeface="Proxima Nova"/>
                <a:ea typeface="Proxima Nova"/>
                <a:cs typeface="Proxima Nova"/>
                <a:sym typeface="Proxima Nova"/>
              </a:rPr>
              <a:t>Uplifting small businesses</a:t>
            </a:r>
            <a:endParaRPr sz="2000">
              <a:solidFill>
                <a:srgbClr val="FFFFFF"/>
              </a:solidFill>
              <a:latin typeface="Proxima Nova"/>
              <a:ea typeface="Proxima Nova"/>
              <a:cs typeface="Proxima Nova"/>
              <a:sym typeface="Proxima Nova"/>
            </a:endParaRPr>
          </a:p>
          <a:p>
            <a:pPr indent="-355600" lvl="1" marL="914400" rtl="0" algn="l">
              <a:spcBef>
                <a:spcPts val="0"/>
              </a:spcBef>
              <a:spcAft>
                <a:spcPts val="0"/>
              </a:spcAft>
              <a:buClr>
                <a:srgbClr val="FFFFFF"/>
              </a:buClr>
              <a:buSzPts val="2000"/>
              <a:buFont typeface="Proxima Nova"/>
              <a:buChar char="○"/>
            </a:pPr>
            <a:r>
              <a:rPr lang="en" sz="2000">
                <a:solidFill>
                  <a:srgbClr val="FFFFFF"/>
                </a:solidFill>
                <a:latin typeface="Proxima Nova"/>
                <a:ea typeface="Proxima Nova"/>
                <a:cs typeface="Proxima Nova"/>
                <a:sym typeface="Proxima Nova"/>
              </a:rPr>
              <a:t>Keeping people safe at home</a:t>
            </a:r>
            <a:endParaRPr sz="2000">
              <a:solidFill>
                <a:srgbClr val="FFFFFF"/>
              </a:solidFill>
              <a:latin typeface="Proxima Nova"/>
              <a:ea typeface="Proxima Nova"/>
              <a:cs typeface="Proxima Nova"/>
              <a:sym typeface="Proxima Nova"/>
            </a:endParaRPr>
          </a:p>
          <a:p>
            <a:pPr indent="-355600" lvl="1" marL="914400" rtl="0" algn="l">
              <a:spcBef>
                <a:spcPts val="0"/>
              </a:spcBef>
              <a:spcAft>
                <a:spcPts val="0"/>
              </a:spcAft>
              <a:buClr>
                <a:srgbClr val="FFFFFF"/>
              </a:buClr>
              <a:buSzPts val="2000"/>
              <a:buFont typeface="Proxima Nova"/>
              <a:buChar char="○"/>
            </a:pPr>
            <a:r>
              <a:rPr lang="en" sz="2000">
                <a:solidFill>
                  <a:srgbClr val="FFFFFF"/>
                </a:solidFill>
                <a:latin typeface="Proxima Nova"/>
                <a:ea typeface="Proxima Nova"/>
                <a:cs typeface="Proxima Nova"/>
                <a:sym typeface="Proxima Nova"/>
              </a:rPr>
              <a:t>Providing entertainment/adventure for consumers</a:t>
            </a:r>
            <a:endParaRPr sz="2000">
              <a:solidFill>
                <a:srgbClr val="FFFFFF"/>
              </a:solidFill>
              <a:latin typeface="Proxima Nova"/>
              <a:ea typeface="Proxima Nova"/>
              <a:cs typeface="Proxima Nova"/>
              <a:sym typeface="Proxima Nova"/>
            </a:endParaRPr>
          </a:p>
        </p:txBody>
      </p:sp>
      <p:pic>
        <p:nvPicPr>
          <p:cNvPr id="89" name="Google Shape;89;p16"/>
          <p:cNvPicPr preferRelativeResize="0"/>
          <p:nvPr/>
        </p:nvPicPr>
        <p:blipFill>
          <a:blip r:embed="rId3">
            <a:alphaModFix/>
          </a:blip>
          <a:stretch>
            <a:fillRect/>
          </a:stretch>
        </p:blipFill>
        <p:spPr>
          <a:xfrm>
            <a:off x="6351280" y="3128650"/>
            <a:ext cx="2450570" cy="778800"/>
          </a:xfrm>
          <a:prstGeom prst="rect">
            <a:avLst/>
          </a:prstGeom>
          <a:noFill/>
          <a:ln>
            <a:noFill/>
          </a:ln>
        </p:spPr>
      </p:pic>
      <p:pic>
        <p:nvPicPr>
          <p:cNvPr id="90" name="Google Shape;90;p16"/>
          <p:cNvPicPr preferRelativeResize="0"/>
          <p:nvPr/>
        </p:nvPicPr>
        <p:blipFill>
          <a:blip r:embed="rId4">
            <a:alphaModFix/>
          </a:blip>
          <a:stretch>
            <a:fillRect/>
          </a:stretch>
        </p:blipFill>
        <p:spPr>
          <a:xfrm>
            <a:off x="6519575" y="700075"/>
            <a:ext cx="2113975" cy="2120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510450" y="134575"/>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Prototype/Demo</a:t>
            </a:r>
            <a:endParaRPr/>
          </a:p>
        </p:txBody>
      </p:sp>
      <p:sp>
        <p:nvSpPr>
          <p:cNvPr id="96" name="Google Shape;96;p17"/>
          <p:cNvSpPr txBox="1"/>
          <p:nvPr/>
        </p:nvSpPr>
        <p:spPr>
          <a:xfrm>
            <a:off x="510450" y="3400000"/>
            <a:ext cx="4061400" cy="12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Businesses will register via website to be included on the app</a:t>
            </a:r>
            <a:endParaRPr sz="2400">
              <a:solidFill>
                <a:srgbClr val="FFFFFF"/>
              </a:solidFill>
              <a:latin typeface="Proxima Nova"/>
              <a:ea typeface="Proxima Nova"/>
              <a:cs typeface="Proxima Nova"/>
              <a:sym typeface="Proxima Nova"/>
            </a:endParaRPr>
          </a:p>
        </p:txBody>
      </p:sp>
      <p:sp>
        <p:nvSpPr>
          <p:cNvPr id="97" name="Google Shape;97;p17"/>
          <p:cNvSpPr txBox="1"/>
          <p:nvPr/>
        </p:nvSpPr>
        <p:spPr>
          <a:xfrm>
            <a:off x="4823350" y="3469719"/>
            <a:ext cx="4061400" cy="9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Proxima Nova"/>
                <a:ea typeface="Proxima Nova"/>
                <a:cs typeface="Proxima Nova"/>
                <a:sym typeface="Proxima Nova"/>
              </a:rPr>
              <a:t>Users will download the app on their respective app store</a:t>
            </a:r>
            <a:endParaRPr sz="2400">
              <a:solidFill>
                <a:srgbClr val="FFFFFF"/>
              </a:solidFill>
              <a:latin typeface="Proxima Nova"/>
              <a:ea typeface="Proxima Nova"/>
              <a:cs typeface="Proxima Nova"/>
              <a:sym typeface="Proxima Nova"/>
            </a:endParaRPr>
          </a:p>
        </p:txBody>
      </p:sp>
      <p:pic>
        <p:nvPicPr>
          <p:cNvPr id="98" name="Google Shape;98;p17"/>
          <p:cNvPicPr preferRelativeResize="0"/>
          <p:nvPr/>
        </p:nvPicPr>
        <p:blipFill>
          <a:blip r:embed="rId3">
            <a:alphaModFix/>
          </a:blip>
          <a:stretch>
            <a:fillRect/>
          </a:stretch>
        </p:blipFill>
        <p:spPr>
          <a:xfrm>
            <a:off x="5355988" y="661250"/>
            <a:ext cx="2996123" cy="2088725"/>
          </a:xfrm>
          <a:prstGeom prst="rect">
            <a:avLst/>
          </a:prstGeom>
          <a:noFill/>
          <a:ln>
            <a:noFill/>
          </a:ln>
        </p:spPr>
      </p:pic>
      <p:pic>
        <p:nvPicPr>
          <p:cNvPr id="99" name="Google Shape;99;p17"/>
          <p:cNvPicPr preferRelativeResize="0"/>
          <p:nvPr/>
        </p:nvPicPr>
        <p:blipFill>
          <a:blip r:embed="rId4">
            <a:alphaModFix/>
          </a:blip>
          <a:stretch>
            <a:fillRect/>
          </a:stretch>
        </p:blipFill>
        <p:spPr>
          <a:xfrm>
            <a:off x="1594875" y="913375"/>
            <a:ext cx="1892549" cy="2181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510450" y="2122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Business Model</a:t>
            </a:r>
            <a:endParaRPr/>
          </a:p>
        </p:txBody>
      </p:sp>
      <p:sp>
        <p:nvSpPr>
          <p:cNvPr id="105" name="Google Shape;105;p18"/>
          <p:cNvSpPr txBox="1"/>
          <p:nvPr/>
        </p:nvSpPr>
        <p:spPr>
          <a:xfrm>
            <a:off x="510450" y="990988"/>
            <a:ext cx="4061400" cy="17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K</a:t>
            </a:r>
            <a:r>
              <a:rPr lang="en" sz="1700">
                <a:solidFill>
                  <a:srgbClr val="FFFFFF"/>
                </a:solidFill>
                <a:latin typeface="Proxima Nova"/>
                <a:ea typeface="Proxima Nova"/>
                <a:cs typeface="Proxima Nova"/>
                <a:sym typeface="Proxima Nova"/>
              </a:rPr>
              <a:t>ey Partners</a:t>
            </a:r>
            <a:endParaRPr sz="1700">
              <a:solidFill>
                <a:srgbClr val="FFFFFF"/>
              </a:solidFill>
              <a:latin typeface="Proxima Nova"/>
              <a:ea typeface="Proxima Nova"/>
              <a:cs typeface="Proxima Nova"/>
              <a:sym typeface="Proxima Nova"/>
            </a:endParaRPr>
          </a:p>
          <a:p>
            <a:pPr indent="-336550" lvl="0" marL="457200" rtl="0" algn="l">
              <a:spcBef>
                <a:spcPts val="0"/>
              </a:spcBef>
              <a:spcAft>
                <a:spcPts val="0"/>
              </a:spcAft>
              <a:buClr>
                <a:srgbClr val="FFFFFF"/>
              </a:buClr>
              <a:buSzPts val="1700"/>
              <a:buFont typeface="Proxima Nova"/>
              <a:buChar char="●"/>
            </a:pPr>
            <a:r>
              <a:rPr lang="en" sz="1700">
                <a:solidFill>
                  <a:srgbClr val="FFFFFF"/>
                </a:solidFill>
                <a:latin typeface="Proxima Nova"/>
                <a:ea typeface="Proxima Nova"/>
                <a:cs typeface="Proxima Nova"/>
                <a:sym typeface="Proxima Nova"/>
              </a:rPr>
              <a:t>Sponsorships</a:t>
            </a:r>
            <a:endParaRPr sz="17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sz="1700">
                <a:solidFill>
                  <a:srgbClr val="FFFFFF"/>
                </a:solidFill>
                <a:latin typeface="Proxima Nova"/>
                <a:ea typeface="Proxima Nova"/>
                <a:cs typeface="Proxima Nova"/>
                <a:sym typeface="Proxima Nova"/>
              </a:rPr>
              <a:t>Key Activities</a:t>
            </a:r>
            <a:endParaRPr sz="1700">
              <a:solidFill>
                <a:srgbClr val="FFFFFF"/>
              </a:solidFill>
              <a:latin typeface="Proxima Nova"/>
              <a:ea typeface="Proxima Nova"/>
              <a:cs typeface="Proxima Nova"/>
              <a:sym typeface="Proxima Nova"/>
            </a:endParaRPr>
          </a:p>
          <a:p>
            <a:pPr indent="-336550" lvl="0" marL="457200" rtl="0" algn="l">
              <a:spcBef>
                <a:spcPts val="0"/>
              </a:spcBef>
              <a:spcAft>
                <a:spcPts val="0"/>
              </a:spcAft>
              <a:buClr>
                <a:srgbClr val="FFFFFF"/>
              </a:buClr>
              <a:buSzPts val="1700"/>
              <a:buFont typeface="Proxima Nova"/>
              <a:buChar char="●"/>
            </a:pPr>
            <a:r>
              <a:rPr lang="en" sz="1700">
                <a:solidFill>
                  <a:srgbClr val="FFFFFF"/>
                </a:solidFill>
                <a:latin typeface="Proxima Nova"/>
                <a:ea typeface="Proxima Nova"/>
                <a:cs typeface="Proxima Nova"/>
                <a:sym typeface="Proxima Nova"/>
              </a:rPr>
              <a:t>Mobile/AR development</a:t>
            </a:r>
            <a:endParaRPr sz="1700">
              <a:solidFill>
                <a:srgbClr val="FFFFFF"/>
              </a:solidFill>
              <a:latin typeface="Proxima Nova"/>
              <a:ea typeface="Proxima Nova"/>
              <a:cs typeface="Proxima Nova"/>
              <a:sym typeface="Proxima Nova"/>
            </a:endParaRPr>
          </a:p>
          <a:p>
            <a:pPr indent="-336550" lvl="0" marL="457200" rtl="0" algn="l">
              <a:spcBef>
                <a:spcPts val="0"/>
              </a:spcBef>
              <a:spcAft>
                <a:spcPts val="0"/>
              </a:spcAft>
              <a:buClr>
                <a:srgbClr val="FFFFFF"/>
              </a:buClr>
              <a:buSzPts val="1700"/>
              <a:buFont typeface="Proxima Nova"/>
              <a:buChar char="●"/>
            </a:pPr>
            <a:r>
              <a:rPr lang="en" sz="1700">
                <a:solidFill>
                  <a:srgbClr val="FFFFFF"/>
                </a:solidFill>
                <a:latin typeface="Proxima Nova"/>
                <a:ea typeface="Proxima Nova"/>
                <a:cs typeface="Proxima Nova"/>
                <a:sym typeface="Proxima Nova"/>
              </a:rPr>
              <a:t>Marketing</a:t>
            </a:r>
            <a:endParaRPr sz="1700">
              <a:solidFill>
                <a:srgbClr val="FFFFFF"/>
              </a:solidFill>
              <a:latin typeface="Proxima Nova"/>
              <a:ea typeface="Proxima Nova"/>
              <a:cs typeface="Proxima Nova"/>
              <a:sym typeface="Proxima Nova"/>
            </a:endParaRPr>
          </a:p>
          <a:p>
            <a:pPr indent="-336550" lvl="0" marL="457200" rtl="0" algn="l">
              <a:spcBef>
                <a:spcPts val="0"/>
              </a:spcBef>
              <a:spcAft>
                <a:spcPts val="0"/>
              </a:spcAft>
              <a:buClr>
                <a:srgbClr val="FFFFFF"/>
              </a:buClr>
              <a:buSzPts val="1700"/>
              <a:buFont typeface="Proxima Nova"/>
              <a:buChar char="●"/>
            </a:pPr>
            <a:r>
              <a:rPr lang="en" sz="1700">
                <a:solidFill>
                  <a:srgbClr val="FFFFFF"/>
                </a:solidFill>
                <a:latin typeface="Proxima Nova"/>
                <a:ea typeface="Proxima Nova"/>
                <a:cs typeface="Proxima Nova"/>
                <a:sym typeface="Proxima Nova"/>
              </a:rPr>
              <a:t>R&amp;D</a:t>
            </a:r>
            <a:endParaRPr sz="17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7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700">
              <a:solidFill>
                <a:srgbClr val="FFFFFF"/>
              </a:solidFill>
              <a:latin typeface="Proxima Nova"/>
              <a:ea typeface="Proxima Nova"/>
              <a:cs typeface="Proxima Nova"/>
              <a:sym typeface="Proxima Nova"/>
            </a:endParaRPr>
          </a:p>
        </p:txBody>
      </p:sp>
      <p:sp>
        <p:nvSpPr>
          <p:cNvPr id="106" name="Google Shape;106;p18"/>
          <p:cNvSpPr txBox="1"/>
          <p:nvPr/>
        </p:nvSpPr>
        <p:spPr>
          <a:xfrm>
            <a:off x="4572000" y="991000"/>
            <a:ext cx="4061400" cy="17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FFFFFF"/>
                </a:solidFill>
                <a:latin typeface="Proxima Nova"/>
                <a:ea typeface="Proxima Nova"/>
                <a:cs typeface="Proxima Nova"/>
                <a:sym typeface="Proxima Nova"/>
              </a:rPr>
              <a:t>Customer Segments</a:t>
            </a:r>
            <a:endParaRPr sz="1700">
              <a:solidFill>
                <a:srgbClr val="FFFFFF"/>
              </a:solidFill>
              <a:latin typeface="Proxima Nova"/>
              <a:ea typeface="Proxima Nova"/>
              <a:cs typeface="Proxima Nova"/>
              <a:sym typeface="Proxima Nova"/>
            </a:endParaRPr>
          </a:p>
          <a:p>
            <a:pPr indent="-336550" lvl="0" marL="457200" rtl="0" algn="l">
              <a:spcBef>
                <a:spcPts val="0"/>
              </a:spcBef>
              <a:spcAft>
                <a:spcPts val="0"/>
              </a:spcAft>
              <a:buClr>
                <a:srgbClr val="FFFFFF"/>
              </a:buClr>
              <a:buSzPts val="1700"/>
              <a:buFont typeface="Proxima Nova"/>
              <a:buChar char="●"/>
            </a:pPr>
            <a:r>
              <a:rPr lang="en" sz="1700">
                <a:solidFill>
                  <a:srgbClr val="FFFFFF"/>
                </a:solidFill>
                <a:latin typeface="Proxima Nova"/>
                <a:ea typeface="Proxima Nova"/>
                <a:cs typeface="Proxima Nova"/>
                <a:sym typeface="Proxima Nova"/>
              </a:rPr>
              <a:t>Free users</a:t>
            </a:r>
            <a:endParaRPr sz="1700">
              <a:solidFill>
                <a:srgbClr val="FFFFFF"/>
              </a:solidFill>
              <a:latin typeface="Proxima Nova"/>
              <a:ea typeface="Proxima Nova"/>
              <a:cs typeface="Proxima Nova"/>
              <a:sym typeface="Proxima Nova"/>
            </a:endParaRPr>
          </a:p>
          <a:p>
            <a:pPr indent="-336550" lvl="0" marL="457200" rtl="0" algn="l">
              <a:spcBef>
                <a:spcPts val="0"/>
              </a:spcBef>
              <a:spcAft>
                <a:spcPts val="0"/>
              </a:spcAft>
              <a:buClr>
                <a:srgbClr val="FFFFFF"/>
              </a:buClr>
              <a:buSzPts val="1700"/>
              <a:buFont typeface="Proxima Nova"/>
              <a:buChar char="●"/>
            </a:pPr>
            <a:r>
              <a:rPr lang="en" sz="1700">
                <a:solidFill>
                  <a:srgbClr val="FFFFFF"/>
                </a:solidFill>
                <a:latin typeface="Proxima Nova"/>
                <a:ea typeface="Proxima Nova"/>
                <a:cs typeface="Proxima Nova"/>
                <a:sym typeface="Proxima Nova"/>
              </a:rPr>
              <a:t>Retailers </a:t>
            </a:r>
            <a:endParaRPr sz="17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sz="1700">
                <a:solidFill>
                  <a:srgbClr val="FFFFFF"/>
                </a:solidFill>
                <a:latin typeface="Proxima Nova"/>
                <a:ea typeface="Proxima Nova"/>
                <a:cs typeface="Proxima Nova"/>
                <a:sym typeface="Proxima Nova"/>
              </a:rPr>
              <a:t>Channels</a:t>
            </a:r>
            <a:endParaRPr sz="1700">
              <a:solidFill>
                <a:srgbClr val="FFFFFF"/>
              </a:solidFill>
              <a:latin typeface="Proxima Nova"/>
              <a:ea typeface="Proxima Nova"/>
              <a:cs typeface="Proxima Nova"/>
              <a:sym typeface="Proxima Nova"/>
            </a:endParaRPr>
          </a:p>
          <a:p>
            <a:pPr indent="-336550" lvl="0" marL="457200" rtl="0" algn="l">
              <a:spcBef>
                <a:spcPts val="0"/>
              </a:spcBef>
              <a:spcAft>
                <a:spcPts val="0"/>
              </a:spcAft>
              <a:buClr>
                <a:srgbClr val="FFFFFF"/>
              </a:buClr>
              <a:buSzPts val="1700"/>
              <a:buFont typeface="Proxima Nova"/>
              <a:buChar char="●"/>
            </a:pPr>
            <a:r>
              <a:rPr lang="en" sz="1700">
                <a:solidFill>
                  <a:srgbClr val="FFFFFF"/>
                </a:solidFill>
                <a:latin typeface="Proxima Nova"/>
                <a:ea typeface="Proxima Nova"/>
                <a:cs typeface="Proxima Nova"/>
                <a:sym typeface="Proxima Nova"/>
              </a:rPr>
              <a:t>Social media</a:t>
            </a:r>
            <a:endParaRPr sz="1700">
              <a:solidFill>
                <a:srgbClr val="FFFFFF"/>
              </a:solidFill>
              <a:latin typeface="Proxima Nova"/>
              <a:ea typeface="Proxima Nova"/>
              <a:cs typeface="Proxima Nova"/>
              <a:sym typeface="Proxima Nova"/>
            </a:endParaRPr>
          </a:p>
          <a:p>
            <a:pPr indent="-336550" lvl="0" marL="457200" rtl="0" algn="l">
              <a:spcBef>
                <a:spcPts val="0"/>
              </a:spcBef>
              <a:spcAft>
                <a:spcPts val="0"/>
              </a:spcAft>
              <a:buClr>
                <a:srgbClr val="FFFFFF"/>
              </a:buClr>
              <a:buSzPts val="1700"/>
              <a:buFont typeface="Proxima Nova"/>
              <a:buChar char="●"/>
            </a:pPr>
            <a:r>
              <a:rPr lang="en" sz="1700">
                <a:solidFill>
                  <a:srgbClr val="FFFFFF"/>
                </a:solidFill>
                <a:latin typeface="Proxima Nova"/>
                <a:ea typeface="Proxima Nova"/>
                <a:cs typeface="Proxima Nova"/>
                <a:sym typeface="Proxima Nova"/>
              </a:rPr>
              <a:t>App store</a:t>
            </a:r>
            <a:endParaRPr sz="17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7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700">
              <a:solidFill>
                <a:srgbClr val="FFFFFF"/>
              </a:solidFill>
              <a:latin typeface="Proxima Nova"/>
              <a:ea typeface="Proxima Nova"/>
              <a:cs typeface="Proxima Nova"/>
              <a:sym typeface="Proxima Nova"/>
            </a:endParaRPr>
          </a:p>
        </p:txBody>
      </p:sp>
      <p:sp>
        <p:nvSpPr>
          <p:cNvPr id="107" name="Google Shape;107;p18"/>
          <p:cNvSpPr txBox="1"/>
          <p:nvPr/>
        </p:nvSpPr>
        <p:spPr>
          <a:xfrm>
            <a:off x="510450" y="3143300"/>
            <a:ext cx="4061400" cy="17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FFFFFF"/>
                </a:solidFill>
                <a:latin typeface="Proxima Nova"/>
                <a:ea typeface="Proxima Nova"/>
                <a:cs typeface="Proxima Nova"/>
                <a:sym typeface="Proxima Nova"/>
              </a:rPr>
              <a:t>Key Resources</a:t>
            </a:r>
            <a:endParaRPr sz="1700">
              <a:solidFill>
                <a:srgbClr val="FFFFFF"/>
              </a:solidFill>
              <a:latin typeface="Proxima Nova"/>
              <a:ea typeface="Proxima Nova"/>
              <a:cs typeface="Proxima Nova"/>
              <a:sym typeface="Proxima Nova"/>
            </a:endParaRPr>
          </a:p>
          <a:p>
            <a:pPr indent="-336550" lvl="0" marL="457200" rtl="0" algn="l">
              <a:spcBef>
                <a:spcPts val="0"/>
              </a:spcBef>
              <a:spcAft>
                <a:spcPts val="0"/>
              </a:spcAft>
              <a:buClr>
                <a:srgbClr val="FFFFFF"/>
              </a:buClr>
              <a:buSzPts val="1700"/>
              <a:buFont typeface="Proxima Nova"/>
              <a:buChar char="●"/>
            </a:pPr>
            <a:r>
              <a:rPr lang="en" sz="1700">
                <a:solidFill>
                  <a:srgbClr val="FFFFFF"/>
                </a:solidFill>
                <a:latin typeface="Proxima Nova"/>
                <a:ea typeface="Proxima Nova"/>
                <a:cs typeface="Proxima Nova"/>
                <a:sym typeface="Proxima Nova"/>
              </a:rPr>
              <a:t>Mobile/AR developers</a:t>
            </a:r>
            <a:endParaRPr sz="17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sz="1700">
                <a:solidFill>
                  <a:srgbClr val="FFFFFF"/>
                </a:solidFill>
                <a:latin typeface="Proxima Nova"/>
                <a:ea typeface="Proxima Nova"/>
                <a:cs typeface="Proxima Nova"/>
                <a:sym typeface="Proxima Nova"/>
              </a:rPr>
              <a:t>Value Proposition</a:t>
            </a:r>
            <a:endParaRPr sz="1700">
              <a:solidFill>
                <a:srgbClr val="FFFFFF"/>
              </a:solidFill>
              <a:latin typeface="Proxima Nova"/>
              <a:ea typeface="Proxima Nova"/>
              <a:cs typeface="Proxima Nova"/>
              <a:sym typeface="Proxima Nova"/>
            </a:endParaRPr>
          </a:p>
          <a:p>
            <a:pPr indent="-336550" lvl="0" marL="457200" rtl="0" algn="l">
              <a:spcBef>
                <a:spcPts val="0"/>
              </a:spcBef>
              <a:spcAft>
                <a:spcPts val="0"/>
              </a:spcAft>
              <a:buClr>
                <a:srgbClr val="FFFFFF"/>
              </a:buClr>
              <a:buSzPts val="1700"/>
              <a:buFont typeface="Proxima Nova"/>
              <a:buChar char="●"/>
            </a:pPr>
            <a:r>
              <a:rPr lang="en" sz="1700">
                <a:solidFill>
                  <a:srgbClr val="FFFFFF"/>
                </a:solidFill>
                <a:latin typeface="Proxima Nova"/>
                <a:ea typeface="Proxima Nova"/>
                <a:cs typeface="Proxima Nova"/>
                <a:sym typeface="Proxima Nova"/>
              </a:rPr>
              <a:t>Shopping experience from home</a:t>
            </a:r>
            <a:endParaRPr sz="17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sz="1700">
                <a:solidFill>
                  <a:srgbClr val="FFFFFF"/>
                </a:solidFill>
                <a:latin typeface="Proxima Nova"/>
                <a:ea typeface="Proxima Nova"/>
                <a:cs typeface="Proxima Nova"/>
                <a:sym typeface="Proxima Nova"/>
              </a:rPr>
              <a:t>Customer Relationships</a:t>
            </a:r>
            <a:endParaRPr sz="1700">
              <a:solidFill>
                <a:srgbClr val="FFFFFF"/>
              </a:solidFill>
              <a:latin typeface="Proxima Nova"/>
              <a:ea typeface="Proxima Nova"/>
              <a:cs typeface="Proxima Nova"/>
              <a:sym typeface="Proxima Nova"/>
            </a:endParaRPr>
          </a:p>
          <a:p>
            <a:pPr indent="-336550" lvl="0" marL="457200" rtl="0" algn="l">
              <a:spcBef>
                <a:spcPts val="0"/>
              </a:spcBef>
              <a:spcAft>
                <a:spcPts val="0"/>
              </a:spcAft>
              <a:buClr>
                <a:srgbClr val="FFFFFF"/>
              </a:buClr>
              <a:buSzPts val="1700"/>
              <a:buFont typeface="Proxima Nova"/>
              <a:buChar char="●"/>
            </a:pPr>
            <a:r>
              <a:rPr lang="en" sz="1700">
                <a:solidFill>
                  <a:srgbClr val="FFFFFF"/>
                </a:solidFill>
                <a:latin typeface="Proxima Nova"/>
                <a:ea typeface="Proxima Nova"/>
                <a:cs typeface="Proxima Nova"/>
                <a:sym typeface="Proxima Nova"/>
              </a:rPr>
              <a:t>Self service application</a:t>
            </a:r>
            <a:endParaRPr>
              <a:latin typeface="Proxima Nova"/>
              <a:ea typeface="Proxima Nova"/>
              <a:cs typeface="Proxima Nova"/>
              <a:sym typeface="Proxima Nova"/>
            </a:endParaRPr>
          </a:p>
        </p:txBody>
      </p:sp>
      <p:sp>
        <p:nvSpPr>
          <p:cNvPr id="108" name="Google Shape;108;p18"/>
          <p:cNvSpPr txBox="1"/>
          <p:nvPr/>
        </p:nvSpPr>
        <p:spPr>
          <a:xfrm>
            <a:off x="4571850" y="3033525"/>
            <a:ext cx="4229100" cy="17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FFFFFF"/>
                </a:solidFill>
                <a:latin typeface="Proxima Nova"/>
                <a:ea typeface="Proxima Nova"/>
                <a:cs typeface="Proxima Nova"/>
                <a:sym typeface="Proxima Nova"/>
              </a:rPr>
              <a:t>Cost Structure</a:t>
            </a:r>
            <a:endParaRPr sz="1700">
              <a:solidFill>
                <a:srgbClr val="FFFFFF"/>
              </a:solidFill>
              <a:latin typeface="Proxima Nova"/>
              <a:ea typeface="Proxima Nova"/>
              <a:cs typeface="Proxima Nova"/>
              <a:sym typeface="Proxima Nova"/>
            </a:endParaRPr>
          </a:p>
          <a:p>
            <a:pPr indent="-336550" lvl="0" marL="457200" rtl="0" algn="l">
              <a:spcBef>
                <a:spcPts val="0"/>
              </a:spcBef>
              <a:spcAft>
                <a:spcPts val="0"/>
              </a:spcAft>
              <a:buClr>
                <a:srgbClr val="FFFFFF"/>
              </a:buClr>
              <a:buSzPts val="1700"/>
              <a:buFont typeface="Proxima Nova"/>
              <a:buChar char="●"/>
            </a:pPr>
            <a:r>
              <a:rPr lang="en" sz="1700">
                <a:solidFill>
                  <a:srgbClr val="FFFFFF"/>
                </a:solidFill>
                <a:latin typeface="Proxima Nova"/>
                <a:ea typeface="Proxima Nova"/>
                <a:cs typeface="Proxima Nova"/>
                <a:sym typeface="Proxima Nova"/>
              </a:rPr>
              <a:t>Development, marketing, R&amp;D</a:t>
            </a:r>
            <a:endParaRPr sz="17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sz="1700">
                <a:solidFill>
                  <a:srgbClr val="FFFFFF"/>
                </a:solidFill>
                <a:latin typeface="Proxima Nova"/>
                <a:ea typeface="Proxima Nova"/>
                <a:cs typeface="Proxima Nova"/>
                <a:sym typeface="Proxima Nova"/>
              </a:rPr>
              <a:t>Revenue Streams</a:t>
            </a:r>
            <a:endParaRPr sz="1700">
              <a:solidFill>
                <a:srgbClr val="FFFFFF"/>
              </a:solidFill>
              <a:latin typeface="Proxima Nova"/>
              <a:ea typeface="Proxima Nova"/>
              <a:cs typeface="Proxima Nova"/>
              <a:sym typeface="Proxima Nova"/>
            </a:endParaRPr>
          </a:p>
          <a:p>
            <a:pPr indent="-336550" lvl="0" marL="457200" rtl="0" algn="l">
              <a:spcBef>
                <a:spcPts val="0"/>
              </a:spcBef>
              <a:spcAft>
                <a:spcPts val="0"/>
              </a:spcAft>
              <a:buClr>
                <a:srgbClr val="FFFFFF"/>
              </a:buClr>
              <a:buSzPts val="1700"/>
              <a:buFont typeface="Proxima Nova"/>
              <a:buChar char="●"/>
            </a:pPr>
            <a:r>
              <a:rPr lang="en" sz="1700">
                <a:solidFill>
                  <a:srgbClr val="FFFFFF"/>
                </a:solidFill>
                <a:latin typeface="Proxima Nova"/>
                <a:ea typeface="Proxima Nova"/>
                <a:cs typeface="Proxima Nova"/>
                <a:sym typeface="Proxima Nova"/>
              </a:rPr>
              <a:t>Retailers’ yearly subscription</a:t>
            </a:r>
            <a:endParaRPr sz="1700">
              <a:solidFill>
                <a:srgbClr val="FFFFFF"/>
              </a:solidFill>
              <a:latin typeface="Proxima Nova"/>
              <a:ea typeface="Proxima Nova"/>
              <a:cs typeface="Proxima Nova"/>
              <a:sym typeface="Proxima Nova"/>
            </a:endParaRPr>
          </a:p>
          <a:p>
            <a:pPr indent="-336550" lvl="1" marL="914400" rtl="0" algn="l">
              <a:spcBef>
                <a:spcPts val="0"/>
              </a:spcBef>
              <a:spcAft>
                <a:spcPts val="0"/>
              </a:spcAft>
              <a:buClr>
                <a:srgbClr val="FFFFFF"/>
              </a:buClr>
              <a:buSzPts val="1700"/>
              <a:buFont typeface="Proxima Nova"/>
              <a:buChar char="○"/>
            </a:pPr>
            <a:r>
              <a:rPr lang="en" sz="1700">
                <a:solidFill>
                  <a:srgbClr val="FFFFFF"/>
                </a:solidFill>
                <a:latin typeface="Proxima Nova"/>
                <a:ea typeface="Proxima Nova"/>
                <a:cs typeface="Proxima Nova"/>
                <a:sym typeface="Proxima Nova"/>
              </a:rPr>
              <a:t>Discount price for small/local businesses</a:t>
            </a:r>
            <a:endParaRPr sz="1700">
              <a:solidFill>
                <a:srgbClr val="FFFFFF"/>
              </a:solidFill>
              <a:latin typeface="Proxima Nova"/>
              <a:ea typeface="Proxima Nova"/>
              <a:cs typeface="Proxima Nova"/>
              <a:sym typeface="Proxima Nova"/>
            </a:endParaRPr>
          </a:p>
          <a:p>
            <a:pPr indent="-336550" lvl="0" marL="457200" rtl="0" algn="l">
              <a:spcBef>
                <a:spcPts val="0"/>
              </a:spcBef>
              <a:spcAft>
                <a:spcPts val="0"/>
              </a:spcAft>
              <a:buClr>
                <a:srgbClr val="FFFFFF"/>
              </a:buClr>
              <a:buSzPts val="1700"/>
              <a:buFont typeface="Proxima Nova"/>
              <a:buChar char="●"/>
            </a:pPr>
            <a:r>
              <a:rPr lang="en" sz="1700">
                <a:solidFill>
                  <a:srgbClr val="FFFFFF"/>
                </a:solidFill>
                <a:latin typeface="Proxima Nova"/>
                <a:ea typeface="Proxima Nova"/>
                <a:cs typeface="Proxima Nova"/>
                <a:sym typeface="Proxima Nova"/>
              </a:rPr>
              <a:t>In-app purchases </a:t>
            </a:r>
            <a:endParaRPr sz="1700">
              <a:solidFill>
                <a:srgbClr val="FFFFFF"/>
              </a:solidFill>
              <a:latin typeface="Proxima Nova"/>
              <a:ea typeface="Proxima Nova"/>
              <a:cs typeface="Proxima Nova"/>
              <a:sym typeface="Proxima Nova"/>
            </a:endParaRPr>
          </a:p>
        </p:txBody>
      </p:sp>
      <p:pic>
        <p:nvPicPr>
          <p:cNvPr id="109" name="Google Shape;109;p18"/>
          <p:cNvPicPr preferRelativeResize="0"/>
          <p:nvPr/>
        </p:nvPicPr>
        <p:blipFill>
          <a:blip r:embed="rId3">
            <a:alphaModFix/>
          </a:blip>
          <a:stretch>
            <a:fillRect/>
          </a:stretch>
        </p:blipFill>
        <p:spPr>
          <a:xfrm>
            <a:off x="7307151" y="212200"/>
            <a:ext cx="1493800" cy="16207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510450" y="15455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Next Steps - Future Growth</a:t>
            </a:r>
            <a:endParaRPr/>
          </a:p>
        </p:txBody>
      </p:sp>
      <p:sp>
        <p:nvSpPr>
          <p:cNvPr id="115" name="Google Shape;115;p19"/>
          <p:cNvSpPr txBox="1"/>
          <p:nvPr/>
        </p:nvSpPr>
        <p:spPr>
          <a:xfrm>
            <a:off x="510450" y="933350"/>
            <a:ext cx="8123100" cy="17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FFFFFF"/>
                </a:solidFill>
                <a:latin typeface="Proxima Nova"/>
                <a:ea typeface="Proxima Nova"/>
                <a:cs typeface="Proxima Nova"/>
                <a:sym typeface="Proxima Nova"/>
              </a:rPr>
              <a:t>Development</a:t>
            </a:r>
            <a:endParaRPr sz="1700">
              <a:solidFill>
                <a:srgbClr val="FFFFFF"/>
              </a:solidFill>
              <a:latin typeface="Proxima Nova"/>
              <a:ea typeface="Proxima Nova"/>
              <a:cs typeface="Proxima Nova"/>
              <a:sym typeface="Proxima Nova"/>
            </a:endParaRPr>
          </a:p>
          <a:p>
            <a:pPr indent="-336550" lvl="0" marL="457200" rtl="0" algn="l">
              <a:spcBef>
                <a:spcPts val="0"/>
              </a:spcBef>
              <a:spcAft>
                <a:spcPts val="0"/>
              </a:spcAft>
              <a:buClr>
                <a:srgbClr val="FFFFFF"/>
              </a:buClr>
              <a:buSzPts val="1700"/>
              <a:buFont typeface="Proxima Nova"/>
              <a:buChar char="●"/>
            </a:pPr>
            <a:r>
              <a:rPr lang="en" sz="1700">
                <a:solidFill>
                  <a:srgbClr val="FFFFFF"/>
                </a:solidFill>
                <a:latin typeface="Proxima Nova"/>
                <a:ea typeface="Proxima Nova"/>
                <a:cs typeface="Proxima Nova"/>
                <a:sym typeface="Proxima Nova"/>
              </a:rPr>
              <a:t>Hire mobile/AR developers to follow through on design</a:t>
            </a:r>
            <a:endParaRPr sz="17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sz="1700">
                <a:solidFill>
                  <a:srgbClr val="FFFFFF"/>
                </a:solidFill>
                <a:latin typeface="Proxima Nova"/>
                <a:ea typeface="Proxima Nova"/>
                <a:cs typeface="Proxima Nova"/>
                <a:sym typeface="Proxima Nova"/>
              </a:rPr>
              <a:t>Corporate</a:t>
            </a:r>
            <a:endParaRPr sz="1700">
              <a:solidFill>
                <a:srgbClr val="FFFFFF"/>
              </a:solidFill>
              <a:latin typeface="Proxima Nova"/>
              <a:ea typeface="Proxima Nova"/>
              <a:cs typeface="Proxima Nova"/>
              <a:sym typeface="Proxima Nova"/>
            </a:endParaRPr>
          </a:p>
          <a:p>
            <a:pPr indent="-336550" lvl="0" marL="457200" rtl="0" algn="l">
              <a:spcBef>
                <a:spcPts val="0"/>
              </a:spcBef>
              <a:spcAft>
                <a:spcPts val="0"/>
              </a:spcAft>
              <a:buClr>
                <a:srgbClr val="FFFFFF"/>
              </a:buClr>
              <a:buSzPts val="1700"/>
              <a:buFont typeface="Proxima Nova"/>
              <a:buChar char="●"/>
            </a:pPr>
            <a:r>
              <a:rPr lang="en" sz="1700">
                <a:solidFill>
                  <a:srgbClr val="FFFFFF"/>
                </a:solidFill>
                <a:latin typeface="Proxima Nova"/>
                <a:ea typeface="Proxima Nova"/>
                <a:cs typeface="Proxima Nova"/>
                <a:sym typeface="Proxima Nova"/>
              </a:rPr>
              <a:t>Reach out and obtain businesses to include on the app - ongoing</a:t>
            </a:r>
            <a:endParaRPr sz="17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sz="1700">
                <a:solidFill>
                  <a:srgbClr val="FFFFFF"/>
                </a:solidFill>
                <a:latin typeface="Proxima Nova"/>
                <a:ea typeface="Proxima Nova"/>
                <a:cs typeface="Proxima Nova"/>
                <a:sym typeface="Proxima Nova"/>
              </a:rPr>
              <a:t>Marketing</a:t>
            </a:r>
            <a:endParaRPr sz="1700">
              <a:solidFill>
                <a:srgbClr val="FFFFFF"/>
              </a:solidFill>
              <a:latin typeface="Proxima Nova"/>
              <a:ea typeface="Proxima Nova"/>
              <a:cs typeface="Proxima Nova"/>
              <a:sym typeface="Proxima Nova"/>
            </a:endParaRPr>
          </a:p>
          <a:p>
            <a:pPr indent="-336550" lvl="0" marL="457200" rtl="0" algn="l">
              <a:spcBef>
                <a:spcPts val="0"/>
              </a:spcBef>
              <a:spcAft>
                <a:spcPts val="0"/>
              </a:spcAft>
              <a:buClr>
                <a:srgbClr val="FFFFFF"/>
              </a:buClr>
              <a:buSzPts val="1700"/>
              <a:buFont typeface="Proxima Nova"/>
              <a:buChar char="●"/>
            </a:pPr>
            <a:r>
              <a:rPr lang="en" sz="1700">
                <a:solidFill>
                  <a:srgbClr val="FFFFFF"/>
                </a:solidFill>
                <a:latin typeface="Proxima Nova"/>
                <a:ea typeface="Proxima Nova"/>
                <a:cs typeface="Proxima Nova"/>
                <a:sym typeface="Proxima Nova"/>
              </a:rPr>
              <a:t>Hire marketers to start campaigning</a:t>
            </a:r>
            <a:endParaRPr sz="1700">
              <a:solidFill>
                <a:srgbClr val="FFFFFF"/>
              </a:solidFill>
              <a:latin typeface="Proxima Nova"/>
              <a:ea typeface="Proxima Nova"/>
              <a:cs typeface="Proxima Nova"/>
              <a:sym typeface="Proxima Nova"/>
            </a:endParaRPr>
          </a:p>
          <a:p>
            <a:pPr indent="-336550" lvl="1" marL="914400" rtl="0" algn="l">
              <a:spcBef>
                <a:spcPts val="0"/>
              </a:spcBef>
              <a:spcAft>
                <a:spcPts val="0"/>
              </a:spcAft>
              <a:buClr>
                <a:srgbClr val="FFFFFF"/>
              </a:buClr>
              <a:buSzPts val="1700"/>
              <a:buFont typeface="Proxima Nova"/>
              <a:buChar char="○"/>
            </a:pPr>
            <a:r>
              <a:rPr lang="en" sz="1700">
                <a:solidFill>
                  <a:srgbClr val="FFFFFF"/>
                </a:solidFill>
                <a:latin typeface="Proxima Nova"/>
                <a:ea typeface="Proxima Nova"/>
                <a:cs typeface="Proxima Nova"/>
                <a:sym typeface="Proxima Nova"/>
              </a:rPr>
              <a:t>Ex. Partnerships with influencers via social media</a:t>
            </a:r>
            <a:endParaRPr sz="1900">
              <a:solidFill>
                <a:srgbClr val="FFFFFF"/>
              </a:solidFill>
              <a:latin typeface="Proxima Nova"/>
              <a:ea typeface="Proxima Nova"/>
              <a:cs typeface="Proxima Nova"/>
              <a:sym typeface="Proxima Nova"/>
            </a:endParaRPr>
          </a:p>
        </p:txBody>
      </p:sp>
      <p:sp>
        <p:nvSpPr>
          <p:cNvPr id="116" name="Google Shape;116;p19"/>
          <p:cNvSpPr txBox="1"/>
          <p:nvPr/>
        </p:nvSpPr>
        <p:spPr>
          <a:xfrm>
            <a:off x="510450" y="3013800"/>
            <a:ext cx="7347000" cy="178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FFFFFF"/>
                </a:solidFill>
                <a:latin typeface="Proxima Nova"/>
                <a:ea typeface="Proxima Nova"/>
                <a:cs typeface="Proxima Nova"/>
                <a:sym typeface="Proxima Nova"/>
              </a:rPr>
              <a:t>Future Features</a:t>
            </a:r>
            <a:endParaRPr sz="1700">
              <a:solidFill>
                <a:srgbClr val="FFFFFF"/>
              </a:solidFill>
              <a:latin typeface="Proxima Nova"/>
              <a:ea typeface="Proxima Nova"/>
              <a:cs typeface="Proxima Nova"/>
              <a:sym typeface="Proxima Nova"/>
            </a:endParaRPr>
          </a:p>
          <a:p>
            <a:pPr indent="-336550" lvl="0" marL="457200" rtl="0" algn="l">
              <a:spcBef>
                <a:spcPts val="0"/>
              </a:spcBef>
              <a:spcAft>
                <a:spcPts val="0"/>
              </a:spcAft>
              <a:buClr>
                <a:srgbClr val="FFFFFF"/>
              </a:buClr>
              <a:buSzPts val="1700"/>
              <a:buFont typeface="Proxima Nova"/>
              <a:buChar char="●"/>
            </a:pPr>
            <a:r>
              <a:rPr lang="en" sz="1700">
                <a:solidFill>
                  <a:srgbClr val="FFFFFF"/>
                </a:solidFill>
                <a:latin typeface="Proxima Nova"/>
                <a:ea typeface="Proxima Nova"/>
                <a:cs typeface="Proxima Nova"/>
                <a:sym typeface="Proxima Nova"/>
              </a:rPr>
              <a:t>In-app purchases</a:t>
            </a:r>
            <a:endParaRPr sz="1700">
              <a:solidFill>
                <a:srgbClr val="FFFFFF"/>
              </a:solidFill>
              <a:latin typeface="Proxima Nova"/>
              <a:ea typeface="Proxima Nova"/>
              <a:cs typeface="Proxima Nova"/>
              <a:sym typeface="Proxima Nova"/>
            </a:endParaRPr>
          </a:p>
          <a:p>
            <a:pPr indent="-336550" lvl="1" marL="914400" rtl="0" algn="l">
              <a:spcBef>
                <a:spcPts val="0"/>
              </a:spcBef>
              <a:spcAft>
                <a:spcPts val="0"/>
              </a:spcAft>
              <a:buClr>
                <a:srgbClr val="FFFFFF"/>
              </a:buClr>
              <a:buSzPts val="1700"/>
              <a:buFont typeface="Proxima Nova"/>
              <a:buChar char="○"/>
            </a:pPr>
            <a:r>
              <a:rPr lang="en" sz="1700">
                <a:solidFill>
                  <a:srgbClr val="FFFFFF"/>
                </a:solidFill>
                <a:latin typeface="Proxima Nova"/>
                <a:ea typeface="Proxima Nova"/>
                <a:cs typeface="Proxima Nova"/>
                <a:sym typeface="Proxima Nova"/>
              </a:rPr>
              <a:t>Customizable character AI assistants</a:t>
            </a:r>
            <a:endParaRPr sz="1700">
              <a:solidFill>
                <a:srgbClr val="FFFFFF"/>
              </a:solidFill>
              <a:latin typeface="Proxima Nova"/>
              <a:ea typeface="Proxima Nova"/>
              <a:cs typeface="Proxima Nova"/>
              <a:sym typeface="Proxima Nova"/>
            </a:endParaRPr>
          </a:p>
          <a:p>
            <a:pPr indent="-336550" lvl="0" marL="457200" rtl="0" algn="l">
              <a:spcBef>
                <a:spcPts val="0"/>
              </a:spcBef>
              <a:spcAft>
                <a:spcPts val="0"/>
              </a:spcAft>
              <a:buClr>
                <a:srgbClr val="FFFFFF"/>
              </a:buClr>
              <a:buSzPts val="1700"/>
              <a:buFont typeface="Proxima Nova"/>
              <a:buChar char="●"/>
            </a:pPr>
            <a:r>
              <a:rPr lang="en" sz="1700">
                <a:solidFill>
                  <a:srgbClr val="FFFFFF"/>
                </a:solidFill>
                <a:latin typeface="Proxima Nova"/>
                <a:ea typeface="Proxima Nova"/>
                <a:cs typeface="Proxima Nova"/>
                <a:sym typeface="Proxima Nova"/>
              </a:rPr>
              <a:t>Create your own avatar to try on products</a:t>
            </a:r>
            <a:endParaRPr sz="1700">
              <a:solidFill>
                <a:srgbClr val="FFFFFF"/>
              </a:solidFill>
              <a:latin typeface="Proxima Nova"/>
              <a:ea typeface="Proxima Nova"/>
              <a:cs typeface="Proxima Nova"/>
              <a:sym typeface="Proxima Nova"/>
            </a:endParaRPr>
          </a:p>
        </p:txBody>
      </p:sp>
      <p:pic>
        <p:nvPicPr>
          <p:cNvPr id="117" name="Google Shape;117;p19"/>
          <p:cNvPicPr preferRelativeResize="0"/>
          <p:nvPr/>
        </p:nvPicPr>
        <p:blipFill>
          <a:blip r:embed="rId3">
            <a:alphaModFix/>
          </a:blip>
          <a:stretch>
            <a:fillRect/>
          </a:stretch>
        </p:blipFill>
        <p:spPr>
          <a:xfrm>
            <a:off x="6939492" y="3623650"/>
            <a:ext cx="2066407" cy="1336325"/>
          </a:xfrm>
          <a:prstGeom prst="rect">
            <a:avLst/>
          </a:prstGeom>
          <a:noFill/>
          <a:ln>
            <a:noFill/>
          </a:ln>
        </p:spPr>
      </p:pic>
      <p:pic>
        <p:nvPicPr>
          <p:cNvPr id="118" name="Google Shape;118;p19"/>
          <p:cNvPicPr preferRelativeResize="0"/>
          <p:nvPr/>
        </p:nvPicPr>
        <p:blipFill>
          <a:blip r:embed="rId4">
            <a:alphaModFix/>
          </a:blip>
          <a:stretch>
            <a:fillRect/>
          </a:stretch>
        </p:blipFill>
        <p:spPr>
          <a:xfrm>
            <a:off x="5429160" y="3177375"/>
            <a:ext cx="1071664" cy="1782600"/>
          </a:xfrm>
          <a:prstGeom prst="rect">
            <a:avLst/>
          </a:prstGeom>
          <a:noFill/>
          <a:ln>
            <a:noFill/>
          </a:ln>
        </p:spPr>
      </p:pic>
      <p:pic>
        <p:nvPicPr>
          <p:cNvPr id="119" name="Google Shape;119;p19"/>
          <p:cNvPicPr preferRelativeResize="0"/>
          <p:nvPr/>
        </p:nvPicPr>
        <p:blipFill rotWithShape="1">
          <a:blip r:embed="rId5">
            <a:alphaModFix/>
          </a:blip>
          <a:srcRect b="0" l="0" r="0" t="14886"/>
          <a:stretch/>
        </p:blipFill>
        <p:spPr>
          <a:xfrm>
            <a:off x="7435792" y="1500050"/>
            <a:ext cx="1570110" cy="1336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510450" y="200675"/>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VirtuTeam</a:t>
            </a:r>
            <a:endParaRPr/>
          </a:p>
        </p:txBody>
      </p:sp>
      <p:sp>
        <p:nvSpPr>
          <p:cNvPr id="125" name="Google Shape;125;p20"/>
          <p:cNvSpPr txBox="1"/>
          <p:nvPr/>
        </p:nvSpPr>
        <p:spPr>
          <a:xfrm>
            <a:off x="510450" y="3033075"/>
            <a:ext cx="1565400" cy="7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26" name="Google Shape;126;p20"/>
          <p:cNvPicPr preferRelativeResize="0"/>
          <p:nvPr/>
        </p:nvPicPr>
        <p:blipFill>
          <a:blip r:embed="rId3">
            <a:alphaModFix/>
          </a:blip>
          <a:stretch>
            <a:fillRect/>
          </a:stretch>
        </p:blipFill>
        <p:spPr>
          <a:xfrm>
            <a:off x="732700" y="1474575"/>
            <a:ext cx="1170174" cy="1168325"/>
          </a:xfrm>
          <a:prstGeom prst="rect">
            <a:avLst/>
          </a:prstGeom>
          <a:noFill/>
          <a:ln>
            <a:noFill/>
          </a:ln>
        </p:spPr>
      </p:pic>
      <p:pic>
        <p:nvPicPr>
          <p:cNvPr id="127" name="Google Shape;127;p20"/>
          <p:cNvPicPr preferRelativeResize="0"/>
          <p:nvPr/>
        </p:nvPicPr>
        <p:blipFill>
          <a:blip r:embed="rId4">
            <a:alphaModFix/>
          </a:blip>
          <a:stretch>
            <a:fillRect/>
          </a:stretch>
        </p:blipFill>
        <p:spPr>
          <a:xfrm>
            <a:off x="3052363" y="1477419"/>
            <a:ext cx="1170177" cy="1178730"/>
          </a:xfrm>
          <a:prstGeom prst="rect">
            <a:avLst/>
          </a:prstGeom>
          <a:noFill/>
          <a:ln>
            <a:noFill/>
          </a:ln>
        </p:spPr>
      </p:pic>
      <p:pic>
        <p:nvPicPr>
          <p:cNvPr id="128" name="Google Shape;128;p20"/>
          <p:cNvPicPr preferRelativeResize="0"/>
          <p:nvPr/>
        </p:nvPicPr>
        <p:blipFill>
          <a:blip r:embed="rId5">
            <a:alphaModFix/>
          </a:blip>
          <a:stretch>
            <a:fillRect/>
          </a:stretch>
        </p:blipFill>
        <p:spPr>
          <a:xfrm>
            <a:off x="5372025" y="1435899"/>
            <a:ext cx="1089505" cy="1261775"/>
          </a:xfrm>
          <a:prstGeom prst="rect">
            <a:avLst/>
          </a:prstGeom>
          <a:noFill/>
          <a:ln>
            <a:noFill/>
          </a:ln>
        </p:spPr>
      </p:pic>
      <p:sp>
        <p:nvSpPr>
          <p:cNvPr id="129" name="Google Shape;129;p20"/>
          <p:cNvSpPr txBox="1"/>
          <p:nvPr/>
        </p:nvSpPr>
        <p:spPr>
          <a:xfrm>
            <a:off x="636600" y="3154100"/>
            <a:ext cx="1439400" cy="16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Steven Tran</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a:solidFill>
                  <a:srgbClr val="FFFFFF"/>
                </a:solidFill>
                <a:latin typeface="Proxima Nova"/>
                <a:ea typeface="Proxima Nova"/>
                <a:cs typeface="Proxima Nova"/>
                <a:sym typeface="Proxima Nova"/>
              </a:rPr>
              <a:t>4th Year Computer Science</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FFFFFF"/>
              </a:solidFill>
              <a:latin typeface="Proxima Nova"/>
              <a:ea typeface="Proxima Nova"/>
              <a:cs typeface="Proxima Nova"/>
              <a:sym typeface="Proxima Nova"/>
            </a:endParaRPr>
          </a:p>
        </p:txBody>
      </p:sp>
      <p:sp>
        <p:nvSpPr>
          <p:cNvPr id="130" name="Google Shape;130;p20"/>
          <p:cNvSpPr txBox="1"/>
          <p:nvPr/>
        </p:nvSpPr>
        <p:spPr>
          <a:xfrm>
            <a:off x="2916763" y="3154100"/>
            <a:ext cx="1439400" cy="16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Lauren Chae</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a:solidFill>
                  <a:srgbClr val="FFFFFF"/>
                </a:solidFill>
                <a:latin typeface="Proxima Nova"/>
                <a:ea typeface="Proxima Nova"/>
                <a:cs typeface="Proxima Nova"/>
                <a:sym typeface="Proxima Nova"/>
              </a:rPr>
              <a:t>4th Year Computer Science/</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a:solidFill>
                  <a:srgbClr val="FFFFFF"/>
                </a:solidFill>
                <a:latin typeface="Proxima Nova"/>
                <a:ea typeface="Proxima Nova"/>
                <a:cs typeface="Proxima Nova"/>
                <a:sym typeface="Proxima Nova"/>
              </a:rPr>
              <a:t>Business</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FFFFFF"/>
              </a:solidFill>
              <a:latin typeface="Proxima Nova"/>
              <a:ea typeface="Proxima Nova"/>
              <a:cs typeface="Proxima Nova"/>
              <a:sym typeface="Proxima Nova"/>
            </a:endParaRPr>
          </a:p>
        </p:txBody>
      </p:sp>
      <p:sp>
        <p:nvSpPr>
          <p:cNvPr id="131" name="Google Shape;131;p20"/>
          <p:cNvSpPr txBox="1"/>
          <p:nvPr/>
        </p:nvSpPr>
        <p:spPr>
          <a:xfrm>
            <a:off x="5197063" y="3154100"/>
            <a:ext cx="1439400" cy="16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Hitanshi Shroff</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a:solidFill>
                  <a:srgbClr val="FFFFFF"/>
                </a:solidFill>
                <a:latin typeface="Proxima Nova"/>
                <a:ea typeface="Proxima Nova"/>
                <a:cs typeface="Proxima Nova"/>
                <a:sym typeface="Proxima Nova"/>
              </a:rPr>
              <a:t>4th Year Computer Science/</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a:solidFill>
                  <a:srgbClr val="FFFFFF"/>
                </a:solidFill>
                <a:latin typeface="Proxima Nova"/>
                <a:ea typeface="Proxima Nova"/>
                <a:cs typeface="Proxima Nova"/>
                <a:sym typeface="Proxima Nova"/>
              </a:rPr>
              <a:t>Business</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FFFFFF"/>
              </a:solidFill>
              <a:latin typeface="Proxima Nova"/>
              <a:ea typeface="Proxima Nova"/>
              <a:cs typeface="Proxima Nova"/>
              <a:sym typeface="Proxima Nova"/>
            </a:endParaRPr>
          </a:p>
        </p:txBody>
      </p:sp>
      <p:sp>
        <p:nvSpPr>
          <p:cNvPr id="132" name="Google Shape;132;p20"/>
          <p:cNvSpPr txBox="1"/>
          <p:nvPr/>
        </p:nvSpPr>
        <p:spPr>
          <a:xfrm>
            <a:off x="7194150" y="3154100"/>
            <a:ext cx="1439400" cy="16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Adriana Abella</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a:solidFill>
                  <a:srgbClr val="FFFFFF"/>
                </a:solidFill>
                <a:latin typeface="Proxima Nova"/>
                <a:ea typeface="Proxima Nova"/>
                <a:cs typeface="Proxima Nova"/>
                <a:sym typeface="Proxima Nova"/>
              </a:rPr>
              <a:t>4th Year Computer Science</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FFFFFF"/>
              </a:solidFill>
              <a:latin typeface="Proxima Nova"/>
              <a:ea typeface="Proxima Nova"/>
              <a:cs typeface="Proxima Nova"/>
              <a:sym typeface="Proxima Nova"/>
            </a:endParaRPr>
          </a:p>
        </p:txBody>
      </p:sp>
      <p:pic>
        <p:nvPicPr>
          <p:cNvPr id="133" name="Google Shape;133;p20"/>
          <p:cNvPicPr preferRelativeResize="0"/>
          <p:nvPr/>
        </p:nvPicPr>
        <p:blipFill>
          <a:blip r:embed="rId6">
            <a:alphaModFix/>
          </a:blip>
          <a:stretch>
            <a:fillRect/>
          </a:stretch>
        </p:blipFill>
        <p:spPr>
          <a:xfrm>
            <a:off x="3713629" y="154901"/>
            <a:ext cx="1250870" cy="1076750"/>
          </a:xfrm>
          <a:prstGeom prst="rect">
            <a:avLst/>
          </a:prstGeom>
          <a:noFill/>
          <a:ln>
            <a:noFill/>
          </a:ln>
        </p:spPr>
      </p:pic>
      <p:pic>
        <p:nvPicPr>
          <p:cNvPr id="134" name="Google Shape;134;p20"/>
          <p:cNvPicPr preferRelativeResize="0"/>
          <p:nvPr/>
        </p:nvPicPr>
        <p:blipFill rotWithShape="1">
          <a:blip r:embed="rId7">
            <a:alphaModFix/>
          </a:blip>
          <a:srcRect b="15436" l="0" r="0" t="9080"/>
          <a:stretch/>
        </p:blipFill>
        <p:spPr>
          <a:xfrm>
            <a:off x="7454724" y="1313350"/>
            <a:ext cx="918251" cy="13762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510450" y="191325"/>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Appendix - Research Sources</a:t>
            </a:r>
            <a:endParaRPr/>
          </a:p>
        </p:txBody>
      </p:sp>
      <p:sp>
        <p:nvSpPr>
          <p:cNvPr id="140" name="Google Shape;140;p21"/>
          <p:cNvSpPr txBox="1"/>
          <p:nvPr/>
        </p:nvSpPr>
        <p:spPr>
          <a:xfrm>
            <a:off x="611575" y="1176125"/>
            <a:ext cx="7338900" cy="35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Proxima Nova"/>
                <a:ea typeface="Proxima Nova"/>
                <a:cs typeface="Proxima Nova"/>
                <a:sym typeface="Proxima Nova"/>
              </a:rPr>
              <a:t>Shoppertainment</a:t>
            </a:r>
            <a:endParaRPr sz="1600">
              <a:solidFill>
                <a:srgbClr val="FFFFFF"/>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n" sz="1600" u="sng">
                <a:solidFill>
                  <a:srgbClr val="1155CC"/>
                </a:solidFill>
                <a:latin typeface="Proxima Nova"/>
                <a:ea typeface="Proxima Nova"/>
                <a:cs typeface="Proxima Nova"/>
                <a:sym typeface="Proxima Nova"/>
                <a:hlinkClick r:id="rId3">
                  <a:extLst>
                    <a:ext uri="{A12FA001-AC4F-418D-AE19-62706E023703}">
                      <ahyp:hlinkClr val="tx"/>
                    </a:ext>
                  </a:extLst>
                </a:hlinkClick>
              </a:rPr>
              <a:t>https://techwireasia.com/2020/03/shoppertainment-the-secret-to-e-commerce-success-right-now/</a:t>
            </a:r>
            <a:endParaRPr sz="21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6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sz="1600">
                <a:solidFill>
                  <a:srgbClr val="FFFFFF"/>
                </a:solidFill>
                <a:latin typeface="Proxima Nova"/>
                <a:ea typeface="Proxima Nova"/>
                <a:cs typeface="Proxima Nova"/>
                <a:sym typeface="Proxima Nova"/>
              </a:rPr>
              <a:t>E-Commerce</a:t>
            </a:r>
            <a:endParaRPr sz="1600">
              <a:solidFill>
                <a:srgbClr val="FFFFFF"/>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n" sz="1600" u="sng">
                <a:solidFill>
                  <a:srgbClr val="1155CC"/>
                </a:solidFill>
                <a:latin typeface="Proxima Nova"/>
                <a:ea typeface="Proxima Nova"/>
                <a:cs typeface="Proxima Nova"/>
                <a:sym typeface="Proxima Nova"/>
                <a:hlinkClick r:id="rId4">
                  <a:extLst>
                    <a:ext uri="{A12FA001-AC4F-418D-AE19-62706E023703}">
                      <ahyp:hlinkClr val="tx"/>
                    </a:ext>
                  </a:extLst>
                </a:hlinkClick>
              </a:rPr>
              <a:t>https://www.cbc.ca/news/business/online-shopping-covid-19-1.5661818</a:t>
            </a:r>
            <a:endParaRPr sz="23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1600">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sz="1600">
                <a:solidFill>
                  <a:srgbClr val="FFFFFF"/>
                </a:solidFill>
                <a:latin typeface="Proxima Nova"/>
                <a:ea typeface="Proxima Nova"/>
                <a:cs typeface="Proxima Nova"/>
                <a:sym typeface="Proxima Nova"/>
              </a:rPr>
              <a:t>Augmented</a:t>
            </a:r>
            <a:r>
              <a:rPr lang="en" sz="1600">
                <a:solidFill>
                  <a:srgbClr val="FFFFFF"/>
                </a:solidFill>
                <a:latin typeface="Proxima Nova"/>
                <a:ea typeface="Proxima Nova"/>
                <a:cs typeface="Proxima Nova"/>
                <a:sym typeface="Proxima Nova"/>
              </a:rPr>
              <a:t> Reality Shopping</a:t>
            </a:r>
            <a:endParaRPr sz="1600">
              <a:solidFill>
                <a:srgbClr val="FFFFFF"/>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n" sz="1600" u="sng">
                <a:solidFill>
                  <a:srgbClr val="1155CC"/>
                </a:solidFill>
                <a:latin typeface="Proxima Nova"/>
                <a:ea typeface="Proxima Nova"/>
                <a:cs typeface="Proxima Nova"/>
                <a:sym typeface="Proxima Nova"/>
                <a:hlinkClick r:id="rId5">
                  <a:extLst>
                    <a:ext uri="{A12FA001-AC4F-418D-AE19-62706E023703}">
                      <ahyp:hlinkClr val="tx"/>
                    </a:ext>
                  </a:extLst>
                </a:hlinkClick>
              </a:rPr>
              <a:t>https://www.macleans.ca/economy/what-will-shopping-in-canada-look-like-in-the-aftermath-of-coronavirus/</a:t>
            </a:r>
            <a:endParaRPr sz="2100">
              <a:solidFill>
                <a:srgbClr val="FFFFFF"/>
              </a:solidFill>
              <a:latin typeface="Proxima Nova"/>
              <a:ea typeface="Proxima Nova"/>
              <a:cs typeface="Proxima Nova"/>
              <a:sym typeface="Proxima Nova"/>
            </a:endParaRPr>
          </a:p>
          <a:p>
            <a:pPr indent="0" lvl="0" marL="0" rtl="0" algn="l">
              <a:spcBef>
                <a:spcPts val="2100"/>
              </a:spcBef>
              <a:spcAft>
                <a:spcPts val="0"/>
              </a:spcAft>
              <a:buNone/>
            </a:pPr>
            <a:r>
              <a:t/>
            </a:r>
            <a:endParaRPr sz="1600">
              <a:solidFill>
                <a:srgbClr val="FFFFFF"/>
              </a:solidFill>
              <a:latin typeface="Proxima Nova"/>
              <a:ea typeface="Proxima Nova"/>
              <a:cs typeface="Proxima Nova"/>
              <a:sym typeface="Proxima Nova"/>
            </a:endParaRPr>
          </a:p>
        </p:txBody>
      </p:sp>
      <p:pic>
        <p:nvPicPr>
          <p:cNvPr id="141" name="Google Shape;141;p21"/>
          <p:cNvPicPr preferRelativeResize="0"/>
          <p:nvPr/>
        </p:nvPicPr>
        <p:blipFill>
          <a:blip r:embed="rId6">
            <a:alphaModFix/>
          </a:blip>
          <a:stretch>
            <a:fillRect/>
          </a:stretch>
        </p:blipFill>
        <p:spPr>
          <a:xfrm>
            <a:off x="7035823" y="3622400"/>
            <a:ext cx="1974700" cy="1397701"/>
          </a:xfrm>
          <a:prstGeom prst="rect">
            <a:avLst/>
          </a:prstGeom>
          <a:noFill/>
          <a:ln>
            <a:noFill/>
          </a:ln>
        </p:spPr>
      </p:pic>
      <p:pic>
        <p:nvPicPr>
          <p:cNvPr id="142" name="Google Shape;142;p21"/>
          <p:cNvPicPr preferRelativeResize="0"/>
          <p:nvPr/>
        </p:nvPicPr>
        <p:blipFill rotWithShape="1">
          <a:blip r:embed="rId7">
            <a:alphaModFix/>
          </a:blip>
          <a:srcRect b="0" l="0" r="3605" t="0"/>
          <a:stretch/>
        </p:blipFill>
        <p:spPr>
          <a:xfrm>
            <a:off x="7691900" y="191325"/>
            <a:ext cx="1452101" cy="11528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