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CFED"/>
    <a:srgbClr val="D2F8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9577445-ED6B-43E6-8E8C-612193906B57}" v="3" dt="2025-09-15T22:14:35.76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9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enarides,Lauren" userId="adbf3f91-28ff-415d-924b-37ef86f41ea6" providerId="ADAL" clId="{A9577445-ED6B-43E6-8E8C-612193906B57}"/>
    <pc:docChg chg="undo custSel addSld modSld">
      <pc:chgData name="Chenarides,Lauren" userId="adbf3f91-28ff-415d-924b-37ef86f41ea6" providerId="ADAL" clId="{A9577445-ED6B-43E6-8E8C-612193906B57}" dt="2025-09-15T22:14:35.763" v="232"/>
      <pc:docMkLst>
        <pc:docMk/>
      </pc:docMkLst>
      <pc:sldChg chg="modSp mod">
        <pc:chgData name="Chenarides,Lauren" userId="adbf3f91-28ff-415d-924b-37ef86f41ea6" providerId="ADAL" clId="{A9577445-ED6B-43E6-8E8C-612193906B57}" dt="2025-09-15T22:13:17.771" v="149" actId="14100"/>
        <pc:sldMkLst>
          <pc:docMk/>
          <pc:sldMk cId="753115863" sldId="256"/>
        </pc:sldMkLst>
        <pc:spChg chg="mod">
          <ac:chgData name="Chenarides,Lauren" userId="adbf3f91-28ff-415d-924b-37ef86f41ea6" providerId="ADAL" clId="{A9577445-ED6B-43E6-8E8C-612193906B57}" dt="2025-09-15T22:13:17.771" v="149" actId="14100"/>
          <ac:spMkLst>
            <pc:docMk/>
            <pc:sldMk cId="753115863" sldId="256"/>
            <ac:spMk id="5" creationId="{1CDF7CF0-8E8C-81B0-F0A9-8E319C2595A7}"/>
          </ac:spMkLst>
        </pc:spChg>
      </pc:sldChg>
      <pc:sldChg chg="modSp add mod">
        <pc:chgData name="Chenarides,Lauren" userId="adbf3f91-28ff-415d-924b-37ef86f41ea6" providerId="ADAL" clId="{A9577445-ED6B-43E6-8E8C-612193906B57}" dt="2025-09-15T22:14:35.763" v="232"/>
        <pc:sldMkLst>
          <pc:docMk/>
          <pc:sldMk cId="396249511" sldId="257"/>
        </pc:sldMkLst>
        <pc:spChg chg="mod">
          <ac:chgData name="Chenarides,Lauren" userId="adbf3f91-28ff-415d-924b-37ef86f41ea6" providerId="ADAL" clId="{A9577445-ED6B-43E6-8E8C-612193906B57}" dt="2025-09-15T22:14:35.763" v="232"/>
          <ac:spMkLst>
            <pc:docMk/>
            <pc:sldMk cId="396249511" sldId="257"/>
            <ac:spMk id="5" creationId="{381E5A0A-94CD-1D12-3B9A-EA26D8DBC38F}"/>
          </ac:spMkLst>
        </pc:spChg>
        <pc:picChg chg="mod">
          <ac:chgData name="Chenarides,Lauren" userId="adbf3f91-28ff-415d-924b-37ef86f41ea6" providerId="ADAL" clId="{A9577445-ED6B-43E6-8E8C-612193906B57}" dt="2025-09-15T22:10:05.522" v="79" actId="14826"/>
          <ac:picMkLst>
            <pc:docMk/>
            <pc:sldMk cId="396249511" sldId="257"/>
            <ac:picMk id="7" creationId="{3D71685D-87B5-00EE-609F-842B1012A31F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59EF-4461-A9CC-A101-03F814C5D5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BFE687-DA07-AA26-1A48-F8F9D6D52E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947595-B32F-8564-D730-446F72559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E0459-794E-F963-CBF8-31B539C82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BC96C-8A22-BB1B-E961-09A09292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3477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B7D7-4E0C-2D9D-FA24-E06B22CBC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53A6DA-3E58-45A2-1BC8-C4FA604EF1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947A9D-B6F1-A8C0-9659-E926FBD83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D7D30-8C34-42C2-015A-42E2BBEBA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4EC512-186E-0E18-8290-E3E475A558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597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99EDC9-1F63-A355-3A9D-3CE94F5097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C1FCD-A472-31B5-EAC9-9C3D4339F7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AE372-5F64-DBB4-4A13-B806ADCC5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9AE199-A81A-2C3F-8DB8-CC1119926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0D0717-AEDD-D62D-556B-9A562662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412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775C5-D2DD-7340-0BFF-0BCAA4502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2A8B42-4859-9459-0B14-E555FCF60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800BC6-C871-C0DF-2570-51955B06C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F93AB-B48F-95CD-E61E-3D237D18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BA8BEA-E07A-E082-DDF4-732EF9172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301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07C8-CF78-BD05-D054-7A418BC8C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2ADC9B-E70A-EF3A-8B1F-178D6FB7F7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6C456E-4C6E-C13B-FAF0-226E4BA88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639DC-9E30-03D9-F9AF-B3927DE8F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D6B11C-471B-DC60-3B37-38B735470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277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14AF6-AF1B-BA3F-23F9-A15C79410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E7EC0-4B44-6FC6-1E51-ECA5C4BA52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C128CA-C125-6ECA-8F83-9F32D342BD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F751D3-96BE-01F2-330A-A85C0BAC79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12B6C4-DC8A-67C8-C850-E04E1E48A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FB5B2A-F324-474D-5762-9FE7705AD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7925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E1C78-D0C8-3F37-1C18-855632050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68C923-0933-E669-838D-A8C0C4626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90EF67-5E63-CE45-DDC8-8F98C6AC07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16DF8-0948-E3B4-EDFD-038868D7A9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101AA-873B-757A-B5A0-B07300F7B3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6BE5D2-E4E1-41F7-C5F5-C01C57B10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167166-7933-0BE4-8C28-950A0851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556C23-5A6B-0B33-CEB9-740EBC86A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1972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7CAFD-811F-DC97-1600-5BD686A3A4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C33FD-74A3-A22B-D9D5-3370111C6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33792E-0413-7FA2-5DD0-E34325838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177467-A143-B978-FA2F-2AF0D4D4C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3785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67F042-A1DC-2AC5-BBCF-5E3308040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94954C-1673-2027-E889-7120CF220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04C70B-96B4-8A63-8D0B-516B99856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747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12601-C37D-3CFD-546E-1CED9CC252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93231-2D21-8A48-FF15-FE7C6478F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1AF91-5977-316E-2F2C-7F6357F650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FDF37C-C7C8-D0E5-91F8-B33F1681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BF7367-DD03-22A9-8327-B3B34BD6E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D857-E32A-139B-1233-25EE3D55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626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ED2F5-6A02-D1E5-FAEB-4E8A460E7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991089-64B8-0F3B-0C90-CA15E92902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C9D601-B84C-590D-2773-96D674293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8294D-EAEC-DED6-6141-EA4D47CDD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B9C8E-AF3C-3B2A-C0C5-3C03BB6D9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B99140-B13B-3DA8-7FB8-B6AE836AB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5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F1652B-6F30-F064-31CD-9BD5EA74D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F2A086-5F96-9167-30DD-5A2AC3BC7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B3902-E870-8A8C-428A-BE2968C7A6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B23DEEA-D427-4F4C-850F-283492D96A15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8B3BD-1950-5935-1DBA-0226789A8D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5C89EE-CF1A-7D46-7609-0B0A507E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D8F8A5-88EF-4F1A-B671-EDE996895B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73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CDF7CF0-8E8C-81B0-F0A9-8E319C2595A7}"/>
              </a:ext>
            </a:extLst>
          </p:cNvPr>
          <p:cNvSpPr txBox="1"/>
          <p:nvPr/>
        </p:nvSpPr>
        <p:spPr>
          <a:xfrm>
            <a:off x="7626983" y="151179"/>
            <a:ext cx="4343400" cy="6247864"/>
          </a:xfrm>
          <a:prstGeom prst="rect">
            <a:avLst/>
          </a:prstGeom>
          <a:noFill/>
          <a:ln w="38100">
            <a:solidFill>
              <a:srgbClr val="D2F8D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Your E-IDP Results</a:t>
            </a:r>
          </a:p>
          <a:p>
            <a:endParaRPr lang="en-US" sz="1600" dirty="0"/>
          </a:p>
          <a:p>
            <a:r>
              <a:rPr lang="en-US" sz="1600" dirty="0"/>
              <a:t>This radial chart shows how often each entrepreneurial characteristic was selected by students. </a:t>
            </a:r>
          </a:p>
          <a:p>
            <a:endParaRPr lang="en-US" sz="1600" dirty="0"/>
          </a:p>
          <a:p>
            <a:r>
              <a:rPr lang="en-US" sz="1600" dirty="0"/>
              <a:t>Each characteristic appears around the outside of the circle, with the distance from the center representing the number of students who chose it. </a:t>
            </a:r>
          </a:p>
          <a:p>
            <a:endParaRPr lang="en-US" sz="1600" dirty="0"/>
          </a:p>
          <a:p>
            <a:r>
              <a:rPr lang="en-US" sz="1600" dirty="0"/>
              <a:t>The further out the shape extends, the more common that characteristic was. The top 5: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Communication</a:t>
            </a:r>
            <a:r>
              <a:rPr lang="en-US" sz="1600" dirty="0"/>
              <a:t> (13 students)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Calculated Risk Taking</a:t>
            </a:r>
            <a:r>
              <a:rPr lang="en-US" sz="1600" dirty="0"/>
              <a:t>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Entrepreneurial Coachability</a:t>
            </a:r>
            <a:r>
              <a:rPr lang="en-US" sz="1600" dirty="0"/>
              <a:t> (10)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Passion</a:t>
            </a:r>
            <a:r>
              <a:rPr lang="en-US" sz="1600" dirty="0"/>
              <a:t> (8)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Tolerance for Ambiguity </a:t>
            </a:r>
            <a:r>
              <a:rPr lang="en-US" sz="1600" dirty="0"/>
              <a:t>(7)</a:t>
            </a:r>
          </a:p>
          <a:p>
            <a:endParaRPr lang="en-US" sz="1600" dirty="0"/>
          </a:p>
          <a:p>
            <a:r>
              <a:rPr lang="en-US" sz="1600" dirty="0"/>
              <a:t>By looking at the overall shape, you can see which traits were most emphasized across the group and which ones were less common.</a:t>
            </a:r>
          </a:p>
          <a:p>
            <a:endParaRPr lang="en-US" sz="1600" dirty="0"/>
          </a:p>
          <a:p>
            <a:r>
              <a:rPr lang="en-US" sz="1200" dirty="0"/>
              <a:t>N = 33 (out of 48); 68.75%</a:t>
            </a:r>
          </a:p>
        </p:txBody>
      </p:sp>
      <p:pic>
        <p:nvPicPr>
          <p:cNvPr id="7" name="Picture 6" descr="A green and orange circle with black lines&#10;&#10;AI-generated content may be incorrect.">
            <a:extLst>
              <a:ext uri="{FF2B5EF4-FFF2-40B4-BE49-F238E27FC236}">
                <a16:creationId xmlns:a16="http://schemas.microsoft.com/office/drawing/2014/main" id="{FF3B27F6-C984-3BE4-7207-B7CE68CE7F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34081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115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6425D-EBF6-8302-012C-AFA7D2FD1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81E5A0A-94CD-1D12-3B9A-EA26D8DBC38F}"/>
              </a:ext>
            </a:extLst>
          </p:cNvPr>
          <p:cNvSpPr txBox="1"/>
          <p:nvPr/>
        </p:nvSpPr>
        <p:spPr>
          <a:xfrm>
            <a:off x="7626982" y="151179"/>
            <a:ext cx="4342595" cy="6370975"/>
          </a:xfrm>
          <a:prstGeom prst="rect">
            <a:avLst/>
          </a:prstGeom>
          <a:noFill/>
          <a:ln w="38100">
            <a:solidFill>
              <a:srgbClr val="BECFED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Luke’s E-IDP Results</a:t>
            </a:r>
          </a:p>
          <a:p>
            <a:endParaRPr lang="en-US" sz="1600" dirty="0"/>
          </a:p>
          <a:p>
            <a:r>
              <a:rPr lang="en-US" sz="1600" dirty="0"/>
              <a:t>This radial chart shows how often each entrepreneurial characteristic was selected by students for </a:t>
            </a:r>
            <a:r>
              <a:rPr lang="en-US" sz="1600" b="1" dirty="0">
                <a:solidFill>
                  <a:srgbClr val="BECFED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Luke Holden of Luke’s Lobsters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r>
              <a:rPr lang="en-US" sz="1600" dirty="0"/>
              <a:t>Each characteristic* appears around the outside of the circle, with the distance from the center representing the number of students who chose it.</a:t>
            </a:r>
          </a:p>
          <a:p>
            <a:endParaRPr lang="en-US" sz="1600" dirty="0"/>
          </a:p>
          <a:p>
            <a:r>
              <a:rPr lang="en-US" sz="1600" dirty="0"/>
              <a:t>The further out the shape extends, the more common that characteristic was. The top 5 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Passion</a:t>
            </a:r>
            <a:r>
              <a:rPr lang="en-US" sz="1600" dirty="0"/>
              <a:t> (20 students)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Calculated Risk Taking</a:t>
            </a:r>
            <a:r>
              <a:rPr lang="en-US" sz="1600" dirty="0"/>
              <a:t> (14)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Team Building</a:t>
            </a:r>
            <a:r>
              <a:rPr lang="en-US" sz="1600" dirty="0"/>
              <a:t> (12)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Persistent Problem Solving</a:t>
            </a:r>
            <a:r>
              <a:rPr lang="en-US" sz="1600" dirty="0"/>
              <a:t> (11)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Vision</a:t>
            </a:r>
            <a:r>
              <a:rPr lang="en-US" sz="1600" dirty="0"/>
              <a:t> (11)</a:t>
            </a:r>
          </a:p>
          <a:p>
            <a:endParaRPr lang="en-US" sz="1600" dirty="0"/>
          </a:p>
          <a:p>
            <a:r>
              <a:rPr lang="en-US" sz="1600" dirty="0"/>
              <a:t>By looking at the overall shape, you can see which traits stood out most strongly across the group and which ones were less common.</a:t>
            </a:r>
          </a:p>
          <a:p>
            <a:endParaRPr lang="en-US" sz="1600" dirty="0"/>
          </a:p>
          <a:p>
            <a:r>
              <a:rPr lang="en-US" sz="1200" dirty="0"/>
              <a:t>N = 37 (out of 48); 77.08%</a:t>
            </a:r>
          </a:p>
          <a:p>
            <a:endParaRPr lang="en-US" sz="1200" dirty="0"/>
          </a:p>
          <a:p>
            <a:r>
              <a:rPr lang="en-US" sz="1200" i="1" dirty="0"/>
              <a:t>*Note: Seeking Feedback was not chosen by any student.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71685D-87B5-00EE-609F-842B1012A3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8710"/>
            <a:ext cx="7340814" cy="646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2495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425</TotalTime>
  <Words>263</Words>
  <Application>Microsoft Office PowerPoint</Application>
  <PresentationFormat>Widescreen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Colorado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Chenarides,Lauren</dc:creator>
  <cp:lastModifiedBy>Chenarides,Lauren</cp:lastModifiedBy>
  <cp:revision>1</cp:revision>
  <dcterms:created xsi:type="dcterms:W3CDTF">2025-09-10T23:41:48Z</dcterms:created>
  <dcterms:modified xsi:type="dcterms:W3CDTF">2025-09-15T22:14:38Z</dcterms:modified>
</cp:coreProperties>
</file>