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tif"/><Relationship Id="rId6" Type="http://schemas.openxmlformats.org/officeDocument/2006/relationships/image" Target="../media/image2.tif"/><Relationship Id="rId7" Type="http://schemas.openxmlformats.org/officeDocument/2006/relationships/image" Target="../media/image3.tif"/><Relationship Id="rId8" Type="http://schemas.openxmlformats.org/officeDocument/2006/relationships/image" Target="../media/image4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hyperlink" Target="https://en.wikipedia.org/wiki/Pain_medication" TargetMode="External"/><Relationship Id="rId10" Type="http://schemas.openxmlformats.org/officeDocument/2006/relationships/hyperlink" Target="https://en.wikipedia.org/wiki/Opioid_replacement_therapy" TargetMode="External"/><Relationship Id="rId11" Type="http://schemas.openxmlformats.org/officeDocument/2006/relationships/image" Target="../media/image1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2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ats Score"/>
          <p:cNvSpPr txBox="1"/>
          <p:nvPr>
            <p:ph type="title"/>
          </p:nvPr>
        </p:nvSpPr>
        <p:spPr>
          <a:xfrm>
            <a:off x="952500" y="-423262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b="1" sz="4800"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Sats Score</a:t>
            </a:r>
          </a:p>
        </p:txBody>
      </p:sp>
      <p:grpSp>
        <p:nvGrpSpPr>
          <p:cNvPr id="122" name="Image"/>
          <p:cNvGrpSpPr/>
          <p:nvPr/>
        </p:nvGrpSpPr>
        <p:grpSpPr>
          <a:xfrm>
            <a:off x="1225605" y="1373795"/>
            <a:ext cx="4529394" cy="4332322"/>
            <a:chOff x="0" y="0"/>
            <a:chExt cx="4529392" cy="4332320"/>
          </a:xfrm>
        </p:grpSpPr>
        <p:pic>
          <p:nvPicPr>
            <p:cNvPr id="12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4275393" cy="40021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29393" cy="4332321"/>
            </a:xfrm>
            <a:prstGeom prst="rect">
              <a:avLst/>
            </a:prstGeom>
            <a:effectLst/>
          </p:spPr>
        </p:pic>
      </p:grpSp>
      <p:pic>
        <p:nvPicPr>
          <p:cNvPr id="1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2181" y="5984098"/>
            <a:ext cx="5342518" cy="319979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Pair Plot : positive correlation between Math and Verbal…"/>
          <p:cNvSpPr txBox="1"/>
          <p:nvPr/>
        </p:nvSpPr>
        <p:spPr>
          <a:xfrm>
            <a:off x="6027333" y="2025749"/>
            <a:ext cx="6658213" cy="192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Pair Plot : positive correlation between Math and Verbal</a:t>
            </a:r>
          </a:p>
          <a:p>
            <a:pPr algn="l" defTabSz="457200"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Student who have high score in verbal probably will have high score in math and the opposite apply</a:t>
            </a:r>
          </a:p>
          <a:p>
            <a:pPr algn="l" defTabSz="457200">
              <a:defRPr b="0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What does this tell you about the distribution of Verbal scores?</a:t>
            </a:r>
          </a:p>
          <a:p>
            <a:pPr algn="l" defTabSz="457200"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24 State(46%)the mean, 26 state (50%) median</a:t>
            </a:r>
          </a:p>
          <a:p>
            <a:pPr algn="l" defTabSz="457200"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if the mean is lower than median, most student score above average, or &gt;46%, the lower score is really low bring down the score, despite with student with higher score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10856" y="7331890"/>
            <a:ext cx="3044623" cy="1975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15661" y="5958546"/>
            <a:ext cx="3186722" cy="2069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1044" y="4651111"/>
            <a:ext cx="2984248" cy="197512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99.%(3std)"/>
          <p:cNvSpPr txBox="1"/>
          <p:nvPr/>
        </p:nvSpPr>
        <p:spPr>
          <a:xfrm>
            <a:off x="6028470" y="7022531"/>
            <a:ext cx="164988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99.%(3std)</a:t>
            </a:r>
          </a:p>
        </p:txBody>
      </p:sp>
      <p:sp>
        <p:nvSpPr>
          <p:cNvPr id="129" name="68%(1 std)= outlier math 15, verbal 20"/>
          <p:cNvSpPr txBox="1"/>
          <p:nvPr/>
        </p:nvSpPr>
        <p:spPr>
          <a:xfrm>
            <a:off x="6068791" y="4303285"/>
            <a:ext cx="557509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68%(1 std)= outlier math 15, verbal 20</a:t>
            </a:r>
          </a:p>
        </p:txBody>
      </p:sp>
      <p:sp>
        <p:nvSpPr>
          <p:cNvPr id="130" name="95%(2 std) = 1 math outlier"/>
          <p:cNvSpPr txBox="1"/>
          <p:nvPr/>
        </p:nvSpPr>
        <p:spPr>
          <a:xfrm>
            <a:off x="8811712" y="5601669"/>
            <a:ext cx="417484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95%(2 std) = 1 math outlier  </a:t>
            </a:r>
          </a:p>
        </p:txBody>
      </p:sp>
      <p:sp>
        <p:nvSpPr>
          <p:cNvPr id="131" name="Sat Score : 52 rows, 3 Columns…"/>
          <p:cNvSpPr txBox="1"/>
          <p:nvPr/>
        </p:nvSpPr>
        <p:spPr>
          <a:xfrm>
            <a:off x="6105522" y="1139290"/>
            <a:ext cx="6326558" cy="80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Sat Score : 52 rows, 3 Columns</a:t>
            </a:r>
          </a:p>
          <a:p>
            <a:pPr algn="l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          : States, Verbal and Math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rug Data"/>
          <p:cNvSpPr txBox="1"/>
          <p:nvPr>
            <p:ph type="title"/>
          </p:nvPr>
        </p:nvSpPr>
        <p:spPr>
          <a:xfrm>
            <a:off x="2168549" y="-346491"/>
            <a:ext cx="8667702" cy="1644056"/>
          </a:xfrm>
          <a:prstGeom prst="rect">
            <a:avLst/>
          </a:prstGeom>
        </p:spPr>
        <p:txBody>
          <a:bodyPr/>
          <a:lstStyle>
            <a:lvl1pPr>
              <a:defRPr sz="4800" u="sng"/>
            </a:lvl1pPr>
          </a:lstStyle>
          <a:p>
            <a:pPr/>
            <a:r>
              <a:t>Drug Data</a:t>
            </a:r>
          </a:p>
        </p:txBody>
      </p:sp>
      <p:sp>
        <p:nvSpPr>
          <p:cNvPr id="134" name="Drug data : 17 rows, 28 columns…"/>
          <p:cNvSpPr txBox="1"/>
          <p:nvPr/>
        </p:nvSpPr>
        <p:spPr>
          <a:xfrm>
            <a:off x="977825" y="1380402"/>
            <a:ext cx="8936845" cy="172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Drug data : 17 rows, 28 columns</a:t>
            </a:r>
          </a:p>
          <a:p>
            <a:pPr algn="l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              :There are 9 missing data</a:t>
            </a:r>
          </a:p>
          <a:p>
            <a:pPr algn="l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Cleaning data:</a:t>
            </a:r>
          </a:p>
          <a:p>
            <a:pPr algn="l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Assumption: There must be missing data inside, using interpolate to replace null with some values</a:t>
            </a:r>
          </a:p>
          <a:p>
            <a:pPr algn="l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(Interpolation is an estimation of a value within two known values in a sequence of values)</a:t>
            </a:r>
          </a:p>
          <a:p>
            <a:pPr algn="l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506" y="2975932"/>
            <a:ext cx="9399637" cy="247531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grpSp>
        <p:nvGrpSpPr>
          <p:cNvPr id="138" name="Image"/>
          <p:cNvGrpSpPr/>
          <p:nvPr/>
        </p:nvGrpSpPr>
        <p:grpSpPr>
          <a:xfrm>
            <a:off x="3177326" y="4086750"/>
            <a:ext cx="9174584" cy="2690918"/>
            <a:chOff x="0" y="0"/>
            <a:chExt cx="9174583" cy="2690916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8920584" cy="236071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6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174584" cy="2690917"/>
            </a:xfrm>
            <a:prstGeom prst="rect">
              <a:avLst/>
            </a:prstGeom>
            <a:effectLst/>
          </p:spPr>
        </p:pic>
      </p:grpSp>
      <p:pic>
        <p:nvPicPr>
          <p:cNvPr id="13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09848" y="7330745"/>
            <a:ext cx="2627418" cy="1819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57983" y="7333781"/>
            <a:ext cx="2805452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320" y="7307160"/>
            <a:ext cx="3494746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30048" y="7333781"/>
            <a:ext cx="3250603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rug Data"/>
          <p:cNvSpPr txBox="1"/>
          <p:nvPr>
            <p:ph type="title"/>
          </p:nvPr>
        </p:nvSpPr>
        <p:spPr>
          <a:xfrm>
            <a:off x="2168549" y="-346491"/>
            <a:ext cx="8667702" cy="1644056"/>
          </a:xfrm>
          <a:prstGeom prst="rect">
            <a:avLst/>
          </a:prstGeom>
        </p:spPr>
        <p:txBody>
          <a:bodyPr/>
          <a:lstStyle>
            <a:lvl1pPr>
              <a:defRPr sz="4800" u="sng"/>
            </a:lvl1pPr>
          </a:lstStyle>
          <a:p>
            <a:pPr/>
            <a:r>
              <a:t>Drug Data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16" y="4331811"/>
            <a:ext cx="6228482" cy="2447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5819" y="4320273"/>
            <a:ext cx="6505715" cy="2470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549" y="1037507"/>
            <a:ext cx="5646021" cy="30824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Image"/>
          <p:cNvGrpSpPr/>
          <p:nvPr/>
        </p:nvGrpSpPr>
        <p:grpSpPr>
          <a:xfrm>
            <a:off x="273264" y="6793400"/>
            <a:ext cx="6305273" cy="2777368"/>
            <a:chOff x="0" y="0"/>
            <a:chExt cx="6305272" cy="2777366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88900"/>
              <a:ext cx="6051273" cy="244716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8" name="Image" descr="Imag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305273" cy="2777367"/>
            </a:xfrm>
            <a:prstGeom prst="rect">
              <a:avLst/>
            </a:prstGeom>
            <a:effectLst/>
          </p:spPr>
        </p:pic>
      </p:grpSp>
      <p:grpSp>
        <p:nvGrpSpPr>
          <p:cNvPr id="153" name="Image"/>
          <p:cNvGrpSpPr/>
          <p:nvPr/>
        </p:nvGrpSpPr>
        <p:grpSpPr>
          <a:xfrm>
            <a:off x="6793862" y="6793400"/>
            <a:ext cx="6009628" cy="2777368"/>
            <a:chOff x="0" y="0"/>
            <a:chExt cx="6009626" cy="2777366"/>
          </a:xfrm>
        </p:grpSpPr>
        <p:pic>
          <p:nvPicPr>
            <p:cNvPr id="15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7000" y="88900"/>
              <a:ext cx="5755627" cy="244716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1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009627" cy="2777367"/>
            </a:xfrm>
            <a:prstGeom prst="rect">
              <a:avLst/>
            </a:prstGeom>
            <a:effectLst/>
          </p:spPr>
        </p:pic>
      </p:grpSp>
      <p:sp>
        <p:nvSpPr>
          <p:cNvPr id="154" name="sedative use fin anti anxiety drug that calm patient, permitting sleep…"/>
          <p:cNvSpPr txBox="1"/>
          <p:nvPr/>
        </p:nvSpPr>
        <p:spPr>
          <a:xfrm>
            <a:off x="7225473" y="4635500"/>
            <a:ext cx="570211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800">
                <a:solidFill>
                  <a:srgbClr val="0A0A0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sedative use fin anti anxiety drug that calm patient, permitting sleep</a:t>
            </a:r>
          </a:p>
          <a:p>
            <a:pPr algn="l" defTabSz="457200">
              <a:defRPr b="0" sz="800">
                <a:solidFill>
                  <a:srgbClr val="0A0A0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heroin use :</a:t>
            </a:r>
            <a:r>
              <a:rPr>
                <a:hlinkClick r:id="rId9" invalidUrl="" action="" tgtFrame="" tooltip="" history="1" highlightClick="0" endSnd="0"/>
              </a:rPr>
              <a:t>relieve pain</a:t>
            </a:r>
            <a:r>
              <a:t> or in </a:t>
            </a:r>
            <a:r>
              <a:rPr>
                <a:hlinkClick r:id="rId10" invalidUrl="" action="" tgtFrame="" tooltip="" history="1" highlightClick="0" endSnd="0"/>
              </a:rPr>
              <a:t>opioid replacement therapy</a:t>
            </a:r>
          </a:p>
          <a:p>
            <a:pPr algn="l" defTabSz="457200">
              <a:defRPr b="0" sz="800">
                <a:solidFill>
                  <a:srgbClr val="0A0A0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stimulant use :treat attention-deficit hyperactivity disorder (ADHD) and narcolepsy—uncontrollable episodes of deep sleep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432500" y="940047"/>
            <a:ext cx="6009627" cy="327734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Alcohol use can be found in beer, wine even some food…"/>
          <p:cNvSpPr txBox="1"/>
          <p:nvPr/>
        </p:nvSpPr>
        <p:spPr>
          <a:xfrm>
            <a:off x="3112408" y="4535619"/>
            <a:ext cx="3107742" cy="479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800"/>
            </a:pPr>
            <a:r>
              <a:t>Alcohol use can be found in beer, wine even some food</a:t>
            </a:r>
          </a:p>
          <a:p>
            <a:pPr algn="l">
              <a:defRPr b="0" sz="800"/>
            </a:pPr>
            <a:r>
              <a:t>Marijuana illegal sale all over the world despite of expensive price</a:t>
            </a:r>
          </a:p>
          <a:p>
            <a:pPr algn="l">
              <a:defRPr b="0" sz="8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171" y="603558"/>
            <a:ext cx="9367757" cy="5879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6725" y="745757"/>
            <a:ext cx="3162311" cy="51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drug usage and frequency increase by age"/>
          <p:cNvSpPr txBox="1"/>
          <p:nvPr/>
        </p:nvSpPr>
        <p:spPr>
          <a:xfrm>
            <a:off x="8236143" y="5824488"/>
            <a:ext cx="448065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1400" u="sng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drug usage and frequency increase by age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264" y="6568265"/>
            <a:ext cx="3422140" cy="24681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51457" y="6568265"/>
            <a:ext cx="3487647" cy="24681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83710" y="6505372"/>
            <a:ext cx="3985522" cy="259396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383" y="1936750"/>
            <a:ext cx="6617256" cy="5983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2034" y="1934580"/>
            <a:ext cx="6324601" cy="607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Correlation between drug use obvious the drug frequency"/>
          <p:cNvSpPr txBox="1"/>
          <p:nvPr/>
        </p:nvSpPr>
        <p:spPr>
          <a:xfrm>
            <a:off x="2256688" y="1102970"/>
            <a:ext cx="84914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Correlation between drug use obvious the drug frequency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ypotesis 1"/>
          <p:cNvSpPr txBox="1"/>
          <p:nvPr>
            <p:ph type="title"/>
          </p:nvPr>
        </p:nvSpPr>
        <p:spPr>
          <a:xfrm>
            <a:off x="1456191" y="-249914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b="1" sz="4800"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Hypotesis 1</a:t>
            </a:r>
          </a:p>
        </p:txBody>
      </p:sp>
      <p:sp>
        <p:nvSpPr>
          <p:cNvPr id="170" name="Ho = there is no relation drug use in age 21 and 22-23…"/>
          <p:cNvSpPr txBox="1"/>
          <p:nvPr/>
        </p:nvSpPr>
        <p:spPr>
          <a:xfrm>
            <a:off x="1456191" y="2117432"/>
            <a:ext cx="11099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Ho = there is no relation drug use in age 21 and 22-23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Ha = there is relation drug use in age 21 and 22-23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4332" y="2749952"/>
            <a:ext cx="6623193" cy="2602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9748" y="1830307"/>
            <a:ext cx="2628901" cy="408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Using scipy.stats: t_stat = stats.ttest_ind(sample2, sample1,equal_var = False)"/>
          <p:cNvSpPr txBox="1"/>
          <p:nvPr/>
        </p:nvSpPr>
        <p:spPr>
          <a:xfrm>
            <a:off x="1503018" y="5451320"/>
            <a:ext cx="11300254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Using scipy.stats: t_stat = stats.ttest_ind(sample2, sample1,equal_var = False)</a:t>
            </a:r>
          </a:p>
        </p:txBody>
      </p:sp>
      <p:sp>
        <p:nvSpPr>
          <p:cNvPr id="174" name="Scipy t-statistic: t = -0.02  p = 9.83e-01…"/>
          <p:cNvSpPr txBox="1"/>
          <p:nvPr/>
        </p:nvSpPr>
        <p:spPr>
          <a:xfrm>
            <a:off x="1496176" y="5889240"/>
            <a:ext cx="630342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Scipy t-statistic: t = -0.02  p = 9.83e-01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Accept null hypothesis. There is no significant correlation between the dataset.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2504" y="6193066"/>
            <a:ext cx="4318001" cy="27178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ypotesis 2"/>
          <p:cNvSpPr txBox="1"/>
          <p:nvPr>
            <p:ph type="title"/>
          </p:nvPr>
        </p:nvSpPr>
        <p:spPr>
          <a:xfrm>
            <a:off x="1072702" y="-7761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b="1" sz="4800"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Hypotesis 2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510" y="1596175"/>
            <a:ext cx="6909517" cy="3768097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mean value:…"/>
          <p:cNvSpPr txBox="1"/>
          <p:nvPr/>
        </p:nvSpPr>
        <p:spPr>
          <a:xfrm>
            <a:off x="7381462" y="1892456"/>
            <a:ext cx="363531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mean value: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alcohol-frequency      33.352941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stimulant-frequency    31.147059</a:t>
            </a:r>
          </a:p>
        </p:txBody>
      </p:sp>
      <p:sp>
        <p:nvSpPr>
          <p:cNvPr id="180" name="Ho: the characteristic behave the same way, there is no difference…"/>
          <p:cNvSpPr txBox="1"/>
          <p:nvPr/>
        </p:nvSpPr>
        <p:spPr>
          <a:xfrm>
            <a:off x="608915" y="5424157"/>
            <a:ext cx="12027375" cy="503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400"/>
            </a:pPr>
            <a:r>
              <a:t>Ho: the characteristic behave the same way, there is no difference</a:t>
            </a:r>
          </a:p>
          <a:p>
            <a:pPr algn="l">
              <a:defRPr b="0" sz="1400"/>
            </a:pPr>
            <a:r>
              <a:t>Ha: they are not behave the same way</a:t>
            </a:r>
          </a:p>
        </p:txBody>
      </p:sp>
      <p:sp>
        <p:nvSpPr>
          <p:cNvPr id="181" name="Scipy t-statistic: t = -0.10  p = 9.19e-01…"/>
          <p:cNvSpPr txBox="1"/>
          <p:nvPr/>
        </p:nvSpPr>
        <p:spPr>
          <a:xfrm>
            <a:off x="594590" y="6356053"/>
            <a:ext cx="660932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Scipy t-statistic: t = -0.10  p = 9.19e-01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Accept null hypothesis. There is no relation between alcohol and stimulant frequency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6335" y="5205765"/>
            <a:ext cx="5377137" cy="326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Using scipy.stats: t_stat = stats.ttest_ind(sample2, sample1,equal_var = False)"/>
          <p:cNvSpPr txBox="1"/>
          <p:nvPr/>
        </p:nvSpPr>
        <p:spPr>
          <a:xfrm>
            <a:off x="592588" y="5987064"/>
            <a:ext cx="11300254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Using scipy.stats: t_stat = stats.ttest_ind(sample2, sample1,equal_var = False)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rug Data"/>
          <p:cNvSpPr txBox="1"/>
          <p:nvPr>
            <p:ph type="title"/>
          </p:nvPr>
        </p:nvSpPr>
        <p:spPr>
          <a:xfrm>
            <a:off x="2168549" y="-346491"/>
            <a:ext cx="8667702" cy="1644056"/>
          </a:xfrm>
          <a:prstGeom prst="rect">
            <a:avLst/>
          </a:prstGeom>
        </p:spPr>
        <p:txBody>
          <a:bodyPr/>
          <a:lstStyle>
            <a:lvl1pPr>
              <a:defRPr sz="4800" u="sng"/>
            </a:lvl1pPr>
          </a:lstStyle>
          <a:p>
            <a:pPr/>
            <a:r>
              <a:t>Drug Data</a:t>
            </a:r>
          </a:p>
        </p:txBody>
      </p:sp>
      <p:sp>
        <p:nvSpPr>
          <p:cNvPr id="186" name="Next step :…"/>
          <p:cNvSpPr txBox="1"/>
          <p:nvPr/>
        </p:nvSpPr>
        <p:spPr>
          <a:xfrm>
            <a:off x="73754" y="1783378"/>
            <a:ext cx="12733326" cy="451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Next step :</a:t>
            </a:r>
          </a:p>
          <a:p>
            <a:pPr algn="l"/>
            <a:r>
              <a:t>1 To make drug data set in same level which is per age</a:t>
            </a:r>
          </a:p>
          <a:p>
            <a:pPr algn="l"/>
            <a:r>
              <a:t>2 Get remaining data up to 80+ years, to analyse further whether the frequency of drug use increase or decrease</a:t>
            </a:r>
          </a:p>
          <a:p>
            <a:pPr algn="l"/>
          </a:p>
          <a:p>
            <a:pPr algn="l"/>
            <a:r>
              <a:t>Prediction that i wanted to clarify:</a:t>
            </a:r>
          </a:p>
          <a:p>
            <a:pPr algn="l"/>
            <a:r>
              <a:t>is the older you are you need to consume more drug to slow down the sickness and sustain longer life??</a:t>
            </a:r>
          </a:p>
          <a:p>
            <a:pPr algn="l"/>
            <a:r>
              <a:t>or </a:t>
            </a:r>
          </a:p>
          <a:p>
            <a:pPr algn="l"/>
            <a:r>
              <a:t>will they use less as they grow older</a:t>
            </a:r>
          </a:p>
          <a:p>
            <a:pPr algn="l"/>
            <a:r>
              <a:t> 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7822" y="6044952"/>
            <a:ext cx="4645190" cy="3251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