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 defTabSz="572516">
              <a:spcBef>
                <a:spcPts val="0"/>
              </a:spcBef>
              <a:buSzTx/>
              <a:buNone/>
              <a:defRPr sz="33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tif"/><Relationship Id="rId6" Type="http://schemas.openxmlformats.org/officeDocument/2006/relationships/image" Target="../media/image2.tif"/><Relationship Id="rId7" Type="http://schemas.openxmlformats.org/officeDocument/2006/relationships/image" Target="../media/image3.tif"/><Relationship Id="rId8" Type="http://schemas.openxmlformats.org/officeDocument/2006/relationships/image" Target="../media/image4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hyperlink" Target="https://en.wikipedia.org/wiki/Pain_medication" TargetMode="External"/><Relationship Id="rId10" Type="http://schemas.openxmlformats.org/officeDocument/2006/relationships/hyperlink" Target="https://en.wikipedia.org/wiki/Opioid_replacement_therapy" TargetMode="External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ject Two Presentation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Project Two 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What does Sat Scores data say?"/>
          <p:cNvSpPr txBox="1"/>
          <p:nvPr/>
        </p:nvSpPr>
        <p:spPr>
          <a:xfrm>
            <a:off x="576864" y="539233"/>
            <a:ext cx="112335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14100"/>
              </a:lnSpc>
              <a:spcBef>
                <a:spcPts val="1200"/>
              </a:spcBef>
              <a:defRPr sz="5866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What does Sat Scores data say? 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2" name="The data set shows Math, Verbal, Rate in 52 States…"/>
          <p:cNvSpPr txBox="1"/>
          <p:nvPr/>
        </p:nvSpPr>
        <p:spPr>
          <a:xfrm>
            <a:off x="691541" y="1948731"/>
            <a:ext cx="938730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 algn="just" defTabSz="457200">
              <a:lnSpc>
                <a:spcPts val="5700"/>
              </a:lnSpc>
              <a:spcBef>
                <a:spcPts val="1200"/>
              </a:spcBef>
              <a:buSzPct val="100000"/>
              <a:buChar char="•"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The data set shows Math, Verbal, Rate in 52 States</a:t>
            </a:r>
          </a:p>
          <a:p>
            <a:pPr marL="240631" indent="-240631" algn="just" defTabSz="457200">
              <a:lnSpc>
                <a:spcPts val="5700"/>
              </a:lnSpc>
              <a:spcBef>
                <a:spcPts val="1200"/>
              </a:spcBef>
              <a:buSzPct val="100000"/>
              <a:buChar char="•"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No cleaning data needed</a:t>
            </a:r>
          </a:p>
        </p:txBody>
      </p:sp>
      <p:sp>
        <p:nvSpPr>
          <p:cNvPr id="123" name="Verbal =negative skewed, 24 (46%)state the mean, 26 state (50%) median…"/>
          <p:cNvSpPr txBox="1"/>
          <p:nvPr/>
        </p:nvSpPr>
        <p:spPr>
          <a:xfrm>
            <a:off x="691541" y="3077366"/>
            <a:ext cx="9387302" cy="402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 algn="just" defTabSz="457200">
              <a:lnSpc>
                <a:spcPts val="5700"/>
              </a:lnSpc>
              <a:spcBef>
                <a:spcPts val="1200"/>
              </a:spcBef>
              <a:buSzPct val="100000"/>
              <a:buChar char="•"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marL="240631" indent="-240631" algn="just" defTabSz="457200">
              <a:lnSpc>
                <a:spcPts val="5700"/>
              </a:lnSpc>
              <a:spcBef>
                <a:spcPts val="1200"/>
              </a:spcBef>
              <a:buSzPct val="100000"/>
              <a:buChar char="•"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Verbal =negative skewed, 24 (46%)state the mean, 26 state (50%) median</a:t>
            </a:r>
          </a:p>
          <a:p>
            <a:pPr marL="240631" indent="-240631" algn="just" defTabSz="457200">
              <a:lnSpc>
                <a:spcPts val="5700"/>
              </a:lnSpc>
              <a:spcBef>
                <a:spcPts val="1200"/>
              </a:spcBef>
              <a:buSzPct val="100000"/>
              <a:buChar char="•"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Math = negative skewed, 23 (44%)state above the mean, 26 state (50%) median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40631" indent="-240631" algn="just" defTabSz="457200">
              <a:lnSpc>
                <a:spcPts val="5700"/>
              </a:lnSpc>
              <a:spcBef>
                <a:spcPts val="1200"/>
              </a:spcBef>
              <a:buSzPct val="100000"/>
              <a:buChar char="•"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if the mean is lower than median, most student score above average, or &gt;46%, the lower score is really low bring down the score, despite with student with higher score</a:t>
            </a:r>
          </a:p>
        </p:txBody>
      </p:sp>
      <p:sp>
        <p:nvSpPr>
          <p:cNvPr id="124" name="How many states are above the mean and median"/>
          <p:cNvSpPr txBox="1"/>
          <p:nvPr/>
        </p:nvSpPr>
        <p:spPr>
          <a:xfrm>
            <a:off x="822561" y="3015328"/>
            <a:ext cx="786714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2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How many states are above the mean and median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ats Score"/>
          <p:cNvSpPr txBox="1"/>
          <p:nvPr>
            <p:ph type="title"/>
          </p:nvPr>
        </p:nvSpPr>
        <p:spPr>
          <a:xfrm>
            <a:off x="952500" y="-357194"/>
            <a:ext cx="11099800" cy="2159002"/>
          </a:xfrm>
          <a:prstGeom prst="rect">
            <a:avLst/>
          </a:prstGeom>
        </p:spPr>
        <p:txBody>
          <a:bodyPr/>
          <a:lstStyle>
            <a:lvl1pPr>
              <a:defRPr b="1" sz="4800" u="sng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Sats Score</a:t>
            </a:r>
          </a:p>
        </p:txBody>
      </p:sp>
      <p:grpSp>
        <p:nvGrpSpPr>
          <p:cNvPr id="129" name="Image"/>
          <p:cNvGrpSpPr/>
          <p:nvPr/>
        </p:nvGrpSpPr>
        <p:grpSpPr>
          <a:xfrm>
            <a:off x="375320" y="1267403"/>
            <a:ext cx="5362657" cy="5129331"/>
            <a:chOff x="0" y="0"/>
            <a:chExt cx="5362656" cy="5129329"/>
          </a:xfrm>
        </p:grpSpPr>
        <p:pic>
          <p:nvPicPr>
            <p:cNvPr id="12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0364" y="105254"/>
              <a:ext cx="5061929" cy="47383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5362658" cy="51293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2015" y="6597956"/>
            <a:ext cx="4629267" cy="277261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99.%(3std)"/>
          <p:cNvSpPr txBox="1"/>
          <p:nvPr/>
        </p:nvSpPr>
        <p:spPr>
          <a:xfrm>
            <a:off x="6254322" y="3675897"/>
            <a:ext cx="960629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99%(3std)</a:t>
            </a:r>
          </a:p>
        </p:txBody>
      </p:sp>
      <p:sp>
        <p:nvSpPr>
          <p:cNvPr id="132" name="68%(1 std)= outlier math 15, verbal 20"/>
          <p:cNvSpPr txBox="1"/>
          <p:nvPr/>
        </p:nvSpPr>
        <p:spPr>
          <a:xfrm>
            <a:off x="269099" y="10254907"/>
            <a:ext cx="557509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68%(1 std)= outlier math 15, verbal 20</a:t>
            </a:r>
          </a:p>
        </p:txBody>
      </p:sp>
      <p:sp>
        <p:nvSpPr>
          <p:cNvPr id="133" name="95%(2 std) = 1 math outlier"/>
          <p:cNvSpPr txBox="1"/>
          <p:nvPr/>
        </p:nvSpPr>
        <p:spPr>
          <a:xfrm>
            <a:off x="9693705" y="3675897"/>
            <a:ext cx="2822391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95%(2 std) 1 math outlier  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09664" y="4057309"/>
            <a:ext cx="3938719" cy="2159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024489" y="4057309"/>
            <a:ext cx="3818234" cy="2159002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Math have lower 25% and higher 75% than verbal…"/>
          <p:cNvSpPr txBox="1"/>
          <p:nvPr/>
        </p:nvSpPr>
        <p:spPr>
          <a:xfrm>
            <a:off x="4992789" y="6447560"/>
            <a:ext cx="7644987" cy="307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50394" indent="-150394" algn="l" defTabSz="457200">
              <a:lnSpc>
                <a:spcPct val="200000"/>
              </a:lnSpc>
              <a:buSzPct val="100000"/>
              <a:buChar char="•"/>
              <a:defRPr b="1" sz="1500">
                <a:latin typeface="+mj-lt"/>
                <a:ea typeface="+mj-ea"/>
                <a:cs typeface="+mj-cs"/>
                <a:sym typeface="Helvetica"/>
              </a:defRPr>
            </a:pPr>
            <a:r>
              <a:t>Math have lower 25% and higher 75% than verbal</a:t>
            </a:r>
          </a:p>
          <a:p>
            <a:pPr marL="150394" indent="-150394" algn="l" defTabSz="457200">
              <a:lnSpc>
                <a:spcPct val="200000"/>
              </a:lnSpc>
              <a:buSzPct val="100000"/>
              <a:buChar char="•"/>
              <a:defRPr b="1" sz="1500">
                <a:latin typeface="+mj-lt"/>
                <a:ea typeface="+mj-ea"/>
                <a:cs typeface="+mj-cs"/>
                <a:sym typeface="Helvetica"/>
              </a:defRPr>
            </a:pPr>
            <a:r>
              <a:t>Math score have more varied in high and low score causing the whisker to be longer than verbal</a:t>
            </a:r>
          </a:p>
          <a:p>
            <a:pPr marL="150394" indent="-150394" algn="l" defTabSz="457200">
              <a:lnSpc>
                <a:spcPct val="200000"/>
              </a:lnSpc>
              <a:buSzPct val="100000"/>
              <a:buChar char="•"/>
              <a:defRPr b="1" sz="1500">
                <a:latin typeface="+mj-lt"/>
                <a:ea typeface="+mj-ea"/>
                <a:cs typeface="+mj-cs"/>
                <a:sym typeface="Helvetica"/>
              </a:defRPr>
            </a:pPr>
            <a:r>
              <a:t>students more in higher median both in Math and Verbal</a:t>
            </a:r>
          </a:p>
          <a:p>
            <a:pPr marL="150394" indent="-150394" algn="l" defTabSz="457200">
              <a:lnSpc>
                <a:spcPct val="200000"/>
              </a:lnSpc>
              <a:buSzPct val="100000"/>
              <a:buChar char="•"/>
              <a:defRPr b="1" sz="1500">
                <a:latin typeface="+mj-lt"/>
                <a:ea typeface="+mj-ea"/>
                <a:cs typeface="+mj-cs"/>
                <a:sym typeface="Helvetica"/>
              </a:defRPr>
            </a:pPr>
            <a:r>
              <a:t>Verbal median higher than math median</a:t>
            </a:r>
          </a:p>
          <a:p>
            <a:pPr marL="150394" indent="-150394" algn="l" defTabSz="457200">
              <a:lnSpc>
                <a:spcPct val="200000"/>
              </a:lnSpc>
              <a:buSzPct val="100000"/>
              <a:buChar char="•"/>
              <a:defRPr b="1" sz="1500">
                <a:latin typeface="+mj-lt"/>
                <a:ea typeface="+mj-ea"/>
                <a:cs typeface="+mj-cs"/>
                <a:sym typeface="Helvetica"/>
              </a:defRPr>
            </a:pPr>
            <a:r>
              <a:t>Verbal mean is higher than math mean</a:t>
            </a:r>
          </a:p>
          <a:p>
            <a:pPr marL="150394" indent="-150394" algn="l" defTabSz="457200">
              <a:lnSpc>
                <a:spcPct val="200000"/>
              </a:lnSpc>
              <a:buSzPct val="100000"/>
              <a:buChar char="•"/>
              <a:defRPr b="1" sz="1500">
                <a:latin typeface="+mj-lt"/>
                <a:ea typeface="+mj-ea"/>
                <a:cs typeface="+mj-cs"/>
                <a:sym typeface="Helvetica"/>
              </a:defRPr>
            </a:pPr>
            <a:r>
              <a:t>the box show where the data concentrated</a:t>
            </a:r>
          </a:p>
        </p:txBody>
      </p:sp>
      <p:sp>
        <p:nvSpPr>
          <p:cNvPr id="137" name="Pair Plot : positive correlation between Math and Verbal…"/>
          <p:cNvSpPr txBox="1"/>
          <p:nvPr/>
        </p:nvSpPr>
        <p:spPr>
          <a:xfrm>
            <a:off x="5772107" y="1696880"/>
            <a:ext cx="7008275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 algn="just" defTabSz="457200">
              <a:lnSpc>
                <a:spcPts val="4500"/>
              </a:lnSpc>
              <a:spcBef>
                <a:spcPts val="1200"/>
              </a:spcBef>
              <a:buSzPct val="100000"/>
              <a:buChar char="•"/>
              <a:defRPr b="1" sz="1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Pair Plot : positive correlation between Math and Verbal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40631" indent="-240631" algn="just" defTabSz="457200">
              <a:lnSpc>
                <a:spcPts val="4500"/>
              </a:lnSpc>
              <a:spcBef>
                <a:spcPts val="1200"/>
              </a:spcBef>
              <a:buSzPct val="100000"/>
              <a:buChar char="•"/>
              <a:defRPr b="1" sz="1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Student who have high score in verbal probably will have high score in math and the opposite apply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Drug Data"/>
          <p:cNvSpPr txBox="1"/>
          <p:nvPr>
            <p:ph type="title"/>
          </p:nvPr>
        </p:nvSpPr>
        <p:spPr>
          <a:xfrm>
            <a:off x="2168549" y="-346492"/>
            <a:ext cx="8667702" cy="1644058"/>
          </a:xfrm>
          <a:prstGeom prst="rect">
            <a:avLst/>
          </a:prstGeom>
        </p:spPr>
        <p:txBody>
          <a:bodyPr/>
          <a:lstStyle>
            <a:lvl1pPr>
              <a:defRPr sz="4800" u="sng"/>
            </a:lvl1pPr>
          </a:lstStyle>
          <a:p>
            <a:pPr/>
            <a:r>
              <a:t>Drug Data</a:t>
            </a:r>
          </a:p>
        </p:txBody>
      </p:sp>
      <p:sp>
        <p:nvSpPr>
          <p:cNvPr id="140" name="Drug data : 17 rows, 28 columns…"/>
          <p:cNvSpPr txBox="1"/>
          <p:nvPr/>
        </p:nvSpPr>
        <p:spPr>
          <a:xfrm>
            <a:off x="977824" y="1380401"/>
            <a:ext cx="8936845" cy="1721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Drug data : 17 rows, 28 columns</a:t>
            </a:r>
          </a:p>
          <a:p>
            <a:pPr lvl="4" algn="l"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                  : 13 drugs types, 17 age groups</a:t>
            </a:r>
          </a:p>
          <a:p>
            <a:pPr algn="l"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                  :There are 9 missing data</a:t>
            </a:r>
          </a:p>
          <a:p>
            <a:pPr algn="l"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Cleaning data:</a:t>
            </a:r>
          </a:p>
          <a:p>
            <a:pPr algn="l"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Assumption: There must be missing data inside, using interpolate to replace null with some values</a:t>
            </a:r>
          </a:p>
          <a:p>
            <a:pPr algn="l"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                       (Interpolation is an estimation of a value within two known values in a sequence of values)</a:t>
            </a:r>
          </a:p>
          <a:p>
            <a:pPr algn="l"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505" y="2975931"/>
            <a:ext cx="9399639" cy="247531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grpSp>
        <p:nvGrpSpPr>
          <p:cNvPr id="144" name="Image"/>
          <p:cNvGrpSpPr/>
          <p:nvPr/>
        </p:nvGrpSpPr>
        <p:grpSpPr>
          <a:xfrm>
            <a:off x="3177326" y="4086750"/>
            <a:ext cx="9174586" cy="2690920"/>
            <a:chOff x="0" y="0"/>
            <a:chExt cx="9174584" cy="2690919"/>
          </a:xfrm>
        </p:grpSpPr>
        <p:pic>
          <p:nvPicPr>
            <p:cNvPr id="14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0" y="88900"/>
              <a:ext cx="8920586" cy="23607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9174586" cy="2690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09847" y="7330744"/>
            <a:ext cx="2627419" cy="1819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957982" y="7333781"/>
            <a:ext cx="2805453" cy="1866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2320" y="7307160"/>
            <a:ext cx="3494746" cy="1866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430047" y="7333781"/>
            <a:ext cx="3250604" cy="1866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Drug Data"/>
          <p:cNvSpPr txBox="1"/>
          <p:nvPr>
            <p:ph type="title"/>
          </p:nvPr>
        </p:nvSpPr>
        <p:spPr>
          <a:xfrm>
            <a:off x="2168549" y="-346492"/>
            <a:ext cx="8667702" cy="1644058"/>
          </a:xfrm>
          <a:prstGeom prst="rect">
            <a:avLst/>
          </a:prstGeom>
        </p:spPr>
        <p:txBody>
          <a:bodyPr/>
          <a:lstStyle>
            <a:lvl1pPr>
              <a:defRPr sz="4800" u="sng"/>
            </a:lvl1pPr>
          </a:lstStyle>
          <a:p>
            <a:pPr/>
            <a:r>
              <a:t>Drug Data</a:t>
            </a: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715" y="4331811"/>
            <a:ext cx="6228483" cy="24471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45819" y="4320273"/>
            <a:ext cx="6505716" cy="24702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548" y="1037507"/>
            <a:ext cx="5646022" cy="30824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6" name="Image"/>
          <p:cNvGrpSpPr/>
          <p:nvPr/>
        </p:nvGrpSpPr>
        <p:grpSpPr>
          <a:xfrm>
            <a:off x="273264" y="6793400"/>
            <a:ext cx="6305274" cy="2777370"/>
            <a:chOff x="0" y="0"/>
            <a:chExt cx="6305273" cy="2777369"/>
          </a:xfrm>
        </p:grpSpPr>
        <p:pic>
          <p:nvPicPr>
            <p:cNvPr id="154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000" y="88900"/>
              <a:ext cx="6051274" cy="24471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6305274" cy="27773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9" name="Image"/>
          <p:cNvGrpSpPr/>
          <p:nvPr/>
        </p:nvGrpSpPr>
        <p:grpSpPr>
          <a:xfrm>
            <a:off x="6793861" y="6793400"/>
            <a:ext cx="6009631" cy="2777370"/>
            <a:chOff x="0" y="0"/>
            <a:chExt cx="6009629" cy="2777369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9" y="88900"/>
              <a:ext cx="5755631" cy="24471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8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0"/>
              <a:ext cx="6009631" cy="27773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0" name="sedative use fin anti anxiety drug that calm patient, permitting sleep…"/>
          <p:cNvSpPr txBox="1"/>
          <p:nvPr/>
        </p:nvSpPr>
        <p:spPr>
          <a:xfrm>
            <a:off x="7225472" y="4635499"/>
            <a:ext cx="570211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800">
                <a:solidFill>
                  <a:srgbClr val="0A0A0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sedative use fin anti anxiety drug that calm patient, permitting sleep</a:t>
            </a:r>
          </a:p>
          <a:p>
            <a:pPr algn="l" defTabSz="457200">
              <a:defRPr sz="800">
                <a:solidFill>
                  <a:srgbClr val="0A0A0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heroin use :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9" invalidUrl="" action="" tgtFrame="" tooltip="" history="1" highlightClick="0" endSnd="0"/>
              </a:rPr>
              <a:t>relieve pain</a:t>
            </a:r>
            <a:r>
              <a:t> or in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0" invalidUrl="" action="" tgtFrame="" tooltip="" history="1" highlightClick="0" endSnd="0"/>
              </a:rPr>
              <a:t>opioid replacement therapy</a:t>
            </a:r>
          </a:p>
          <a:p>
            <a:pPr algn="l" defTabSz="457200">
              <a:defRPr sz="800">
                <a:solidFill>
                  <a:srgbClr val="0A0A0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stimulant use :treat attention-deficit hyperactivity disorder (ADHD) and narcolepsy—uncontrollable episodes of deep sleep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432500" y="940046"/>
            <a:ext cx="6009627" cy="3277346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Alcohol use can be found in beer, wine even some food…"/>
          <p:cNvSpPr txBox="1"/>
          <p:nvPr/>
        </p:nvSpPr>
        <p:spPr>
          <a:xfrm>
            <a:off x="3112408" y="4535618"/>
            <a:ext cx="3107741" cy="479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800">
                <a:latin typeface="+mn-lt"/>
                <a:ea typeface="+mn-ea"/>
                <a:cs typeface="+mn-cs"/>
                <a:sym typeface="Helvetica Neue"/>
              </a:defRPr>
            </a:pPr>
            <a:r>
              <a:t>Alcohol use can be found in beer, wine even some food</a:t>
            </a:r>
          </a:p>
          <a:p>
            <a:pPr algn="l">
              <a:defRPr sz="800">
                <a:latin typeface="+mn-lt"/>
                <a:ea typeface="+mn-ea"/>
                <a:cs typeface="+mn-cs"/>
                <a:sym typeface="Helvetica Neue"/>
              </a:defRPr>
            </a:pPr>
            <a:r>
              <a:t>Marijuana illegal sale all over the world despite of expensive price</a:t>
            </a:r>
          </a:p>
          <a:p>
            <a:pPr algn="l">
              <a:defRPr sz="800">
                <a:latin typeface="+mn-lt"/>
                <a:ea typeface="+mn-ea"/>
                <a:cs typeface="+mn-cs"/>
                <a:sym typeface="Helvetica Neue"/>
              </a:defRPr>
            </a:pPr>
            <a:r>
              <a:t> 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135421" y="1399388"/>
            <a:ext cx="1386543" cy="10000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759227" y="1267569"/>
            <a:ext cx="1413085" cy="10000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Hypotesis 1"/>
          <p:cNvSpPr txBox="1"/>
          <p:nvPr>
            <p:ph type="title"/>
          </p:nvPr>
        </p:nvSpPr>
        <p:spPr>
          <a:xfrm>
            <a:off x="1456190" y="-249914"/>
            <a:ext cx="11099803" cy="2159001"/>
          </a:xfrm>
          <a:prstGeom prst="rect">
            <a:avLst/>
          </a:prstGeom>
        </p:spPr>
        <p:txBody>
          <a:bodyPr/>
          <a:lstStyle>
            <a:lvl1pPr>
              <a:defRPr b="1" sz="4800" u="sng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Hypotesis 1</a:t>
            </a:r>
          </a:p>
        </p:txBody>
      </p:sp>
      <p:sp>
        <p:nvSpPr>
          <p:cNvPr id="167" name="Ho = there is no relation drug use in age 21 and 22-23…"/>
          <p:cNvSpPr txBox="1"/>
          <p:nvPr/>
        </p:nvSpPr>
        <p:spPr>
          <a:xfrm>
            <a:off x="1456190" y="2117432"/>
            <a:ext cx="110998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Ho = there is no relation drug use in age 21 and 22-23</a:t>
            </a:r>
          </a:p>
          <a:p>
            <a:pPr algn="l" defTabSz="457200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Ha = there is relation drug use in age 21 and 22-23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4331" y="2749951"/>
            <a:ext cx="6623194" cy="2602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89748" y="1830307"/>
            <a:ext cx="2628902" cy="4089402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Using scipy.stats: t_stat = stats.ttest_ind(sample2, sample1,equal_var = False)"/>
          <p:cNvSpPr txBox="1"/>
          <p:nvPr/>
        </p:nvSpPr>
        <p:spPr>
          <a:xfrm>
            <a:off x="1503017" y="5451319"/>
            <a:ext cx="11300256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Using scipy.stats: t_stat = stats.ttest_ind(sample2, sample1,equal_var = False)</a:t>
            </a:r>
          </a:p>
        </p:txBody>
      </p:sp>
      <p:sp>
        <p:nvSpPr>
          <p:cNvPr id="171" name="Scipy t-statistic: t = -0.02  p = 9.83e-01…"/>
          <p:cNvSpPr txBox="1"/>
          <p:nvPr/>
        </p:nvSpPr>
        <p:spPr>
          <a:xfrm>
            <a:off x="1496175" y="5889240"/>
            <a:ext cx="6303422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Scipy t-statistic: t = -0.02  p = 9.83e-01</a:t>
            </a:r>
          </a:p>
          <a:p>
            <a:pPr algn="l" defTabSz="457200">
              <a:defRPr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Accept null hypothesis. There is no significant correlation between the dataset.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82504" y="6193066"/>
            <a:ext cx="4318002" cy="271780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rug Data"/>
          <p:cNvSpPr txBox="1"/>
          <p:nvPr>
            <p:ph type="title"/>
          </p:nvPr>
        </p:nvSpPr>
        <p:spPr>
          <a:xfrm>
            <a:off x="2168549" y="-346492"/>
            <a:ext cx="8667702" cy="1644058"/>
          </a:xfrm>
          <a:prstGeom prst="rect">
            <a:avLst/>
          </a:prstGeom>
        </p:spPr>
        <p:txBody>
          <a:bodyPr/>
          <a:lstStyle>
            <a:lvl1pPr>
              <a:defRPr sz="4800" u="sng"/>
            </a:lvl1pPr>
          </a:lstStyle>
          <a:p>
            <a:pPr/>
            <a:r>
              <a:t>Drug Data</a:t>
            </a:r>
          </a:p>
        </p:txBody>
      </p:sp>
      <p:sp>
        <p:nvSpPr>
          <p:cNvPr id="175" name="Next step :…"/>
          <p:cNvSpPr txBox="1"/>
          <p:nvPr/>
        </p:nvSpPr>
        <p:spPr>
          <a:xfrm>
            <a:off x="73754" y="1783377"/>
            <a:ext cx="12733325" cy="451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Next step :</a:t>
            </a:r>
          </a:p>
          <a:p>
            <a:pPr algn="l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1 To make drug data set in same level which is per age</a:t>
            </a:r>
          </a:p>
          <a:p>
            <a:pPr algn="l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2 Get real value instead of median and percentage</a:t>
            </a:r>
          </a:p>
          <a:p>
            <a:pPr algn="l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3</a:t>
            </a:r>
            <a:r>
              <a:t> Get remaining data up to 80+ years, to analyse further whether the frequency of drug use increase or decrease</a:t>
            </a:r>
          </a:p>
          <a:p>
            <a:pPr algn="l">
              <a:defRPr b="1"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l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Prediction that i wanted to clarify:</a:t>
            </a:r>
          </a:p>
          <a:p>
            <a:pPr algn="l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is the older you are you need to consume more drug to slow down the sickness and sustain longer life??</a:t>
            </a:r>
          </a:p>
          <a:p>
            <a:pPr algn="l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or </a:t>
            </a:r>
          </a:p>
          <a:p>
            <a:pPr algn="l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will they use less as they grow older</a:t>
            </a:r>
          </a:p>
          <a:p>
            <a:pPr algn="l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 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7821" y="6044951"/>
            <a:ext cx="4645192" cy="32516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