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a2271c1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a2271c1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a2271c1f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1a2271c1f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a2271c1f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1a2271c1f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a2271c1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1a2271c1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</a:pPr>
            <a:r>
              <a:rPr lang="f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Lis the adversarial loss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</a:pPr>
            <a:r>
              <a:rPr lang="f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parameters θ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</a:pPr>
            <a:r>
              <a:rPr lang="f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is the adversarial input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</a:pPr>
            <a:r>
              <a:rPr lang="f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is the ground truth label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</a:pPr>
            <a:r>
              <a:rPr lang="f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τ is the perturbation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a2271c1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1a2271c1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a2271c1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a2271c1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250b68cd7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250b68cd7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200" y="4165425"/>
            <a:ext cx="9130800" cy="978300"/>
          </a:xfrm>
          <a:prstGeom prst="rect">
            <a:avLst/>
          </a:prstGeom>
          <a:solidFill>
            <a:srgbClr val="184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7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000000"/>
                </a:solidFill>
              </a:rPr>
              <a:t>Training robust neural networks</a:t>
            </a:r>
            <a:endParaRPr b="1" sz="50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81050" y="4249450"/>
            <a:ext cx="75819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BENMANSOUR </a:t>
            </a:r>
            <a:r>
              <a:rPr b="1" lang="fr" sz="1600">
                <a:solidFill>
                  <a:schemeClr val="lt1"/>
                </a:solidFill>
              </a:rPr>
              <a:t>Adnan </a:t>
            </a:r>
            <a:r>
              <a:rPr b="1" lang="fr" sz="1600">
                <a:solidFill>
                  <a:srgbClr val="FFFFFF"/>
                </a:solidFill>
              </a:rPr>
              <a:t>- BOUSKILA Laurène - CASTRO ROS Alejandro</a:t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666" y="163647"/>
            <a:ext cx="3286549" cy="4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3200" y="4401425"/>
            <a:ext cx="9130800" cy="629700"/>
          </a:xfrm>
          <a:prstGeom prst="rect">
            <a:avLst/>
          </a:prstGeom>
          <a:solidFill>
            <a:srgbClr val="184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600" y="4487625"/>
            <a:ext cx="9144000" cy="6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125" y="4582225"/>
            <a:ext cx="3286549" cy="4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60850" y="136550"/>
            <a:ext cx="5235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Problem Definition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0275" y="734875"/>
            <a:ext cx="83883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-"/>
            </a:pP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Add small</a:t>
            </a:r>
            <a:r>
              <a:rPr b="1" lang="fr" sz="1300">
                <a:latin typeface="Helvetica Neue"/>
                <a:ea typeface="Helvetica Neue"/>
                <a:cs typeface="Helvetica Neue"/>
                <a:sym typeface="Helvetica Neue"/>
              </a:rPr>
              <a:t> perturbations</a:t>
            </a: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 to fool the classification system (</a:t>
            </a:r>
            <a:r>
              <a:rPr b="1" lang="fr" sz="1300">
                <a:latin typeface="Helvetica Neue"/>
                <a:ea typeface="Helvetica Neue"/>
                <a:cs typeface="Helvetica Neue"/>
                <a:sym typeface="Helvetica Neue"/>
              </a:rPr>
              <a:t>attack</a:t>
            </a: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-"/>
            </a:pP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Implement strategies to avoid these attacks (</a:t>
            </a:r>
            <a:r>
              <a:rPr b="1" lang="fr" sz="1300">
                <a:latin typeface="Helvetica Neue"/>
                <a:ea typeface="Helvetica Neue"/>
                <a:cs typeface="Helvetica Neue"/>
                <a:sym typeface="Helvetica Neue"/>
              </a:rPr>
              <a:t>defense).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: CIFAR10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-"/>
            </a:pP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60,000 images (50K-10K train-test split) belonging to 10 different classes.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Helvetica Neue"/>
                <a:ea typeface="Helvetica Neue"/>
                <a:cs typeface="Helvetica Neue"/>
                <a:sym typeface="Helvetica Neue"/>
              </a:rPr>
              <a:t>Base model: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-"/>
            </a:pP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Add Dropout and used SGD with learning-rate scheduler to optimize classification.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-"/>
            </a:pP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Data Normalization and Augmentation (horizontal flip and random crops) on training data.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-"/>
            </a:pPr>
            <a:r>
              <a:rPr lang="fr" sz="1300">
                <a:latin typeface="Helvetica Neue"/>
                <a:ea typeface="Helvetica Neue"/>
                <a:cs typeface="Helvetica Neue"/>
                <a:sym typeface="Helvetica Neue"/>
              </a:rPr>
              <a:t>Obtained accuracy of 87.75% over test data.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3200" y="4401425"/>
            <a:ext cx="9130800" cy="629700"/>
          </a:xfrm>
          <a:prstGeom prst="rect">
            <a:avLst/>
          </a:prstGeom>
          <a:solidFill>
            <a:srgbClr val="184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600" y="4487625"/>
            <a:ext cx="9144000" cy="6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125" y="4582225"/>
            <a:ext cx="3286549" cy="4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73102" y="113075"/>
            <a:ext cx="5235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Attacks: FGSM v/s PGD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38082" y="863802"/>
            <a:ext cx="5334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-"/>
            </a:pPr>
            <a:r>
              <a:rPr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erturbations on the </a:t>
            </a:r>
            <a:r>
              <a:rPr b="1"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direction.</a:t>
            </a:r>
            <a:endParaRPr b="1"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-"/>
            </a:pPr>
            <a:r>
              <a:rPr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onstrained amplitude to make </a:t>
            </a:r>
            <a:r>
              <a:rPr b="1"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imperceptible perturbations</a:t>
            </a:r>
            <a:r>
              <a:rPr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-"/>
            </a:pPr>
            <a:r>
              <a:rPr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PGD is an </a:t>
            </a:r>
            <a:r>
              <a:rPr b="1"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iterative version</a:t>
            </a:r>
            <a:r>
              <a:rPr lang="f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FGSM.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275" y="1357787"/>
            <a:ext cx="2515450" cy="6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6719" y="780440"/>
            <a:ext cx="2265331" cy="4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rot="5400000">
            <a:off x="7390719" y="-329694"/>
            <a:ext cx="115200" cy="230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134170" y="437239"/>
            <a:ext cx="633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FGSM</a:t>
            </a:r>
            <a:endParaRPr b="1" sz="1200"/>
          </a:p>
        </p:txBody>
      </p:sp>
      <p:sp>
        <p:nvSpPr>
          <p:cNvPr id="80" name="Google Shape;80;p15"/>
          <p:cNvSpPr/>
          <p:nvPr/>
        </p:nvSpPr>
        <p:spPr>
          <a:xfrm>
            <a:off x="6243805" y="1327614"/>
            <a:ext cx="114300" cy="55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 rot="-5400000">
            <a:off x="5763363" y="1370532"/>
            <a:ext cx="633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PGD</a:t>
            </a:r>
            <a:endParaRPr b="1" sz="12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5150" y="2169499"/>
            <a:ext cx="5538751" cy="21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13200" y="4401425"/>
            <a:ext cx="9130800" cy="629700"/>
          </a:xfrm>
          <a:prstGeom prst="rect">
            <a:avLst/>
          </a:prstGeom>
          <a:solidFill>
            <a:srgbClr val="184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600" y="4487625"/>
            <a:ext cx="9144000" cy="6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125" y="4582225"/>
            <a:ext cx="3286549" cy="4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173102" y="113075"/>
            <a:ext cx="5235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Attacks: FGSM v/s PGD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18" y="1245719"/>
            <a:ext cx="7523948" cy="2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13200" y="4401425"/>
            <a:ext cx="9130800" cy="629700"/>
          </a:xfrm>
          <a:prstGeom prst="rect">
            <a:avLst/>
          </a:prstGeom>
          <a:solidFill>
            <a:srgbClr val="184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600" y="4487625"/>
            <a:ext cx="9144000" cy="6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125" y="4582225"/>
            <a:ext cx="3286549" cy="4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87660" y="138061"/>
            <a:ext cx="5235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Adversarial Training Defense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36775" y="964400"/>
            <a:ext cx="86139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-"/>
            </a:pPr>
            <a:r>
              <a:rPr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Defense system that aims at</a:t>
            </a:r>
            <a:r>
              <a:rPr b="1"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improving neural network robustness</a:t>
            </a:r>
            <a:r>
              <a:rPr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against adversarial attacks by </a:t>
            </a:r>
            <a:r>
              <a:rPr b="1"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it with adversarial examples</a:t>
            </a:r>
            <a:r>
              <a:rPr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21926" l="15327" r="15597" t="11429"/>
          <a:stretch/>
        </p:blipFill>
        <p:spPr>
          <a:xfrm>
            <a:off x="2227738" y="2486325"/>
            <a:ext cx="43338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225" y="1680225"/>
            <a:ext cx="2398025" cy="7613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71450" y="2486325"/>
            <a:ext cx="28575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154987" y="2876676"/>
            <a:ext cx="633000" cy="48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154975" y="3662064"/>
            <a:ext cx="633000" cy="33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13200" y="4401425"/>
            <a:ext cx="9130800" cy="629700"/>
          </a:xfrm>
          <a:prstGeom prst="rect">
            <a:avLst/>
          </a:prstGeom>
          <a:solidFill>
            <a:srgbClr val="184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600" y="4487625"/>
            <a:ext cx="9144000" cy="6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125" y="4582225"/>
            <a:ext cx="3286549" cy="4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42400" y="133650"/>
            <a:ext cx="6006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Defense based on contrastive loss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36775" y="697700"/>
            <a:ext cx="86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</a:pPr>
            <a:r>
              <a:rPr b="1" lang="f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defense</a:t>
            </a:r>
            <a:r>
              <a:rPr lang="f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f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</a:t>
            </a:r>
            <a:r>
              <a:rPr lang="f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f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clusters </a:t>
            </a:r>
            <a:r>
              <a:rPr lang="f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feature space, so that a small perturbation won’t lead to misclassification.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</a:pPr>
            <a:r>
              <a:rPr lang="f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enabled by the use of</a:t>
            </a:r>
            <a:r>
              <a:rPr b="1" lang="f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contrastive loss.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21675"/>
            <a:ext cx="4721765" cy="24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850" y="1921676"/>
            <a:ext cx="4721750" cy="2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104900" y="1771650"/>
            <a:ext cx="2514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PCA without defense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257800" y="1771650"/>
            <a:ext cx="292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PCA with contrastive loss applied</a:t>
            </a:r>
            <a:endParaRPr/>
          </a:p>
        </p:txBody>
      </p:sp>
      <p:pic>
        <p:nvPicPr>
          <p:cNvPr descr="CL(1,2) = 1_{z_1 = z_2}\cdot d(y_1, y_2)^2 + 1_{z_1 \neq z_2} \cdot max(0, \alpha-d(y_1, y_2))^2" id="119" name="Google Shape;119;p1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925" y="1377213"/>
            <a:ext cx="6006600" cy="33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13200" y="4401425"/>
            <a:ext cx="9130800" cy="629700"/>
          </a:xfrm>
          <a:prstGeom prst="rect">
            <a:avLst/>
          </a:prstGeom>
          <a:solidFill>
            <a:srgbClr val="184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600" y="4487625"/>
            <a:ext cx="9144000" cy="6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125" y="4582225"/>
            <a:ext cx="3286549" cy="4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356700" y="333675"/>
            <a:ext cx="5235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Conclusions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36775" y="964400"/>
            <a:ext cx="86139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-"/>
            </a:pPr>
            <a:r>
              <a:rPr b="1"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PGD attack is more powerful than FGSM attack</a:t>
            </a:r>
            <a:r>
              <a:rPr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since it computes a new perturbation at each iteration to fool the misclassification.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-"/>
            </a:pPr>
            <a:r>
              <a:rPr b="1"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Adversarial defense</a:t>
            </a:r>
            <a:r>
              <a:rPr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improves the robustness of the model, but it’s still prone to fail.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-"/>
            </a:pPr>
            <a:r>
              <a:rPr b="1"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Defense</a:t>
            </a:r>
            <a:r>
              <a:rPr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built on the </a:t>
            </a:r>
            <a:r>
              <a:rPr b="1"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contrastive loss</a:t>
            </a:r>
            <a:r>
              <a:rPr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principle: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-"/>
            </a:pPr>
            <a:r>
              <a:rPr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accuracy than adversarial training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-"/>
            </a:pPr>
            <a:r>
              <a:rPr lang="fr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further work on this defense system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5700" y="11500"/>
            <a:ext cx="9132600" cy="5132100"/>
          </a:xfrm>
          <a:prstGeom prst="rect">
            <a:avLst/>
          </a:prstGeom>
          <a:solidFill>
            <a:srgbClr val="1845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1001075" y="2036700"/>
            <a:ext cx="75600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>
                <a:solidFill>
                  <a:srgbClr val="FFFFFF"/>
                </a:solidFill>
              </a:rPr>
              <a:t>Merci pour votre attention</a:t>
            </a:r>
            <a:endParaRPr b="1" sz="4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