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4" r:id="rId1"/>
  </p:sldMasterIdLst>
  <p:notesMasterIdLst>
    <p:notesMasterId r:id="rId17"/>
  </p:notesMasterIdLst>
  <p:sldIdLst>
    <p:sldId id="256" r:id="rId2"/>
    <p:sldId id="257" r:id="rId3"/>
    <p:sldId id="258" r:id="rId4"/>
    <p:sldId id="259" r:id="rId5"/>
    <p:sldId id="269" r:id="rId6"/>
    <p:sldId id="271" r:id="rId7"/>
    <p:sldId id="262" r:id="rId8"/>
    <p:sldId id="276" r:id="rId9"/>
    <p:sldId id="263" r:id="rId10"/>
    <p:sldId id="273" r:id="rId11"/>
    <p:sldId id="274" r:id="rId12"/>
    <p:sldId id="277"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p:restoredTop sz="95170"/>
  </p:normalViewPr>
  <p:slideViewPr>
    <p:cSldViewPr snapToGrid="0" snapToObjects="1">
      <p:cViewPr varScale="1">
        <p:scale>
          <a:sx n="68" d="100"/>
          <a:sy n="68" d="100"/>
        </p:scale>
        <p:origin x="592" y="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996E-D89F-4E15-A99F-8AAD80C6970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7732A99-8E6E-4014-A44A-5D06556698C7}">
      <dgm:prSet/>
      <dgm:spPr/>
      <dgm:t>
        <a:bodyPr/>
        <a:lstStyle/>
        <a:p>
          <a:r>
            <a:rPr lang="en-US"/>
            <a:t>Background</a:t>
          </a:r>
          <a:endParaRPr lang="en-US" dirty="0"/>
        </a:p>
      </dgm:t>
    </dgm:pt>
    <dgm:pt modelId="{E565D7AB-9AEB-4459-A662-E5741D64FA2C}" type="parTrans" cxnId="{B896901C-D5B1-4A26-9C87-6C1B28C4E052}">
      <dgm:prSet/>
      <dgm:spPr/>
      <dgm:t>
        <a:bodyPr/>
        <a:lstStyle/>
        <a:p>
          <a:endParaRPr lang="en-US"/>
        </a:p>
      </dgm:t>
    </dgm:pt>
    <dgm:pt modelId="{2932AE3A-97A3-4B67-AC5F-33124B14C2FB}" type="sibTrans" cxnId="{B896901C-D5B1-4A26-9C87-6C1B28C4E052}">
      <dgm:prSet/>
      <dgm:spPr/>
      <dgm:t>
        <a:bodyPr/>
        <a:lstStyle/>
        <a:p>
          <a:endParaRPr lang="en-US"/>
        </a:p>
      </dgm:t>
    </dgm:pt>
    <dgm:pt modelId="{E016CFEC-A499-4822-A99D-7CFC3B88E2C0}">
      <dgm:prSet/>
      <dgm:spPr/>
      <dgm:t>
        <a:bodyPr/>
        <a:lstStyle/>
        <a:p>
          <a:r>
            <a:rPr lang="en-US"/>
            <a:t>Analysis</a:t>
          </a:r>
          <a:endParaRPr lang="en-US" dirty="0"/>
        </a:p>
      </dgm:t>
    </dgm:pt>
    <dgm:pt modelId="{5EE0CF12-60AD-4BD6-9C22-979C6D917789}" type="parTrans" cxnId="{FCD585AD-3AD3-49DA-925F-8CCD16B6ECFE}">
      <dgm:prSet/>
      <dgm:spPr/>
      <dgm:t>
        <a:bodyPr/>
        <a:lstStyle/>
        <a:p>
          <a:endParaRPr lang="en-US"/>
        </a:p>
      </dgm:t>
    </dgm:pt>
    <dgm:pt modelId="{EF739A81-6C7F-45CD-8800-B3A780577D75}" type="sibTrans" cxnId="{FCD585AD-3AD3-49DA-925F-8CCD16B6ECFE}">
      <dgm:prSet/>
      <dgm:spPr/>
      <dgm:t>
        <a:bodyPr/>
        <a:lstStyle/>
        <a:p>
          <a:endParaRPr lang="en-US"/>
        </a:p>
      </dgm:t>
    </dgm:pt>
    <dgm:pt modelId="{6512FD0A-C986-44CA-9C7D-B804FB7C3D71}">
      <dgm:prSet/>
      <dgm:spPr/>
      <dgm:t>
        <a:bodyPr/>
        <a:lstStyle/>
        <a:p>
          <a:r>
            <a:rPr lang="en-US"/>
            <a:t>Conclusion</a:t>
          </a:r>
        </a:p>
      </dgm:t>
    </dgm:pt>
    <dgm:pt modelId="{B1418986-7C55-480A-BD04-52FA6E6F79E5}" type="parTrans" cxnId="{FE0DE0EC-27D0-4373-B091-EC54A6B10E45}">
      <dgm:prSet/>
      <dgm:spPr/>
      <dgm:t>
        <a:bodyPr/>
        <a:lstStyle/>
        <a:p>
          <a:endParaRPr lang="en-US"/>
        </a:p>
      </dgm:t>
    </dgm:pt>
    <dgm:pt modelId="{54B5402A-4C92-4114-A509-55EE64DAB0D5}" type="sibTrans" cxnId="{FE0DE0EC-27D0-4373-B091-EC54A6B10E45}">
      <dgm:prSet/>
      <dgm:spPr/>
      <dgm:t>
        <a:bodyPr/>
        <a:lstStyle/>
        <a:p>
          <a:endParaRPr lang="en-US"/>
        </a:p>
      </dgm:t>
    </dgm:pt>
    <dgm:pt modelId="{43E9B6B3-07AC-4F16-8B98-860C3E874BCA}">
      <dgm:prSet/>
      <dgm:spPr/>
      <dgm:t>
        <a:bodyPr/>
        <a:lstStyle/>
        <a:p>
          <a:r>
            <a:rPr lang="en-US"/>
            <a:t>Implications</a:t>
          </a:r>
        </a:p>
      </dgm:t>
    </dgm:pt>
    <dgm:pt modelId="{A1389771-212F-4EB5-B8AC-12CF897191E3}" type="parTrans" cxnId="{90635001-0234-40AA-9CED-47B68A4BB19C}">
      <dgm:prSet/>
      <dgm:spPr/>
      <dgm:t>
        <a:bodyPr/>
        <a:lstStyle/>
        <a:p>
          <a:endParaRPr lang="en-US"/>
        </a:p>
      </dgm:t>
    </dgm:pt>
    <dgm:pt modelId="{906B32A0-AB02-4BB4-902B-576C8F4856EF}" type="sibTrans" cxnId="{90635001-0234-40AA-9CED-47B68A4BB19C}">
      <dgm:prSet/>
      <dgm:spPr/>
      <dgm:t>
        <a:bodyPr/>
        <a:lstStyle/>
        <a:p>
          <a:endParaRPr lang="en-US"/>
        </a:p>
      </dgm:t>
    </dgm:pt>
    <dgm:pt modelId="{4599FDB8-7C6F-7043-81D2-7C6F961ACB79}" type="pres">
      <dgm:prSet presAssocID="{CCA8996E-D89F-4E15-A99F-8AAD80C6970A}" presName="outerComposite" presStyleCnt="0">
        <dgm:presLayoutVars>
          <dgm:chMax val="5"/>
          <dgm:dir/>
          <dgm:resizeHandles val="exact"/>
        </dgm:presLayoutVars>
      </dgm:prSet>
      <dgm:spPr/>
    </dgm:pt>
    <dgm:pt modelId="{245623BE-D09E-154B-9ECD-5AFBAE12B295}" type="pres">
      <dgm:prSet presAssocID="{CCA8996E-D89F-4E15-A99F-8AAD80C6970A}" presName="dummyMaxCanvas" presStyleCnt="0">
        <dgm:presLayoutVars/>
      </dgm:prSet>
      <dgm:spPr/>
    </dgm:pt>
    <dgm:pt modelId="{5E9F3C0D-8F0A-2F4F-A959-2642B7D847EC}" type="pres">
      <dgm:prSet presAssocID="{CCA8996E-D89F-4E15-A99F-8AAD80C6970A}" presName="FourNodes_1" presStyleLbl="node1" presStyleIdx="0" presStyleCnt="4">
        <dgm:presLayoutVars>
          <dgm:bulletEnabled val="1"/>
        </dgm:presLayoutVars>
      </dgm:prSet>
      <dgm:spPr/>
    </dgm:pt>
    <dgm:pt modelId="{4BF48560-9984-B74C-996F-CE8CB8AF9B18}" type="pres">
      <dgm:prSet presAssocID="{CCA8996E-D89F-4E15-A99F-8AAD80C6970A}" presName="FourNodes_2" presStyleLbl="node1" presStyleIdx="1" presStyleCnt="4">
        <dgm:presLayoutVars>
          <dgm:bulletEnabled val="1"/>
        </dgm:presLayoutVars>
      </dgm:prSet>
      <dgm:spPr/>
    </dgm:pt>
    <dgm:pt modelId="{CC833E5A-E9CE-0D40-928B-6AF81AD06F2F}" type="pres">
      <dgm:prSet presAssocID="{CCA8996E-D89F-4E15-A99F-8AAD80C6970A}" presName="FourNodes_3" presStyleLbl="node1" presStyleIdx="2" presStyleCnt="4">
        <dgm:presLayoutVars>
          <dgm:bulletEnabled val="1"/>
        </dgm:presLayoutVars>
      </dgm:prSet>
      <dgm:spPr/>
    </dgm:pt>
    <dgm:pt modelId="{F6A6E222-B3F3-4A43-A426-8CB6B22A44D7}" type="pres">
      <dgm:prSet presAssocID="{CCA8996E-D89F-4E15-A99F-8AAD80C6970A}" presName="FourNodes_4" presStyleLbl="node1" presStyleIdx="3" presStyleCnt="4">
        <dgm:presLayoutVars>
          <dgm:bulletEnabled val="1"/>
        </dgm:presLayoutVars>
      </dgm:prSet>
      <dgm:spPr/>
    </dgm:pt>
    <dgm:pt modelId="{F5D5EBF5-63C4-4249-84F6-FE9CB2EC09C7}" type="pres">
      <dgm:prSet presAssocID="{CCA8996E-D89F-4E15-A99F-8AAD80C6970A}" presName="FourConn_1-2" presStyleLbl="fgAccFollowNode1" presStyleIdx="0" presStyleCnt="3">
        <dgm:presLayoutVars>
          <dgm:bulletEnabled val="1"/>
        </dgm:presLayoutVars>
      </dgm:prSet>
      <dgm:spPr/>
    </dgm:pt>
    <dgm:pt modelId="{C7D37068-9756-CA45-940D-933468250FF4}" type="pres">
      <dgm:prSet presAssocID="{CCA8996E-D89F-4E15-A99F-8AAD80C6970A}" presName="FourConn_2-3" presStyleLbl="fgAccFollowNode1" presStyleIdx="1" presStyleCnt="3">
        <dgm:presLayoutVars>
          <dgm:bulletEnabled val="1"/>
        </dgm:presLayoutVars>
      </dgm:prSet>
      <dgm:spPr/>
    </dgm:pt>
    <dgm:pt modelId="{775B3C6E-FF4C-B84D-98CC-0976A40F5D26}" type="pres">
      <dgm:prSet presAssocID="{CCA8996E-D89F-4E15-A99F-8AAD80C6970A}" presName="FourConn_3-4" presStyleLbl="fgAccFollowNode1" presStyleIdx="2" presStyleCnt="3">
        <dgm:presLayoutVars>
          <dgm:bulletEnabled val="1"/>
        </dgm:presLayoutVars>
      </dgm:prSet>
      <dgm:spPr/>
    </dgm:pt>
    <dgm:pt modelId="{7ECD82E2-E495-2841-B49E-DD060B13EFA0}" type="pres">
      <dgm:prSet presAssocID="{CCA8996E-D89F-4E15-A99F-8AAD80C6970A}" presName="FourNodes_1_text" presStyleLbl="node1" presStyleIdx="3" presStyleCnt="4">
        <dgm:presLayoutVars>
          <dgm:bulletEnabled val="1"/>
        </dgm:presLayoutVars>
      </dgm:prSet>
      <dgm:spPr/>
    </dgm:pt>
    <dgm:pt modelId="{0B3DF26E-B273-434C-854B-39B358673A4E}" type="pres">
      <dgm:prSet presAssocID="{CCA8996E-D89F-4E15-A99F-8AAD80C6970A}" presName="FourNodes_2_text" presStyleLbl="node1" presStyleIdx="3" presStyleCnt="4">
        <dgm:presLayoutVars>
          <dgm:bulletEnabled val="1"/>
        </dgm:presLayoutVars>
      </dgm:prSet>
      <dgm:spPr/>
    </dgm:pt>
    <dgm:pt modelId="{0D9A67DE-97AA-2A43-AED6-FD40A8FAC7BB}" type="pres">
      <dgm:prSet presAssocID="{CCA8996E-D89F-4E15-A99F-8AAD80C6970A}" presName="FourNodes_3_text" presStyleLbl="node1" presStyleIdx="3" presStyleCnt="4">
        <dgm:presLayoutVars>
          <dgm:bulletEnabled val="1"/>
        </dgm:presLayoutVars>
      </dgm:prSet>
      <dgm:spPr/>
    </dgm:pt>
    <dgm:pt modelId="{B7C5B3DD-A83C-4C40-9FB9-2D0CBB78ED65}" type="pres">
      <dgm:prSet presAssocID="{CCA8996E-D89F-4E15-A99F-8AAD80C6970A}" presName="FourNodes_4_text" presStyleLbl="node1" presStyleIdx="3" presStyleCnt="4">
        <dgm:presLayoutVars>
          <dgm:bulletEnabled val="1"/>
        </dgm:presLayoutVars>
      </dgm:prSet>
      <dgm:spPr/>
    </dgm:pt>
  </dgm:ptLst>
  <dgm:cxnLst>
    <dgm:cxn modelId="{90635001-0234-40AA-9CED-47B68A4BB19C}" srcId="{CCA8996E-D89F-4E15-A99F-8AAD80C6970A}" destId="{43E9B6B3-07AC-4F16-8B98-860C3E874BCA}" srcOrd="3" destOrd="0" parTransId="{A1389771-212F-4EB5-B8AC-12CF897191E3}" sibTransId="{906B32A0-AB02-4BB4-902B-576C8F4856EF}"/>
    <dgm:cxn modelId="{B896901C-D5B1-4A26-9C87-6C1B28C4E052}" srcId="{CCA8996E-D89F-4E15-A99F-8AAD80C6970A}" destId="{97732A99-8E6E-4014-A44A-5D06556698C7}" srcOrd="0" destOrd="0" parTransId="{E565D7AB-9AEB-4459-A662-E5741D64FA2C}" sibTransId="{2932AE3A-97A3-4B67-AC5F-33124B14C2FB}"/>
    <dgm:cxn modelId="{04C83E28-CAE4-8C46-A77E-3BDCD62292F0}" type="presOf" srcId="{6512FD0A-C986-44CA-9C7D-B804FB7C3D71}" destId="{0D9A67DE-97AA-2A43-AED6-FD40A8FAC7BB}" srcOrd="1" destOrd="0" presId="urn:microsoft.com/office/officeart/2005/8/layout/vProcess5"/>
    <dgm:cxn modelId="{A024042B-61A4-3249-91B1-29C3808D041A}" type="presOf" srcId="{EF739A81-6C7F-45CD-8800-B3A780577D75}" destId="{C7D37068-9756-CA45-940D-933468250FF4}" srcOrd="0" destOrd="0" presId="urn:microsoft.com/office/officeart/2005/8/layout/vProcess5"/>
    <dgm:cxn modelId="{74B7D091-51AE-CC44-AA92-7D9A968DE48E}" type="presOf" srcId="{6512FD0A-C986-44CA-9C7D-B804FB7C3D71}" destId="{CC833E5A-E9CE-0D40-928B-6AF81AD06F2F}" srcOrd="0" destOrd="0" presId="urn:microsoft.com/office/officeart/2005/8/layout/vProcess5"/>
    <dgm:cxn modelId="{BF964CA1-6F86-5847-8212-966618124800}" type="presOf" srcId="{97732A99-8E6E-4014-A44A-5D06556698C7}" destId="{7ECD82E2-E495-2841-B49E-DD060B13EFA0}" srcOrd="1" destOrd="0" presId="urn:microsoft.com/office/officeart/2005/8/layout/vProcess5"/>
    <dgm:cxn modelId="{FCD585AD-3AD3-49DA-925F-8CCD16B6ECFE}" srcId="{CCA8996E-D89F-4E15-A99F-8AAD80C6970A}" destId="{E016CFEC-A499-4822-A99D-7CFC3B88E2C0}" srcOrd="1" destOrd="0" parTransId="{5EE0CF12-60AD-4BD6-9C22-979C6D917789}" sibTransId="{EF739A81-6C7F-45CD-8800-B3A780577D75}"/>
    <dgm:cxn modelId="{EE78DAB3-87AE-204B-8100-D53BE87EC2E6}" type="presOf" srcId="{CCA8996E-D89F-4E15-A99F-8AAD80C6970A}" destId="{4599FDB8-7C6F-7043-81D2-7C6F961ACB79}" srcOrd="0" destOrd="0" presId="urn:microsoft.com/office/officeart/2005/8/layout/vProcess5"/>
    <dgm:cxn modelId="{5B2A98BE-859D-E24D-A58D-B760FC6BC321}" type="presOf" srcId="{97732A99-8E6E-4014-A44A-5D06556698C7}" destId="{5E9F3C0D-8F0A-2F4F-A959-2642B7D847EC}" srcOrd="0" destOrd="0" presId="urn:microsoft.com/office/officeart/2005/8/layout/vProcess5"/>
    <dgm:cxn modelId="{4FCBB6CB-D6D9-EB43-8D82-B4B7EDAA57A8}" type="presOf" srcId="{43E9B6B3-07AC-4F16-8B98-860C3E874BCA}" destId="{F6A6E222-B3F3-4A43-A426-8CB6B22A44D7}" srcOrd="0" destOrd="0" presId="urn:microsoft.com/office/officeart/2005/8/layout/vProcess5"/>
    <dgm:cxn modelId="{D9E9C2CE-D71E-8B4A-8F32-ACB395351A8E}" type="presOf" srcId="{E016CFEC-A499-4822-A99D-7CFC3B88E2C0}" destId="{0B3DF26E-B273-434C-854B-39B358673A4E}" srcOrd="1" destOrd="0" presId="urn:microsoft.com/office/officeart/2005/8/layout/vProcess5"/>
    <dgm:cxn modelId="{37C067D2-56AF-044F-BC3D-F299D5F62569}" type="presOf" srcId="{2932AE3A-97A3-4B67-AC5F-33124B14C2FB}" destId="{F5D5EBF5-63C4-4249-84F6-FE9CB2EC09C7}" srcOrd="0" destOrd="0" presId="urn:microsoft.com/office/officeart/2005/8/layout/vProcess5"/>
    <dgm:cxn modelId="{464125DA-1F13-854C-BD2D-99FB07521FEB}" type="presOf" srcId="{E016CFEC-A499-4822-A99D-7CFC3B88E2C0}" destId="{4BF48560-9984-B74C-996F-CE8CB8AF9B18}" srcOrd="0" destOrd="0" presId="urn:microsoft.com/office/officeart/2005/8/layout/vProcess5"/>
    <dgm:cxn modelId="{E49ABADB-90DB-B04F-976D-C13AE733F5FA}" type="presOf" srcId="{54B5402A-4C92-4114-A509-55EE64DAB0D5}" destId="{775B3C6E-FF4C-B84D-98CC-0976A40F5D26}" srcOrd="0" destOrd="0" presId="urn:microsoft.com/office/officeart/2005/8/layout/vProcess5"/>
    <dgm:cxn modelId="{FE0DE0EC-27D0-4373-B091-EC54A6B10E45}" srcId="{CCA8996E-D89F-4E15-A99F-8AAD80C6970A}" destId="{6512FD0A-C986-44CA-9C7D-B804FB7C3D71}" srcOrd="2" destOrd="0" parTransId="{B1418986-7C55-480A-BD04-52FA6E6F79E5}" sibTransId="{54B5402A-4C92-4114-A509-55EE64DAB0D5}"/>
    <dgm:cxn modelId="{95DBABF3-6ADB-454B-823F-F5E5684C75ED}" type="presOf" srcId="{43E9B6B3-07AC-4F16-8B98-860C3E874BCA}" destId="{B7C5B3DD-A83C-4C40-9FB9-2D0CBB78ED65}" srcOrd="1" destOrd="0" presId="urn:microsoft.com/office/officeart/2005/8/layout/vProcess5"/>
    <dgm:cxn modelId="{8E85988C-8A3A-C44B-916C-D804E61F5CF7}" type="presParOf" srcId="{4599FDB8-7C6F-7043-81D2-7C6F961ACB79}" destId="{245623BE-D09E-154B-9ECD-5AFBAE12B295}" srcOrd="0" destOrd="0" presId="urn:microsoft.com/office/officeart/2005/8/layout/vProcess5"/>
    <dgm:cxn modelId="{3A1C4D30-AA9A-804C-8A61-7754D91AAFA7}" type="presParOf" srcId="{4599FDB8-7C6F-7043-81D2-7C6F961ACB79}" destId="{5E9F3C0D-8F0A-2F4F-A959-2642B7D847EC}" srcOrd="1" destOrd="0" presId="urn:microsoft.com/office/officeart/2005/8/layout/vProcess5"/>
    <dgm:cxn modelId="{0317BEE8-0F73-9D49-B72A-039E6ABD1113}" type="presParOf" srcId="{4599FDB8-7C6F-7043-81D2-7C6F961ACB79}" destId="{4BF48560-9984-B74C-996F-CE8CB8AF9B18}" srcOrd="2" destOrd="0" presId="urn:microsoft.com/office/officeart/2005/8/layout/vProcess5"/>
    <dgm:cxn modelId="{7ECE8DEE-E92E-114D-99BB-03D6261561E0}" type="presParOf" srcId="{4599FDB8-7C6F-7043-81D2-7C6F961ACB79}" destId="{CC833E5A-E9CE-0D40-928B-6AF81AD06F2F}" srcOrd="3" destOrd="0" presId="urn:microsoft.com/office/officeart/2005/8/layout/vProcess5"/>
    <dgm:cxn modelId="{410F317B-2D78-CA47-8C87-24CB9044E01F}" type="presParOf" srcId="{4599FDB8-7C6F-7043-81D2-7C6F961ACB79}" destId="{F6A6E222-B3F3-4A43-A426-8CB6B22A44D7}" srcOrd="4" destOrd="0" presId="urn:microsoft.com/office/officeart/2005/8/layout/vProcess5"/>
    <dgm:cxn modelId="{0CB3D6B8-6846-7B43-8D90-CDA838785918}" type="presParOf" srcId="{4599FDB8-7C6F-7043-81D2-7C6F961ACB79}" destId="{F5D5EBF5-63C4-4249-84F6-FE9CB2EC09C7}" srcOrd="5" destOrd="0" presId="urn:microsoft.com/office/officeart/2005/8/layout/vProcess5"/>
    <dgm:cxn modelId="{A0E08718-080F-5C41-A59B-F6367B1A9536}" type="presParOf" srcId="{4599FDB8-7C6F-7043-81D2-7C6F961ACB79}" destId="{C7D37068-9756-CA45-940D-933468250FF4}" srcOrd="6" destOrd="0" presId="urn:microsoft.com/office/officeart/2005/8/layout/vProcess5"/>
    <dgm:cxn modelId="{964B204D-78DF-6641-B83F-5FCBEC210022}" type="presParOf" srcId="{4599FDB8-7C6F-7043-81D2-7C6F961ACB79}" destId="{775B3C6E-FF4C-B84D-98CC-0976A40F5D26}" srcOrd="7" destOrd="0" presId="urn:microsoft.com/office/officeart/2005/8/layout/vProcess5"/>
    <dgm:cxn modelId="{82389A02-8D66-544E-8F66-BC760FE72DAB}" type="presParOf" srcId="{4599FDB8-7C6F-7043-81D2-7C6F961ACB79}" destId="{7ECD82E2-E495-2841-B49E-DD060B13EFA0}" srcOrd="8" destOrd="0" presId="urn:microsoft.com/office/officeart/2005/8/layout/vProcess5"/>
    <dgm:cxn modelId="{755B0460-F96F-B945-84E1-4F5D2BFEA9B4}" type="presParOf" srcId="{4599FDB8-7C6F-7043-81D2-7C6F961ACB79}" destId="{0B3DF26E-B273-434C-854B-39B358673A4E}" srcOrd="9" destOrd="0" presId="urn:microsoft.com/office/officeart/2005/8/layout/vProcess5"/>
    <dgm:cxn modelId="{C758A763-0D97-AA47-BEE0-D757AE9B95DF}" type="presParOf" srcId="{4599FDB8-7C6F-7043-81D2-7C6F961ACB79}" destId="{0D9A67DE-97AA-2A43-AED6-FD40A8FAC7BB}" srcOrd="10" destOrd="0" presId="urn:microsoft.com/office/officeart/2005/8/layout/vProcess5"/>
    <dgm:cxn modelId="{0A867289-9301-B340-AC96-FD276EE269AC}" type="presParOf" srcId="{4599FDB8-7C6F-7043-81D2-7C6F961ACB79}" destId="{B7C5B3DD-A83C-4C40-9FB9-2D0CBB78ED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3C0D-8F0A-2F4F-A959-2642B7D847EC}">
      <dsp:nvSpPr>
        <dsp:cNvPr id="0" name=""/>
        <dsp:cNvSpPr/>
      </dsp:nvSpPr>
      <dsp:spPr>
        <a:xfrm>
          <a:off x="0" y="0"/>
          <a:ext cx="4795520" cy="11900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Background</a:t>
          </a:r>
          <a:endParaRPr lang="en-US" sz="5000" kern="1200" dirty="0"/>
        </a:p>
      </dsp:txBody>
      <dsp:txXfrm>
        <a:off x="34856" y="34856"/>
        <a:ext cx="3410777" cy="1120360"/>
      </dsp:txXfrm>
    </dsp:sp>
    <dsp:sp modelId="{4BF48560-9984-B74C-996F-CE8CB8AF9B18}">
      <dsp:nvSpPr>
        <dsp:cNvPr id="0" name=""/>
        <dsp:cNvSpPr/>
      </dsp:nvSpPr>
      <dsp:spPr>
        <a:xfrm>
          <a:off x="401624" y="1406449"/>
          <a:ext cx="4795520" cy="1190072"/>
        </a:xfrm>
        <a:prstGeom prst="roundRect">
          <a:avLst>
            <a:gd name="adj" fmla="val 10000"/>
          </a:avLst>
        </a:prstGeom>
        <a:solidFill>
          <a:schemeClr val="accent2">
            <a:hueOff val="916029"/>
            <a:satOff val="-18258"/>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Analysis</a:t>
          </a:r>
          <a:endParaRPr lang="en-US" sz="5000" kern="1200" dirty="0"/>
        </a:p>
      </dsp:txBody>
      <dsp:txXfrm>
        <a:off x="436480" y="1441305"/>
        <a:ext cx="3550635" cy="1120360"/>
      </dsp:txXfrm>
    </dsp:sp>
    <dsp:sp modelId="{CC833E5A-E9CE-0D40-928B-6AF81AD06F2F}">
      <dsp:nvSpPr>
        <dsp:cNvPr id="0" name=""/>
        <dsp:cNvSpPr/>
      </dsp:nvSpPr>
      <dsp:spPr>
        <a:xfrm>
          <a:off x="797255" y="2812898"/>
          <a:ext cx="4795520" cy="1190072"/>
        </a:xfrm>
        <a:prstGeom prst="roundRect">
          <a:avLst>
            <a:gd name="adj" fmla="val 10000"/>
          </a:avLst>
        </a:prstGeom>
        <a:solidFill>
          <a:schemeClr val="accent2">
            <a:hueOff val="1832057"/>
            <a:satOff val="-36516"/>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Conclusion</a:t>
          </a:r>
        </a:p>
      </dsp:txBody>
      <dsp:txXfrm>
        <a:off x="832111" y="2847754"/>
        <a:ext cx="3556630" cy="1120360"/>
      </dsp:txXfrm>
    </dsp:sp>
    <dsp:sp modelId="{F6A6E222-B3F3-4A43-A426-8CB6B22A44D7}">
      <dsp:nvSpPr>
        <dsp:cNvPr id="0" name=""/>
        <dsp:cNvSpPr/>
      </dsp:nvSpPr>
      <dsp:spPr>
        <a:xfrm>
          <a:off x="1198879" y="4219348"/>
          <a:ext cx="4795520" cy="1190072"/>
        </a:xfrm>
        <a:prstGeom prst="roundRect">
          <a:avLst>
            <a:gd name="adj" fmla="val 10000"/>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Implications</a:t>
          </a:r>
        </a:p>
      </dsp:txBody>
      <dsp:txXfrm>
        <a:off x="1233735" y="4254204"/>
        <a:ext cx="3550635" cy="1120360"/>
      </dsp:txXfrm>
    </dsp:sp>
    <dsp:sp modelId="{F5D5EBF5-63C4-4249-84F6-FE9CB2EC09C7}">
      <dsp:nvSpPr>
        <dsp:cNvPr id="0" name=""/>
        <dsp:cNvSpPr/>
      </dsp:nvSpPr>
      <dsp:spPr>
        <a:xfrm>
          <a:off x="4021972" y="911487"/>
          <a:ext cx="773547" cy="7735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96020" y="911487"/>
        <a:ext cx="425451" cy="582094"/>
      </dsp:txXfrm>
    </dsp:sp>
    <dsp:sp modelId="{C7D37068-9756-CA45-940D-933468250FF4}">
      <dsp:nvSpPr>
        <dsp:cNvPr id="0" name=""/>
        <dsp:cNvSpPr/>
      </dsp:nvSpPr>
      <dsp:spPr>
        <a:xfrm>
          <a:off x="4423597" y="2317936"/>
          <a:ext cx="773547" cy="773547"/>
        </a:xfrm>
        <a:prstGeom prst="downArrow">
          <a:avLst>
            <a:gd name="adj1" fmla="val 55000"/>
            <a:gd name="adj2" fmla="val 45000"/>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7645" y="2317936"/>
        <a:ext cx="425451" cy="582094"/>
      </dsp:txXfrm>
    </dsp:sp>
    <dsp:sp modelId="{775B3C6E-FF4C-B84D-98CC-0976A40F5D26}">
      <dsp:nvSpPr>
        <dsp:cNvPr id="0" name=""/>
        <dsp:cNvSpPr/>
      </dsp:nvSpPr>
      <dsp:spPr>
        <a:xfrm>
          <a:off x="4819227" y="3724386"/>
          <a:ext cx="773547" cy="773547"/>
        </a:xfrm>
        <a:prstGeom prst="downArrow">
          <a:avLst>
            <a:gd name="adj1" fmla="val 55000"/>
            <a:gd name="adj2" fmla="val 45000"/>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93275" y="3724386"/>
        <a:ext cx="425451" cy="5820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0C16E-E801-CF41-9F12-9F50A07ED6BB}"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05AB-F525-3548-B7CD-B8E23286D05A}" type="slidenum">
              <a:rPr lang="en-US" smtClean="0"/>
              <a:t>‹#›</a:t>
            </a:fld>
            <a:endParaRPr lang="en-US"/>
          </a:p>
        </p:txBody>
      </p:sp>
    </p:spTree>
    <p:extLst>
      <p:ext uri="{BB962C8B-B14F-4D97-AF65-F5344CB8AC3E}">
        <p14:creationId xmlns:p14="http://schemas.microsoft.com/office/powerpoint/2010/main" val="354229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CD83BE2-5661-C341-914E-A5AF8C3403F1}" type="datetimeFigureOut">
              <a:rPr lang="en-US" smtClean="0"/>
              <a:t>9/5/2021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210662-F95D-0047-A0E4-B58FB647D99C}" type="slidenum">
              <a:rPr lang="en-US" smtClean="0"/>
              <a:t>‹#›</a:t>
            </a:fld>
            <a:endParaRPr lang="en-US"/>
          </a:p>
        </p:txBody>
      </p:sp>
    </p:spTree>
    <p:extLst>
      <p:ext uri="{BB962C8B-B14F-4D97-AF65-F5344CB8AC3E}">
        <p14:creationId xmlns:p14="http://schemas.microsoft.com/office/powerpoint/2010/main" val="28431563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718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68656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996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D83BE2-5661-C341-914E-A5AF8C3403F1}" type="datetimeFigureOut">
              <a:rPr lang="en-US" smtClean="0"/>
              <a:t>9/5/2021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8461039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83BE2-5661-C341-914E-A5AF8C3403F1}"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4043204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83BE2-5661-C341-914E-A5AF8C3403F1}" type="datetimeFigureOut">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854148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83BE2-5661-C341-914E-A5AF8C3403F1}" type="datetimeFigureOut">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491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BE2-5661-C341-914E-A5AF8C3403F1}" type="datetimeFigureOut">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4394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D83BE2-5661-C341-914E-A5AF8C3403F1}" type="datetimeFigureOut">
              <a:rPr lang="en-US" smtClean="0"/>
              <a:t>9/5/2021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611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CD83BE2-5661-C341-914E-A5AF8C3403F1}" type="datetimeFigureOut">
              <a:rPr lang="en-US" smtClean="0"/>
              <a:t>9/5/2021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D83BE2-5661-C341-914E-A5AF8C3403F1}" type="datetimeFigureOut">
              <a:rPr lang="en-US" smtClean="0"/>
              <a:t>9/5/2021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210662-F95D-0047-A0E4-B58FB647D99C}"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689423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FE4A2-35A3-4DB8-8676-F15262B5A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 up of heart shaped pages of a book">
            <a:extLst>
              <a:ext uri="{FF2B5EF4-FFF2-40B4-BE49-F238E27FC236}">
                <a16:creationId xmlns:a16="http://schemas.microsoft.com/office/drawing/2014/main" id="{E2030F4D-4EEB-4137-B2EC-29DAA278458C}"/>
              </a:ext>
            </a:extLst>
          </p:cNvPr>
          <p:cNvPicPr>
            <a:picLocks noChangeAspect="1"/>
          </p:cNvPicPr>
          <p:nvPr/>
        </p:nvPicPr>
        <p:blipFill rotWithShape="1">
          <a:blip r:embed="rId2">
            <a:duotone>
              <a:prstClr val="black"/>
              <a:schemeClr val="tx2">
                <a:tint val="45000"/>
                <a:satMod val="400000"/>
              </a:schemeClr>
            </a:duotone>
            <a:alphaModFix amt="85000"/>
          </a:blip>
          <a:srcRect t="15609" b="121"/>
          <a:stretch/>
        </p:blipFill>
        <p:spPr>
          <a:xfrm>
            <a:off x="1" y="10"/>
            <a:ext cx="12191999" cy="6857989"/>
          </a:xfrm>
          <a:prstGeom prst="rect">
            <a:avLst/>
          </a:prstGeom>
        </p:spPr>
      </p:pic>
      <p:sp>
        <p:nvSpPr>
          <p:cNvPr id="12" name="Rectangle 11">
            <a:extLst>
              <a:ext uri="{FF2B5EF4-FFF2-40B4-BE49-F238E27FC236}">
                <a16:creationId xmlns:a16="http://schemas.microsoft.com/office/drawing/2014/main" id="{AA6F5E8B-615A-40CD-B278-15CBE0CC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1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EA948956-3274-4B99-86C3-835339DF7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34FDC92-0E03-BC4F-B31B-B49CD261D1EB}"/>
              </a:ext>
            </a:extLst>
          </p:cNvPr>
          <p:cNvSpPr>
            <a:spLocks noGrp="1"/>
          </p:cNvSpPr>
          <p:nvPr>
            <p:ph type="ctrTitle"/>
          </p:nvPr>
        </p:nvSpPr>
        <p:spPr>
          <a:xfrm>
            <a:off x="1758264" y="2114066"/>
            <a:ext cx="8675472" cy="2122928"/>
          </a:xfrm>
        </p:spPr>
        <p:txBody>
          <a:bodyPr>
            <a:normAutofit/>
          </a:bodyPr>
          <a:lstStyle/>
          <a:p>
            <a:r>
              <a:rPr lang="en-US" sz="5400" dirty="0"/>
              <a:t>The Success of Book to Film Adaptations</a:t>
            </a:r>
          </a:p>
        </p:txBody>
      </p:sp>
      <p:sp>
        <p:nvSpPr>
          <p:cNvPr id="3" name="Subtitle 2">
            <a:extLst>
              <a:ext uri="{FF2B5EF4-FFF2-40B4-BE49-F238E27FC236}">
                <a16:creationId xmlns:a16="http://schemas.microsoft.com/office/drawing/2014/main" id="{10B306ED-11C1-D846-8E12-E1288B9C89FD}"/>
              </a:ext>
            </a:extLst>
          </p:cNvPr>
          <p:cNvSpPr>
            <a:spLocks noGrp="1"/>
          </p:cNvSpPr>
          <p:nvPr>
            <p:ph type="subTitle" idx="1"/>
          </p:nvPr>
        </p:nvSpPr>
        <p:spPr>
          <a:xfrm>
            <a:off x="1759787" y="4236994"/>
            <a:ext cx="8675474" cy="902270"/>
          </a:xfrm>
        </p:spPr>
        <p:txBody>
          <a:bodyPr>
            <a:normAutofit/>
          </a:bodyPr>
          <a:lstStyle/>
          <a:p>
            <a:pPr>
              <a:spcAft>
                <a:spcPts val="600"/>
              </a:spcAft>
            </a:pPr>
            <a:r>
              <a:rPr lang="en-US" sz="2400" dirty="0"/>
              <a:t>What book characteristics are associated with film success?</a:t>
            </a:r>
          </a:p>
          <a:p>
            <a:pPr>
              <a:spcAft>
                <a:spcPts val="600"/>
              </a:spcAft>
            </a:pPr>
            <a:r>
              <a:rPr lang="en-US" sz="1800" dirty="0"/>
              <a:t>Team Stegosaurus: Matthew Bishop, Ashley Gates, Lauren To </a:t>
            </a:r>
          </a:p>
        </p:txBody>
      </p:sp>
      <p:sp>
        <p:nvSpPr>
          <p:cNvPr id="16" name="Rectangle 15">
            <a:extLst>
              <a:ext uri="{FF2B5EF4-FFF2-40B4-BE49-F238E27FC236}">
                <a16:creationId xmlns:a16="http://schemas.microsoft.com/office/drawing/2014/main" id="{F44EDD32-33DF-4C1D-B2E2-E25631F6F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rgbClr val="4C5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E9A2D72-96EC-4939-AEE2-32346B66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86920F-53BC-43BF-A4A5-62C5AA49E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465469-1AD1-4409-A821-626C04A3E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423761" y="1178350"/>
            <a:ext cx="5310624" cy="3968685"/>
          </a:xfrm>
          <a:solidFill>
            <a:schemeClr val="accent1"/>
          </a:solidFill>
        </p:spPr>
        <p:txBody>
          <a:bodyPr>
            <a:noAutofit/>
          </a:bodyPr>
          <a:lstStyle/>
          <a:p>
            <a:pPr algn="ctr"/>
            <a:r>
              <a:rPr lang="en-US" sz="3600" u="sng" dirty="0">
                <a:solidFill>
                  <a:schemeClr val="bg1"/>
                </a:solidFill>
              </a:rPr>
              <a:t>Hypothesis 3</a:t>
            </a:r>
            <a:r>
              <a:rPr lang="en-US" sz="3600" dirty="0">
                <a:solidFill>
                  <a:schemeClr val="bg1"/>
                </a:solidFill>
              </a:rPr>
              <a:t>: </a:t>
            </a:r>
            <a:br>
              <a:rPr lang="en-US" sz="3600" dirty="0">
                <a:solidFill>
                  <a:schemeClr val="bg1"/>
                </a:solidFill>
              </a:rPr>
            </a:br>
            <a:r>
              <a:rPr lang="en-US" sz="3600" dirty="0">
                <a:solidFill>
                  <a:schemeClr val="bg1"/>
                </a:solidFill>
              </a:rPr>
              <a:t>The number of book reviewers and rating for adaptation films are correlated.</a:t>
            </a:r>
          </a:p>
        </p:txBody>
      </p:sp>
      <p:pic>
        <p:nvPicPr>
          <p:cNvPr id="6146" name="Picture 2">
            <a:extLst>
              <a:ext uri="{FF2B5EF4-FFF2-40B4-BE49-F238E27FC236}">
                <a16:creationId xmlns:a16="http://schemas.microsoft.com/office/drawing/2014/main" id="{1577E475-5949-A84A-B661-A568FBA22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7834" y="1046904"/>
            <a:ext cx="5739110" cy="4367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EE9B54-7A31-4D42-A8F3-7160907A7B18}"/>
              </a:ext>
            </a:extLst>
          </p:cNvPr>
          <p:cNvSpPr txBox="1"/>
          <p:nvPr/>
        </p:nvSpPr>
        <p:spPr>
          <a:xfrm>
            <a:off x="7213955" y="5528210"/>
            <a:ext cx="3635354" cy="369332"/>
          </a:xfrm>
          <a:prstGeom prst="rect">
            <a:avLst/>
          </a:prstGeom>
          <a:noFill/>
        </p:spPr>
        <p:txBody>
          <a:bodyPr wrap="none" rtlCol="0">
            <a:spAutoFit/>
          </a:bodyPr>
          <a:lstStyle/>
          <a:p>
            <a:r>
              <a:rPr lang="en-US" dirty="0"/>
              <a:t>The </a:t>
            </a:r>
            <a:r>
              <a:rPr lang="en-US" dirty="0" err="1"/>
              <a:t>r-value</a:t>
            </a:r>
            <a:r>
              <a:rPr lang="en-US" dirty="0"/>
              <a:t> is: 0.019169007359004328</a:t>
            </a:r>
          </a:p>
        </p:txBody>
      </p:sp>
    </p:spTree>
    <p:extLst>
      <p:ext uri="{BB962C8B-B14F-4D97-AF65-F5344CB8AC3E}">
        <p14:creationId xmlns:p14="http://schemas.microsoft.com/office/powerpoint/2010/main" val="269391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6975835" y="1240631"/>
            <a:ext cx="4543719" cy="3758074"/>
          </a:xfrm>
          <a:solidFill>
            <a:schemeClr val="accent1"/>
          </a:solidFill>
        </p:spPr>
        <p:txBody>
          <a:bodyPr anchor="ctr">
            <a:noAutofit/>
          </a:bodyPr>
          <a:lstStyle/>
          <a:p>
            <a:pPr algn="ctr"/>
            <a:r>
              <a:rPr lang="en-US" sz="3600" u="sng" dirty="0">
                <a:solidFill>
                  <a:schemeClr val="bg1"/>
                </a:solidFill>
              </a:rPr>
              <a:t>Hypothesis 4</a:t>
            </a:r>
            <a:r>
              <a:rPr lang="en-US" sz="3600" dirty="0">
                <a:solidFill>
                  <a:schemeClr val="bg1"/>
                </a:solidFill>
              </a:rPr>
              <a:t>: </a:t>
            </a:r>
            <a:br>
              <a:rPr lang="en-US" sz="3600" dirty="0">
                <a:solidFill>
                  <a:schemeClr val="bg1"/>
                </a:solidFill>
              </a:rPr>
            </a:br>
            <a:r>
              <a:rPr lang="en-US" sz="3600" dirty="0">
                <a:solidFill>
                  <a:schemeClr val="bg1"/>
                </a:solidFill>
              </a:rPr>
              <a:t>The number of pages for adaptation films are correlated.</a:t>
            </a:r>
          </a:p>
        </p:txBody>
      </p:sp>
      <p:pic>
        <p:nvPicPr>
          <p:cNvPr id="7170" name="Picture 2">
            <a:extLst>
              <a:ext uri="{FF2B5EF4-FFF2-40B4-BE49-F238E27FC236}">
                <a16:creationId xmlns:a16="http://schemas.microsoft.com/office/drawing/2014/main" id="{0188D25B-681D-5A48-91A1-FBAFC0663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148" y="1188297"/>
            <a:ext cx="6159606" cy="4413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F11258-7B93-3541-AF1F-4A04CDDD9FDF}"/>
              </a:ext>
            </a:extLst>
          </p:cNvPr>
          <p:cNvSpPr txBox="1"/>
          <p:nvPr/>
        </p:nvSpPr>
        <p:spPr>
          <a:xfrm>
            <a:off x="1943235" y="5586963"/>
            <a:ext cx="3724102" cy="369332"/>
          </a:xfrm>
          <a:prstGeom prst="rect">
            <a:avLst/>
          </a:prstGeom>
          <a:noFill/>
        </p:spPr>
        <p:txBody>
          <a:bodyPr wrap="square" rtlCol="0">
            <a:spAutoFit/>
          </a:bodyPr>
          <a:lstStyle/>
          <a:p>
            <a:r>
              <a:rPr lang="en-US" dirty="0"/>
              <a:t>The </a:t>
            </a:r>
            <a:r>
              <a:rPr lang="en-US" dirty="0" err="1"/>
              <a:t>r-value</a:t>
            </a:r>
            <a:r>
              <a:rPr lang="en-US" dirty="0"/>
              <a:t> is: -0.043778432195029734 </a:t>
            </a:r>
          </a:p>
        </p:txBody>
      </p:sp>
    </p:spTree>
    <p:extLst>
      <p:ext uri="{BB962C8B-B14F-4D97-AF65-F5344CB8AC3E}">
        <p14:creationId xmlns:p14="http://schemas.microsoft.com/office/powerpoint/2010/main" val="271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4884418" y="466344"/>
            <a:ext cx="7181891" cy="5014904"/>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b="1" dirty="0"/>
              <a:t>Hypotheses</a:t>
            </a:r>
          </a:p>
          <a:p>
            <a:pPr marL="0" indent="0">
              <a:buNone/>
            </a:pPr>
            <a:endParaRPr lang="en-US" sz="2000" b="1" dirty="0"/>
          </a:p>
          <a:p>
            <a:pPr marL="274320" lvl="1" indent="0">
              <a:buNone/>
            </a:pPr>
            <a:r>
              <a:rPr lang="en-US" dirty="0"/>
              <a:t>1. Book to film adaptations have higher ratings than most films </a:t>
            </a:r>
            <a:r>
              <a:rPr lang="en-US" dirty="0">
                <a:solidFill>
                  <a:srgbClr val="00B050"/>
                </a:solidFill>
                <a:sym typeface="Wingdings" panose="05000000000000000000" pitchFamily="2" charset="2"/>
              </a:rPr>
              <a:t></a:t>
            </a:r>
          </a:p>
          <a:p>
            <a:pPr marL="274320" lvl="1" indent="0">
              <a:buNone/>
            </a:pPr>
            <a:endParaRPr lang="en-US" dirty="0"/>
          </a:p>
          <a:p>
            <a:pPr marL="274320" lvl="1" indent="0">
              <a:buNone/>
            </a:pPr>
            <a:r>
              <a:rPr lang="en-US" dirty="0"/>
              <a:t>2. Horror adaptation films have higher ratings than other film genres </a:t>
            </a:r>
            <a:r>
              <a:rPr lang="en-US" dirty="0">
                <a:solidFill>
                  <a:srgbClr val="C00000"/>
                </a:solidFill>
                <a:sym typeface="Wingdings" panose="05000000000000000000" pitchFamily="2" charset="2"/>
              </a:rPr>
              <a:t></a:t>
            </a:r>
            <a:endParaRPr lang="en-US" dirty="0">
              <a:solidFill>
                <a:srgbClr val="00B050"/>
              </a:solidFill>
              <a:sym typeface="Wingdings" panose="05000000000000000000" pitchFamily="2" charset="2"/>
            </a:endParaRPr>
          </a:p>
          <a:p>
            <a:pPr marL="274320" lvl="1" indent="0">
              <a:buNone/>
            </a:pPr>
            <a:br>
              <a:rPr lang="en-US" dirty="0"/>
            </a:br>
            <a:r>
              <a:rPr lang="en-US" dirty="0"/>
              <a:t>3. The number of book reviewers and rating for adaptation films are correlated </a:t>
            </a:r>
            <a:r>
              <a:rPr lang="en-US" dirty="0">
                <a:solidFill>
                  <a:srgbClr val="C00000"/>
                </a:solidFill>
                <a:sym typeface="Wingdings" panose="05000000000000000000" pitchFamily="2" charset="2"/>
              </a:rPr>
              <a:t></a:t>
            </a:r>
          </a:p>
          <a:p>
            <a:pPr marL="274320" lvl="1" indent="0">
              <a:buNone/>
            </a:pPr>
            <a:endParaRPr lang="en-US" dirty="0"/>
          </a:p>
          <a:p>
            <a:pPr marL="274320" lvl="1" indent="0">
              <a:buNone/>
            </a:pPr>
            <a:r>
              <a:rPr lang="en-US" dirty="0"/>
              <a:t>4. The number of pages for adaptation films are correlated </a:t>
            </a:r>
            <a:r>
              <a:rPr lang="en-US" dirty="0">
                <a:solidFill>
                  <a:srgbClr val="C00000"/>
                </a:solidFill>
                <a:sym typeface="Wingdings" panose="05000000000000000000" pitchFamily="2" charset="2"/>
              </a:rPr>
              <a:t></a:t>
            </a:r>
          </a:p>
          <a:p>
            <a:pPr marL="274320" lvl="1" indent="0">
              <a:buNone/>
            </a:pPr>
            <a:endParaRPr lang="en-US" dirty="0"/>
          </a:p>
        </p:txBody>
      </p:sp>
    </p:spTree>
    <p:extLst>
      <p:ext uri="{BB962C8B-B14F-4D97-AF65-F5344CB8AC3E}">
        <p14:creationId xmlns:p14="http://schemas.microsoft.com/office/powerpoint/2010/main" val="414240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000898" y="250532"/>
            <a:ext cx="5878989" cy="3996964"/>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10000"/>
              </a:lnSpc>
              <a:buNone/>
            </a:pPr>
            <a:r>
              <a:rPr lang="en-US" sz="3600" b="1" dirty="0"/>
              <a:t>Business Implications</a:t>
            </a:r>
          </a:p>
          <a:p>
            <a:pPr marL="0" indent="0">
              <a:lnSpc>
                <a:spcPct val="110000"/>
              </a:lnSpc>
              <a:buNone/>
            </a:pPr>
            <a:endParaRPr lang="en-US" sz="1300" b="1" dirty="0"/>
          </a:p>
          <a:p>
            <a:pPr lvl="1">
              <a:lnSpc>
                <a:spcPct val="110000"/>
              </a:lnSpc>
            </a:pPr>
            <a:r>
              <a:rPr lang="en-US" sz="1800" dirty="0"/>
              <a:t>Movie studios would find this data helpful in choosing where to invest production dollars, namely book rating</a:t>
            </a:r>
          </a:p>
          <a:p>
            <a:pPr lvl="1">
              <a:lnSpc>
                <a:spcPct val="110000"/>
              </a:lnSpc>
            </a:pPr>
            <a:r>
              <a:rPr lang="en-US" sz="1800" dirty="0"/>
              <a:t>Book publishers could promote highly rated books for movie optioning</a:t>
            </a:r>
          </a:p>
          <a:p>
            <a:pPr lvl="1">
              <a:lnSpc>
                <a:spcPct val="110000"/>
              </a:lnSpc>
            </a:pPr>
            <a:r>
              <a:rPr lang="en-US" sz="1800" dirty="0"/>
              <a:t>Could also have implications for which books get published</a:t>
            </a:r>
          </a:p>
          <a:p>
            <a:pPr lvl="1">
              <a:lnSpc>
                <a:spcPct val="110000"/>
              </a:lnSpc>
            </a:pPr>
            <a:r>
              <a:rPr lang="en-US" sz="1800" dirty="0"/>
              <a:t>Could encourage book publishers and film companies to collaborate</a:t>
            </a:r>
          </a:p>
          <a:p>
            <a:pPr lvl="1">
              <a:lnSpc>
                <a:spcPct val="110000"/>
              </a:lnSpc>
            </a:pPr>
            <a:endParaRPr lang="en-US" sz="1800" dirty="0"/>
          </a:p>
        </p:txBody>
      </p:sp>
      <p:sp>
        <p:nvSpPr>
          <p:cNvPr id="11" name="Content Placeholder 2">
            <a:extLst>
              <a:ext uri="{FF2B5EF4-FFF2-40B4-BE49-F238E27FC236}">
                <a16:creationId xmlns:a16="http://schemas.microsoft.com/office/drawing/2014/main" id="{CD739B7B-F635-4DE2-83F7-3DF635C2B02E}"/>
              </a:ext>
            </a:extLst>
          </p:cNvPr>
          <p:cNvSpPr>
            <a:spLocks noGrp="1"/>
          </p:cNvSpPr>
          <p:nvPr>
            <p:ph idx="1"/>
          </p:nvPr>
        </p:nvSpPr>
        <p:spPr>
          <a:xfrm>
            <a:off x="4884418" y="4370736"/>
            <a:ext cx="6409079" cy="2236732"/>
          </a:xfrm>
        </p:spPr>
        <p:txBody>
          <a:bodyPr anchor="ctr">
            <a:normAutofit/>
          </a:bodyPr>
          <a:lstStyle/>
          <a:p>
            <a:pPr marL="0" indent="0">
              <a:buNone/>
            </a:pPr>
            <a:r>
              <a:rPr lang="en-US" sz="3600" b="1" dirty="0"/>
              <a:t>Ideas for Further Exploration</a:t>
            </a:r>
          </a:p>
          <a:p>
            <a:pPr marL="0" indent="0">
              <a:buNone/>
            </a:pPr>
            <a:endParaRPr lang="en-US" sz="1200" b="1" dirty="0"/>
          </a:p>
          <a:p>
            <a:pPr lvl="1">
              <a:lnSpc>
                <a:spcPct val="110000"/>
              </a:lnSpc>
            </a:pPr>
            <a:r>
              <a:rPr lang="en-US" sz="1800" dirty="0"/>
              <a:t>Explore further correlations between books and movies, there’s more data to be analyzed </a:t>
            </a:r>
          </a:p>
          <a:p>
            <a:pPr lvl="1">
              <a:lnSpc>
                <a:spcPct val="110000"/>
              </a:lnSpc>
            </a:pPr>
            <a:r>
              <a:rPr lang="en-US" sz="1800" dirty="0"/>
              <a:t>Use predictive methods to choose books to adapt to movies</a:t>
            </a:r>
          </a:p>
          <a:p>
            <a:pPr marL="274320" lvl="1" indent="0">
              <a:lnSpc>
                <a:spcPct val="150000"/>
              </a:lnSpc>
              <a:buNone/>
            </a:pPr>
            <a:endParaRPr lang="en-US" sz="1800" dirty="0"/>
          </a:p>
          <a:p>
            <a:pPr lvl="1"/>
            <a:endParaRPr lang="en-US" sz="1800" dirty="0"/>
          </a:p>
        </p:txBody>
      </p:sp>
    </p:spTree>
    <p:extLst>
      <p:ext uri="{BB962C8B-B14F-4D97-AF65-F5344CB8AC3E}">
        <p14:creationId xmlns:p14="http://schemas.microsoft.com/office/powerpoint/2010/main" val="403717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F5F1A62F-9AAF-3149-893B-6CC14C602BA9}"/>
              </a:ext>
            </a:extLst>
          </p:cNvPr>
          <p:cNvSpPr>
            <a:spLocks noGrp="1"/>
          </p:cNvSpPr>
          <p:nvPr>
            <p:ph type="title"/>
          </p:nvPr>
        </p:nvSpPr>
        <p:spPr>
          <a:xfrm>
            <a:off x="1066800" y="1089090"/>
            <a:ext cx="10058400" cy="1371600"/>
          </a:xfrm>
        </p:spPr>
        <p:txBody>
          <a:bodyPr>
            <a:normAutofit/>
          </a:bodyPr>
          <a:lstStyle/>
          <a:p>
            <a:pPr algn="ctr"/>
            <a:r>
              <a:rPr lang="en-US" dirty="0">
                <a:solidFill>
                  <a:srgbClr val="FFFFFF"/>
                </a:solidFill>
              </a:rPr>
              <a:t>Further Exploration</a:t>
            </a:r>
          </a:p>
        </p:txBody>
      </p:sp>
      <p:pic>
        <p:nvPicPr>
          <p:cNvPr id="5" name="Content Placeholder 4" descr="A picture containing text&#10;&#10;Description automatically generated">
            <a:extLst>
              <a:ext uri="{FF2B5EF4-FFF2-40B4-BE49-F238E27FC236}">
                <a16:creationId xmlns:a16="http://schemas.microsoft.com/office/drawing/2014/main" id="{657737A9-3BFF-D642-832F-0F93D92E843E}"/>
              </a:ext>
            </a:extLst>
          </p:cNvPr>
          <p:cNvPicPr>
            <a:picLocks noGrp="1" noChangeAspect="1"/>
          </p:cNvPicPr>
          <p:nvPr>
            <p:ph idx="1"/>
          </p:nvPr>
        </p:nvPicPr>
        <p:blipFill>
          <a:blip r:embed="rId2"/>
          <a:stretch>
            <a:fillRect/>
          </a:stretch>
        </p:blipFill>
        <p:spPr>
          <a:xfrm>
            <a:off x="457202" y="3320402"/>
            <a:ext cx="5263343" cy="2673350"/>
          </a:xfrm>
        </p:spPr>
      </p:pic>
      <p:pic>
        <p:nvPicPr>
          <p:cNvPr id="7" name="Picture 6" descr="Text&#10;&#10;Description automatically generated">
            <a:extLst>
              <a:ext uri="{FF2B5EF4-FFF2-40B4-BE49-F238E27FC236}">
                <a16:creationId xmlns:a16="http://schemas.microsoft.com/office/drawing/2014/main" id="{52A6D7F6-ED88-4247-A39F-4FE872A46B5C}"/>
              </a:ext>
            </a:extLst>
          </p:cNvPr>
          <p:cNvPicPr>
            <a:picLocks noChangeAspect="1"/>
          </p:cNvPicPr>
          <p:nvPr/>
        </p:nvPicPr>
        <p:blipFill>
          <a:blip r:embed="rId3"/>
          <a:stretch>
            <a:fillRect/>
          </a:stretch>
        </p:blipFill>
        <p:spPr>
          <a:xfrm>
            <a:off x="6600305" y="3385847"/>
            <a:ext cx="5134493" cy="2607905"/>
          </a:xfrm>
          <a:prstGeom prst="rect">
            <a:avLst/>
          </a:prstGeom>
        </p:spPr>
      </p:pic>
      <p:sp>
        <p:nvSpPr>
          <p:cNvPr id="3" name="TextBox 2">
            <a:extLst>
              <a:ext uri="{FF2B5EF4-FFF2-40B4-BE49-F238E27FC236}">
                <a16:creationId xmlns:a16="http://schemas.microsoft.com/office/drawing/2014/main" id="{D579ABF1-1549-4AE6-81FB-8A01B22C4319}"/>
              </a:ext>
            </a:extLst>
          </p:cNvPr>
          <p:cNvSpPr txBox="1"/>
          <p:nvPr/>
        </p:nvSpPr>
        <p:spPr>
          <a:xfrm>
            <a:off x="601240" y="5993752"/>
            <a:ext cx="5103807" cy="369332"/>
          </a:xfrm>
          <a:prstGeom prst="rect">
            <a:avLst/>
          </a:prstGeom>
          <a:noFill/>
        </p:spPr>
        <p:txBody>
          <a:bodyPr wrap="square" rtlCol="0">
            <a:spAutoFit/>
          </a:bodyPr>
          <a:lstStyle/>
          <a:p>
            <a:pPr algn="ctr"/>
            <a:r>
              <a:rPr lang="en-US" b="1" dirty="0"/>
              <a:t>Film Adaptations - Themes</a:t>
            </a:r>
          </a:p>
        </p:txBody>
      </p:sp>
      <p:sp>
        <p:nvSpPr>
          <p:cNvPr id="9" name="TextBox 8">
            <a:extLst>
              <a:ext uri="{FF2B5EF4-FFF2-40B4-BE49-F238E27FC236}">
                <a16:creationId xmlns:a16="http://schemas.microsoft.com/office/drawing/2014/main" id="{E1B0C2EB-149F-421C-8C88-FDEDABE680D2}"/>
              </a:ext>
            </a:extLst>
          </p:cNvPr>
          <p:cNvSpPr txBox="1"/>
          <p:nvPr/>
        </p:nvSpPr>
        <p:spPr>
          <a:xfrm>
            <a:off x="6690713" y="5993752"/>
            <a:ext cx="5103807" cy="369332"/>
          </a:xfrm>
          <a:prstGeom prst="rect">
            <a:avLst/>
          </a:prstGeom>
          <a:noFill/>
        </p:spPr>
        <p:txBody>
          <a:bodyPr wrap="square" rtlCol="0">
            <a:spAutoFit/>
          </a:bodyPr>
          <a:lstStyle/>
          <a:p>
            <a:pPr algn="ctr"/>
            <a:r>
              <a:rPr lang="en-US" b="1" dirty="0"/>
              <a:t>All Films - Themes</a:t>
            </a:r>
          </a:p>
        </p:txBody>
      </p:sp>
    </p:spTree>
    <p:extLst>
      <p:ext uri="{BB962C8B-B14F-4D97-AF65-F5344CB8AC3E}">
        <p14:creationId xmlns:p14="http://schemas.microsoft.com/office/powerpoint/2010/main" val="324072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2DCE5B4F-518B-9E40-9BDA-7F53EB70B418}"/>
              </a:ext>
            </a:extLst>
          </p:cNvPr>
          <p:cNvSpPr>
            <a:spLocks noGrp="1"/>
          </p:cNvSpPr>
          <p:nvPr>
            <p:ph type="title"/>
          </p:nvPr>
        </p:nvSpPr>
        <p:spPr>
          <a:xfrm>
            <a:off x="1371488" y="1438093"/>
            <a:ext cx="9424952" cy="3069103"/>
          </a:xfrm>
        </p:spPr>
        <p:txBody>
          <a:bodyPr vert="horz" lIns="91440" tIns="45720" rIns="91440" bIns="45720" rtlCol="0" anchor="ctr">
            <a:normAutofit/>
          </a:bodyPr>
          <a:lstStyle/>
          <a:p>
            <a:pPr algn="ctr">
              <a:lnSpc>
                <a:spcPct val="83000"/>
              </a:lnSpc>
            </a:pPr>
            <a:r>
              <a:rPr lang="en-US" sz="7200" cap="all" spc="-100">
                <a:solidFill>
                  <a:srgbClr val="FFFFFF"/>
                </a:solidFill>
              </a:rPr>
              <a:t>Questions?</a:t>
            </a:r>
          </a:p>
        </p:txBody>
      </p:sp>
    </p:spTree>
    <p:extLst>
      <p:ext uri="{BB962C8B-B14F-4D97-AF65-F5344CB8AC3E}">
        <p14:creationId xmlns:p14="http://schemas.microsoft.com/office/powerpoint/2010/main" val="17758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838-FE3D-184A-B933-48C3D1E54C03}"/>
              </a:ext>
            </a:extLst>
          </p:cNvPr>
          <p:cNvSpPr>
            <a:spLocks noGrp="1"/>
          </p:cNvSpPr>
          <p:nvPr>
            <p:ph type="title"/>
          </p:nvPr>
        </p:nvSpPr>
        <p:spPr>
          <a:xfrm>
            <a:off x="1251679" y="645107"/>
            <a:ext cx="3384329" cy="5421436"/>
          </a:xfrm>
        </p:spPr>
        <p:txBody>
          <a:bodyPr anchor="ctr">
            <a:normAutofit/>
          </a:bodyPr>
          <a:lstStyle/>
          <a:p>
            <a:r>
              <a:rPr lang="en-US" sz="4000"/>
              <a:t>Agenda</a:t>
            </a:r>
          </a:p>
        </p:txBody>
      </p:sp>
      <p:graphicFrame>
        <p:nvGraphicFramePr>
          <p:cNvPr id="5" name="Content Placeholder 2">
            <a:extLst>
              <a:ext uri="{FF2B5EF4-FFF2-40B4-BE49-F238E27FC236}">
                <a16:creationId xmlns:a16="http://schemas.microsoft.com/office/drawing/2014/main" id="{357EC63B-2512-4AE0-A961-2B319FC0B263}"/>
              </a:ext>
            </a:extLst>
          </p:cNvPr>
          <p:cNvGraphicFramePr>
            <a:graphicFrameLocks noGrp="1"/>
          </p:cNvGraphicFramePr>
          <p:nvPr>
            <p:ph idx="1"/>
            <p:extLst>
              <p:ext uri="{D42A27DB-BD31-4B8C-83A1-F6EECF244321}">
                <p14:modId xmlns:p14="http://schemas.microsoft.com/office/powerpoint/2010/main" val="251119831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1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530034" y="875324"/>
            <a:ext cx="5974211" cy="5093520"/>
          </a:xfrm>
        </p:spPr>
        <p:txBody>
          <a:bodyPr anchor="ctr">
            <a:normAutofit/>
          </a:bodyPr>
          <a:lstStyle/>
          <a:p>
            <a:r>
              <a:rPr lang="en-US" sz="2000" dirty="0"/>
              <a:t>“Do book adaptations perform well as movies?”</a:t>
            </a:r>
          </a:p>
          <a:p>
            <a:pPr marL="0" indent="0">
              <a:buNone/>
            </a:pPr>
            <a:endParaRPr lang="en-US" sz="2000" dirty="0"/>
          </a:p>
          <a:p>
            <a:r>
              <a:rPr lang="en-US" sz="2000" dirty="0"/>
              <a:t>Explored book ratings, page counts, genre, audience, publisher type.</a:t>
            </a:r>
          </a:p>
          <a:p>
            <a:pPr marL="0" indent="0">
              <a:buNone/>
            </a:pPr>
            <a:endParaRPr lang="en-US" sz="2000" dirty="0"/>
          </a:p>
          <a:p>
            <a:r>
              <a:rPr lang="en-US" sz="2000" dirty="0"/>
              <a:t>Analyzed 45,000 movies released from March 1910 to July 2017, to find that 835 movies were based on novels during that time period. Performed EDA on 11,128 books via the Goodreads. </a:t>
            </a:r>
          </a:p>
          <a:p>
            <a:pPr marL="0" indent="0">
              <a:buNone/>
            </a:pPr>
            <a:endParaRPr lang="en-US" sz="2000" dirty="0"/>
          </a:p>
          <a:p>
            <a:r>
              <a:rPr lang="en-US" sz="2000" dirty="0"/>
              <a:t>Final dataset consisted of 105 books and corresponding movies.</a:t>
            </a:r>
          </a:p>
          <a:p>
            <a:pPr marL="0" indent="0" algn="ctr">
              <a:buNone/>
            </a:pPr>
            <a:endParaRPr lang="en-US" sz="2000" dirty="0"/>
          </a:p>
        </p:txBody>
      </p:sp>
    </p:spTree>
    <p:extLst>
      <p:ext uri="{BB962C8B-B14F-4D97-AF65-F5344CB8AC3E}">
        <p14:creationId xmlns:p14="http://schemas.microsoft.com/office/powerpoint/2010/main" val="379200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lnSpcReduction="20000"/>
          </a:bodyPr>
          <a:lstStyle/>
          <a:p>
            <a:pPr marL="457200" indent="-457200">
              <a:lnSpc>
                <a:spcPct val="150000"/>
              </a:lnSpc>
              <a:buFont typeface="+mj-lt"/>
              <a:buAutoNum type="arabicPeriod"/>
            </a:pPr>
            <a:r>
              <a:rPr lang="en-US" sz="2800" dirty="0"/>
              <a:t>Identify data sources and dependencies</a:t>
            </a:r>
          </a:p>
          <a:p>
            <a:pPr marL="457200" indent="-457200">
              <a:lnSpc>
                <a:spcPct val="150000"/>
              </a:lnSpc>
              <a:buFont typeface="+mj-lt"/>
              <a:buAutoNum type="arabicPeriod"/>
            </a:pPr>
            <a:r>
              <a:rPr lang="en-US" sz="2800" dirty="0"/>
              <a:t>Collect and clean movie and book data</a:t>
            </a:r>
          </a:p>
          <a:p>
            <a:pPr marL="457200" indent="-457200">
              <a:lnSpc>
                <a:spcPct val="150000"/>
              </a:lnSpc>
              <a:buFont typeface="+mj-lt"/>
              <a:buAutoNum type="arabicPeriod"/>
            </a:pPr>
            <a:r>
              <a:rPr lang="en-US" sz="2800" dirty="0"/>
              <a:t>Merge (5) datasets based on which movies have corresponding book data</a:t>
            </a:r>
          </a:p>
          <a:p>
            <a:pPr marL="457200" indent="-457200">
              <a:lnSpc>
                <a:spcPct val="150000"/>
              </a:lnSpc>
              <a:buFont typeface="+mj-lt"/>
              <a:buAutoNum type="arabicPeriod"/>
            </a:pPr>
            <a:r>
              <a:rPr lang="en-US" sz="2800" dirty="0"/>
              <a:t>Run analysis and visualizations of consequential attributes</a:t>
            </a:r>
          </a:p>
          <a:p>
            <a:pPr marL="457200" indent="-457200">
              <a:lnSpc>
                <a:spcPct val="150000"/>
              </a:lnSpc>
              <a:buFont typeface="+mj-lt"/>
              <a:buAutoNum type="arabicPeriod"/>
            </a:pPr>
            <a:r>
              <a:rPr lang="en-US" sz="2800" dirty="0"/>
              <a:t>Analyze results—Regression, ANOVA, and T-tests</a:t>
            </a:r>
          </a:p>
          <a:p>
            <a:pPr marL="0" indent="0">
              <a:buNone/>
            </a:pPr>
            <a:endParaRPr lang="en-US" sz="2000" dirty="0"/>
          </a:p>
        </p:txBody>
      </p:sp>
    </p:spTree>
    <p:extLst>
      <p:ext uri="{BB962C8B-B14F-4D97-AF65-F5344CB8AC3E}">
        <p14:creationId xmlns:p14="http://schemas.microsoft.com/office/powerpoint/2010/main" val="96661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lnSpcReduction="10000"/>
          </a:bodyPr>
          <a:lstStyle/>
          <a:p>
            <a:pPr marL="0" indent="0" algn="ctr">
              <a:buNone/>
            </a:pPr>
            <a:r>
              <a:rPr lang="en-US" sz="2400" u="sng" dirty="0"/>
              <a:t>Limitations</a:t>
            </a:r>
            <a:r>
              <a:rPr lang="en-US" sz="2400" dirty="0"/>
              <a:t>:</a:t>
            </a:r>
          </a:p>
          <a:p>
            <a:r>
              <a:rPr lang="en-US" sz="2400" dirty="0"/>
              <a:t>Limited sample size (both book and film data)</a:t>
            </a:r>
          </a:p>
          <a:p>
            <a:r>
              <a:rPr lang="en-US" sz="2400" dirty="0"/>
              <a:t>Limited time, scope of project</a:t>
            </a:r>
          </a:p>
          <a:p>
            <a:r>
              <a:rPr lang="en-US" sz="2400" dirty="0"/>
              <a:t>Book editions are from 1910 on</a:t>
            </a:r>
          </a:p>
          <a:p>
            <a:r>
              <a:rPr lang="en-US" sz="2400" dirty="0"/>
              <a:t>Books can be adapted more than once</a:t>
            </a:r>
          </a:p>
          <a:p>
            <a:r>
              <a:rPr lang="en-US" sz="2400" dirty="0"/>
              <a:t>Film release and book sales influence one another</a:t>
            </a:r>
            <a:endParaRPr lang="en-US" sz="2400" u="sng" dirty="0"/>
          </a:p>
          <a:p>
            <a:pPr marL="0" indent="0" algn="ctr">
              <a:buNone/>
            </a:pPr>
            <a:r>
              <a:rPr lang="en-US" sz="2400" u="sng" dirty="0"/>
              <a:t>Assumptions</a:t>
            </a:r>
            <a:r>
              <a:rPr lang="en-US" sz="2400" dirty="0"/>
              <a:t>:</a:t>
            </a:r>
          </a:p>
          <a:p>
            <a:r>
              <a:rPr lang="en-US" sz="2400" dirty="0"/>
              <a:t>Assume data is correct</a:t>
            </a:r>
          </a:p>
          <a:p>
            <a:r>
              <a:rPr lang="en-US" sz="2400" dirty="0"/>
              <a:t>Assume that “Based on Novel” is correctly attributed in the dataset</a:t>
            </a:r>
          </a:p>
          <a:p>
            <a:r>
              <a:rPr lang="en-US" sz="2400" dirty="0"/>
              <a:t>Assume that movie and book IDs match correctly</a:t>
            </a:r>
          </a:p>
        </p:txBody>
      </p:sp>
    </p:spTree>
    <p:extLst>
      <p:ext uri="{BB962C8B-B14F-4D97-AF65-F5344CB8AC3E}">
        <p14:creationId xmlns:p14="http://schemas.microsoft.com/office/powerpoint/2010/main" val="14688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1026" name="Picture 2">
            <a:extLst>
              <a:ext uri="{FF2B5EF4-FFF2-40B4-BE49-F238E27FC236}">
                <a16:creationId xmlns:a16="http://schemas.microsoft.com/office/drawing/2014/main" id="{BB959040-75D0-B04B-9889-8598006393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698" y="1370924"/>
            <a:ext cx="6150358" cy="44759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94559EB-43D2-E146-A641-8F45745F0CA8}"/>
              </a:ext>
            </a:extLst>
          </p:cNvPr>
          <p:cNvSpPr>
            <a:spLocks noGrp="1"/>
          </p:cNvSpPr>
          <p:nvPr>
            <p:ph type="title"/>
          </p:nvPr>
        </p:nvSpPr>
        <p:spPr>
          <a:xfrm>
            <a:off x="7164371" y="1370924"/>
            <a:ext cx="4389140" cy="3917513"/>
          </a:xfrm>
          <a:solidFill>
            <a:schemeClr val="accent1"/>
          </a:solidFill>
        </p:spPr>
        <p:txBody>
          <a:bodyPr>
            <a:noAutofit/>
          </a:bodyPr>
          <a:lstStyle/>
          <a:p>
            <a:pPr algn="ctr"/>
            <a:r>
              <a:rPr lang="en-US" sz="3600" u="sng" dirty="0">
                <a:solidFill>
                  <a:schemeClr val="bg1"/>
                </a:solidFill>
              </a:rPr>
              <a:t>Hypothesis 1</a:t>
            </a:r>
            <a:r>
              <a:rPr lang="en-US" sz="3600" dirty="0">
                <a:solidFill>
                  <a:schemeClr val="bg1"/>
                </a:solidFill>
              </a:rPr>
              <a:t>: </a:t>
            </a:r>
            <a:br>
              <a:rPr lang="en-US" sz="3600" dirty="0">
                <a:solidFill>
                  <a:schemeClr val="bg1"/>
                </a:solidFill>
              </a:rPr>
            </a:br>
            <a:r>
              <a:rPr lang="en-US" sz="3600" dirty="0">
                <a:solidFill>
                  <a:schemeClr val="bg1"/>
                </a:solidFill>
              </a:rPr>
              <a:t>Book to film adaptations have higher ratings than most films. </a:t>
            </a:r>
          </a:p>
        </p:txBody>
      </p:sp>
    </p:spTree>
    <p:extLst>
      <p:ext uri="{BB962C8B-B14F-4D97-AF65-F5344CB8AC3E}">
        <p14:creationId xmlns:p14="http://schemas.microsoft.com/office/powerpoint/2010/main" val="263900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2050" name="Picture 2">
            <a:extLst>
              <a:ext uri="{FF2B5EF4-FFF2-40B4-BE49-F238E27FC236}">
                <a16:creationId xmlns:a16="http://schemas.microsoft.com/office/drawing/2014/main" id="{8202C6DB-74A1-6A47-B24F-47BA4E41D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18" y="679318"/>
            <a:ext cx="5329658" cy="355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5F495B-638E-3D49-9525-A67430F5E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616" y="1838226"/>
            <a:ext cx="5649270" cy="4068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3A3153-056D-8344-8AD0-107FC128CA78}"/>
              </a:ext>
            </a:extLst>
          </p:cNvPr>
          <p:cNvSpPr txBox="1"/>
          <p:nvPr/>
        </p:nvSpPr>
        <p:spPr>
          <a:xfrm>
            <a:off x="686731" y="4328283"/>
            <a:ext cx="4643032" cy="261610"/>
          </a:xfrm>
          <a:prstGeom prst="rect">
            <a:avLst/>
          </a:prstGeom>
          <a:noFill/>
        </p:spPr>
        <p:txBody>
          <a:bodyPr wrap="square" rtlCol="0">
            <a:spAutoFit/>
          </a:bodyPr>
          <a:lstStyle/>
          <a:p>
            <a:pPr algn="ctr"/>
            <a:r>
              <a:rPr lang="en-US" sz="1100" dirty="0"/>
              <a:t>statistic=8.333635521004798, </a:t>
            </a:r>
            <a:r>
              <a:rPr lang="en-US" sz="1100" dirty="0" err="1"/>
              <a:t>pvalue</a:t>
            </a:r>
            <a:r>
              <a:rPr lang="en-US" sz="1100" dirty="0"/>
              <a:t>=8.03194619929397e-15</a:t>
            </a:r>
          </a:p>
        </p:txBody>
      </p:sp>
      <p:sp>
        <p:nvSpPr>
          <p:cNvPr id="5" name="TextBox 4">
            <a:extLst>
              <a:ext uri="{FF2B5EF4-FFF2-40B4-BE49-F238E27FC236}">
                <a16:creationId xmlns:a16="http://schemas.microsoft.com/office/drawing/2014/main" id="{27538C48-849C-214D-996A-68102449FF9E}"/>
              </a:ext>
            </a:extLst>
          </p:cNvPr>
          <p:cNvSpPr txBox="1"/>
          <p:nvPr/>
        </p:nvSpPr>
        <p:spPr>
          <a:xfrm>
            <a:off x="8126101" y="5918092"/>
            <a:ext cx="2145139" cy="430887"/>
          </a:xfrm>
          <a:prstGeom prst="rect">
            <a:avLst/>
          </a:prstGeom>
          <a:noFill/>
        </p:spPr>
        <p:txBody>
          <a:bodyPr wrap="none" rtlCol="0">
            <a:spAutoFit/>
          </a:bodyPr>
          <a:lstStyle/>
          <a:p>
            <a:br>
              <a:rPr lang="en-US" sz="1100" dirty="0"/>
            </a:br>
            <a:r>
              <a:rPr lang="en-US" sz="1100" dirty="0"/>
              <a:t>The </a:t>
            </a:r>
            <a:r>
              <a:rPr lang="en-US" sz="1100" dirty="0" err="1"/>
              <a:t>r-value</a:t>
            </a:r>
            <a:r>
              <a:rPr lang="en-US" sz="1100" dirty="0"/>
              <a:t> is: 0.4813170546977568</a:t>
            </a:r>
          </a:p>
        </p:txBody>
      </p:sp>
    </p:spTree>
    <p:extLst>
      <p:ext uri="{BB962C8B-B14F-4D97-AF65-F5344CB8AC3E}">
        <p14:creationId xmlns:p14="http://schemas.microsoft.com/office/powerpoint/2010/main" val="334240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3074" name="Picture 2">
            <a:extLst>
              <a:ext uri="{FF2B5EF4-FFF2-40B4-BE49-F238E27FC236}">
                <a16:creationId xmlns:a16="http://schemas.microsoft.com/office/drawing/2014/main" id="{BFBA8982-1A67-DB47-A056-C6EE4CB4E8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322" y="1852504"/>
            <a:ext cx="10102588" cy="31308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87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B62B75B-5E2B-3547-A18D-36EC79AD7F78}"/>
              </a:ext>
            </a:extLst>
          </p:cNvPr>
          <p:cNvSpPr>
            <a:spLocks noGrp="1"/>
          </p:cNvSpPr>
          <p:nvPr>
            <p:ph type="title"/>
          </p:nvPr>
        </p:nvSpPr>
        <p:spPr>
          <a:xfrm>
            <a:off x="7561259" y="1108865"/>
            <a:ext cx="4184959" cy="4449940"/>
          </a:xfrm>
          <a:solidFill>
            <a:schemeClr val="accent1"/>
          </a:solidFill>
        </p:spPr>
        <p:txBody>
          <a:bodyPr>
            <a:noAutofit/>
          </a:bodyPr>
          <a:lstStyle/>
          <a:p>
            <a:pPr algn="ctr"/>
            <a:r>
              <a:rPr lang="en-US" sz="3600" u="sng" dirty="0">
                <a:solidFill>
                  <a:schemeClr val="bg1"/>
                </a:solidFill>
              </a:rPr>
              <a:t>Hypothesis 2</a:t>
            </a:r>
            <a:r>
              <a:rPr lang="en-US" sz="3600" dirty="0">
                <a:solidFill>
                  <a:schemeClr val="bg1"/>
                </a:solidFill>
              </a:rPr>
              <a:t>: </a:t>
            </a:r>
            <a:br>
              <a:rPr lang="en-US" sz="3600" dirty="0">
                <a:solidFill>
                  <a:schemeClr val="bg1"/>
                </a:solidFill>
              </a:rPr>
            </a:br>
            <a:r>
              <a:rPr lang="en-US" sz="3600" dirty="0">
                <a:solidFill>
                  <a:schemeClr val="bg1"/>
                </a:solidFill>
              </a:rPr>
              <a:t>Horror adaptation films have higher ratings than other film genres. </a:t>
            </a:r>
          </a:p>
        </p:txBody>
      </p:sp>
      <p:pic>
        <p:nvPicPr>
          <p:cNvPr id="19" name="Content Placeholder 18" descr="Chart, box and whisker chart&#10;&#10;Description automatically generated">
            <a:extLst>
              <a:ext uri="{FF2B5EF4-FFF2-40B4-BE49-F238E27FC236}">
                <a16:creationId xmlns:a16="http://schemas.microsoft.com/office/drawing/2014/main" id="{B5EC476D-5C8A-934B-AEE8-5A7F1D748576}"/>
              </a:ext>
            </a:extLst>
          </p:cNvPr>
          <p:cNvPicPr>
            <a:picLocks noGrp="1" noChangeAspect="1"/>
          </p:cNvPicPr>
          <p:nvPr>
            <p:ph idx="1"/>
          </p:nvPr>
        </p:nvPicPr>
        <p:blipFill rotWithShape="1">
          <a:blip r:embed="rId2"/>
          <a:srcRect l="2814" r="5529" b="4205"/>
          <a:stretch/>
        </p:blipFill>
        <p:spPr>
          <a:xfrm>
            <a:off x="418464" y="1108865"/>
            <a:ext cx="6956094" cy="4698535"/>
          </a:xfrm>
        </p:spPr>
      </p:pic>
      <p:sp>
        <p:nvSpPr>
          <p:cNvPr id="20" name="TextBox 19">
            <a:extLst>
              <a:ext uri="{FF2B5EF4-FFF2-40B4-BE49-F238E27FC236}">
                <a16:creationId xmlns:a16="http://schemas.microsoft.com/office/drawing/2014/main" id="{94840469-AFDC-1A43-82C9-FDC1848680FA}"/>
              </a:ext>
            </a:extLst>
          </p:cNvPr>
          <p:cNvSpPr txBox="1"/>
          <p:nvPr/>
        </p:nvSpPr>
        <p:spPr>
          <a:xfrm>
            <a:off x="1954985" y="5931289"/>
            <a:ext cx="3883051" cy="276999"/>
          </a:xfrm>
          <a:prstGeom prst="rect">
            <a:avLst/>
          </a:prstGeom>
          <a:noFill/>
        </p:spPr>
        <p:txBody>
          <a:bodyPr wrap="none" rtlCol="0">
            <a:spAutoFit/>
          </a:bodyPr>
          <a:lstStyle/>
          <a:p>
            <a:r>
              <a:rPr lang="en-US" sz="1200" dirty="0"/>
              <a:t>statistic=1.4613602433882171, </a:t>
            </a:r>
            <a:r>
              <a:rPr lang="en-US" sz="1200" dirty="0" err="1"/>
              <a:t>pvalue</a:t>
            </a:r>
            <a:r>
              <a:rPr lang="en-US" sz="1200" dirty="0"/>
              <a:t>=0.22261097775355887</a:t>
            </a:r>
          </a:p>
        </p:txBody>
      </p:sp>
    </p:spTree>
    <p:extLst>
      <p:ext uri="{BB962C8B-B14F-4D97-AF65-F5344CB8AC3E}">
        <p14:creationId xmlns:p14="http://schemas.microsoft.com/office/powerpoint/2010/main" val="3815348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{9495A377-170D-0B43-9232-B1F99FAFBC81}tf10001067</Template>
  <TotalTime>7030</TotalTime>
  <Words>446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Garamond</vt:lpstr>
      <vt:lpstr>Savon</vt:lpstr>
      <vt:lpstr>The Success of Book to Film Adaptations</vt:lpstr>
      <vt:lpstr>Agenda</vt:lpstr>
      <vt:lpstr>Background</vt:lpstr>
      <vt:lpstr>Approach</vt:lpstr>
      <vt:lpstr>Approach</vt:lpstr>
      <vt:lpstr>Hypothesis 1:  Book to film adaptations have higher ratings than most films. </vt:lpstr>
      <vt:lpstr>PowerPoint Presentation</vt:lpstr>
      <vt:lpstr>PowerPoint Presentation</vt:lpstr>
      <vt:lpstr>Hypothesis 2:  Horror adaptation films have higher ratings than other film genres. </vt:lpstr>
      <vt:lpstr>Hypothesis 3:  The number of book reviewers and rating for adaptation films are correlated.</vt:lpstr>
      <vt:lpstr>Hypothesis 4:  The number of pages for adaptation films are correlated.</vt:lpstr>
      <vt:lpstr>Conclusion</vt:lpstr>
      <vt:lpstr>Conclusion</vt:lpstr>
      <vt:lpstr>Further Exploration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Books Title </dc:title>
  <dc:creator>Ashley Gates</dc:creator>
  <cp:lastModifiedBy>Lauren To</cp:lastModifiedBy>
  <cp:revision>42</cp:revision>
  <dcterms:created xsi:type="dcterms:W3CDTF">2021-07-27T21:44:15Z</dcterms:created>
  <dcterms:modified xsi:type="dcterms:W3CDTF">2021-09-06T02:14:36Z</dcterms:modified>
</cp:coreProperties>
</file>