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1" r:id="rId2"/>
    <p:sldMasterId id="2147483707" r:id="rId3"/>
  </p:sldMasterIdLst>
  <p:notesMasterIdLst>
    <p:notesMasterId r:id="rId70"/>
  </p:notesMasterIdLst>
  <p:handoutMasterIdLst>
    <p:handoutMasterId r:id="rId71"/>
  </p:handoutMasterIdLst>
  <p:sldIdLst>
    <p:sldId id="778" r:id="rId4"/>
    <p:sldId id="751" r:id="rId5"/>
    <p:sldId id="636" r:id="rId6"/>
    <p:sldId id="258" r:id="rId7"/>
    <p:sldId id="523" r:id="rId8"/>
    <p:sldId id="783" r:id="rId9"/>
    <p:sldId id="814" r:id="rId10"/>
    <p:sldId id="815" r:id="rId11"/>
    <p:sldId id="784" r:id="rId12"/>
    <p:sldId id="530" r:id="rId13"/>
    <p:sldId id="786" r:id="rId14"/>
    <p:sldId id="787" r:id="rId15"/>
    <p:sldId id="533" r:id="rId16"/>
    <p:sldId id="534" r:id="rId17"/>
    <p:sldId id="535" r:id="rId18"/>
    <p:sldId id="536" r:id="rId19"/>
    <p:sldId id="532" r:id="rId20"/>
    <p:sldId id="776" r:id="rId21"/>
    <p:sldId id="538" r:id="rId22"/>
    <p:sldId id="789" r:id="rId23"/>
    <p:sldId id="790" r:id="rId24"/>
    <p:sldId id="791" r:id="rId25"/>
    <p:sldId id="792" r:id="rId26"/>
    <p:sldId id="793" r:id="rId27"/>
    <p:sldId id="325" r:id="rId28"/>
    <p:sldId id="642" r:id="rId29"/>
    <p:sldId id="643" r:id="rId30"/>
    <p:sldId id="644" r:id="rId31"/>
    <p:sldId id="794" r:id="rId32"/>
    <p:sldId id="326" r:id="rId33"/>
    <p:sldId id="816" r:id="rId34"/>
    <p:sldId id="817" r:id="rId35"/>
    <p:sldId id="818" r:id="rId36"/>
    <p:sldId id="819" r:id="rId37"/>
    <p:sldId id="820" r:id="rId38"/>
    <p:sldId id="821" r:id="rId39"/>
    <p:sldId id="327" r:id="rId40"/>
    <p:sldId id="328" r:id="rId41"/>
    <p:sldId id="822" r:id="rId42"/>
    <p:sldId id="330" r:id="rId43"/>
    <p:sldId id="823" r:id="rId44"/>
    <p:sldId id="331" r:id="rId45"/>
    <p:sldId id="680" r:id="rId46"/>
    <p:sldId id="681" r:id="rId47"/>
    <p:sldId id="775" r:id="rId48"/>
    <p:sldId id="687" r:id="rId49"/>
    <p:sldId id="688" r:id="rId50"/>
    <p:sldId id="689" r:id="rId51"/>
    <p:sldId id="690" r:id="rId52"/>
    <p:sldId id="391" r:id="rId53"/>
    <p:sldId id="335" r:id="rId54"/>
    <p:sldId id="399" r:id="rId55"/>
    <p:sldId id="400" r:id="rId56"/>
    <p:sldId id="401" r:id="rId57"/>
    <p:sldId id="392" r:id="rId58"/>
    <p:sldId id="456" r:id="rId59"/>
    <p:sldId id="795" r:id="rId60"/>
    <p:sldId id="517" r:id="rId61"/>
    <p:sldId id="518" r:id="rId62"/>
    <p:sldId id="519" r:id="rId63"/>
    <p:sldId id="520" r:id="rId64"/>
    <p:sldId id="671" r:id="rId65"/>
    <p:sldId id="672" r:id="rId66"/>
    <p:sldId id="824" r:id="rId67"/>
    <p:sldId id="777" r:id="rId68"/>
    <p:sldId id="762" r:id="rId6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99"/>
    <a:srgbClr val="FFFF00"/>
    <a:srgbClr val="DDDDDD"/>
    <a:srgbClr val="FFCCFF"/>
    <a:srgbClr val="FF0000"/>
    <a:srgbClr val="008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35" autoAdjust="0"/>
  </p:normalViewPr>
  <p:slideViewPr>
    <p:cSldViewPr snapToGrid="0">
      <p:cViewPr varScale="1">
        <p:scale>
          <a:sx n="97" d="100"/>
          <a:sy n="97" d="100"/>
        </p:scale>
        <p:origin x="20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 Type="http://schemas.openxmlformats.org/officeDocument/2006/relationships/slide" Target="slides/slide4.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25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62259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ＭＳ Ｐゴシック" charset="0"/>
                <a:cs typeface="ＭＳ Ｐゴシック" charset="0"/>
              </a:defRPr>
            </a:lvl1pPr>
          </a:lstStyle>
          <a:p>
            <a:pPr>
              <a:defRPr/>
            </a:pPr>
            <a:endParaRPr lang="en-US"/>
          </a:p>
        </p:txBody>
      </p:sp>
      <p:sp>
        <p:nvSpPr>
          <p:cNvPr id="62259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62259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E0B69AE5-BEB0-454A-96D1-9BB1020A99C8}" type="slidenum">
              <a:rPr lang="en-US" altLang="en-US"/>
              <a:pPr/>
              <a:t>‹#›</a:t>
            </a:fld>
            <a:endParaRPr lang="en-US" altLang="en-US"/>
          </a:p>
        </p:txBody>
      </p:sp>
    </p:spTree>
    <p:extLst>
      <p:ext uri="{BB962C8B-B14F-4D97-AF65-F5344CB8AC3E}">
        <p14:creationId xmlns:p14="http://schemas.microsoft.com/office/powerpoint/2010/main" val="3434123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ＭＳ Ｐゴシック" charset="0"/>
                <a:cs typeface="ＭＳ Ｐゴシック" charset="0"/>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ＭＳ Ｐゴシック" charset="0"/>
                <a:cs typeface="ＭＳ Ｐゴシック"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A0340278-0F7E-4808-B033-5741F2D594A4}" type="slidenum">
              <a:rPr lang="en-US" altLang="en-US"/>
              <a:pPr/>
              <a:t>‹#›</a:t>
            </a:fld>
            <a:endParaRPr lang="en-US" altLang="en-US"/>
          </a:p>
        </p:txBody>
      </p:sp>
    </p:spTree>
    <p:extLst>
      <p:ext uri="{BB962C8B-B14F-4D97-AF65-F5344CB8AC3E}">
        <p14:creationId xmlns:p14="http://schemas.microsoft.com/office/powerpoint/2010/main" val="682851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Transport Layer provides process-to-process communication service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Network</a:t>
            </a:r>
            <a:r>
              <a:rPr lang="en-US" baseline="0" dirty="0"/>
              <a:t> layer provides </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host-to-host communication service.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Unlike the transport and application layers, there is a piece of the network layer in each and every host and router in the network.</a:t>
            </a:r>
            <a:endParaRPr lang="en-US" dirty="0"/>
          </a:p>
          <a:p>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1</a:t>
            </a:fld>
            <a:endParaRPr lang="en-US" altLang="en-US"/>
          </a:p>
        </p:txBody>
      </p:sp>
    </p:spTree>
    <p:extLst>
      <p:ext uri="{BB962C8B-B14F-4D97-AF65-F5344CB8AC3E}">
        <p14:creationId xmlns:p14="http://schemas.microsoft.com/office/powerpoint/2010/main" val="3885760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29EDE2-3EBF-488E-A83B-2ADD847803D7}"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1410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B6BFB0-3476-48F7-864E-0D99261F8E5D}"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44583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5C4C31-7939-45E0-BE97-016DEBBBDDFE}"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09" charset="0"/>
                <a:ea typeface="MS PGothic" panose="020B0600070205080204" pitchFamily="34" charset="-128"/>
                <a:cs typeface="ＭＳ Ｐゴシック" charset="0"/>
              </a:rPr>
              <a:t>WFQ differs from round robin in that each class may receive a differential amount of service in any interval of time</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2568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RIP: Routing Information Protocol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OSPF: </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Open Shortest Path First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BGP: </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Border Gateway Protocol</a:t>
            </a:r>
            <a:endParaRPr lang="en-US" alt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Times New Roman" pitchFamily="-109" charset="0"/>
              <a:ea typeface="MS PGothic" panose="020B0600070205080204" pitchFamily="34" charset="-128"/>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25</a:t>
            </a:fld>
            <a:endParaRPr lang="en-US" altLang="en-US"/>
          </a:p>
        </p:txBody>
      </p:sp>
    </p:spTree>
    <p:extLst>
      <p:ext uri="{BB962C8B-B14F-4D97-AF65-F5344CB8AC3E}">
        <p14:creationId xmlns:p14="http://schemas.microsoft.com/office/powerpoint/2010/main" val="2072647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TOS: </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distinguish real-time datagrams (such as those used by an IP telephony application) from non-real-time traffic (for example, FTP).</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26</a:t>
            </a:fld>
            <a:endParaRPr lang="en-US" altLang="en-US"/>
          </a:p>
        </p:txBody>
      </p:sp>
    </p:spTree>
    <p:extLst>
      <p:ext uri="{BB962C8B-B14F-4D97-AF65-F5344CB8AC3E}">
        <p14:creationId xmlns:p14="http://schemas.microsoft.com/office/powerpoint/2010/main" val="321650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i="0" u="none" strike="noStrike" kern="1200" dirty="0">
                <a:solidFill>
                  <a:schemeClr val="tx1"/>
                </a:solidFill>
                <a:effectLst/>
                <a:latin typeface="Times New Roman" pitchFamily="-109" charset="0"/>
                <a:ea typeface="MS PGothic" panose="020B0600070205080204" pitchFamily="34" charset="-128"/>
                <a:cs typeface="ＭＳ Ｐゴシック" charset="0"/>
              </a:rPr>
              <a:t>Classless </a:t>
            </a:r>
            <a:r>
              <a:rPr lang="en-US" sz="1200" b="1" i="0" u="none" strike="noStrike" kern="1200" dirty="0" err="1">
                <a:solidFill>
                  <a:schemeClr val="tx1"/>
                </a:solidFill>
                <a:effectLst/>
                <a:latin typeface="Times New Roman" pitchFamily="-109" charset="0"/>
                <a:ea typeface="MS PGothic" panose="020B0600070205080204" pitchFamily="34" charset="-128"/>
                <a:cs typeface="ＭＳ Ｐゴシック" charset="0"/>
              </a:rPr>
              <a:t>Interdomain</a:t>
            </a:r>
            <a:r>
              <a:rPr lang="en-US" sz="1200" b="1" i="0" u="none" strike="noStrike" kern="1200" dirty="0">
                <a:solidFill>
                  <a:schemeClr val="tx1"/>
                </a:solidFill>
                <a:effectLst/>
                <a:latin typeface="Times New Roman" pitchFamily="-109" charset="0"/>
                <a:ea typeface="MS PGothic" panose="020B0600070205080204" pitchFamily="34" charset="-128"/>
                <a:cs typeface="ＭＳ Ｐゴシック" charset="0"/>
              </a:rPr>
              <a:t> Routing (CIDR</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—pronounced </a:t>
            </a:r>
            <a:r>
              <a:rPr lang="en-US" sz="1200" b="0" i="1" kern="1200" dirty="0">
                <a:solidFill>
                  <a:schemeClr val="tx1"/>
                </a:solidFill>
                <a:effectLst/>
                <a:latin typeface="Times New Roman" pitchFamily="-109" charset="0"/>
                <a:ea typeface="MS PGothic" panose="020B0600070205080204" pitchFamily="34" charset="-128"/>
                <a:cs typeface="ＭＳ Ｐゴシック" charset="0"/>
              </a:rPr>
              <a:t>cider</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a:t>
            </a:r>
          </a:p>
          <a:p>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40</a:t>
            </a:fld>
            <a:endParaRPr lang="en-US" altLang="en-US"/>
          </a:p>
        </p:txBody>
      </p:sp>
    </p:spTree>
    <p:extLst>
      <p:ext uri="{BB962C8B-B14F-4D97-AF65-F5344CB8AC3E}">
        <p14:creationId xmlns:p14="http://schemas.microsoft.com/office/powerpoint/2010/main" val="216622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09" charset="0"/>
                <a:ea typeface="MS PGothic" panose="020B0600070205080204" pitchFamily="34" charset="-128"/>
                <a:cs typeface="ＭＳ Ｐゴシック" charset="0"/>
              </a:rPr>
              <a:t>A network administrator can configure DHCP so that a given host receives the same IP address each time it connects to the network, or a host may be assigned a temporary IP address that will be different each time the host connects to the network.</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42</a:t>
            </a:fld>
            <a:endParaRPr lang="en-US" altLang="en-US"/>
          </a:p>
        </p:txBody>
      </p:sp>
    </p:spTree>
    <p:extLst>
      <p:ext uri="{BB962C8B-B14F-4D97-AF65-F5344CB8AC3E}">
        <p14:creationId xmlns:p14="http://schemas.microsoft.com/office/powerpoint/2010/main" val="2518863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C3C934-4540-4734-8E6B-E410B2605F5F}" type="slidenum">
              <a:rPr lang="en-US" altLang="en-US" sz="1300">
                <a:latin typeface="Times New Roman" panose="02020603050405020304" pitchFamily="18" charset="0"/>
              </a:rPr>
              <a:pPr/>
              <a:t>43</a:t>
            </a:fld>
            <a:endParaRPr lang="en-US" altLang="en-US" sz="1300">
              <a:latin typeface="Times New Roman" panose="02020603050405020304" pitchFamily="18"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52275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D309C02-F43B-41FD-902A-74030B61A24E}" type="slidenum">
              <a:rPr lang="en-US" altLang="en-US" sz="1300">
                <a:latin typeface="Times New Roman" panose="02020603050405020304" pitchFamily="18" charset="0"/>
              </a:rPr>
              <a:pPr/>
              <a:t>44</a:t>
            </a:fld>
            <a:endParaRPr lang="en-US" altLang="en-US" sz="1300">
              <a:latin typeface="Times New Roman" panose="02020603050405020304" pitchFamily="18"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30367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MS PGothic" panose="020B0600070205080204" pitchFamily="34" charset="-128"/>
              </a:defRPr>
            </a:lvl1pPr>
            <a:lvl2pPr marL="742950" indent="-285750" defTabSz="965200">
              <a:defRPr sz="2400">
                <a:solidFill>
                  <a:schemeClr val="tx1"/>
                </a:solidFill>
                <a:latin typeface="Arial" panose="020B0604020202020204" pitchFamily="34" charset="0"/>
                <a:ea typeface="MS PGothic" panose="020B0600070205080204" pitchFamily="34" charset="-128"/>
              </a:defRPr>
            </a:lvl2pPr>
            <a:lvl3pPr marL="1143000" indent="-228600" defTabSz="965200">
              <a:defRPr sz="2400">
                <a:solidFill>
                  <a:schemeClr val="tx1"/>
                </a:solidFill>
                <a:latin typeface="Arial" panose="020B0604020202020204" pitchFamily="34" charset="0"/>
                <a:ea typeface="MS PGothic" panose="020B0600070205080204" pitchFamily="34" charset="-128"/>
              </a:defRPr>
            </a:lvl3pPr>
            <a:lvl4pPr marL="1600200" indent="-228600" defTabSz="965200">
              <a:defRPr sz="2400">
                <a:solidFill>
                  <a:schemeClr val="tx1"/>
                </a:solidFill>
                <a:latin typeface="Arial" panose="020B0604020202020204" pitchFamily="34" charset="0"/>
                <a:ea typeface="MS PGothic" panose="020B0600070205080204" pitchFamily="34" charset="-128"/>
              </a:defRPr>
            </a:lvl4pPr>
            <a:lvl5pPr marL="2057400" indent="-228600" defTabSz="965200">
              <a:defRPr sz="2400">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C76E8D6-320A-4AAA-B6CA-2EEE1A5BB80E}" type="slidenum">
              <a:rPr lang="en-US" altLang="en-US" sz="1200">
                <a:solidFill>
                  <a:srgbClr val="000000"/>
                </a:solidFill>
                <a:latin typeface="Times New Roman" panose="02020603050405020304" pitchFamily="18" charset="0"/>
              </a:rPr>
              <a:pPr/>
              <a:t>45</a:t>
            </a:fld>
            <a:endParaRPr lang="en-US" altLang="en-US" sz="1200">
              <a:solidFill>
                <a:srgbClr val="000000"/>
              </a:solidFill>
              <a:latin typeface="Times New Roman" panose="02020603050405020304" pitchFamily="18"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latin typeface="Times New Roman" panose="02020603050405020304" pitchFamily="18" charset="0"/>
              </a:rPr>
              <a:t>yiaddr</a:t>
            </a:r>
            <a:r>
              <a:rPr lang="en-US" altLang="en-US" dirty="0">
                <a:latin typeface="Times New Roman" panose="02020603050405020304" pitchFamily="18" charset="0"/>
              </a:rPr>
              <a:t>: Your Internet Address</a:t>
            </a:r>
          </a:p>
        </p:txBody>
      </p:sp>
    </p:spTree>
    <p:extLst>
      <p:ext uri="{BB962C8B-B14F-4D97-AF65-F5344CB8AC3E}">
        <p14:creationId xmlns:p14="http://schemas.microsoft.com/office/powerpoint/2010/main" val="3183594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09" charset="0"/>
                <a:ea typeface="MS PGothic" panose="020B0600070205080204" pitchFamily="34" charset="-128"/>
                <a:cs typeface="ＭＳ Ｐゴシック" charset="0"/>
              </a:rPr>
              <a:t>Note that the routers in Figure are shown with a truncated protocol stack, that is, with no upper layers above the network layer, </a:t>
            </a:r>
          </a:p>
          <a:p>
            <a:r>
              <a:rPr lang="en-US" sz="1200" b="0" i="0" kern="1200" dirty="0">
                <a:solidFill>
                  <a:schemeClr val="tx1"/>
                </a:solidFill>
                <a:effectLst/>
                <a:latin typeface="Times New Roman" pitchFamily="-109" charset="0"/>
                <a:ea typeface="MS PGothic" panose="020B0600070205080204" pitchFamily="34" charset="-128"/>
                <a:cs typeface="ＭＳ Ｐゴシック" charset="0"/>
              </a:rPr>
              <a:t>because routers do not run application- and transport-layer protocols</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4</a:t>
            </a:fld>
            <a:endParaRPr lang="en-US" altLang="en-US"/>
          </a:p>
        </p:txBody>
      </p:sp>
    </p:spTree>
    <p:extLst>
      <p:ext uri="{BB962C8B-B14F-4D97-AF65-F5344CB8AC3E}">
        <p14:creationId xmlns:p14="http://schemas.microsoft.com/office/powerpoint/2010/main" val="3128727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i="0" kern="1200" dirty="0">
                <a:solidFill>
                  <a:schemeClr val="tx1"/>
                </a:solidFill>
                <a:effectLst/>
                <a:latin typeface="Times New Roman" pitchFamily="-109" charset="0"/>
                <a:ea typeface="MS PGothic" panose="020B0600070205080204" pitchFamily="34" charset="-128"/>
                <a:cs typeface="ＭＳ Ｐゴシック" charset="0"/>
              </a:rPr>
              <a:t>Now after knowing</a:t>
            </a:r>
            <a:r>
              <a:rPr lang="en-US" sz="1200" b="1" i="0" kern="1200" baseline="0" dirty="0">
                <a:solidFill>
                  <a:schemeClr val="tx1"/>
                </a:solidFill>
                <a:effectLst/>
                <a:latin typeface="Times New Roman" pitchFamily="-109" charset="0"/>
                <a:ea typeface="MS PGothic" panose="020B0600070205080204" pitchFamily="34" charset="-128"/>
                <a:cs typeface="ＭＳ Ｐゴシック" charset="0"/>
              </a:rPr>
              <a:t> how the host gets its IP address on a network. The question is how </a:t>
            </a:r>
            <a:r>
              <a:rPr lang="en-US" sz="1200" b="1" i="0" kern="1200" dirty="0">
                <a:solidFill>
                  <a:schemeClr val="tx1"/>
                </a:solidFill>
                <a:effectLst/>
                <a:latin typeface="Times New Roman" pitchFamily="-109" charset="0"/>
                <a:ea typeface="MS PGothic" panose="020B0600070205080204" pitchFamily="34" charset="-128"/>
                <a:cs typeface="ＭＳ Ｐゴシック" charset="0"/>
              </a:rPr>
              <a:t>to obtain a block of IP addresses for use within an organization’s subnet?</a:t>
            </a:r>
            <a:r>
              <a:rPr lang="en-US" sz="1200" b="1" i="0" kern="1200" baseline="0" dirty="0">
                <a:solidFill>
                  <a:schemeClr val="tx1"/>
                </a:solidFill>
                <a:effectLst/>
                <a:latin typeface="Times New Roman" pitchFamily="-109" charset="0"/>
                <a:ea typeface="MS PGothic" panose="020B0600070205080204" pitchFamily="34" charset="-128"/>
                <a:cs typeface="ＭＳ Ｐゴシック" charset="0"/>
              </a:rPr>
              <a:t> </a:t>
            </a:r>
            <a:endParaRPr lang="en-US" sz="1200" b="1" i="0" kern="1200" dirty="0">
              <a:solidFill>
                <a:schemeClr val="tx1"/>
              </a:solidFill>
              <a:effectLst/>
              <a:latin typeface="Times New Roman" pitchFamily="-109" charset="0"/>
              <a:ea typeface="MS PGothic" panose="020B0600070205080204" pitchFamily="34" charset="-128"/>
              <a:cs typeface="ＭＳ Ｐゴシック" charset="0"/>
            </a:endParaRPr>
          </a:p>
          <a:p>
            <a:pPr marL="171450"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A network administrator might first contact its ISP, which would provide addresses from a larger block of addresses that had already been allocated to the ISP</a:t>
            </a:r>
          </a:p>
          <a:p>
            <a:pPr marL="171450"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For example, the ISP may itself have been allocated the address block 200.23.16.0/20</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50</a:t>
            </a:fld>
            <a:endParaRPr lang="en-US" altLang="en-US"/>
          </a:p>
        </p:txBody>
      </p:sp>
    </p:spTree>
    <p:extLst>
      <p:ext uri="{BB962C8B-B14F-4D97-AF65-F5344CB8AC3E}">
        <p14:creationId xmlns:p14="http://schemas.microsoft.com/office/powerpoint/2010/main" val="432248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 is the process of mapping</a:t>
            </a:r>
            <a:r>
              <a:rPr lang="en-US" baseline="0" dirty="0"/>
              <a:t> private IP addresses to </a:t>
            </a:r>
            <a:r>
              <a:rPr lang="en-US" sz="1200" b="0" i="0" kern="1200">
                <a:solidFill>
                  <a:schemeClr val="tx1"/>
                </a:solidFill>
                <a:effectLst/>
                <a:latin typeface="Times New Roman" pitchFamily="-109" charset="0"/>
                <a:ea typeface="MS PGothic" panose="020B0600070205080204" pitchFamily="34" charset="-128"/>
                <a:cs typeface="ＭＳ Ｐゴシック" charset="0"/>
              </a:rPr>
              <a:t>public address</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 </a:t>
            </a:r>
            <a:r>
              <a:rPr lang="en-US" baseline="0" dirty="0"/>
              <a:t>  </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52</a:t>
            </a:fld>
            <a:endParaRPr lang="en-US" altLang="en-US"/>
          </a:p>
        </p:txBody>
      </p:sp>
    </p:spTree>
    <p:extLst>
      <p:ext uri="{BB962C8B-B14F-4D97-AF65-F5344CB8AC3E}">
        <p14:creationId xmlns:p14="http://schemas.microsoft.com/office/powerpoint/2010/main" val="881782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5001, 3345,</a:t>
            </a:r>
            <a:r>
              <a:rPr lang="en-US" baseline="0" dirty="0"/>
              <a:t> 80 are port numbers</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55</a:t>
            </a:fld>
            <a:endParaRPr lang="en-US" altLang="en-US"/>
          </a:p>
        </p:txBody>
      </p:sp>
    </p:spTree>
    <p:extLst>
      <p:ext uri="{BB962C8B-B14F-4D97-AF65-F5344CB8AC3E}">
        <p14:creationId xmlns:p14="http://schemas.microsoft.com/office/powerpoint/2010/main" val="1671667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If an IPv6 datagram received by a router is too large to be forwarded over the outgoing link, the router simply drops the datagram and sends a “</a:t>
            </a:r>
            <a:r>
              <a:rPr lang="en-US" sz="1200" b="1" i="0" kern="1200" dirty="0">
                <a:solidFill>
                  <a:schemeClr val="tx1"/>
                </a:solidFill>
                <a:effectLst/>
                <a:latin typeface="Times New Roman" pitchFamily="-109" charset="0"/>
                <a:ea typeface="MS PGothic" panose="020B0600070205080204" pitchFamily="34" charset="-128"/>
                <a:cs typeface="ＭＳ Ｐゴシック" charset="0"/>
              </a:rPr>
              <a:t>Packet Too Big</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 ICMP error message</a:t>
            </a:r>
            <a:r>
              <a:rPr lang="en-US" sz="1200" b="0" i="0" kern="1200" baseline="0" dirty="0">
                <a:solidFill>
                  <a:schemeClr val="tx1"/>
                </a:solidFill>
                <a:effectLst/>
                <a:latin typeface="Times New Roman" pitchFamily="-109" charset="0"/>
                <a:ea typeface="MS PGothic" panose="020B0600070205080204" pitchFamily="34" charset="-128"/>
                <a:cs typeface="ＭＳ Ｐゴシック" charset="0"/>
              </a:rPr>
              <a:t> </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back to the sender. The sender can then resend the data, using a smaller IP datagram size. </a:t>
            </a:r>
          </a:p>
          <a:p>
            <a:pPr marL="171450"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Fragmentation and reassembly is a time-consuming operation; removing this functionality from the routers and placing it squarely in the end systems considerably speeds up IP forwarding within the network.</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58</a:t>
            </a:fld>
            <a:endParaRPr lang="en-US" altLang="en-US"/>
          </a:p>
        </p:txBody>
      </p:sp>
    </p:spTree>
    <p:extLst>
      <p:ext uri="{BB962C8B-B14F-4D97-AF65-F5344CB8AC3E}">
        <p14:creationId xmlns:p14="http://schemas.microsoft.com/office/powerpoint/2010/main" val="2044946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The primary role of the network layer is to move packets from a sending host to a receiving host. To do so, two important network-layer functions can be identified: forwarding and routing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Forwarding takes place at very short timescales (typically a few nanoseconds), and thus is typically implemented in hardware.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Routing takes place on much longer timescales (typically seconds), and as we will see is often implemented in software.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5</a:t>
            </a:fld>
            <a:endParaRPr lang="en-US" altLang="en-US"/>
          </a:p>
        </p:txBody>
      </p:sp>
    </p:spTree>
    <p:extLst>
      <p:ext uri="{BB962C8B-B14F-4D97-AF65-F5344CB8AC3E}">
        <p14:creationId xmlns:p14="http://schemas.microsoft.com/office/powerpoint/2010/main" val="279384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6</a:t>
            </a:fld>
            <a:endParaRPr lang="en-US" altLang="en-US"/>
          </a:p>
        </p:txBody>
      </p:sp>
    </p:spTree>
    <p:extLst>
      <p:ext uri="{BB962C8B-B14F-4D97-AF65-F5344CB8AC3E}">
        <p14:creationId xmlns:p14="http://schemas.microsoft.com/office/powerpoint/2010/main" val="1500890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The routing algorithm function in one router communicates with the routing algorithm function in other routers to compute the values for its forwarding table.</a:t>
            </a:r>
          </a:p>
          <a:p>
            <a:pPr marL="628650" lvl="1" indent="-171450">
              <a:buFont typeface="Arial" panose="020B0604020202020204" pitchFamily="34" charset="0"/>
              <a:buChar char="•"/>
            </a:pPr>
            <a:r>
              <a:rPr lang="en-US" sz="1200" b="1" i="0" kern="1200" dirty="0">
                <a:solidFill>
                  <a:schemeClr val="tx1"/>
                </a:solidFill>
                <a:effectLst/>
                <a:latin typeface="Times New Roman" pitchFamily="-109" charset="0"/>
                <a:ea typeface="MS PGothic" panose="020B0600070205080204" pitchFamily="34" charset="-128"/>
                <a:cs typeface="ＭＳ Ｐゴシック" charset="0"/>
              </a:rPr>
              <a:t>How is this communication performed</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 By exchanging </a:t>
            </a:r>
            <a:r>
              <a:rPr lang="en-US" sz="1200" b="1" i="0" kern="1200" dirty="0">
                <a:solidFill>
                  <a:schemeClr val="tx1"/>
                </a:solidFill>
                <a:effectLst/>
                <a:latin typeface="Times New Roman" pitchFamily="-109" charset="0"/>
                <a:ea typeface="MS PGothic" panose="020B0600070205080204" pitchFamily="34" charset="-128"/>
                <a:cs typeface="ＭＳ Ｐゴシック" charset="0"/>
              </a:rPr>
              <a:t>routing messages </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containing routing information according to a routing protocol!</a:t>
            </a:r>
          </a:p>
          <a:p>
            <a:pPr marL="628650" lvl="1"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cs typeface="+mn-cs"/>
              </a:rPr>
              <a:t>Both forwarding and routing functions are contained within a router</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7</a:t>
            </a:fld>
            <a:endParaRPr lang="en-US" altLang="en-US"/>
          </a:p>
        </p:txBody>
      </p:sp>
    </p:spTree>
    <p:extLst>
      <p:ext uri="{BB962C8B-B14F-4D97-AF65-F5344CB8AC3E}">
        <p14:creationId xmlns:p14="http://schemas.microsoft.com/office/powerpoint/2010/main" val="209769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A physically separate (from the routers), remote controller computes and distributes the forwarding tables to be used by each and every router.</a:t>
            </a:r>
          </a:p>
          <a:p>
            <a:pPr marL="171450"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rPr>
              <a:t>The </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control-plane routing functionality is separated from the physical router—the routing device performs forwarding only, while the remote controller computes and distributes forwarding tables.</a:t>
            </a:r>
          </a:p>
          <a:p>
            <a:pPr marL="171450" indent="-171450">
              <a:buFont typeface="Arial" panose="020B0604020202020204" pitchFamily="34" charset="0"/>
              <a:buChar char="•"/>
            </a:pP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The controller that computes forwarding tables and interacts with routers is implemented in software,</a:t>
            </a:r>
            <a:r>
              <a:rPr lang="en-US" sz="1200" b="0" i="0" kern="1200" baseline="0" dirty="0">
                <a:solidFill>
                  <a:schemeClr val="tx1"/>
                </a:solidFill>
                <a:effectLst/>
                <a:latin typeface="Times New Roman" pitchFamily="-109" charset="0"/>
                <a:ea typeface="MS PGothic" panose="020B0600070205080204" pitchFamily="34" charset="-128"/>
                <a:cs typeface="ＭＳ Ｐゴシック" charset="0"/>
              </a:rPr>
              <a:t> so the network is called “</a:t>
            </a:r>
            <a:r>
              <a:rPr lang="en-US" sz="1200" b="0" i="0" kern="1200" dirty="0">
                <a:solidFill>
                  <a:schemeClr val="tx1"/>
                </a:solidFill>
                <a:effectLst/>
                <a:latin typeface="Times New Roman" pitchFamily="-109" charset="0"/>
                <a:ea typeface="MS PGothic" panose="020B0600070205080204" pitchFamily="34" charset="-128"/>
                <a:cs typeface="ＭＳ Ｐゴシック" charset="0"/>
              </a:rPr>
              <a:t>software-defined</a:t>
            </a:r>
            <a:r>
              <a:rPr lang="en-US" sz="1200" b="0" i="0" kern="1200" baseline="0" dirty="0">
                <a:solidFill>
                  <a:schemeClr val="tx1"/>
                </a:solidFill>
                <a:effectLst/>
                <a:latin typeface="Times New Roman" pitchFamily="-109" charset="0"/>
                <a:ea typeface="MS PGothic" panose="020B0600070205080204" pitchFamily="34" charset="-128"/>
                <a:cs typeface="ＭＳ Ｐゴシック" charset="0"/>
              </a:rPr>
              <a:t>” network</a:t>
            </a:r>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8</a:t>
            </a:fld>
            <a:endParaRPr lang="en-US" altLang="en-US"/>
          </a:p>
        </p:txBody>
      </p:sp>
    </p:spTree>
    <p:extLst>
      <p:ext uri="{BB962C8B-B14F-4D97-AF65-F5344CB8AC3E}">
        <p14:creationId xmlns:p14="http://schemas.microsoft.com/office/powerpoint/2010/main" val="1236199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12</a:t>
            </a:fld>
            <a:endParaRPr lang="en-US" altLang="en-US"/>
          </a:p>
        </p:txBody>
      </p:sp>
    </p:spTree>
    <p:extLst>
      <p:ext uri="{BB962C8B-B14F-4D97-AF65-F5344CB8AC3E}">
        <p14:creationId xmlns:p14="http://schemas.microsoft.com/office/powerpoint/2010/main" val="603222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Does Queuing Occur?</a:t>
            </a:r>
          </a:p>
          <a:p>
            <a:pPr marL="171450" indent="-171450">
              <a:buFont typeface="Arial" panose="020B0604020202020204" pitchFamily="34" charset="0"/>
              <a:buChar char="•"/>
            </a:pPr>
            <a:r>
              <a:rPr lang="en-US" dirty="0"/>
              <a:t>Packet queues may form at both the input ports and the output ports</a:t>
            </a:r>
          </a:p>
        </p:txBody>
      </p:sp>
      <p:sp>
        <p:nvSpPr>
          <p:cNvPr id="4" name="Slide Number Placeholder 3"/>
          <p:cNvSpPr>
            <a:spLocks noGrp="1"/>
          </p:cNvSpPr>
          <p:nvPr>
            <p:ph type="sldNum" sz="quarter" idx="10"/>
          </p:nvPr>
        </p:nvSpPr>
        <p:spPr/>
        <p:txBody>
          <a:bodyPr/>
          <a:lstStyle/>
          <a:p>
            <a:fld id="{A0340278-0F7E-4808-B033-5741F2D594A4}" type="slidenum">
              <a:rPr lang="en-US" altLang="en-US" smtClean="0"/>
              <a:pPr/>
              <a:t>17</a:t>
            </a:fld>
            <a:endParaRPr lang="en-US" altLang="en-US"/>
          </a:p>
        </p:txBody>
      </p:sp>
    </p:spTree>
    <p:extLst>
      <p:ext uri="{BB962C8B-B14F-4D97-AF65-F5344CB8AC3E}">
        <p14:creationId xmlns:p14="http://schemas.microsoft.com/office/powerpoint/2010/main" val="2785729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AF3B42-D29E-4177-9A4F-65A12784831B}"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662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6" name="Rectangle 8"/>
          <p:cNvSpPr>
            <a:spLocks noGrp="1" noChangeArrowheads="1"/>
          </p:cNvSpPr>
          <p:nvPr>
            <p:ph type="sldNum" sz="quarter" idx="12"/>
          </p:nvPr>
        </p:nvSpPr>
        <p:spPr/>
        <p:txBody>
          <a:bodyPr/>
          <a:lstStyle>
            <a:lvl1pPr>
              <a:defRPr/>
            </a:lvl1pPr>
          </a:lstStyle>
          <a:p>
            <a:r>
              <a:rPr lang="en-US" altLang="en-US"/>
              <a:t>4-</a:t>
            </a:r>
            <a:fld id="{73985E6A-C3BB-4DBB-8868-DBD6736FCF81}" type="slidenum">
              <a:rPr lang="en-US" altLang="en-US"/>
              <a:pPr/>
              <a:t>‹#›</a:t>
            </a:fld>
            <a:endParaRPr lang="en-US" altLang="en-US"/>
          </a:p>
        </p:txBody>
      </p:sp>
    </p:spTree>
    <p:extLst>
      <p:ext uri="{BB962C8B-B14F-4D97-AF65-F5344CB8AC3E}">
        <p14:creationId xmlns:p14="http://schemas.microsoft.com/office/powerpoint/2010/main" val="390658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6" name="Rectangle 8"/>
          <p:cNvSpPr>
            <a:spLocks noGrp="1" noChangeArrowheads="1"/>
          </p:cNvSpPr>
          <p:nvPr>
            <p:ph type="sldNum" sz="quarter" idx="12"/>
          </p:nvPr>
        </p:nvSpPr>
        <p:spPr/>
        <p:txBody>
          <a:bodyPr/>
          <a:lstStyle>
            <a:lvl1pPr>
              <a:defRPr/>
            </a:lvl1pPr>
          </a:lstStyle>
          <a:p>
            <a:r>
              <a:rPr lang="en-US" altLang="en-US"/>
              <a:t>4-</a:t>
            </a:r>
            <a:fld id="{E2DDFDBC-32FA-4E12-849B-EAC13D18AEC5}" type="slidenum">
              <a:rPr lang="en-US" altLang="en-US"/>
              <a:pPr/>
              <a:t>‹#›</a:t>
            </a:fld>
            <a:endParaRPr lang="en-US" altLang="en-US"/>
          </a:p>
        </p:txBody>
      </p:sp>
    </p:spTree>
    <p:extLst>
      <p:ext uri="{BB962C8B-B14F-4D97-AF65-F5344CB8AC3E}">
        <p14:creationId xmlns:p14="http://schemas.microsoft.com/office/powerpoint/2010/main" val="260377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6" name="Rectangle 8"/>
          <p:cNvSpPr>
            <a:spLocks noGrp="1" noChangeArrowheads="1"/>
          </p:cNvSpPr>
          <p:nvPr>
            <p:ph type="sldNum" sz="quarter" idx="12"/>
          </p:nvPr>
        </p:nvSpPr>
        <p:spPr/>
        <p:txBody>
          <a:bodyPr/>
          <a:lstStyle>
            <a:lvl1pPr>
              <a:defRPr/>
            </a:lvl1pPr>
          </a:lstStyle>
          <a:p>
            <a:r>
              <a:rPr lang="en-US" altLang="en-US"/>
              <a:t>4-</a:t>
            </a:r>
            <a:fld id="{02ADE222-10CA-4A3D-B591-0165EAA9650E}" type="slidenum">
              <a:rPr lang="en-US" altLang="en-US"/>
              <a:pPr/>
              <a:t>‹#›</a:t>
            </a:fld>
            <a:endParaRPr lang="en-US" altLang="en-US"/>
          </a:p>
        </p:txBody>
      </p:sp>
    </p:spTree>
    <p:extLst>
      <p:ext uri="{BB962C8B-B14F-4D97-AF65-F5344CB8AC3E}">
        <p14:creationId xmlns:p14="http://schemas.microsoft.com/office/powerpoint/2010/main" val="2037259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7" name="Rectangle 8"/>
          <p:cNvSpPr>
            <a:spLocks noGrp="1" noChangeArrowheads="1"/>
          </p:cNvSpPr>
          <p:nvPr>
            <p:ph type="sldNum" sz="quarter" idx="12"/>
          </p:nvPr>
        </p:nvSpPr>
        <p:spPr/>
        <p:txBody>
          <a:bodyPr/>
          <a:lstStyle>
            <a:lvl1pPr>
              <a:defRPr/>
            </a:lvl1pPr>
          </a:lstStyle>
          <a:p>
            <a:r>
              <a:rPr lang="en-US" altLang="en-US"/>
              <a:t>4-</a:t>
            </a:r>
            <a:fld id="{036D7D8B-BE43-4575-AC9C-6DA91EA18B4A}" type="slidenum">
              <a:rPr lang="en-US" altLang="en-US"/>
              <a:pPr/>
              <a:t>‹#›</a:t>
            </a:fld>
            <a:endParaRPr lang="en-US" altLang="en-US"/>
          </a:p>
        </p:txBody>
      </p:sp>
    </p:spTree>
    <p:extLst>
      <p:ext uri="{BB962C8B-B14F-4D97-AF65-F5344CB8AC3E}">
        <p14:creationId xmlns:p14="http://schemas.microsoft.com/office/powerpoint/2010/main" val="2420632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BE40A640-5944-48BA-BBC5-C17D6EB81231}" type="slidenum">
              <a:rPr lang="en-US" altLang="en-US"/>
              <a:pPr/>
              <a:t>‹#›</a:t>
            </a:fld>
            <a:endParaRPr lang="en-US" altLang="en-US"/>
          </a:p>
        </p:txBody>
      </p:sp>
    </p:spTree>
    <p:extLst>
      <p:ext uri="{BB962C8B-B14F-4D97-AF65-F5344CB8AC3E}">
        <p14:creationId xmlns:p14="http://schemas.microsoft.com/office/powerpoint/2010/main" val="832784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6E209D6D-C231-46EC-B5D8-50C8C0F7A6AA}" type="slidenum">
              <a:rPr lang="en-US" altLang="en-US"/>
              <a:pPr/>
              <a:t>‹#›</a:t>
            </a:fld>
            <a:endParaRPr lang="en-US" altLang="en-US"/>
          </a:p>
        </p:txBody>
      </p:sp>
    </p:spTree>
    <p:extLst>
      <p:ext uri="{BB962C8B-B14F-4D97-AF65-F5344CB8AC3E}">
        <p14:creationId xmlns:p14="http://schemas.microsoft.com/office/powerpoint/2010/main" val="4199768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D6DB1C22-B699-4F5B-B5C1-012DBA1DB8E1}" type="slidenum">
              <a:rPr lang="en-US" altLang="en-US"/>
              <a:pPr/>
              <a:t>‹#›</a:t>
            </a:fld>
            <a:endParaRPr lang="en-US" altLang="en-US"/>
          </a:p>
        </p:txBody>
      </p:sp>
    </p:spTree>
    <p:extLst>
      <p:ext uri="{BB962C8B-B14F-4D97-AF65-F5344CB8AC3E}">
        <p14:creationId xmlns:p14="http://schemas.microsoft.com/office/powerpoint/2010/main" val="3623193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D754834F-E22D-40FE-B133-17C971A6827A}" type="slidenum">
              <a:rPr lang="en-US" altLang="en-US"/>
              <a:pPr/>
              <a:t>‹#›</a:t>
            </a:fld>
            <a:endParaRPr lang="en-US" altLang="en-US"/>
          </a:p>
        </p:txBody>
      </p:sp>
    </p:spTree>
    <p:extLst>
      <p:ext uri="{BB962C8B-B14F-4D97-AF65-F5344CB8AC3E}">
        <p14:creationId xmlns:p14="http://schemas.microsoft.com/office/powerpoint/2010/main" val="625306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9"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A5BBB5B8-F5AC-4339-B84D-AD90F30BAD61}" type="slidenum">
              <a:rPr lang="en-US" altLang="en-US"/>
              <a:pPr/>
              <a:t>‹#›</a:t>
            </a:fld>
            <a:endParaRPr lang="en-US" altLang="en-US"/>
          </a:p>
        </p:txBody>
      </p:sp>
    </p:spTree>
    <p:extLst>
      <p:ext uri="{BB962C8B-B14F-4D97-AF65-F5344CB8AC3E}">
        <p14:creationId xmlns:p14="http://schemas.microsoft.com/office/powerpoint/2010/main" val="2523976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5"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85257C90-30A9-4936-8297-7C22329A0227}" type="slidenum">
              <a:rPr lang="en-US" altLang="en-US"/>
              <a:pPr/>
              <a:t>‹#›</a:t>
            </a:fld>
            <a:endParaRPr lang="en-US" altLang="en-US"/>
          </a:p>
        </p:txBody>
      </p:sp>
    </p:spTree>
    <p:extLst>
      <p:ext uri="{BB962C8B-B14F-4D97-AF65-F5344CB8AC3E}">
        <p14:creationId xmlns:p14="http://schemas.microsoft.com/office/powerpoint/2010/main" val="4202968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4"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39F5983E-087F-4C68-B7CC-77A00ABBB93B}" type="slidenum">
              <a:rPr lang="en-US" altLang="en-US"/>
              <a:pPr/>
              <a:t>‹#›</a:t>
            </a:fld>
            <a:endParaRPr lang="en-US" altLang="en-US"/>
          </a:p>
        </p:txBody>
      </p:sp>
    </p:spTree>
    <p:extLst>
      <p:ext uri="{BB962C8B-B14F-4D97-AF65-F5344CB8AC3E}">
        <p14:creationId xmlns:p14="http://schemas.microsoft.com/office/powerpoint/2010/main" val="273625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6" name="Rectangle 8"/>
          <p:cNvSpPr>
            <a:spLocks noGrp="1" noChangeArrowheads="1"/>
          </p:cNvSpPr>
          <p:nvPr>
            <p:ph type="sldNum" sz="quarter" idx="12"/>
          </p:nvPr>
        </p:nvSpPr>
        <p:spPr/>
        <p:txBody>
          <a:bodyPr/>
          <a:lstStyle>
            <a:lvl1pPr>
              <a:defRPr/>
            </a:lvl1pPr>
          </a:lstStyle>
          <a:p>
            <a:r>
              <a:rPr lang="en-US" altLang="en-US"/>
              <a:t>4-</a:t>
            </a:r>
            <a:fld id="{AFEB17E9-E677-4D3F-BD87-6E87571CF742}" type="slidenum">
              <a:rPr lang="en-US" altLang="en-US"/>
              <a:pPr/>
              <a:t>‹#›</a:t>
            </a:fld>
            <a:endParaRPr lang="en-US" altLang="en-US"/>
          </a:p>
        </p:txBody>
      </p:sp>
    </p:spTree>
    <p:extLst>
      <p:ext uri="{BB962C8B-B14F-4D97-AF65-F5344CB8AC3E}">
        <p14:creationId xmlns:p14="http://schemas.microsoft.com/office/powerpoint/2010/main" val="4173399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95D9A8C2-12FE-43C6-8DF8-63C541DF5331}" type="slidenum">
              <a:rPr lang="en-US" altLang="en-US"/>
              <a:pPr/>
              <a:t>‹#›</a:t>
            </a:fld>
            <a:endParaRPr lang="en-US" altLang="en-US"/>
          </a:p>
        </p:txBody>
      </p:sp>
    </p:spTree>
    <p:extLst>
      <p:ext uri="{BB962C8B-B14F-4D97-AF65-F5344CB8AC3E}">
        <p14:creationId xmlns:p14="http://schemas.microsoft.com/office/powerpoint/2010/main" val="4173231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DCABFB95-2D8D-4FA5-8EDB-3676E5070608}" type="slidenum">
              <a:rPr lang="en-US" altLang="en-US"/>
              <a:pPr/>
              <a:t>‹#›</a:t>
            </a:fld>
            <a:endParaRPr lang="en-US" altLang="en-US"/>
          </a:p>
        </p:txBody>
      </p:sp>
    </p:spTree>
    <p:extLst>
      <p:ext uri="{BB962C8B-B14F-4D97-AF65-F5344CB8AC3E}">
        <p14:creationId xmlns:p14="http://schemas.microsoft.com/office/powerpoint/2010/main" val="859754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747BF654-EB64-4ED6-A6CC-BCF0EBCA6462}" type="slidenum">
              <a:rPr lang="en-US" altLang="en-US"/>
              <a:pPr/>
              <a:t>‹#›</a:t>
            </a:fld>
            <a:endParaRPr lang="en-US" altLang="en-US"/>
          </a:p>
        </p:txBody>
      </p:sp>
    </p:spTree>
    <p:extLst>
      <p:ext uri="{BB962C8B-B14F-4D97-AF65-F5344CB8AC3E}">
        <p14:creationId xmlns:p14="http://schemas.microsoft.com/office/powerpoint/2010/main" val="1354590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55B60710-F7C5-4607-89CB-720A45E34876}" type="slidenum">
              <a:rPr lang="en-US" altLang="en-US"/>
              <a:pPr/>
              <a:t>‹#›</a:t>
            </a:fld>
            <a:endParaRPr lang="en-US" altLang="en-US"/>
          </a:p>
        </p:txBody>
      </p:sp>
    </p:spTree>
    <p:extLst>
      <p:ext uri="{BB962C8B-B14F-4D97-AF65-F5344CB8AC3E}">
        <p14:creationId xmlns:p14="http://schemas.microsoft.com/office/powerpoint/2010/main" val="5319257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46A04384-5262-4DF3-B372-862F15E1BF99}" type="slidenum">
              <a:rPr lang="en-US" altLang="en-US"/>
              <a:pPr/>
              <a:t>‹#›</a:t>
            </a:fld>
            <a:endParaRPr lang="en-US" altLang="en-US"/>
          </a:p>
        </p:txBody>
      </p:sp>
    </p:spTree>
    <p:extLst>
      <p:ext uri="{BB962C8B-B14F-4D97-AF65-F5344CB8AC3E}">
        <p14:creationId xmlns:p14="http://schemas.microsoft.com/office/powerpoint/2010/main" val="37834734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653AFECC-ED6C-476C-B9AA-DD561DC613F2}" type="slidenum">
              <a:rPr lang="en-US" altLang="en-US"/>
              <a:pPr/>
              <a:t>‹#›</a:t>
            </a:fld>
            <a:endParaRPr lang="en-US" altLang="en-US"/>
          </a:p>
        </p:txBody>
      </p:sp>
    </p:spTree>
    <p:extLst>
      <p:ext uri="{BB962C8B-B14F-4D97-AF65-F5344CB8AC3E}">
        <p14:creationId xmlns:p14="http://schemas.microsoft.com/office/powerpoint/2010/main" val="3905354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109A9B0C-4108-4B68-98AE-3193747BEE0A}" type="slidenum">
              <a:rPr lang="en-US" altLang="en-US"/>
              <a:pPr/>
              <a:t>‹#›</a:t>
            </a:fld>
            <a:endParaRPr lang="en-US" altLang="en-US"/>
          </a:p>
        </p:txBody>
      </p:sp>
    </p:spTree>
    <p:extLst>
      <p:ext uri="{BB962C8B-B14F-4D97-AF65-F5344CB8AC3E}">
        <p14:creationId xmlns:p14="http://schemas.microsoft.com/office/powerpoint/2010/main" val="1974596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BBE18BBD-89F6-49CA-9E62-77588DF48F3E}" type="slidenum">
              <a:rPr lang="en-US" altLang="en-US"/>
              <a:pPr/>
              <a:t>‹#›</a:t>
            </a:fld>
            <a:endParaRPr lang="en-US" altLang="en-US"/>
          </a:p>
        </p:txBody>
      </p:sp>
    </p:spTree>
    <p:extLst>
      <p:ext uri="{BB962C8B-B14F-4D97-AF65-F5344CB8AC3E}">
        <p14:creationId xmlns:p14="http://schemas.microsoft.com/office/powerpoint/2010/main" val="20566624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9"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CECBE65F-FF6D-47D7-9D14-BA0F98647047}" type="slidenum">
              <a:rPr lang="en-US" altLang="en-US"/>
              <a:pPr/>
              <a:t>‹#›</a:t>
            </a:fld>
            <a:endParaRPr lang="en-US" altLang="en-US"/>
          </a:p>
        </p:txBody>
      </p:sp>
    </p:spTree>
    <p:extLst>
      <p:ext uri="{BB962C8B-B14F-4D97-AF65-F5344CB8AC3E}">
        <p14:creationId xmlns:p14="http://schemas.microsoft.com/office/powerpoint/2010/main" val="1162795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5"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F01351CD-3FC3-4D32-9513-8D664897A762}" type="slidenum">
              <a:rPr lang="en-US" altLang="en-US"/>
              <a:pPr/>
              <a:t>‹#›</a:t>
            </a:fld>
            <a:endParaRPr lang="en-US" altLang="en-US"/>
          </a:p>
        </p:txBody>
      </p:sp>
    </p:spTree>
    <p:extLst>
      <p:ext uri="{BB962C8B-B14F-4D97-AF65-F5344CB8AC3E}">
        <p14:creationId xmlns:p14="http://schemas.microsoft.com/office/powerpoint/2010/main" val="2708830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6" name="Rectangle 8"/>
          <p:cNvSpPr>
            <a:spLocks noGrp="1" noChangeArrowheads="1"/>
          </p:cNvSpPr>
          <p:nvPr>
            <p:ph type="sldNum" sz="quarter" idx="12"/>
          </p:nvPr>
        </p:nvSpPr>
        <p:spPr/>
        <p:txBody>
          <a:bodyPr/>
          <a:lstStyle>
            <a:lvl1pPr>
              <a:defRPr/>
            </a:lvl1pPr>
          </a:lstStyle>
          <a:p>
            <a:r>
              <a:rPr lang="en-US" altLang="en-US"/>
              <a:t>4-</a:t>
            </a:r>
            <a:fld id="{5FA39AC7-4C1F-4B76-8753-BD74D3DDE6ED}" type="slidenum">
              <a:rPr lang="en-US" altLang="en-US"/>
              <a:pPr/>
              <a:t>‹#›</a:t>
            </a:fld>
            <a:endParaRPr lang="en-US" altLang="en-US"/>
          </a:p>
        </p:txBody>
      </p:sp>
    </p:spTree>
    <p:extLst>
      <p:ext uri="{BB962C8B-B14F-4D97-AF65-F5344CB8AC3E}">
        <p14:creationId xmlns:p14="http://schemas.microsoft.com/office/powerpoint/2010/main" val="29478604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4"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4B1A463C-17BC-41D0-9A9B-36DED8DD59E2}" type="slidenum">
              <a:rPr lang="en-US" altLang="en-US"/>
              <a:pPr/>
              <a:t>‹#›</a:t>
            </a:fld>
            <a:endParaRPr lang="en-US" altLang="en-US"/>
          </a:p>
        </p:txBody>
      </p:sp>
    </p:spTree>
    <p:extLst>
      <p:ext uri="{BB962C8B-B14F-4D97-AF65-F5344CB8AC3E}">
        <p14:creationId xmlns:p14="http://schemas.microsoft.com/office/powerpoint/2010/main" val="2277589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C54A9068-4784-474D-A9BF-6CB3A5A14637}" type="slidenum">
              <a:rPr lang="en-US" altLang="en-US"/>
              <a:pPr/>
              <a:t>‹#›</a:t>
            </a:fld>
            <a:endParaRPr lang="en-US" altLang="en-US"/>
          </a:p>
        </p:txBody>
      </p:sp>
    </p:spTree>
    <p:extLst>
      <p:ext uri="{BB962C8B-B14F-4D97-AF65-F5344CB8AC3E}">
        <p14:creationId xmlns:p14="http://schemas.microsoft.com/office/powerpoint/2010/main" val="508928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81BDB8AE-A597-462E-B730-B986B457C960}" type="slidenum">
              <a:rPr lang="en-US" altLang="en-US"/>
              <a:pPr/>
              <a:t>‹#›</a:t>
            </a:fld>
            <a:endParaRPr lang="en-US" altLang="en-US"/>
          </a:p>
        </p:txBody>
      </p:sp>
    </p:spTree>
    <p:extLst>
      <p:ext uri="{BB962C8B-B14F-4D97-AF65-F5344CB8AC3E}">
        <p14:creationId xmlns:p14="http://schemas.microsoft.com/office/powerpoint/2010/main" val="54774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3B49EB2F-E8A2-4612-8039-EAC1A1798B3D}" type="slidenum">
              <a:rPr lang="en-US" altLang="en-US"/>
              <a:pPr/>
              <a:t>‹#›</a:t>
            </a:fld>
            <a:endParaRPr lang="en-US" altLang="en-US"/>
          </a:p>
        </p:txBody>
      </p:sp>
    </p:spTree>
    <p:extLst>
      <p:ext uri="{BB962C8B-B14F-4D97-AF65-F5344CB8AC3E}">
        <p14:creationId xmlns:p14="http://schemas.microsoft.com/office/powerpoint/2010/main" val="22270825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a:t>Transport</a:t>
            </a:r>
            <a:r>
              <a:rPr lang="en-US" sz="1400"/>
              <a:t> </a:t>
            </a:r>
            <a:r>
              <a:rPr lang="en-US"/>
              <a:t>Layer</a:t>
            </a:r>
          </a:p>
        </p:txBody>
      </p:sp>
      <p:sp>
        <p:nvSpPr>
          <p:cNvPr id="6" name="Rectangle 6"/>
          <p:cNvSpPr>
            <a:spLocks noGrp="1" noChangeArrowheads="1"/>
          </p:cNvSpPr>
          <p:nvPr>
            <p:ph type="sldNum" sz="quarter" idx="12"/>
          </p:nvPr>
        </p:nvSpPr>
        <p:spPr/>
        <p:txBody>
          <a:bodyPr/>
          <a:lstStyle>
            <a:lvl1pPr>
              <a:defRPr>
                <a:latin typeface="Arial" panose="020B0604020202020204" pitchFamily="34" charset="0"/>
              </a:defRPr>
            </a:lvl1pPr>
          </a:lstStyle>
          <a:p>
            <a:r>
              <a:rPr lang="en-US" altLang="en-US"/>
              <a:t>3-</a:t>
            </a:r>
            <a:fld id="{E97C9BC4-7861-44C2-8F81-83D8D1917309}" type="slidenum">
              <a:rPr lang="en-US" altLang="en-US"/>
              <a:pPr/>
              <a:t>‹#›</a:t>
            </a:fld>
            <a:endParaRPr lang="en-US" altLang="en-US"/>
          </a:p>
        </p:txBody>
      </p:sp>
    </p:spTree>
    <p:extLst>
      <p:ext uri="{BB962C8B-B14F-4D97-AF65-F5344CB8AC3E}">
        <p14:creationId xmlns:p14="http://schemas.microsoft.com/office/powerpoint/2010/main" val="260049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7" name="Rectangle 8"/>
          <p:cNvSpPr>
            <a:spLocks noGrp="1" noChangeArrowheads="1"/>
          </p:cNvSpPr>
          <p:nvPr>
            <p:ph type="sldNum" sz="quarter" idx="12"/>
          </p:nvPr>
        </p:nvSpPr>
        <p:spPr/>
        <p:txBody>
          <a:bodyPr/>
          <a:lstStyle>
            <a:lvl1pPr>
              <a:defRPr/>
            </a:lvl1pPr>
          </a:lstStyle>
          <a:p>
            <a:r>
              <a:rPr lang="en-US" altLang="en-US"/>
              <a:t>4-</a:t>
            </a:r>
            <a:fld id="{E1AEAAFC-D0D8-4A9E-B387-C7D3D23B6447}" type="slidenum">
              <a:rPr lang="en-US" altLang="en-US"/>
              <a:pPr/>
              <a:t>‹#›</a:t>
            </a:fld>
            <a:endParaRPr lang="en-US" altLang="en-US"/>
          </a:p>
        </p:txBody>
      </p:sp>
    </p:spTree>
    <p:extLst>
      <p:ext uri="{BB962C8B-B14F-4D97-AF65-F5344CB8AC3E}">
        <p14:creationId xmlns:p14="http://schemas.microsoft.com/office/powerpoint/2010/main" val="337498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9" name="Rectangle 8"/>
          <p:cNvSpPr>
            <a:spLocks noGrp="1" noChangeArrowheads="1"/>
          </p:cNvSpPr>
          <p:nvPr>
            <p:ph type="sldNum" sz="quarter" idx="12"/>
          </p:nvPr>
        </p:nvSpPr>
        <p:spPr/>
        <p:txBody>
          <a:bodyPr/>
          <a:lstStyle>
            <a:lvl1pPr>
              <a:defRPr/>
            </a:lvl1pPr>
          </a:lstStyle>
          <a:p>
            <a:r>
              <a:rPr lang="en-US" altLang="en-US"/>
              <a:t>4-</a:t>
            </a:r>
            <a:fld id="{AFE25941-D931-45B8-83D0-6B689F418760}" type="slidenum">
              <a:rPr lang="en-US" altLang="en-US"/>
              <a:pPr/>
              <a:t>‹#›</a:t>
            </a:fld>
            <a:endParaRPr lang="en-US" altLang="en-US"/>
          </a:p>
        </p:txBody>
      </p:sp>
    </p:spTree>
    <p:extLst>
      <p:ext uri="{BB962C8B-B14F-4D97-AF65-F5344CB8AC3E}">
        <p14:creationId xmlns:p14="http://schemas.microsoft.com/office/powerpoint/2010/main" val="304992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5" name="Rectangle 8"/>
          <p:cNvSpPr>
            <a:spLocks noGrp="1" noChangeArrowheads="1"/>
          </p:cNvSpPr>
          <p:nvPr>
            <p:ph type="sldNum" sz="quarter" idx="12"/>
          </p:nvPr>
        </p:nvSpPr>
        <p:spPr/>
        <p:txBody>
          <a:bodyPr/>
          <a:lstStyle>
            <a:lvl1pPr>
              <a:defRPr/>
            </a:lvl1pPr>
          </a:lstStyle>
          <a:p>
            <a:r>
              <a:rPr lang="en-US" altLang="en-US"/>
              <a:t>4-</a:t>
            </a:r>
            <a:fld id="{2084A315-4489-4CBA-864E-8243779A6FF2}" type="slidenum">
              <a:rPr lang="en-US" altLang="en-US"/>
              <a:pPr/>
              <a:t>‹#›</a:t>
            </a:fld>
            <a:endParaRPr lang="en-US" altLang="en-US"/>
          </a:p>
        </p:txBody>
      </p:sp>
    </p:spTree>
    <p:extLst>
      <p:ext uri="{BB962C8B-B14F-4D97-AF65-F5344CB8AC3E}">
        <p14:creationId xmlns:p14="http://schemas.microsoft.com/office/powerpoint/2010/main" val="294704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4" name="Rectangle 8"/>
          <p:cNvSpPr>
            <a:spLocks noGrp="1" noChangeArrowheads="1"/>
          </p:cNvSpPr>
          <p:nvPr>
            <p:ph type="sldNum" sz="quarter" idx="12"/>
          </p:nvPr>
        </p:nvSpPr>
        <p:spPr/>
        <p:txBody>
          <a:bodyPr/>
          <a:lstStyle>
            <a:lvl1pPr>
              <a:defRPr/>
            </a:lvl1pPr>
          </a:lstStyle>
          <a:p>
            <a:r>
              <a:rPr lang="en-US" altLang="en-US"/>
              <a:t>4-</a:t>
            </a:r>
            <a:fld id="{F0D725A4-E95C-4D0E-B66E-41AF90B21A30}" type="slidenum">
              <a:rPr lang="en-US" altLang="en-US"/>
              <a:pPr/>
              <a:t>‹#›</a:t>
            </a:fld>
            <a:endParaRPr lang="en-US" altLang="en-US"/>
          </a:p>
        </p:txBody>
      </p:sp>
    </p:spTree>
    <p:extLst>
      <p:ext uri="{BB962C8B-B14F-4D97-AF65-F5344CB8AC3E}">
        <p14:creationId xmlns:p14="http://schemas.microsoft.com/office/powerpoint/2010/main" val="207190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7" name="Rectangle 8"/>
          <p:cNvSpPr>
            <a:spLocks noGrp="1" noChangeArrowheads="1"/>
          </p:cNvSpPr>
          <p:nvPr>
            <p:ph type="sldNum" sz="quarter" idx="12"/>
          </p:nvPr>
        </p:nvSpPr>
        <p:spPr/>
        <p:txBody>
          <a:bodyPr/>
          <a:lstStyle>
            <a:lvl1pPr>
              <a:defRPr/>
            </a:lvl1pPr>
          </a:lstStyle>
          <a:p>
            <a:r>
              <a:rPr lang="en-US" altLang="en-US"/>
              <a:t>4-</a:t>
            </a:r>
            <a:fld id="{0CB5917A-3F5C-4DD7-943D-857DD77E23C0}" type="slidenum">
              <a:rPr lang="en-US" altLang="en-US"/>
              <a:pPr/>
              <a:t>‹#›</a:t>
            </a:fld>
            <a:endParaRPr lang="en-US" altLang="en-US"/>
          </a:p>
        </p:txBody>
      </p:sp>
    </p:spTree>
    <p:extLst>
      <p:ext uri="{BB962C8B-B14F-4D97-AF65-F5344CB8AC3E}">
        <p14:creationId xmlns:p14="http://schemas.microsoft.com/office/powerpoint/2010/main" val="458372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a:xfrm>
            <a:off x="5532438" y="6467475"/>
            <a:ext cx="2895600" cy="287338"/>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cs typeface="ＭＳ Ｐゴシック" charset="0"/>
              </a:defRPr>
            </a:lvl1pPr>
          </a:lstStyle>
          <a:p>
            <a:pPr>
              <a:defRPr/>
            </a:pPr>
            <a:r>
              <a:rPr lang="en-US"/>
              <a:t>Network Layer</a:t>
            </a:r>
          </a:p>
        </p:txBody>
      </p:sp>
      <p:sp>
        <p:nvSpPr>
          <p:cNvPr id="7" name="Rectangle 8"/>
          <p:cNvSpPr>
            <a:spLocks noGrp="1" noChangeArrowheads="1"/>
          </p:cNvSpPr>
          <p:nvPr>
            <p:ph type="sldNum" sz="quarter" idx="12"/>
          </p:nvPr>
        </p:nvSpPr>
        <p:spPr/>
        <p:txBody>
          <a:bodyPr/>
          <a:lstStyle>
            <a:lvl1pPr>
              <a:defRPr/>
            </a:lvl1pPr>
          </a:lstStyle>
          <a:p>
            <a:r>
              <a:rPr lang="en-US" altLang="en-US"/>
              <a:t>4-</a:t>
            </a:r>
            <a:fld id="{CC861706-5984-40D9-B929-1250495EDA44}" type="slidenum">
              <a:rPr lang="en-US" altLang="en-US"/>
              <a:pPr/>
              <a:t>‹#›</a:t>
            </a:fld>
            <a:endParaRPr lang="en-US" altLang="en-US"/>
          </a:p>
        </p:txBody>
      </p:sp>
    </p:spTree>
    <p:extLst>
      <p:ext uri="{BB962C8B-B14F-4D97-AF65-F5344CB8AC3E}">
        <p14:creationId xmlns:p14="http://schemas.microsoft.com/office/powerpoint/2010/main" val="363398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ea typeface="ＭＳ Ｐゴシック" charset="0"/>
                <a:cs typeface="ＭＳ Ｐゴシック" charset="0"/>
              </a:defRPr>
            </a:lvl1pPr>
          </a:lstStyle>
          <a:p>
            <a:pPr>
              <a:defRPr/>
            </a:pPr>
            <a:endParaRPr lang="en-US"/>
          </a:p>
        </p:txBody>
      </p:sp>
      <p:sp>
        <p:nvSpPr>
          <p:cNvPr id="1032" name="Rectangle 8"/>
          <p:cNvSpPr>
            <a:spLocks noGrp="1" noChangeArrowheads="1"/>
          </p:cNvSpPr>
          <p:nvPr>
            <p:ph type="sldNum" sz="quarter" idx="4"/>
          </p:nvPr>
        </p:nvSpPr>
        <p:spPr bwMode="auto">
          <a:xfrm>
            <a:off x="8324850" y="648176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r>
              <a:rPr lang="en-US" altLang="en-US"/>
              <a:t>4-</a:t>
            </a:r>
            <a:fld id="{B15225DD-FA1E-496E-BD14-C1E593EFA6C4}" type="slidenum">
              <a:rPr lang="en-US" altLang="en-US"/>
              <a:pPr/>
              <a:t>‹#›</a:t>
            </a:fld>
            <a:endParaRPr lang="en-US" altLang="en-US"/>
          </a:p>
        </p:txBody>
      </p:sp>
      <p:sp>
        <p:nvSpPr>
          <p:cNvPr id="7" name="Footer Placeholder 2"/>
          <p:cNvSpPr>
            <a:spLocks noGrp="1"/>
          </p:cNvSpPr>
          <p:nvPr>
            <p:ph type="ftr" sz="quarter" idx="3"/>
          </p:nvPr>
        </p:nvSpPr>
        <p:spPr>
          <a:xfrm>
            <a:off x="6369050" y="6475413"/>
            <a:ext cx="2089150" cy="382587"/>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rgbClr val="000000"/>
                </a:solidFill>
                <a:latin typeface="Tahoma" charset="0"/>
                <a:ea typeface="ＭＳ Ｐゴシック" charset="0"/>
                <a:cs typeface="Arial"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a:t>Network Layer: Data Plane</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Lst>
  <p:hf hdr="0" dt="0"/>
  <p:txStyles>
    <p:title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MS PGothic" panose="020B0600070205080204" pitchFamily="34" charset="-128"/>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000000"/>
                </a:solidFill>
                <a:latin typeface="Times New Roman" pitchFamily="-109"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5576888" y="6445250"/>
            <a:ext cx="2895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rgbClr val="000000"/>
                </a:solidFill>
                <a:latin typeface="Tahoma" pitchFamily="34" charset="0"/>
                <a:ea typeface="+mn-ea"/>
                <a:cs typeface="+mn-cs"/>
              </a:defRPr>
            </a:lvl1pPr>
          </a:lstStyle>
          <a:p>
            <a:pPr>
              <a:defRPr/>
            </a:pPr>
            <a:r>
              <a:rPr lang="en-US"/>
              <a:t>Transport</a:t>
            </a:r>
            <a:r>
              <a:rPr lang="en-US" sz="1400"/>
              <a:t> </a:t>
            </a:r>
            <a:r>
              <a:rPr lang="en-US"/>
              <a:t>Layer</a:t>
            </a:r>
          </a:p>
        </p:txBody>
      </p:sp>
      <p:sp>
        <p:nvSpPr>
          <p:cNvPr id="1030" name="Rectangle 6"/>
          <p:cNvSpPr>
            <a:spLocks noGrp="1" noChangeArrowheads="1"/>
          </p:cNvSpPr>
          <p:nvPr>
            <p:ph type="sldNum" sz="quarter" idx="4"/>
          </p:nvPr>
        </p:nvSpPr>
        <p:spPr bwMode="auto">
          <a:xfrm>
            <a:off x="8324850" y="6462713"/>
            <a:ext cx="6762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rgbClr val="000000"/>
                </a:solidFill>
                <a:latin typeface="Tahoma" panose="020B0604030504040204" pitchFamily="34" charset="0"/>
              </a:defRPr>
            </a:lvl1pPr>
          </a:lstStyle>
          <a:p>
            <a:r>
              <a:rPr lang="en-US" altLang="en-US"/>
              <a:t>3-</a:t>
            </a:r>
            <a:fld id="{214C61F9-A3FC-49C1-9D7B-20CD2DE6F9D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hf hdr="0" dt="0"/>
  <p:txStyles>
    <p:title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3200">
          <a:solidFill>
            <a:schemeClr val="tx1"/>
          </a:solidFill>
          <a:latin typeface="+mn-lt"/>
          <a:ea typeface="MS PGothic" panose="020B0600070205080204" pitchFamily="34" charset="-128"/>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Wingdings" panose="05000000000000000000" pitchFamily="2" charset="2"/>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000000"/>
                </a:solidFill>
                <a:latin typeface="Times New Roman" pitchFamily="-109"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5576888" y="6445250"/>
            <a:ext cx="28956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rgbClr val="000000"/>
                </a:solidFill>
                <a:latin typeface="Tahoma" pitchFamily="34" charset="0"/>
                <a:ea typeface="+mn-ea"/>
                <a:cs typeface="+mn-cs"/>
              </a:defRPr>
            </a:lvl1pPr>
          </a:lstStyle>
          <a:p>
            <a:pPr>
              <a:defRPr/>
            </a:pPr>
            <a:r>
              <a:rPr lang="en-US"/>
              <a:t>Transport</a:t>
            </a:r>
            <a:r>
              <a:rPr lang="en-US" sz="1400"/>
              <a:t> </a:t>
            </a:r>
            <a:r>
              <a:rPr lang="en-US"/>
              <a:t>Layer</a:t>
            </a:r>
          </a:p>
        </p:txBody>
      </p:sp>
      <p:sp>
        <p:nvSpPr>
          <p:cNvPr id="1030" name="Rectangle 6"/>
          <p:cNvSpPr>
            <a:spLocks noGrp="1" noChangeArrowheads="1"/>
          </p:cNvSpPr>
          <p:nvPr>
            <p:ph type="sldNum" sz="quarter" idx="4"/>
          </p:nvPr>
        </p:nvSpPr>
        <p:spPr bwMode="auto">
          <a:xfrm>
            <a:off x="8324850" y="6462713"/>
            <a:ext cx="6762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rgbClr val="000000"/>
                </a:solidFill>
                <a:latin typeface="Tahoma" panose="020B0604030504040204" pitchFamily="34" charset="0"/>
              </a:defRPr>
            </a:lvl1pPr>
          </a:lstStyle>
          <a:p>
            <a:r>
              <a:rPr lang="en-US" altLang="en-US"/>
              <a:t>3-</a:t>
            </a:r>
            <a:fld id="{D5F571EE-0D2F-4EAA-B47F-8BFFBAC8A61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Lst>
  <p:hf hdr="0" dt="0"/>
  <p:txStyles>
    <p:titleStyle>
      <a:lvl1pPr algn="l" rtl="0" eaLnBrk="0" fontAlgn="base" hangingPunct="0">
        <a:spcBef>
          <a:spcPct val="0"/>
        </a:spcBef>
        <a:spcAft>
          <a:spcPct val="0"/>
        </a:spcAft>
        <a:defRPr sz="4400">
          <a:solidFill>
            <a:srgbClr val="000099"/>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400">
          <a:solidFill>
            <a:srgbClr val="000099"/>
          </a:solidFill>
          <a:latin typeface="Gill Sans MT" pitchFamily="34" charset="0"/>
        </a:defRPr>
      </a:lvl6pPr>
      <a:lvl7pPr marL="914400" algn="l" rtl="0" eaLnBrk="0" fontAlgn="base" hangingPunct="0">
        <a:spcBef>
          <a:spcPct val="0"/>
        </a:spcBef>
        <a:spcAft>
          <a:spcPct val="0"/>
        </a:spcAft>
        <a:defRPr sz="4400">
          <a:solidFill>
            <a:srgbClr val="000099"/>
          </a:solidFill>
          <a:latin typeface="Gill Sans MT" pitchFamily="34" charset="0"/>
        </a:defRPr>
      </a:lvl7pPr>
      <a:lvl8pPr marL="1371600" algn="l" rtl="0" eaLnBrk="0" fontAlgn="base" hangingPunct="0">
        <a:spcBef>
          <a:spcPct val="0"/>
        </a:spcBef>
        <a:spcAft>
          <a:spcPct val="0"/>
        </a:spcAft>
        <a:defRPr sz="4400">
          <a:solidFill>
            <a:srgbClr val="000099"/>
          </a:solidFill>
          <a:latin typeface="Gill Sans MT" pitchFamily="34" charset="0"/>
        </a:defRPr>
      </a:lvl8pPr>
      <a:lvl9pPr marL="1828800" algn="l" rtl="0" eaLnBrk="0" fontAlgn="base" hangingPunct="0">
        <a:spcBef>
          <a:spcPct val="0"/>
        </a:spcBef>
        <a:spcAft>
          <a:spcPct val="0"/>
        </a:spcAft>
        <a:defRPr sz="4400">
          <a:solidFill>
            <a:srgbClr val="000099"/>
          </a:solidFill>
          <a:latin typeface="Gill Sans MT" pitchFamily="34"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3200">
          <a:solidFill>
            <a:schemeClr val="tx1"/>
          </a:solidFill>
          <a:latin typeface="+mn-lt"/>
          <a:ea typeface="MS PGothic" panose="020B0600070205080204" pitchFamily="34" charset="-128"/>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Wingdings" panose="05000000000000000000" pitchFamily="2" charset="2"/>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2.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Text Box 7"/>
          <p:cNvSpPr txBox="1">
            <a:spLocks noChangeArrowheads="1"/>
          </p:cNvSpPr>
          <p:nvPr/>
        </p:nvSpPr>
        <p:spPr bwMode="auto">
          <a:xfrm>
            <a:off x="407582" y="5906759"/>
            <a:ext cx="4303713" cy="618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endParaRPr lang="en-US" altLang="en-US" sz="1200" dirty="0"/>
          </a:p>
          <a:p>
            <a:r>
              <a:rPr lang="en-US" altLang="en-US" sz="1200" dirty="0"/>
              <a:t>     All material copyright</a:t>
            </a:r>
          </a:p>
          <a:p>
            <a:r>
              <a:rPr lang="en-US" altLang="en-US" sz="1200" dirty="0"/>
              <a:t>     J.F Kurose and K.W. Ross, All Rights Reserved</a:t>
            </a:r>
          </a:p>
        </p:txBody>
      </p:sp>
      <p:pic>
        <p:nvPicPr>
          <p:cNvPr id="409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6146800"/>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3"/>
          <p:cNvSpPr>
            <a:spLocks noChangeArrowheads="1"/>
          </p:cNvSpPr>
          <p:nvPr/>
        </p:nvSpPr>
        <p:spPr bwMode="auto">
          <a:xfrm>
            <a:off x="371475" y="715963"/>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pPr>
            <a:r>
              <a:rPr lang="en-US" altLang="en-US" sz="4400" dirty="0">
                <a:solidFill>
                  <a:srgbClr val="000099"/>
                </a:solidFill>
                <a:latin typeface="Gill Sans MT" panose="020B0502020104020203" pitchFamily="34" charset="0"/>
                <a:cs typeface="Arial" panose="020B0604020202020204" pitchFamily="34" charset="0"/>
              </a:rPr>
              <a:t>Network Layer:</a:t>
            </a:r>
          </a:p>
          <a:p>
            <a:pPr eaLnBrk="1" hangingPunct="1">
              <a:lnSpc>
                <a:spcPct val="85000"/>
              </a:lnSpc>
            </a:pPr>
            <a:r>
              <a:rPr lang="en-US" altLang="en-US" sz="4400" dirty="0">
                <a:solidFill>
                  <a:srgbClr val="000099"/>
                </a:solidFill>
                <a:latin typeface="Gill Sans MT" panose="020B0502020104020203" pitchFamily="34" charset="0"/>
                <a:cs typeface="Arial" panose="020B0604020202020204" pitchFamily="34" charset="0"/>
              </a:rPr>
              <a:t>The Data Plane</a:t>
            </a:r>
          </a:p>
        </p:txBody>
      </p:sp>
      <p:pic>
        <p:nvPicPr>
          <p:cNvPr id="40968" name="Picture 9"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8" y="2389188"/>
            <a:ext cx="389096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Slide Number Placeholder 5"/>
          <p:cNvSpPr>
            <a:spLocks noGrp="1"/>
          </p:cNvSpPr>
          <p:nvPr>
            <p:ph type="sldNum" sz="quarter" idx="12"/>
          </p:nvPr>
        </p:nvSpPr>
        <p:spPr>
          <a:xfrm>
            <a:off x="8456613" y="6475413"/>
            <a:ext cx="458787"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1230C7E6-E8C7-4935-ABB5-2C3BAA8C1B84}" type="slidenum">
              <a:rPr lang="en-US" altLang="en-US" sz="1200">
                <a:latin typeface="Tahoma" panose="020B0604030504040204" pitchFamily="34" charset="0"/>
              </a:rPr>
              <a:pPr/>
              <a:t>1</a:t>
            </a:fld>
            <a:endParaRPr lang="en-US" altLang="en-US" sz="1200">
              <a:latin typeface="Tahoma" panose="020B0604030504040204" pitchFamily="34" charset="0"/>
            </a:endParaRPr>
          </a:p>
        </p:txBody>
      </p:sp>
      <p:sp>
        <p:nvSpPr>
          <p:cNvPr id="40970"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685800" y="304800"/>
            <a:ext cx="7772400" cy="609600"/>
          </a:xfrm>
        </p:spPr>
        <p:txBody>
          <a:bodyPr/>
          <a:lstStyle/>
          <a:p>
            <a:r>
              <a:rPr lang="en-US" altLang="en-US" sz="4000"/>
              <a:t>Router architecture overview</a:t>
            </a:r>
            <a:endParaRPr lang="en-US" altLang="en-US"/>
          </a:p>
        </p:txBody>
      </p:sp>
      <p:grpSp>
        <p:nvGrpSpPr>
          <p:cNvPr id="52226" name="Group 60"/>
          <p:cNvGrpSpPr>
            <a:grpSpLocks/>
          </p:cNvGrpSpPr>
          <p:nvPr/>
        </p:nvGrpSpPr>
        <p:grpSpPr bwMode="auto">
          <a:xfrm>
            <a:off x="2787650" y="3333750"/>
            <a:ext cx="1609725" cy="2343150"/>
            <a:chOff x="2418" y="1882"/>
            <a:chExt cx="1014" cy="1476"/>
          </a:xfrm>
        </p:grpSpPr>
        <p:sp>
          <p:nvSpPr>
            <p:cNvPr id="52278" name="Rectangle 45"/>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79" name="Text Box 48"/>
            <p:cNvSpPr txBox="1">
              <a:spLocks noChangeArrowheads="1"/>
            </p:cNvSpPr>
            <p:nvPr/>
          </p:nvSpPr>
          <p:spPr bwMode="auto">
            <a:xfrm>
              <a:off x="2533" y="2418"/>
              <a:ext cx="779"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t>high-seed </a:t>
              </a:r>
            </a:p>
            <a:p>
              <a:pPr algn="ctr">
                <a:lnSpc>
                  <a:spcPct val="85000"/>
                </a:lnSpc>
              </a:pPr>
              <a:r>
                <a:rPr lang="en-US" altLang="en-US" sz="1800"/>
                <a:t>switching</a:t>
              </a:r>
            </a:p>
            <a:p>
              <a:pPr algn="ctr">
                <a:lnSpc>
                  <a:spcPct val="85000"/>
                </a:lnSpc>
              </a:pPr>
              <a:r>
                <a:rPr lang="en-US" altLang="en-US" sz="1800"/>
                <a:t>fabric</a:t>
              </a:r>
            </a:p>
          </p:txBody>
        </p:sp>
      </p:grpSp>
      <p:sp>
        <p:nvSpPr>
          <p:cNvPr id="52227" name="Rectangle 46"/>
          <p:cNvSpPr>
            <a:spLocks noChangeArrowheads="1"/>
          </p:cNvSpPr>
          <p:nvPr/>
        </p:nvSpPr>
        <p:spPr bwMode="auto">
          <a:xfrm>
            <a:off x="2805113" y="2371725"/>
            <a:ext cx="1590675" cy="64770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28" name="Text Box 47"/>
          <p:cNvSpPr txBox="1">
            <a:spLocks noChangeArrowheads="1"/>
          </p:cNvSpPr>
          <p:nvPr/>
        </p:nvSpPr>
        <p:spPr bwMode="auto">
          <a:xfrm>
            <a:off x="2982913" y="2413000"/>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t>routing </a:t>
            </a:r>
          </a:p>
          <a:p>
            <a:pPr algn="ctr">
              <a:lnSpc>
                <a:spcPct val="85000"/>
              </a:lnSpc>
            </a:pPr>
            <a:r>
              <a:rPr lang="en-US" altLang="en-US" sz="1800"/>
              <a:t>processor</a:t>
            </a:r>
          </a:p>
        </p:txBody>
      </p:sp>
      <p:sp>
        <p:nvSpPr>
          <p:cNvPr id="52229" name="Line 50"/>
          <p:cNvSpPr>
            <a:spLocks noChangeShapeType="1"/>
          </p:cNvSpPr>
          <p:nvPr/>
        </p:nvSpPr>
        <p:spPr bwMode="auto">
          <a:xfrm>
            <a:off x="3533775" y="2890838"/>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52230" name="Group 17"/>
          <p:cNvGrpSpPr>
            <a:grpSpLocks/>
          </p:cNvGrpSpPr>
          <p:nvPr/>
        </p:nvGrpSpPr>
        <p:grpSpPr bwMode="auto">
          <a:xfrm>
            <a:off x="744538" y="3348038"/>
            <a:ext cx="2033587" cy="566737"/>
            <a:chOff x="930" y="1989"/>
            <a:chExt cx="1482" cy="357"/>
          </a:xfrm>
        </p:grpSpPr>
        <p:sp>
          <p:nvSpPr>
            <p:cNvPr id="52273" name="Rectangle 9"/>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74" name="Rectangle 5"/>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75" name="Rectangle 6"/>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76" name="Rectangle 8"/>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77" name="Line 16"/>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2231" name="Group 18"/>
          <p:cNvGrpSpPr>
            <a:grpSpLocks/>
          </p:cNvGrpSpPr>
          <p:nvPr/>
        </p:nvGrpSpPr>
        <p:grpSpPr bwMode="auto">
          <a:xfrm>
            <a:off x="733425" y="5086350"/>
            <a:ext cx="2058988" cy="566738"/>
            <a:chOff x="930" y="1989"/>
            <a:chExt cx="1482" cy="357"/>
          </a:xfrm>
        </p:grpSpPr>
        <p:sp>
          <p:nvSpPr>
            <p:cNvPr id="52268" name="Rectangle 19"/>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69" name="Rectangle 20"/>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70" name="Rectangle 21"/>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71" name="Rectangle 22"/>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72" name="Line 23"/>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2232" name="Group 29"/>
          <p:cNvGrpSpPr>
            <a:grpSpLocks/>
          </p:cNvGrpSpPr>
          <p:nvPr/>
        </p:nvGrpSpPr>
        <p:grpSpPr bwMode="auto">
          <a:xfrm rot="2656396">
            <a:off x="1363663" y="4238625"/>
            <a:ext cx="546100" cy="546100"/>
            <a:chOff x="354" y="2715"/>
            <a:chExt cx="344" cy="344"/>
          </a:xfrm>
        </p:grpSpPr>
        <p:sp>
          <p:nvSpPr>
            <p:cNvPr id="52264" name="Oval 25"/>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65" name="Oval 26"/>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66" name="Oval 27"/>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67" name="Oval 28"/>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52233" name="Text Box 57"/>
          <p:cNvSpPr txBox="1">
            <a:spLocks noChangeArrowheads="1"/>
          </p:cNvSpPr>
          <p:nvPr/>
        </p:nvSpPr>
        <p:spPr bwMode="auto">
          <a:xfrm>
            <a:off x="639763" y="5732463"/>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router input ports</a:t>
            </a:r>
          </a:p>
        </p:txBody>
      </p:sp>
      <p:grpSp>
        <p:nvGrpSpPr>
          <p:cNvPr id="52234" name="Group 37"/>
          <p:cNvGrpSpPr>
            <a:grpSpLocks/>
          </p:cNvGrpSpPr>
          <p:nvPr/>
        </p:nvGrpSpPr>
        <p:grpSpPr bwMode="auto">
          <a:xfrm>
            <a:off x="4344988" y="3352800"/>
            <a:ext cx="1957387" cy="566738"/>
            <a:chOff x="-51" y="2454"/>
            <a:chExt cx="1482" cy="357"/>
          </a:xfrm>
        </p:grpSpPr>
        <p:grpSp>
          <p:nvGrpSpPr>
            <p:cNvPr id="52258" name="Group 36"/>
            <p:cNvGrpSpPr>
              <a:grpSpLocks/>
            </p:cNvGrpSpPr>
            <p:nvPr/>
          </p:nvGrpSpPr>
          <p:grpSpPr bwMode="auto">
            <a:xfrm flipH="1">
              <a:off x="171" y="2454"/>
              <a:ext cx="1086" cy="357"/>
              <a:chOff x="171" y="2454"/>
              <a:chExt cx="1086" cy="357"/>
            </a:xfrm>
          </p:grpSpPr>
          <p:sp>
            <p:nvSpPr>
              <p:cNvPr id="52260" name="Rectangle 31"/>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61" name="Rectangle 32"/>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62" name="Rectangle 33"/>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63" name="Rectangle 34"/>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52259" name="Line 35"/>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2235" name="Group 38"/>
          <p:cNvGrpSpPr>
            <a:grpSpLocks/>
          </p:cNvGrpSpPr>
          <p:nvPr/>
        </p:nvGrpSpPr>
        <p:grpSpPr bwMode="auto">
          <a:xfrm>
            <a:off x="4364038" y="5086350"/>
            <a:ext cx="2011362" cy="566738"/>
            <a:chOff x="-51" y="2454"/>
            <a:chExt cx="1482" cy="357"/>
          </a:xfrm>
        </p:grpSpPr>
        <p:grpSp>
          <p:nvGrpSpPr>
            <p:cNvPr id="52252" name="Group 39"/>
            <p:cNvGrpSpPr>
              <a:grpSpLocks/>
            </p:cNvGrpSpPr>
            <p:nvPr/>
          </p:nvGrpSpPr>
          <p:grpSpPr bwMode="auto">
            <a:xfrm flipH="1">
              <a:off x="171" y="2454"/>
              <a:ext cx="1086" cy="357"/>
              <a:chOff x="171" y="2454"/>
              <a:chExt cx="1086" cy="357"/>
            </a:xfrm>
          </p:grpSpPr>
          <p:sp>
            <p:nvSpPr>
              <p:cNvPr id="52254" name="Rectangle 40"/>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55" name="Rectangle 41"/>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56" name="Rectangle 42"/>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57" name="Rectangle 43"/>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52253" name="Line 44"/>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2236" name="Group 51"/>
          <p:cNvGrpSpPr>
            <a:grpSpLocks/>
          </p:cNvGrpSpPr>
          <p:nvPr/>
        </p:nvGrpSpPr>
        <p:grpSpPr bwMode="auto">
          <a:xfrm rot="2656396">
            <a:off x="5230813" y="4229100"/>
            <a:ext cx="546100" cy="546100"/>
            <a:chOff x="354" y="2715"/>
            <a:chExt cx="344" cy="344"/>
          </a:xfrm>
        </p:grpSpPr>
        <p:sp>
          <p:nvSpPr>
            <p:cNvPr id="52248" name="Oval 52"/>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49" name="Oval 53"/>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50" name="Oval 54"/>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51" name="Oval 55"/>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52237" name="Text Box 58"/>
          <p:cNvSpPr txBox="1">
            <a:spLocks noChangeArrowheads="1"/>
          </p:cNvSpPr>
          <p:nvPr/>
        </p:nvSpPr>
        <p:spPr bwMode="auto">
          <a:xfrm>
            <a:off x="4664075" y="5773738"/>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router output ports</a:t>
            </a:r>
          </a:p>
        </p:txBody>
      </p:sp>
      <p:pic>
        <p:nvPicPr>
          <p:cNvPr id="52238" name="Picture 6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842963"/>
            <a:ext cx="63531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a:cxnSpLocks noChangeShapeType="1"/>
          </p:cNvCxnSpPr>
          <p:nvPr/>
        </p:nvCxnSpPr>
        <p:spPr bwMode="auto">
          <a:xfrm>
            <a:off x="733425" y="3143250"/>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 name="TextBox 4"/>
          <p:cNvSpPr txBox="1">
            <a:spLocks noChangeArrowheads="1"/>
          </p:cNvSpPr>
          <p:nvPr/>
        </p:nvSpPr>
        <p:spPr bwMode="auto">
          <a:xfrm>
            <a:off x="6640513" y="3179763"/>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600" i="1" dirty="0">
                <a:solidFill>
                  <a:srgbClr val="CC0000"/>
                </a:solidFill>
              </a:rPr>
              <a:t>forwarding data plane  </a:t>
            </a:r>
            <a:r>
              <a:rPr lang="en-US" altLang="en-US" sz="1600" dirty="0"/>
              <a:t>(hardware) </a:t>
            </a:r>
            <a:r>
              <a:rPr lang="en-US" altLang="en-US" sz="1600" dirty="0" err="1"/>
              <a:t>opertes</a:t>
            </a:r>
            <a:r>
              <a:rPr lang="en-US" altLang="en-US" sz="1600" dirty="0"/>
              <a:t> in nanosecond timeframe</a:t>
            </a:r>
          </a:p>
        </p:txBody>
      </p:sp>
      <p:sp>
        <p:nvSpPr>
          <p:cNvPr id="6" name="Rectangle 5"/>
          <p:cNvSpPr>
            <a:spLocks noChangeArrowheads="1"/>
          </p:cNvSpPr>
          <p:nvPr/>
        </p:nvSpPr>
        <p:spPr bwMode="auto">
          <a:xfrm>
            <a:off x="5953125" y="2076450"/>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600" i="1">
                <a:solidFill>
                  <a:srgbClr val="CC0000"/>
                </a:solidFill>
              </a:rPr>
              <a:t>routing, management</a:t>
            </a:r>
          </a:p>
          <a:p>
            <a:pPr algn="r"/>
            <a:r>
              <a:rPr lang="en-US" altLang="en-US" sz="1600" i="1">
                <a:solidFill>
                  <a:srgbClr val="CC0000"/>
                </a:solidFill>
              </a:rPr>
              <a:t>control plane </a:t>
            </a:r>
            <a:r>
              <a:rPr lang="en-US" altLang="en-US" sz="1600"/>
              <a:t>(software)</a:t>
            </a:r>
          </a:p>
          <a:p>
            <a:pPr algn="r"/>
            <a:r>
              <a:rPr lang="en-US" altLang="en-US" sz="1600"/>
              <a:t>operates in millisecond </a:t>
            </a:r>
          </a:p>
          <a:p>
            <a:pPr algn="r"/>
            <a:r>
              <a:rPr lang="en-US" altLang="en-US" sz="1600"/>
              <a:t>time frame</a:t>
            </a:r>
          </a:p>
        </p:txBody>
      </p:sp>
      <p:sp>
        <p:nvSpPr>
          <p:cNvPr id="52242" name="Freeform 10"/>
          <p:cNvSpPr>
            <a:spLocks/>
          </p:cNvSpPr>
          <p:nvPr/>
        </p:nvSpPr>
        <p:spPr bwMode="auto">
          <a:xfrm>
            <a:off x="2198688" y="2667000"/>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sp>
        <p:nvSpPr>
          <p:cNvPr id="52243" name="Freeform 11"/>
          <p:cNvSpPr>
            <a:spLocks/>
          </p:cNvSpPr>
          <p:nvPr/>
        </p:nvSpPr>
        <p:spPr bwMode="auto">
          <a:xfrm>
            <a:off x="-144463" y="647700"/>
            <a:ext cx="8802688" cy="2197100"/>
          </a:xfrm>
          <a:custGeom>
            <a:avLst/>
            <a:gdLst>
              <a:gd name="T0" fmla="*/ 8252106 w 8802811"/>
              <a:gd name="T1" fmla="*/ 0 h 2197979"/>
              <a:gd name="T2" fmla="*/ 8288733 w 8802811"/>
              <a:gd name="T3" fmla="*/ 352707 h 2197979"/>
              <a:gd name="T4" fmla="*/ 8300945 w 8802811"/>
              <a:gd name="T5" fmla="*/ 985142 h 2197979"/>
              <a:gd name="T6" fmla="*/ 8313157 w 8802811"/>
              <a:gd name="T7" fmla="*/ 1204063 h 2197979"/>
              <a:gd name="T8" fmla="*/ 8337573 w 8802811"/>
              <a:gd name="T9" fmla="*/ 1374335 h 2197979"/>
              <a:gd name="T10" fmla="*/ 8313157 w 8802811"/>
              <a:gd name="T11" fmla="*/ 1301360 h 2197979"/>
              <a:gd name="T12" fmla="*/ 8300945 w 8802811"/>
              <a:gd name="T13" fmla="*/ 1216224 h 2197979"/>
              <a:gd name="T14" fmla="*/ 8288733 w 8802811"/>
              <a:gd name="T15" fmla="*/ 1167577 h 2197979"/>
              <a:gd name="T16" fmla="*/ 8252106 w 8802811"/>
              <a:gd name="T17" fmla="*/ 985142 h 2197979"/>
              <a:gd name="T18" fmla="*/ 8239894 w 8802811"/>
              <a:gd name="T19" fmla="*/ 851357 h 2197979"/>
              <a:gd name="T20" fmla="*/ 8215466 w 8802811"/>
              <a:gd name="T21" fmla="*/ 681086 h 2197979"/>
              <a:gd name="T22" fmla="*/ 8203254 w 8802811"/>
              <a:gd name="T23" fmla="*/ 547302 h 2197979"/>
              <a:gd name="T24" fmla="*/ 8178839 w 8802811"/>
              <a:gd name="T25" fmla="*/ 547302 h 2197979"/>
              <a:gd name="T26" fmla="*/ 8178839 w 8802811"/>
              <a:gd name="T27" fmla="*/ 547302 h 2197979"/>
              <a:gd name="T28" fmla="*/ 8410838 w 8802811"/>
              <a:gd name="T29" fmla="*/ 620274 h 2197979"/>
              <a:gd name="T30" fmla="*/ 8471893 w 8802811"/>
              <a:gd name="T31" fmla="*/ 681086 h 2197979"/>
              <a:gd name="T32" fmla="*/ 8557363 w 8802811"/>
              <a:gd name="T33" fmla="*/ 790546 h 2197979"/>
              <a:gd name="T34" fmla="*/ 8581787 w 8802811"/>
              <a:gd name="T35" fmla="*/ 863520 h 2197979"/>
              <a:gd name="T36" fmla="*/ 8618427 w 8802811"/>
              <a:gd name="T37" fmla="*/ 948655 h 2197979"/>
              <a:gd name="T38" fmla="*/ 8691690 w 8802811"/>
              <a:gd name="T39" fmla="*/ 1179738 h 2197979"/>
              <a:gd name="T40" fmla="*/ 8703889 w 8802811"/>
              <a:gd name="T41" fmla="*/ 1252712 h 2197979"/>
              <a:gd name="T42" fmla="*/ 8716105 w 8802811"/>
              <a:gd name="T43" fmla="*/ 1337848 h 2197979"/>
              <a:gd name="T44" fmla="*/ 8740529 w 8802811"/>
              <a:gd name="T45" fmla="*/ 1398658 h 2197979"/>
              <a:gd name="T46" fmla="*/ 8801584 w 8802811"/>
              <a:gd name="T47" fmla="*/ 1398658 h 2197979"/>
              <a:gd name="T48" fmla="*/ 8801584 w 8802811"/>
              <a:gd name="T49" fmla="*/ 1398658 h 2197979"/>
              <a:gd name="T50" fmla="*/ 8789368 w 8802811"/>
              <a:gd name="T51" fmla="*/ 1666229 h 2197979"/>
              <a:gd name="T52" fmla="*/ 8789368 w 8802811"/>
              <a:gd name="T53" fmla="*/ 1666229 h 2197979"/>
              <a:gd name="T54" fmla="*/ 8703889 w 8802811"/>
              <a:gd name="T55" fmla="*/ 1568931 h 2197979"/>
              <a:gd name="T56" fmla="*/ 8642842 w 8802811"/>
              <a:gd name="T57" fmla="*/ 1508118 h 2197979"/>
              <a:gd name="T58" fmla="*/ 8581787 w 8802811"/>
              <a:gd name="T59" fmla="*/ 1410821 h 2197979"/>
              <a:gd name="T60" fmla="*/ 8508524 w 8802811"/>
              <a:gd name="T61" fmla="*/ 1325685 h 2197979"/>
              <a:gd name="T62" fmla="*/ 8435261 w 8802811"/>
              <a:gd name="T63" fmla="*/ 1228387 h 2197979"/>
              <a:gd name="T64" fmla="*/ 8300945 w 8802811"/>
              <a:gd name="T65" fmla="*/ 1033790 h 2197979"/>
              <a:gd name="T66" fmla="*/ 8227678 w 8802811"/>
              <a:gd name="T67" fmla="*/ 912168 h 2197979"/>
              <a:gd name="T68" fmla="*/ 8215466 w 8802811"/>
              <a:gd name="T69" fmla="*/ 875682 h 2197979"/>
              <a:gd name="T70" fmla="*/ 8191051 w 8802811"/>
              <a:gd name="T71" fmla="*/ 839194 h 2197979"/>
              <a:gd name="T72" fmla="*/ 8178839 w 8802811"/>
              <a:gd name="T73" fmla="*/ 790546 h 2197979"/>
              <a:gd name="T74" fmla="*/ 8129991 w 8802811"/>
              <a:gd name="T75" fmla="*/ 717572 h 2197979"/>
              <a:gd name="T76" fmla="*/ 8117788 w 8802811"/>
              <a:gd name="T77" fmla="*/ 705410 h 2197979"/>
              <a:gd name="T78" fmla="*/ 8215466 w 8802811"/>
              <a:gd name="T79" fmla="*/ 778383 h 2197979"/>
              <a:gd name="T80" fmla="*/ 8252106 w 8802811"/>
              <a:gd name="T81" fmla="*/ 814870 h 2197979"/>
              <a:gd name="T82" fmla="*/ 8361996 w 8802811"/>
              <a:gd name="T83" fmla="*/ 912168 h 2197979"/>
              <a:gd name="T84" fmla="*/ 8435261 w 8802811"/>
              <a:gd name="T85" fmla="*/ 1009466 h 2197979"/>
              <a:gd name="T86" fmla="*/ 8471893 w 8802811"/>
              <a:gd name="T87" fmla="*/ 1045954 h 2197979"/>
              <a:gd name="T88" fmla="*/ 8459685 w 8802811"/>
              <a:gd name="T89" fmla="*/ 1033790 h 2197979"/>
              <a:gd name="T90" fmla="*/ 632656 w 8802811"/>
              <a:gd name="T91" fmla="*/ 2152719 h 2197979"/>
              <a:gd name="T92" fmla="*/ 1524038 w 8802811"/>
              <a:gd name="T93" fmla="*/ 2189205 h 2197979"/>
              <a:gd name="T94" fmla="*/ 1035614 w 8802811"/>
              <a:gd name="T95" fmla="*/ 2152719 h 2197979"/>
              <a:gd name="T96" fmla="*/ 547181 w 8802811"/>
              <a:gd name="T97" fmla="*/ 2104070 h 2197979"/>
              <a:gd name="T98" fmla="*/ 70968 w 8802811"/>
              <a:gd name="T99" fmla="*/ 2079746 h 21979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02811"/>
              <a:gd name="T151" fmla="*/ 0 h 2197979"/>
              <a:gd name="T152" fmla="*/ 8802811 w 8802811"/>
              <a:gd name="T153" fmla="*/ 2197979 h 21979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02811" h="2197979">
                <a:moveTo>
                  <a:pt x="8253255" y="0"/>
                </a:moveTo>
                <a:lnTo>
                  <a:pt x="8289892" y="354119"/>
                </a:lnTo>
                <a:cubicBezTo>
                  <a:pt x="8293963" y="565776"/>
                  <a:pt x="8296057" y="777480"/>
                  <a:pt x="8302104" y="989090"/>
                </a:cubicBezTo>
                <a:cubicBezTo>
                  <a:pt x="8304200" y="1062439"/>
                  <a:pt x="8308222" y="1135763"/>
                  <a:pt x="8314317" y="1208888"/>
                </a:cubicBezTo>
                <a:cubicBezTo>
                  <a:pt x="8316142" y="1230787"/>
                  <a:pt x="8344376" y="1368573"/>
                  <a:pt x="8338741" y="1379842"/>
                </a:cubicBezTo>
                <a:cubicBezTo>
                  <a:pt x="8327228" y="1402867"/>
                  <a:pt x="8314317" y="1306576"/>
                  <a:pt x="8314317" y="1306576"/>
                </a:cubicBezTo>
                <a:cubicBezTo>
                  <a:pt x="8310246" y="1278084"/>
                  <a:pt x="8307253" y="1249416"/>
                  <a:pt x="8302104" y="1221099"/>
                </a:cubicBezTo>
                <a:cubicBezTo>
                  <a:pt x="8299101" y="1204587"/>
                  <a:pt x="8292894" y="1188767"/>
                  <a:pt x="8289892" y="1172255"/>
                </a:cubicBezTo>
                <a:cubicBezTo>
                  <a:pt x="8255975" y="985729"/>
                  <a:pt x="8304437" y="1193793"/>
                  <a:pt x="8253255" y="989090"/>
                </a:cubicBezTo>
                <a:cubicBezTo>
                  <a:pt x="8249184" y="944316"/>
                  <a:pt x="8246400" y="899407"/>
                  <a:pt x="8241043" y="854769"/>
                </a:cubicBezTo>
                <a:cubicBezTo>
                  <a:pt x="8234184" y="797616"/>
                  <a:pt x="8221830" y="741142"/>
                  <a:pt x="8216618" y="683815"/>
                </a:cubicBezTo>
                <a:cubicBezTo>
                  <a:pt x="8212547" y="639041"/>
                  <a:pt x="8216237" y="592868"/>
                  <a:pt x="8204406" y="549494"/>
                </a:cubicBezTo>
                <a:cubicBezTo>
                  <a:pt x="8202264" y="541639"/>
                  <a:pt x="8188123" y="549494"/>
                  <a:pt x="8179981" y="549494"/>
                </a:cubicBezTo>
                <a:cubicBezTo>
                  <a:pt x="8254412" y="566668"/>
                  <a:pt x="8345942" y="574712"/>
                  <a:pt x="8412016" y="622760"/>
                </a:cubicBezTo>
                <a:cubicBezTo>
                  <a:pt x="8435295" y="639688"/>
                  <a:pt x="8454344" y="661962"/>
                  <a:pt x="8473077" y="683815"/>
                </a:cubicBezTo>
                <a:cubicBezTo>
                  <a:pt x="8503283" y="719051"/>
                  <a:pt x="8558564" y="793714"/>
                  <a:pt x="8558564" y="793714"/>
                </a:cubicBezTo>
                <a:cubicBezTo>
                  <a:pt x="8566706" y="818136"/>
                  <a:pt x="8573747" y="842953"/>
                  <a:pt x="8582989" y="866980"/>
                </a:cubicBezTo>
                <a:cubicBezTo>
                  <a:pt x="8594118" y="895913"/>
                  <a:pt x="8610878" y="922718"/>
                  <a:pt x="8619626" y="952457"/>
                </a:cubicBezTo>
                <a:cubicBezTo>
                  <a:pt x="8696833" y="1214937"/>
                  <a:pt x="8583806" y="939035"/>
                  <a:pt x="8692900" y="1184466"/>
                </a:cubicBezTo>
                <a:cubicBezTo>
                  <a:pt x="8696971" y="1208888"/>
                  <a:pt x="8701347" y="1233261"/>
                  <a:pt x="8705112" y="1257732"/>
                </a:cubicBezTo>
                <a:cubicBezTo>
                  <a:pt x="8709489" y="1286179"/>
                  <a:pt x="8710343" y="1315287"/>
                  <a:pt x="8717324" y="1343209"/>
                </a:cubicBezTo>
                <a:cubicBezTo>
                  <a:pt x="8722641" y="1364474"/>
                  <a:pt x="8723911" y="1391524"/>
                  <a:pt x="8741749" y="1404264"/>
                </a:cubicBezTo>
                <a:cubicBezTo>
                  <a:pt x="8758312" y="1416094"/>
                  <a:pt x="8782457" y="1404264"/>
                  <a:pt x="8802811" y="1404264"/>
                </a:cubicBezTo>
                <a:lnTo>
                  <a:pt x="8790599" y="1672906"/>
                </a:lnTo>
                <a:cubicBezTo>
                  <a:pt x="8762103" y="1640343"/>
                  <a:pt x="8734463" y="1607012"/>
                  <a:pt x="8705112" y="1575218"/>
                </a:cubicBezTo>
                <a:cubicBezTo>
                  <a:pt x="8685588" y="1554069"/>
                  <a:pt x="8661601" y="1536976"/>
                  <a:pt x="8644050" y="1514163"/>
                </a:cubicBezTo>
                <a:cubicBezTo>
                  <a:pt x="8620635" y="1483727"/>
                  <a:pt x="8605699" y="1447440"/>
                  <a:pt x="8582989" y="1416475"/>
                </a:cubicBezTo>
                <a:cubicBezTo>
                  <a:pt x="8560794" y="1386213"/>
                  <a:pt x="8533160" y="1360302"/>
                  <a:pt x="8509714" y="1330998"/>
                </a:cubicBezTo>
                <a:cubicBezTo>
                  <a:pt x="8484284" y="1299214"/>
                  <a:pt x="8459970" y="1266525"/>
                  <a:pt x="8436440" y="1233310"/>
                </a:cubicBezTo>
                <a:cubicBezTo>
                  <a:pt x="8390753" y="1168818"/>
                  <a:pt x="8331459" y="1111315"/>
                  <a:pt x="8302104" y="1037934"/>
                </a:cubicBezTo>
                <a:cubicBezTo>
                  <a:pt x="8267999" y="952679"/>
                  <a:pt x="8291374" y="993995"/>
                  <a:pt x="8228830" y="915824"/>
                </a:cubicBezTo>
                <a:cubicBezTo>
                  <a:pt x="8224759" y="903613"/>
                  <a:pt x="8222375" y="890703"/>
                  <a:pt x="8216618" y="879191"/>
                </a:cubicBezTo>
                <a:cubicBezTo>
                  <a:pt x="8210054" y="866064"/>
                  <a:pt x="8197975" y="856047"/>
                  <a:pt x="8192193" y="842558"/>
                </a:cubicBezTo>
                <a:cubicBezTo>
                  <a:pt x="8185581" y="827133"/>
                  <a:pt x="8185874" y="809428"/>
                  <a:pt x="8179981" y="793714"/>
                </a:cubicBezTo>
                <a:cubicBezTo>
                  <a:pt x="8162237" y="746401"/>
                  <a:pt x="8160946" y="750260"/>
                  <a:pt x="8131131" y="720448"/>
                </a:cubicBezTo>
                <a:lnTo>
                  <a:pt x="8118919" y="708237"/>
                </a:lnTo>
                <a:cubicBezTo>
                  <a:pt x="8151485" y="732659"/>
                  <a:pt x="8185112" y="755728"/>
                  <a:pt x="8216618" y="781503"/>
                </a:cubicBezTo>
                <a:cubicBezTo>
                  <a:pt x="8229985" y="792438"/>
                  <a:pt x="8240257" y="806764"/>
                  <a:pt x="8253255" y="818136"/>
                </a:cubicBezTo>
                <a:cubicBezTo>
                  <a:pt x="8303675" y="862248"/>
                  <a:pt x="8321173" y="865438"/>
                  <a:pt x="8363166" y="915824"/>
                </a:cubicBezTo>
                <a:cubicBezTo>
                  <a:pt x="8389226" y="947093"/>
                  <a:pt x="8407656" y="984731"/>
                  <a:pt x="8436440" y="1013512"/>
                </a:cubicBezTo>
                <a:lnTo>
                  <a:pt x="8473077" y="1050145"/>
                </a:lnTo>
                <a:lnTo>
                  <a:pt x="8460865" y="1037934"/>
                </a:lnTo>
                <a:lnTo>
                  <a:pt x="632746" y="2161346"/>
                </a:lnTo>
                <a:lnTo>
                  <a:pt x="1524248" y="2197979"/>
                </a:lnTo>
                <a:lnTo>
                  <a:pt x="1035754" y="2161346"/>
                </a:lnTo>
                <a:cubicBezTo>
                  <a:pt x="712856" y="2131451"/>
                  <a:pt x="1008547" y="2123752"/>
                  <a:pt x="547260" y="2112502"/>
                </a:cubicBezTo>
                <a:cubicBezTo>
                  <a:pt x="37453" y="2100069"/>
                  <a:pt x="-102777" y="2174947"/>
                  <a:pt x="70978" y="208808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US"/>
          </a:p>
        </p:txBody>
      </p:sp>
      <p:cxnSp>
        <p:nvCxnSpPr>
          <p:cNvPr id="14" name="Elbow Connector 13"/>
          <p:cNvCxnSpPr>
            <a:cxnSpLocks noChangeShapeType="1"/>
            <a:endCxn id="52271" idx="0"/>
          </p:cNvCxnSpPr>
          <p:nvPr/>
        </p:nvCxnSpPr>
        <p:spPr bwMode="auto">
          <a:xfrm rot="5400000">
            <a:off x="1215231" y="3729832"/>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52245" name="Content Placeholder 1"/>
          <p:cNvSpPr>
            <a:spLocks noGrp="1"/>
          </p:cNvSpPr>
          <p:nvPr>
            <p:ph idx="1"/>
          </p:nvPr>
        </p:nvSpPr>
        <p:spPr>
          <a:xfrm>
            <a:off x="533400" y="1287463"/>
            <a:ext cx="7772400" cy="585787"/>
          </a:xfrm>
        </p:spPr>
        <p:txBody>
          <a:bodyPr/>
          <a:lstStyle/>
          <a:p>
            <a:r>
              <a:rPr lang="en-US" altLang="en-US"/>
              <a:t>high-level view of generic router architecture:</a:t>
            </a:r>
          </a:p>
        </p:txBody>
      </p:sp>
      <p:sp>
        <p:nvSpPr>
          <p:cNvPr id="52246"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26FB597-A91E-4111-90F2-8A9645B6B69F}" type="slidenum">
              <a:rPr lang="en-US" altLang="en-US" sz="1200">
                <a:latin typeface="Tahoma" panose="020B0604030504040204" pitchFamily="34" charset="0"/>
              </a:rPr>
              <a:pPr/>
              <a:t>10</a:t>
            </a:fld>
            <a:endParaRPr lang="en-US" altLang="en-US" sz="1200">
              <a:latin typeface="Tahoma" panose="020B0604030504040204" pitchFamily="34" charset="0"/>
            </a:endParaRPr>
          </a:p>
        </p:txBody>
      </p:sp>
      <p:sp>
        <p:nvSpPr>
          <p:cNvPr id="52247"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ChangeArrowheads="1"/>
          </p:cNvSpPr>
          <p:nvPr/>
        </p:nvSpPr>
        <p:spPr bwMode="auto">
          <a:xfrm>
            <a:off x="628650" y="1555750"/>
            <a:ext cx="5235575"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en-US" sz="1800" b="1">
                <a:cs typeface="Times New Roman" panose="02020603050405020304" pitchFamily="18" charset="0"/>
              </a:rPr>
              <a:t>Destination Address Range</a:t>
            </a:r>
          </a:p>
          <a:p>
            <a:pPr algn="just"/>
            <a:endParaRPr lang="en-US" altLang="en-US" sz="1800" b="1">
              <a:cs typeface="Times New Roman" panose="02020603050405020304" pitchFamily="18" charset="0"/>
            </a:endParaRPr>
          </a:p>
          <a:p>
            <a:pPr algn="just"/>
            <a:r>
              <a:rPr lang="en-US" altLang="en-US" sz="1800" b="1">
                <a:latin typeface="Courier New" panose="02070309020205020404" pitchFamily="49" charset="0"/>
                <a:cs typeface="Times New Roman" panose="02020603050405020304" pitchFamily="18" charset="0"/>
              </a:rPr>
              <a:t>11001000 00010111 00010000 00000000</a:t>
            </a:r>
            <a:endParaRPr lang="en-US" altLang="en-US" sz="2000" b="1">
              <a:latin typeface="Courier New" panose="02070309020205020404" pitchFamily="49" charset="0"/>
            </a:endParaRPr>
          </a:p>
          <a:p>
            <a:pPr algn="just"/>
            <a:r>
              <a:rPr lang="en-US" altLang="en-US" sz="1800">
                <a:cs typeface="Times New Roman" panose="02020603050405020304" pitchFamily="18" charset="0"/>
              </a:rPr>
              <a:t>through</a:t>
            </a:r>
            <a:r>
              <a:rPr lang="en-US" altLang="en-US" sz="1800">
                <a:latin typeface="Comic Sans MS" panose="030F0702030302020204" pitchFamily="66" charset="0"/>
                <a:cs typeface="Times New Roman" panose="02020603050405020304" pitchFamily="18" charset="0"/>
              </a:rPr>
              <a:t>                                 </a:t>
            </a:r>
            <a:endParaRPr lang="en-US" altLang="en-US" sz="2000">
              <a:latin typeface="Comic Sans MS" panose="030F0702030302020204" pitchFamily="66" charset="0"/>
            </a:endParaRPr>
          </a:p>
          <a:p>
            <a:pPr algn="just"/>
            <a:r>
              <a:rPr lang="en-US" altLang="en-US" sz="1800" b="1">
                <a:latin typeface="Courier New" panose="02070309020205020404" pitchFamily="49" charset="0"/>
                <a:cs typeface="Times New Roman" panose="02020603050405020304" pitchFamily="18" charset="0"/>
              </a:rPr>
              <a:t>11001000 00010111 00010111 11111111</a:t>
            </a:r>
          </a:p>
          <a:p>
            <a:pPr algn="just"/>
            <a:endParaRPr lang="en-US" altLang="en-US" sz="1800" b="1">
              <a:latin typeface="Courier New" panose="02070309020205020404" pitchFamily="49" charset="0"/>
              <a:cs typeface="Times New Roman" panose="02020603050405020304" pitchFamily="18" charset="0"/>
            </a:endParaRPr>
          </a:p>
          <a:p>
            <a:pPr algn="just"/>
            <a:r>
              <a:rPr lang="en-US" altLang="en-US" sz="1800" b="1">
                <a:latin typeface="Courier New" panose="02070309020205020404" pitchFamily="49" charset="0"/>
                <a:cs typeface="Times New Roman" panose="02020603050405020304" pitchFamily="18" charset="0"/>
              </a:rPr>
              <a:t>11001000 00010111 00011000 00000000</a:t>
            </a:r>
            <a:endParaRPr lang="en-US" altLang="en-US" sz="2000" b="1">
              <a:latin typeface="Courier New" panose="02070309020205020404" pitchFamily="49" charset="0"/>
            </a:endParaRPr>
          </a:p>
          <a:p>
            <a:pPr algn="just"/>
            <a:r>
              <a:rPr lang="en-US" altLang="en-US" sz="1800">
                <a:cs typeface="Times New Roman" panose="02020603050405020304" pitchFamily="18" charset="0"/>
              </a:rPr>
              <a:t>through</a:t>
            </a:r>
            <a:endParaRPr lang="en-US" altLang="en-US" sz="2000"/>
          </a:p>
          <a:p>
            <a:pPr algn="just"/>
            <a:r>
              <a:rPr lang="en-US" altLang="en-US" sz="1800" b="1">
                <a:latin typeface="Courier New" panose="02070309020205020404" pitchFamily="49" charset="0"/>
                <a:cs typeface="Times New Roman" panose="02020603050405020304" pitchFamily="18" charset="0"/>
              </a:rPr>
              <a:t>11001000 00010111 00011000 11111111  </a:t>
            </a:r>
          </a:p>
          <a:p>
            <a:pPr algn="just"/>
            <a:endParaRPr lang="en-US" altLang="en-US" sz="2000" b="1">
              <a:latin typeface="Courier New" panose="02070309020205020404" pitchFamily="49" charset="0"/>
            </a:endParaRPr>
          </a:p>
          <a:p>
            <a:pPr algn="just"/>
            <a:r>
              <a:rPr lang="en-US" altLang="en-US" sz="1800" b="1">
                <a:latin typeface="Courier New" panose="02070309020205020404" pitchFamily="49" charset="0"/>
                <a:cs typeface="Times New Roman" panose="02020603050405020304" pitchFamily="18" charset="0"/>
              </a:rPr>
              <a:t>11001000 00010111 00011001 00000000</a:t>
            </a:r>
            <a:endParaRPr lang="en-US" altLang="en-US" sz="2000" b="1">
              <a:latin typeface="Courier New" panose="02070309020205020404" pitchFamily="49" charset="0"/>
            </a:endParaRPr>
          </a:p>
          <a:p>
            <a:pPr algn="just"/>
            <a:r>
              <a:rPr lang="en-US" altLang="en-US" sz="1800">
                <a:cs typeface="Times New Roman" panose="02020603050405020304" pitchFamily="18" charset="0"/>
              </a:rPr>
              <a:t>through</a:t>
            </a:r>
            <a:endParaRPr lang="en-US" altLang="en-US" sz="2000"/>
          </a:p>
          <a:p>
            <a:pPr algn="just"/>
            <a:r>
              <a:rPr lang="en-US" altLang="en-US" sz="1800" b="1">
                <a:latin typeface="Courier New" panose="02070309020205020404" pitchFamily="49" charset="0"/>
                <a:cs typeface="Times New Roman" panose="02020603050405020304" pitchFamily="18" charset="0"/>
              </a:rPr>
              <a:t>11001000 00010111 00011111 11111111  </a:t>
            </a:r>
          </a:p>
          <a:p>
            <a:pPr algn="just"/>
            <a:endParaRPr lang="en-US" altLang="en-US" sz="1800">
              <a:latin typeface="Comic Sans MS" panose="030F0702030302020204" pitchFamily="66" charset="0"/>
              <a:cs typeface="Times New Roman" panose="02020603050405020304" pitchFamily="18" charset="0"/>
            </a:endParaRPr>
          </a:p>
          <a:p>
            <a:pPr algn="just"/>
            <a:r>
              <a:rPr lang="en-US" altLang="en-US" sz="1800">
                <a:cs typeface="Times New Roman" panose="02020603050405020304" pitchFamily="18" charset="0"/>
              </a:rPr>
              <a:t>otherwise</a:t>
            </a:r>
          </a:p>
        </p:txBody>
      </p:sp>
      <p:sp>
        <p:nvSpPr>
          <p:cNvPr id="55298" name="Rectangle 5"/>
          <p:cNvSpPr>
            <a:spLocks noChangeArrowheads="1"/>
          </p:cNvSpPr>
          <p:nvPr/>
        </p:nvSpPr>
        <p:spPr bwMode="auto">
          <a:xfrm>
            <a:off x="6053138" y="1557338"/>
            <a:ext cx="15557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en-US" sz="1800">
                <a:cs typeface="Times New Roman" panose="02020603050405020304" pitchFamily="18" charset="0"/>
              </a:rPr>
              <a:t>Link Interface</a:t>
            </a:r>
          </a:p>
          <a:p>
            <a:pPr algn="just"/>
            <a:endParaRPr lang="en-US" altLang="en-US" sz="1800">
              <a:cs typeface="Times New Roman" panose="02020603050405020304" pitchFamily="18" charset="0"/>
            </a:endParaRPr>
          </a:p>
          <a:p>
            <a:pPr algn="just"/>
            <a:endParaRPr lang="en-US" altLang="en-US" sz="1800" u="sng">
              <a:cs typeface="Times New Roman" panose="02020603050405020304" pitchFamily="18" charset="0"/>
            </a:endParaRPr>
          </a:p>
          <a:p>
            <a:pPr algn="just"/>
            <a:r>
              <a:rPr lang="en-US" altLang="en-US" sz="1800">
                <a:cs typeface="Times New Roman" panose="02020603050405020304" pitchFamily="18" charset="0"/>
              </a:rPr>
              <a:t>0</a:t>
            </a: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r>
              <a:rPr lang="en-US" altLang="en-US" sz="1800">
                <a:cs typeface="Times New Roman" panose="02020603050405020304" pitchFamily="18" charset="0"/>
              </a:rPr>
              <a:t>1</a:t>
            </a: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r>
              <a:rPr lang="en-US" altLang="en-US" sz="1800">
                <a:cs typeface="Times New Roman" panose="02020603050405020304" pitchFamily="18" charset="0"/>
              </a:rPr>
              <a:t>2</a:t>
            </a: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r>
              <a:rPr lang="en-US" altLang="en-US" sz="1800">
                <a:cs typeface="Times New Roman" panose="02020603050405020304" pitchFamily="18" charset="0"/>
              </a:rPr>
              <a:t>3  </a:t>
            </a:r>
            <a:endParaRPr lang="en-US" altLang="en-US" sz="2000"/>
          </a:p>
          <a:p>
            <a:pPr algn="just"/>
            <a:endParaRPr lang="en-US" altLang="en-US" sz="1800" b="1">
              <a:cs typeface="Times New Roman" panose="02020603050405020304" pitchFamily="18" charset="0"/>
            </a:endParaRPr>
          </a:p>
        </p:txBody>
      </p:sp>
      <p:sp>
        <p:nvSpPr>
          <p:cNvPr id="55299" name="Rectangle 6"/>
          <p:cNvSpPr>
            <a:spLocks noChangeArrowheads="1"/>
          </p:cNvSpPr>
          <p:nvPr/>
        </p:nvSpPr>
        <p:spPr bwMode="auto">
          <a:xfrm>
            <a:off x="636588" y="1266825"/>
            <a:ext cx="7223125" cy="452596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5300" name="Line 7"/>
          <p:cNvSpPr>
            <a:spLocks noChangeShapeType="1"/>
          </p:cNvSpPr>
          <p:nvPr/>
        </p:nvSpPr>
        <p:spPr bwMode="auto">
          <a:xfrm>
            <a:off x="625475" y="2084388"/>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5301" name="Line 8"/>
          <p:cNvSpPr>
            <a:spLocks noChangeShapeType="1"/>
          </p:cNvSpPr>
          <p:nvPr/>
        </p:nvSpPr>
        <p:spPr bwMode="auto">
          <a:xfrm>
            <a:off x="652463" y="3119438"/>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5302" name="Line 9"/>
          <p:cNvSpPr>
            <a:spLocks noChangeShapeType="1"/>
          </p:cNvSpPr>
          <p:nvPr/>
        </p:nvSpPr>
        <p:spPr bwMode="auto">
          <a:xfrm>
            <a:off x="646113" y="4241800"/>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5303" name="Line 10"/>
          <p:cNvSpPr>
            <a:spLocks noChangeShapeType="1"/>
          </p:cNvSpPr>
          <p:nvPr/>
        </p:nvSpPr>
        <p:spPr bwMode="auto">
          <a:xfrm>
            <a:off x="639763" y="5343525"/>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5304" name="Line 11"/>
          <p:cNvSpPr>
            <a:spLocks noChangeShapeType="1"/>
          </p:cNvSpPr>
          <p:nvPr/>
        </p:nvSpPr>
        <p:spPr bwMode="auto">
          <a:xfrm>
            <a:off x="5929313" y="1277938"/>
            <a:ext cx="0" cy="451485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5305" name="Text Box 12"/>
          <p:cNvSpPr txBox="1">
            <a:spLocks noChangeArrowheads="1"/>
          </p:cNvSpPr>
          <p:nvPr/>
        </p:nvSpPr>
        <p:spPr bwMode="auto">
          <a:xfrm>
            <a:off x="565150" y="6007100"/>
            <a:ext cx="708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solidFill>
                  <a:srgbClr val="CC0000"/>
                </a:solidFill>
                <a:latin typeface="Gill Sans MT" panose="020B0502020104020203" pitchFamily="34" charset="0"/>
              </a:rPr>
              <a:t>Q:</a:t>
            </a:r>
            <a:r>
              <a:rPr lang="en-US" altLang="en-US">
                <a:latin typeface="Gill Sans MT" panose="020B0502020104020203" pitchFamily="34" charset="0"/>
              </a:rPr>
              <a:t> but what happens if ranges don</a:t>
            </a:r>
            <a:r>
              <a:rPr lang="ja-JP" altLang="en-US">
                <a:latin typeface="Gill Sans MT" panose="020B0502020104020203" pitchFamily="34" charset="0"/>
              </a:rPr>
              <a:t>’</a:t>
            </a:r>
            <a:r>
              <a:rPr lang="en-US" altLang="ja-JP">
                <a:latin typeface="Gill Sans MT" panose="020B0502020104020203" pitchFamily="34" charset="0"/>
              </a:rPr>
              <a:t>t divide up so nicely? </a:t>
            </a:r>
            <a:endParaRPr lang="en-US" altLang="en-US">
              <a:latin typeface="Gill Sans MT" panose="020B0502020104020203" pitchFamily="34" charset="0"/>
            </a:endParaRPr>
          </a:p>
        </p:txBody>
      </p:sp>
      <p:pic>
        <p:nvPicPr>
          <p:cNvPr id="55306" name="Picture 1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7715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Rectangle 17"/>
          <p:cNvSpPr>
            <a:spLocks noGrp="1" noChangeArrowheads="1"/>
          </p:cNvSpPr>
          <p:nvPr>
            <p:ph type="title"/>
          </p:nvPr>
        </p:nvSpPr>
        <p:spPr>
          <a:xfrm>
            <a:off x="533400" y="107950"/>
            <a:ext cx="6378575" cy="863600"/>
          </a:xfrm>
        </p:spPr>
        <p:txBody>
          <a:bodyPr/>
          <a:lstStyle/>
          <a:p>
            <a:pPr>
              <a:defRPr/>
            </a:pPr>
            <a:r>
              <a:rPr lang="en-US" sz="4000" dirty="0">
                <a:ea typeface="ＭＳ Ｐゴシック" charset="0"/>
                <a:cs typeface="+mj-cs"/>
              </a:rPr>
              <a:t>Destination-based forwarding</a:t>
            </a:r>
          </a:p>
        </p:txBody>
      </p:sp>
      <p:sp>
        <p:nvSpPr>
          <p:cNvPr id="55308" name="TextBox 1"/>
          <p:cNvSpPr txBox="1">
            <a:spLocks noChangeArrowheads="1"/>
          </p:cNvSpPr>
          <p:nvPr/>
        </p:nvSpPr>
        <p:spPr bwMode="auto">
          <a:xfrm>
            <a:off x="3405188" y="1036638"/>
            <a:ext cx="2071687"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rPr>
              <a:t>forwarding table</a:t>
            </a:r>
          </a:p>
        </p:txBody>
      </p:sp>
      <p:sp>
        <p:nvSpPr>
          <p:cNvPr id="55309"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3FA6C0C-7564-49E1-A9FF-7BF6215D676E}" type="slidenum">
              <a:rPr lang="en-US" altLang="en-US" sz="1200">
                <a:latin typeface="Tahoma" panose="020B0604030504040204" pitchFamily="34" charset="0"/>
              </a:rPr>
              <a:pPr/>
              <a:t>11</a:t>
            </a:fld>
            <a:endParaRPr lang="en-US" altLang="en-US" sz="1200">
              <a:latin typeface="Tahoma" panose="020B0604030504040204" pitchFamily="34" charset="0"/>
            </a:endParaRPr>
          </a:p>
        </p:txBody>
      </p:sp>
      <p:sp>
        <p:nvSpPr>
          <p:cNvPr id="55310"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3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77787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Rectangle 20"/>
          <p:cNvSpPr>
            <a:spLocks noChangeArrowheads="1"/>
          </p:cNvSpPr>
          <p:nvPr/>
        </p:nvSpPr>
        <p:spPr bwMode="auto">
          <a:xfrm>
            <a:off x="434975" y="1335088"/>
            <a:ext cx="8001000" cy="1371600"/>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23" name="Rectangle 18"/>
          <p:cNvSpPr>
            <a:spLocks noChangeArrowheads="1"/>
          </p:cNvSpPr>
          <p:nvPr/>
        </p:nvSpPr>
        <p:spPr bwMode="auto">
          <a:xfrm>
            <a:off x="4276725" y="5673725"/>
            <a:ext cx="1636713"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24" name="Rectangle 17"/>
          <p:cNvSpPr>
            <a:spLocks noChangeArrowheads="1"/>
          </p:cNvSpPr>
          <p:nvPr/>
        </p:nvSpPr>
        <p:spPr bwMode="auto">
          <a:xfrm>
            <a:off x="4283075" y="6069013"/>
            <a:ext cx="1636713"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464" name="Rectangle 2"/>
          <p:cNvSpPr>
            <a:spLocks noGrp="1" noChangeArrowheads="1"/>
          </p:cNvSpPr>
          <p:nvPr>
            <p:ph type="title"/>
          </p:nvPr>
        </p:nvSpPr>
        <p:spPr>
          <a:xfrm>
            <a:off x="355600" y="95250"/>
            <a:ext cx="7772400" cy="909638"/>
          </a:xfrm>
        </p:spPr>
        <p:txBody>
          <a:bodyPr/>
          <a:lstStyle/>
          <a:p>
            <a:pPr>
              <a:defRPr/>
            </a:pPr>
            <a:r>
              <a:rPr lang="en-US">
                <a:ea typeface="ＭＳ Ｐゴシック" charset="0"/>
                <a:cs typeface="+mj-cs"/>
              </a:rPr>
              <a:t>Longest prefix matching</a:t>
            </a:r>
          </a:p>
        </p:txBody>
      </p:sp>
      <p:sp>
        <p:nvSpPr>
          <p:cNvPr id="56326" name="Rectangle 5"/>
          <p:cNvSpPr>
            <a:spLocks noChangeArrowheads="1"/>
          </p:cNvSpPr>
          <p:nvPr/>
        </p:nvSpPr>
        <p:spPr bwMode="auto">
          <a:xfrm>
            <a:off x="1065213" y="2989263"/>
            <a:ext cx="52355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lnSpc>
                <a:spcPct val="150000"/>
              </a:lnSpc>
            </a:pPr>
            <a:r>
              <a:rPr lang="en-US" altLang="en-US" sz="1800">
                <a:cs typeface="Times New Roman" panose="02020603050405020304" pitchFamily="18" charset="0"/>
              </a:rPr>
              <a:t>Destination Address Range                        </a:t>
            </a:r>
          </a:p>
          <a:p>
            <a:pPr algn="just">
              <a:lnSpc>
                <a:spcPct val="150000"/>
              </a:lnSpc>
            </a:pPr>
            <a:r>
              <a:rPr lang="en-US" altLang="en-US" sz="1800">
                <a:latin typeface="Courier New" panose="02070309020205020404" pitchFamily="49" charset="0"/>
                <a:cs typeface="Times New Roman" panose="02020603050405020304" pitchFamily="18" charset="0"/>
              </a:rPr>
              <a:t>11001000 00010111 00010*** ********* </a:t>
            </a:r>
            <a:endParaRPr lang="en-US" altLang="en-US" sz="2000">
              <a:latin typeface="Courier New" panose="02070309020205020404" pitchFamily="49" charset="0"/>
            </a:endParaRPr>
          </a:p>
          <a:p>
            <a:pPr algn="just">
              <a:lnSpc>
                <a:spcPct val="150000"/>
              </a:lnSpc>
            </a:pPr>
            <a:r>
              <a:rPr lang="en-US" altLang="en-US" sz="1800">
                <a:latin typeface="Courier New" panose="02070309020205020404" pitchFamily="49" charset="0"/>
                <a:cs typeface="Times New Roman" panose="02020603050405020304" pitchFamily="18" charset="0"/>
              </a:rPr>
              <a:t>11001000 00010111 00011000 *********</a:t>
            </a:r>
            <a:endParaRPr lang="en-US" altLang="en-US" sz="2000">
              <a:latin typeface="Courier New" panose="02070309020205020404" pitchFamily="49" charset="0"/>
            </a:endParaRPr>
          </a:p>
          <a:p>
            <a:pPr algn="just">
              <a:lnSpc>
                <a:spcPct val="150000"/>
              </a:lnSpc>
            </a:pPr>
            <a:r>
              <a:rPr lang="en-US" altLang="en-US" sz="1800">
                <a:latin typeface="Courier New" panose="02070309020205020404" pitchFamily="49" charset="0"/>
                <a:cs typeface="Times New Roman" panose="02020603050405020304" pitchFamily="18" charset="0"/>
              </a:rPr>
              <a:t>11001000 00010111 00011*** *********</a:t>
            </a:r>
            <a:endParaRPr lang="en-US" altLang="en-US" sz="2000">
              <a:latin typeface="Comic Sans MS" panose="030F0702030302020204" pitchFamily="66" charset="0"/>
            </a:endParaRPr>
          </a:p>
          <a:p>
            <a:pPr algn="just">
              <a:lnSpc>
                <a:spcPct val="150000"/>
              </a:lnSpc>
            </a:pPr>
            <a:r>
              <a:rPr lang="en-US" altLang="en-US" sz="1800">
                <a:cs typeface="Times New Roman" panose="02020603050405020304" pitchFamily="18" charset="0"/>
              </a:rPr>
              <a:t>otherwise  </a:t>
            </a:r>
            <a:r>
              <a:rPr lang="en-US" altLang="en-US" sz="1800">
                <a:latin typeface="Times" panose="02020603050405020304" pitchFamily="18" charset="0"/>
                <a:cs typeface="Times New Roman" panose="02020603050405020304" pitchFamily="18" charset="0"/>
              </a:rPr>
              <a:t>           </a:t>
            </a:r>
          </a:p>
        </p:txBody>
      </p:sp>
      <p:sp>
        <p:nvSpPr>
          <p:cNvPr id="56327" name="Rectangle 7"/>
          <p:cNvSpPr>
            <a:spLocks noChangeArrowheads="1"/>
          </p:cNvSpPr>
          <p:nvPr/>
        </p:nvSpPr>
        <p:spPr bwMode="auto">
          <a:xfrm>
            <a:off x="958850" y="6026150"/>
            <a:ext cx="514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dirty="0"/>
              <a:t>DA: 11001000  00010111  00011000  10101010</a:t>
            </a:r>
            <a:r>
              <a:rPr lang="en-US" altLang="en-US" sz="1800" dirty="0">
                <a:latin typeface="Comic Sans MS" panose="030F0702030302020204" pitchFamily="66" charset="0"/>
              </a:rPr>
              <a:t> </a:t>
            </a:r>
          </a:p>
        </p:txBody>
      </p:sp>
      <p:sp>
        <p:nvSpPr>
          <p:cNvPr id="56328" name="Text Box 8"/>
          <p:cNvSpPr txBox="1">
            <a:spLocks noChangeArrowheads="1"/>
          </p:cNvSpPr>
          <p:nvPr/>
        </p:nvSpPr>
        <p:spPr bwMode="auto">
          <a:xfrm>
            <a:off x="280988" y="5272088"/>
            <a:ext cx="1341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000099"/>
                </a:solidFill>
              </a:rPr>
              <a:t>examples:</a:t>
            </a:r>
          </a:p>
        </p:txBody>
      </p:sp>
      <p:sp>
        <p:nvSpPr>
          <p:cNvPr id="56329" name="Text Box 9"/>
          <p:cNvSpPr txBox="1">
            <a:spLocks noChangeArrowheads="1"/>
          </p:cNvSpPr>
          <p:nvPr/>
        </p:nvSpPr>
        <p:spPr bwMode="auto">
          <a:xfrm>
            <a:off x="944563" y="5641975"/>
            <a:ext cx="513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dirty="0"/>
              <a:t>DA: 11001000  00010111  00010110  10100001 </a:t>
            </a:r>
          </a:p>
        </p:txBody>
      </p:sp>
      <p:sp>
        <p:nvSpPr>
          <p:cNvPr id="56330" name="Text Box 15"/>
          <p:cNvSpPr txBox="1">
            <a:spLocks noChangeArrowheads="1"/>
          </p:cNvSpPr>
          <p:nvPr/>
        </p:nvSpPr>
        <p:spPr bwMode="auto">
          <a:xfrm>
            <a:off x="6262688" y="5640388"/>
            <a:ext cx="183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CC0000"/>
                </a:solidFill>
                <a:latin typeface="Gill Sans MT" panose="020B0502020104020203" pitchFamily="34" charset="0"/>
              </a:rPr>
              <a:t>which interface?</a:t>
            </a:r>
          </a:p>
        </p:txBody>
      </p:sp>
      <p:sp>
        <p:nvSpPr>
          <p:cNvPr id="56331" name="Text Box 16"/>
          <p:cNvSpPr txBox="1">
            <a:spLocks noChangeArrowheads="1"/>
          </p:cNvSpPr>
          <p:nvPr/>
        </p:nvSpPr>
        <p:spPr bwMode="auto">
          <a:xfrm>
            <a:off x="6310313" y="5991225"/>
            <a:ext cx="183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CC0000"/>
                </a:solidFill>
                <a:latin typeface="Gill Sans MT" panose="020B0502020104020203" pitchFamily="34" charset="0"/>
              </a:rPr>
              <a:t>which interface?</a:t>
            </a:r>
          </a:p>
        </p:txBody>
      </p:sp>
      <p:sp>
        <p:nvSpPr>
          <p:cNvPr id="56332" name="Text Box 19"/>
          <p:cNvSpPr txBox="1">
            <a:spLocks noChangeArrowheads="1"/>
          </p:cNvSpPr>
          <p:nvPr/>
        </p:nvSpPr>
        <p:spPr bwMode="auto">
          <a:xfrm>
            <a:off x="571500" y="1490663"/>
            <a:ext cx="7799388"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spcBef>
                <a:spcPts val="600"/>
              </a:spcBef>
            </a:pPr>
            <a:r>
              <a:rPr lang="en-US" altLang="en-US" sz="2800" dirty="0">
                <a:latin typeface="Gill Sans MT" panose="020B0502020104020203" pitchFamily="34" charset="0"/>
              </a:rPr>
              <a:t>when looking for forwarding table entry for given destination address, use </a:t>
            </a:r>
            <a:r>
              <a:rPr lang="en-US" altLang="en-US" sz="2800" i="1" dirty="0">
                <a:solidFill>
                  <a:srgbClr val="000099"/>
                </a:solidFill>
                <a:latin typeface="Gill Sans MT" panose="020B0502020104020203" pitchFamily="34" charset="0"/>
              </a:rPr>
              <a:t>longest</a:t>
            </a:r>
            <a:r>
              <a:rPr lang="en-US" altLang="en-US" sz="2800" dirty="0">
                <a:latin typeface="Gill Sans MT" panose="020B0502020104020203" pitchFamily="34" charset="0"/>
              </a:rPr>
              <a:t> address prefix that matches destination address.</a:t>
            </a:r>
          </a:p>
        </p:txBody>
      </p:sp>
      <p:sp>
        <p:nvSpPr>
          <p:cNvPr id="56333" name="Text Box 22"/>
          <p:cNvSpPr txBox="1">
            <a:spLocks noChangeArrowheads="1"/>
          </p:cNvSpPr>
          <p:nvPr/>
        </p:nvSpPr>
        <p:spPr bwMode="auto">
          <a:xfrm>
            <a:off x="558800" y="997726"/>
            <a:ext cx="32829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i="1" dirty="0">
                <a:solidFill>
                  <a:srgbClr val="CC0000"/>
                </a:solidFill>
                <a:latin typeface="Gill Sans MT" panose="020B0502020104020203" pitchFamily="34" charset="0"/>
              </a:rPr>
              <a:t>longest prefix matching</a:t>
            </a:r>
          </a:p>
        </p:txBody>
      </p:sp>
      <p:sp>
        <p:nvSpPr>
          <p:cNvPr id="56334" name="Rectangle 24"/>
          <p:cNvSpPr>
            <a:spLocks noChangeArrowheads="1"/>
          </p:cNvSpPr>
          <p:nvPr/>
        </p:nvSpPr>
        <p:spPr bwMode="auto">
          <a:xfrm>
            <a:off x="992188" y="3022600"/>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35" name="Line 25"/>
          <p:cNvSpPr>
            <a:spLocks noChangeShapeType="1"/>
          </p:cNvSpPr>
          <p:nvPr/>
        </p:nvSpPr>
        <p:spPr bwMode="auto">
          <a:xfrm>
            <a:off x="992188" y="3457575"/>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6" name="Line 26"/>
          <p:cNvSpPr>
            <a:spLocks noChangeShapeType="1"/>
          </p:cNvSpPr>
          <p:nvPr/>
        </p:nvSpPr>
        <p:spPr bwMode="auto">
          <a:xfrm>
            <a:off x="1022350" y="388778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7" name="Line 27"/>
          <p:cNvSpPr>
            <a:spLocks noChangeShapeType="1"/>
          </p:cNvSpPr>
          <p:nvPr/>
        </p:nvSpPr>
        <p:spPr bwMode="auto">
          <a:xfrm>
            <a:off x="996950" y="430688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8" name="Line 28"/>
          <p:cNvSpPr>
            <a:spLocks noChangeShapeType="1"/>
          </p:cNvSpPr>
          <p:nvPr/>
        </p:nvSpPr>
        <p:spPr bwMode="auto">
          <a:xfrm>
            <a:off x="993775" y="4737100"/>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39" name="Line 29"/>
          <p:cNvSpPr>
            <a:spLocks noChangeShapeType="1"/>
          </p:cNvSpPr>
          <p:nvPr/>
        </p:nvSpPr>
        <p:spPr bwMode="auto">
          <a:xfrm>
            <a:off x="6176963" y="3022600"/>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6340" name="Text Box 30"/>
          <p:cNvSpPr txBox="1">
            <a:spLocks noChangeArrowheads="1"/>
          </p:cNvSpPr>
          <p:nvPr/>
        </p:nvSpPr>
        <p:spPr bwMode="auto">
          <a:xfrm>
            <a:off x="6475413" y="2965450"/>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en-US" sz="1800"/>
              <a:t>Link interface</a:t>
            </a:r>
          </a:p>
          <a:p>
            <a:pPr>
              <a:lnSpc>
                <a:spcPct val="150000"/>
              </a:lnSpc>
            </a:pPr>
            <a:r>
              <a:rPr lang="en-US" altLang="en-US" sz="1800"/>
              <a:t>0</a:t>
            </a:r>
          </a:p>
          <a:p>
            <a:pPr>
              <a:lnSpc>
                <a:spcPct val="150000"/>
              </a:lnSpc>
            </a:pPr>
            <a:r>
              <a:rPr lang="en-US" altLang="en-US" sz="1800"/>
              <a:t>1</a:t>
            </a:r>
          </a:p>
          <a:p>
            <a:pPr>
              <a:lnSpc>
                <a:spcPct val="150000"/>
              </a:lnSpc>
            </a:pPr>
            <a:r>
              <a:rPr lang="en-US" altLang="en-US" sz="1800"/>
              <a:t>2</a:t>
            </a:r>
          </a:p>
          <a:p>
            <a:pPr>
              <a:lnSpc>
                <a:spcPct val="150000"/>
              </a:lnSpc>
            </a:pPr>
            <a:r>
              <a:rPr lang="en-US" altLang="en-US" sz="1800"/>
              <a:t>3</a:t>
            </a:r>
          </a:p>
        </p:txBody>
      </p:sp>
      <p:sp>
        <p:nvSpPr>
          <p:cNvPr id="56341"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2C3F745-87FA-46F0-B19D-7C511DA51295}" type="slidenum">
              <a:rPr lang="en-US" altLang="en-US" sz="1200">
                <a:latin typeface="Tahoma" panose="020B0604030504040204" pitchFamily="34" charset="0"/>
              </a:rPr>
              <a:pPr/>
              <a:t>12</a:t>
            </a:fld>
            <a:endParaRPr lang="en-US" altLang="en-US" sz="1200">
              <a:latin typeface="Tahoma" panose="020B0604030504040204" pitchFamily="34" charset="0"/>
            </a:endParaRPr>
          </a:p>
        </p:txBody>
      </p:sp>
      <p:sp>
        <p:nvSpPr>
          <p:cNvPr id="56342"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7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800100"/>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Rectangle 3"/>
          <p:cNvSpPr>
            <a:spLocks noGrp="1" noChangeArrowheads="1"/>
          </p:cNvSpPr>
          <p:nvPr>
            <p:ph type="title"/>
          </p:nvPr>
        </p:nvSpPr>
        <p:spPr>
          <a:xfrm>
            <a:off x="441325" y="247650"/>
            <a:ext cx="7772400" cy="685800"/>
          </a:xfrm>
        </p:spPr>
        <p:txBody>
          <a:bodyPr/>
          <a:lstStyle/>
          <a:p>
            <a:r>
              <a:rPr lang="en-US" altLang="en-US" sz="4000"/>
              <a:t>Switching fabrics</a:t>
            </a:r>
            <a:endParaRPr lang="en-US" altLang="en-US"/>
          </a:p>
        </p:txBody>
      </p:sp>
      <p:sp>
        <p:nvSpPr>
          <p:cNvPr id="24582" name="Rectangle 4"/>
          <p:cNvSpPr>
            <a:spLocks noGrp="1" noChangeArrowheads="1"/>
          </p:cNvSpPr>
          <p:nvPr>
            <p:ph type="body" idx="1"/>
          </p:nvPr>
        </p:nvSpPr>
        <p:spPr>
          <a:xfrm>
            <a:off x="701675" y="1177925"/>
            <a:ext cx="7772400" cy="4648200"/>
          </a:xfrm>
        </p:spPr>
        <p:txBody>
          <a:bodyPr/>
          <a:lstStyle/>
          <a:p>
            <a:pPr>
              <a:buFont typeface="Wingdings" charset="2"/>
              <a:buChar char="§"/>
              <a:defRPr/>
            </a:pPr>
            <a:r>
              <a:rPr lang="en-US" dirty="0">
                <a:ea typeface="ＭＳ Ｐゴシック" charset="0"/>
                <a:cs typeface="+mn-cs"/>
              </a:rPr>
              <a:t>transfer packet from input buffer to appropriate output buffer</a:t>
            </a:r>
          </a:p>
          <a:p>
            <a:pPr>
              <a:buFont typeface="Wingdings" charset="2"/>
              <a:buChar char="§"/>
              <a:defRPr/>
            </a:pPr>
            <a:r>
              <a:rPr lang="en-US" dirty="0">
                <a:ea typeface="ＭＳ Ｐゴシック" charset="0"/>
                <a:cs typeface="+mn-cs"/>
              </a:rPr>
              <a:t>switching rate: rate at which packets can be transferred from inputs to outputs</a:t>
            </a:r>
          </a:p>
          <a:p>
            <a:pPr lvl="1">
              <a:buFont typeface="Arial"/>
              <a:buChar char="•"/>
              <a:defRPr/>
            </a:pPr>
            <a:r>
              <a:rPr lang="en-US" sz="2000" dirty="0">
                <a:ea typeface="ＭＳ Ｐゴシック" charset="0"/>
              </a:rPr>
              <a:t>often measured as multiple of input/output line rate</a:t>
            </a:r>
          </a:p>
          <a:p>
            <a:pPr lvl="1">
              <a:buFont typeface="Arial"/>
              <a:buChar char="•"/>
              <a:defRPr/>
            </a:pPr>
            <a:r>
              <a:rPr lang="en-US" sz="2000" dirty="0">
                <a:ea typeface="ＭＳ Ｐゴシック" charset="0"/>
              </a:rPr>
              <a:t>N inputs: switching rate N times line rate desirable</a:t>
            </a:r>
          </a:p>
          <a:p>
            <a:pPr>
              <a:buFont typeface="Wingdings" charset="2"/>
              <a:buChar char="§"/>
              <a:defRPr/>
            </a:pPr>
            <a:r>
              <a:rPr lang="en-US" dirty="0">
                <a:ea typeface="ＭＳ Ｐゴシック" charset="0"/>
                <a:cs typeface="+mn-cs"/>
              </a:rPr>
              <a:t>three types of switching fabrics</a:t>
            </a:r>
          </a:p>
        </p:txBody>
      </p:sp>
      <p:grpSp>
        <p:nvGrpSpPr>
          <p:cNvPr id="58372" name="Group 30"/>
          <p:cNvGrpSpPr>
            <a:grpSpLocks/>
          </p:cNvGrpSpPr>
          <p:nvPr/>
        </p:nvGrpSpPr>
        <p:grpSpPr bwMode="auto">
          <a:xfrm>
            <a:off x="742950" y="4283075"/>
            <a:ext cx="890588" cy="215900"/>
            <a:chOff x="876" y="2800"/>
            <a:chExt cx="642" cy="175"/>
          </a:xfrm>
        </p:grpSpPr>
        <p:sp>
          <p:nvSpPr>
            <p:cNvPr id="58502"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503"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504"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505"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506" name="Line 1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73" name="Group 45"/>
          <p:cNvGrpSpPr>
            <a:grpSpLocks/>
          </p:cNvGrpSpPr>
          <p:nvPr/>
        </p:nvGrpSpPr>
        <p:grpSpPr bwMode="auto">
          <a:xfrm>
            <a:off x="719138" y="4678363"/>
            <a:ext cx="890587" cy="215900"/>
            <a:chOff x="876" y="2800"/>
            <a:chExt cx="642" cy="175"/>
          </a:xfrm>
        </p:grpSpPr>
        <p:sp>
          <p:nvSpPr>
            <p:cNvPr id="58497"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98"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99"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500"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501" name="Line 50"/>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74" name="Group 51"/>
          <p:cNvGrpSpPr>
            <a:grpSpLocks/>
          </p:cNvGrpSpPr>
          <p:nvPr/>
        </p:nvGrpSpPr>
        <p:grpSpPr bwMode="auto">
          <a:xfrm>
            <a:off x="714375" y="5105400"/>
            <a:ext cx="890588" cy="215900"/>
            <a:chOff x="876" y="2800"/>
            <a:chExt cx="642" cy="175"/>
          </a:xfrm>
        </p:grpSpPr>
        <p:sp>
          <p:nvSpPr>
            <p:cNvPr id="58492"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93"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94"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95"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96" name="Line 56"/>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58375" name="Rectangle 57"/>
          <p:cNvSpPr>
            <a:spLocks noChangeArrowheads="1"/>
          </p:cNvSpPr>
          <p:nvPr/>
        </p:nvSpPr>
        <p:spPr bwMode="auto">
          <a:xfrm>
            <a:off x="1601788" y="4200525"/>
            <a:ext cx="704850" cy="1176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58376" name="Group 64"/>
          <p:cNvGrpSpPr>
            <a:grpSpLocks/>
          </p:cNvGrpSpPr>
          <p:nvPr/>
        </p:nvGrpSpPr>
        <p:grpSpPr bwMode="auto">
          <a:xfrm>
            <a:off x="2311400" y="4281488"/>
            <a:ext cx="890588" cy="215900"/>
            <a:chOff x="455" y="3463"/>
            <a:chExt cx="561" cy="136"/>
          </a:xfrm>
        </p:grpSpPr>
        <p:sp>
          <p:nvSpPr>
            <p:cNvPr id="58487"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88"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89"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90"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91" name="Line 63"/>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77" name="Group 65"/>
          <p:cNvGrpSpPr>
            <a:grpSpLocks/>
          </p:cNvGrpSpPr>
          <p:nvPr/>
        </p:nvGrpSpPr>
        <p:grpSpPr bwMode="auto">
          <a:xfrm>
            <a:off x="2316163" y="4673600"/>
            <a:ext cx="890587" cy="215900"/>
            <a:chOff x="455" y="3463"/>
            <a:chExt cx="561" cy="136"/>
          </a:xfrm>
        </p:grpSpPr>
        <p:sp>
          <p:nvSpPr>
            <p:cNvPr id="58482"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83"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84"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85"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86" name="Line 7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78" name="Group 71"/>
          <p:cNvGrpSpPr>
            <a:grpSpLocks/>
          </p:cNvGrpSpPr>
          <p:nvPr/>
        </p:nvGrpSpPr>
        <p:grpSpPr bwMode="auto">
          <a:xfrm>
            <a:off x="2311400" y="5100638"/>
            <a:ext cx="890588" cy="215900"/>
            <a:chOff x="455" y="3463"/>
            <a:chExt cx="561" cy="136"/>
          </a:xfrm>
        </p:grpSpPr>
        <p:sp>
          <p:nvSpPr>
            <p:cNvPr id="58477"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78"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79"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80"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81" name="Line 7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58379" name="Text Box 78"/>
          <p:cNvSpPr txBox="1">
            <a:spLocks noChangeArrowheads="1"/>
          </p:cNvSpPr>
          <p:nvPr/>
        </p:nvSpPr>
        <p:spPr bwMode="auto">
          <a:xfrm>
            <a:off x="1435100" y="558641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memory</a:t>
            </a:r>
          </a:p>
        </p:txBody>
      </p:sp>
      <p:sp>
        <p:nvSpPr>
          <p:cNvPr id="58380" name="Text Box 79"/>
          <p:cNvSpPr txBox="1">
            <a:spLocks noChangeArrowheads="1"/>
          </p:cNvSpPr>
          <p:nvPr/>
        </p:nvSpPr>
        <p:spPr bwMode="auto">
          <a:xfrm>
            <a:off x="1533525" y="4518025"/>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memory</a:t>
            </a:r>
          </a:p>
        </p:txBody>
      </p:sp>
      <p:grpSp>
        <p:nvGrpSpPr>
          <p:cNvPr id="58381" name="Group 80"/>
          <p:cNvGrpSpPr>
            <a:grpSpLocks/>
          </p:cNvGrpSpPr>
          <p:nvPr/>
        </p:nvGrpSpPr>
        <p:grpSpPr bwMode="auto">
          <a:xfrm>
            <a:off x="3648075" y="4267200"/>
            <a:ext cx="890588" cy="215900"/>
            <a:chOff x="876" y="2800"/>
            <a:chExt cx="642" cy="175"/>
          </a:xfrm>
        </p:grpSpPr>
        <p:sp>
          <p:nvSpPr>
            <p:cNvPr id="58472"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73"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74"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75"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76" name="Line 8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82" name="Group 86"/>
          <p:cNvGrpSpPr>
            <a:grpSpLocks/>
          </p:cNvGrpSpPr>
          <p:nvPr/>
        </p:nvGrpSpPr>
        <p:grpSpPr bwMode="auto">
          <a:xfrm>
            <a:off x="3646488" y="4662488"/>
            <a:ext cx="890587" cy="215900"/>
            <a:chOff x="876" y="2800"/>
            <a:chExt cx="642" cy="175"/>
          </a:xfrm>
        </p:grpSpPr>
        <p:sp>
          <p:nvSpPr>
            <p:cNvPr id="58467"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68"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69"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70"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71" name="Line 9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83" name="Group 92"/>
          <p:cNvGrpSpPr>
            <a:grpSpLocks/>
          </p:cNvGrpSpPr>
          <p:nvPr/>
        </p:nvGrpSpPr>
        <p:grpSpPr bwMode="auto">
          <a:xfrm>
            <a:off x="3641725" y="5089525"/>
            <a:ext cx="890588" cy="215900"/>
            <a:chOff x="876" y="2800"/>
            <a:chExt cx="642" cy="175"/>
          </a:xfrm>
        </p:grpSpPr>
        <p:sp>
          <p:nvSpPr>
            <p:cNvPr id="58462"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63"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64"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65"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66" name="Line 97"/>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58384" name="Line 98"/>
          <p:cNvSpPr>
            <a:spLocks noChangeShapeType="1"/>
          </p:cNvSpPr>
          <p:nvPr/>
        </p:nvSpPr>
        <p:spPr bwMode="auto">
          <a:xfrm>
            <a:off x="4549775" y="4270375"/>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58385" name="Group 99"/>
          <p:cNvGrpSpPr>
            <a:grpSpLocks/>
          </p:cNvGrpSpPr>
          <p:nvPr/>
        </p:nvGrpSpPr>
        <p:grpSpPr bwMode="auto">
          <a:xfrm>
            <a:off x="4603750" y="4254500"/>
            <a:ext cx="890588" cy="215900"/>
            <a:chOff x="455" y="3463"/>
            <a:chExt cx="561" cy="136"/>
          </a:xfrm>
        </p:grpSpPr>
        <p:sp>
          <p:nvSpPr>
            <p:cNvPr id="58457"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58"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59"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60"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61" name="Line 10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86" name="Group 105"/>
          <p:cNvGrpSpPr>
            <a:grpSpLocks/>
          </p:cNvGrpSpPr>
          <p:nvPr/>
        </p:nvGrpSpPr>
        <p:grpSpPr bwMode="auto">
          <a:xfrm>
            <a:off x="4608513" y="4646613"/>
            <a:ext cx="890587" cy="215900"/>
            <a:chOff x="455" y="3463"/>
            <a:chExt cx="561" cy="136"/>
          </a:xfrm>
        </p:grpSpPr>
        <p:sp>
          <p:nvSpPr>
            <p:cNvPr id="58452"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53"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54"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55"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56" name="Line 11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87" name="Group 111"/>
          <p:cNvGrpSpPr>
            <a:grpSpLocks/>
          </p:cNvGrpSpPr>
          <p:nvPr/>
        </p:nvGrpSpPr>
        <p:grpSpPr bwMode="auto">
          <a:xfrm>
            <a:off x="4603750" y="5073650"/>
            <a:ext cx="890588" cy="215900"/>
            <a:chOff x="455" y="3463"/>
            <a:chExt cx="561" cy="136"/>
          </a:xfrm>
        </p:grpSpPr>
        <p:sp>
          <p:nvSpPr>
            <p:cNvPr id="58447"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48"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49"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50"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51" name="Line 11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58388" name="Text Box 117"/>
          <p:cNvSpPr txBox="1">
            <a:spLocks noChangeArrowheads="1"/>
          </p:cNvSpPr>
          <p:nvPr/>
        </p:nvSpPr>
        <p:spPr bwMode="auto">
          <a:xfrm>
            <a:off x="4286250" y="5583238"/>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bus</a:t>
            </a:r>
          </a:p>
        </p:txBody>
      </p:sp>
      <p:grpSp>
        <p:nvGrpSpPr>
          <p:cNvPr id="58389" name="Group 118"/>
          <p:cNvGrpSpPr>
            <a:grpSpLocks/>
          </p:cNvGrpSpPr>
          <p:nvPr/>
        </p:nvGrpSpPr>
        <p:grpSpPr bwMode="auto">
          <a:xfrm>
            <a:off x="6091238" y="4233863"/>
            <a:ext cx="890587" cy="215900"/>
            <a:chOff x="876" y="2800"/>
            <a:chExt cx="642" cy="175"/>
          </a:xfrm>
        </p:grpSpPr>
        <p:sp>
          <p:nvSpPr>
            <p:cNvPr id="58442"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43"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44"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45"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46" name="Line 12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90" name="Group 124"/>
          <p:cNvGrpSpPr>
            <a:grpSpLocks/>
          </p:cNvGrpSpPr>
          <p:nvPr/>
        </p:nvGrpSpPr>
        <p:grpSpPr bwMode="auto">
          <a:xfrm>
            <a:off x="6067425" y="4629150"/>
            <a:ext cx="890588" cy="215900"/>
            <a:chOff x="876" y="2800"/>
            <a:chExt cx="642" cy="175"/>
          </a:xfrm>
        </p:grpSpPr>
        <p:sp>
          <p:nvSpPr>
            <p:cNvPr id="58437"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38"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39"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40"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41" name="Line 12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91" name="Group 130"/>
          <p:cNvGrpSpPr>
            <a:grpSpLocks/>
          </p:cNvGrpSpPr>
          <p:nvPr/>
        </p:nvGrpSpPr>
        <p:grpSpPr bwMode="auto">
          <a:xfrm>
            <a:off x="6062663" y="5056188"/>
            <a:ext cx="890587" cy="215900"/>
            <a:chOff x="876" y="2800"/>
            <a:chExt cx="642" cy="175"/>
          </a:xfrm>
        </p:grpSpPr>
        <p:sp>
          <p:nvSpPr>
            <p:cNvPr id="58432"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33"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34"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35"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36" name="Line 13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392" name="Group 154"/>
          <p:cNvGrpSpPr>
            <a:grpSpLocks/>
          </p:cNvGrpSpPr>
          <p:nvPr/>
        </p:nvGrpSpPr>
        <p:grpSpPr bwMode="auto">
          <a:xfrm rot="5400000">
            <a:off x="7186613" y="5253038"/>
            <a:ext cx="895350" cy="1035050"/>
            <a:chOff x="2954" y="2776"/>
            <a:chExt cx="564" cy="652"/>
          </a:xfrm>
        </p:grpSpPr>
        <p:grpSp>
          <p:nvGrpSpPr>
            <p:cNvPr id="58414" name="Group 136"/>
            <p:cNvGrpSpPr>
              <a:grpSpLocks/>
            </p:cNvGrpSpPr>
            <p:nvPr/>
          </p:nvGrpSpPr>
          <p:grpSpPr bwMode="auto">
            <a:xfrm>
              <a:off x="2954" y="2776"/>
              <a:ext cx="561" cy="136"/>
              <a:chOff x="455" y="3463"/>
              <a:chExt cx="561" cy="136"/>
            </a:xfrm>
          </p:grpSpPr>
          <p:sp>
            <p:nvSpPr>
              <p:cNvPr id="58427"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28" name="Rectangle 138"/>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29"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30"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31" name="Line 141"/>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415" name="Group 142"/>
            <p:cNvGrpSpPr>
              <a:grpSpLocks/>
            </p:cNvGrpSpPr>
            <p:nvPr/>
          </p:nvGrpSpPr>
          <p:grpSpPr bwMode="auto">
            <a:xfrm>
              <a:off x="2957" y="3023"/>
              <a:ext cx="561" cy="136"/>
              <a:chOff x="455" y="3463"/>
              <a:chExt cx="561" cy="136"/>
            </a:xfrm>
          </p:grpSpPr>
          <p:sp>
            <p:nvSpPr>
              <p:cNvPr id="58422"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23" name="Rectangle 144"/>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24"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25"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26" name="Line 147"/>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8416" name="Group 148"/>
            <p:cNvGrpSpPr>
              <a:grpSpLocks/>
            </p:cNvGrpSpPr>
            <p:nvPr/>
          </p:nvGrpSpPr>
          <p:grpSpPr bwMode="auto">
            <a:xfrm>
              <a:off x="2954" y="3292"/>
              <a:ext cx="561" cy="136"/>
              <a:chOff x="455" y="3463"/>
              <a:chExt cx="561" cy="136"/>
            </a:xfrm>
          </p:grpSpPr>
          <p:sp>
            <p:nvSpPr>
              <p:cNvPr id="58417"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18" name="Rectangle 150"/>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19"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20"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21" name="Line 153"/>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58393" name="Line 155"/>
          <p:cNvSpPr>
            <a:spLocks noChangeShapeType="1"/>
          </p:cNvSpPr>
          <p:nvPr/>
        </p:nvSpPr>
        <p:spPr bwMode="auto">
          <a:xfrm>
            <a:off x="6981825" y="4340225"/>
            <a:ext cx="10636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94" name="Line 156"/>
          <p:cNvSpPr>
            <a:spLocks noChangeShapeType="1"/>
          </p:cNvSpPr>
          <p:nvPr/>
        </p:nvSpPr>
        <p:spPr bwMode="auto">
          <a:xfrm flipV="1">
            <a:off x="6943725" y="4727575"/>
            <a:ext cx="1111250"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95" name="Line 157"/>
          <p:cNvSpPr>
            <a:spLocks noChangeShapeType="1"/>
          </p:cNvSpPr>
          <p:nvPr/>
        </p:nvSpPr>
        <p:spPr bwMode="auto">
          <a:xfrm>
            <a:off x="6943725" y="5159375"/>
            <a:ext cx="1101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96" name="Line 158"/>
          <p:cNvSpPr>
            <a:spLocks noChangeShapeType="1"/>
          </p:cNvSpPr>
          <p:nvPr/>
        </p:nvSpPr>
        <p:spPr bwMode="auto">
          <a:xfrm flipV="1">
            <a:off x="7226300" y="4340225"/>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97" name="Line 159"/>
          <p:cNvSpPr>
            <a:spLocks noChangeShapeType="1"/>
          </p:cNvSpPr>
          <p:nvPr/>
        </p:nvSpPr>
        <p:spPr bwMode="auto">
          <a:xfrm flipV="1">
            <a:off x="7648575" y="4340225"/>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98" name="Line 160"/>
          <p:cNvSpPr>
            <a:spLocks noChangeShapeType="1"/>
          </p:cNvSpPr>
          <p:nvPr/>
        </p:nvSpPr>
        <p:spPr bwMode="auto">
          <a:xfrm flipV="1">
            <a:off x="8045450" y="4330700"/>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8399" name="Oval 161"/>
          <p:cNvSpPr>
            <a:spLocks noChangeArrowheads="1"/>
          </p:cNvSpPr>
          <p:nvPr/>
        </p:nvSpPr>
        <p:spPr bwMode="auto">
          <a:xfrm>
            <a:off x="7185025"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0" name="Oval 162"/>
          <p:cNvSpPr>
            <a:spLocks noChangeArrowheads="1"/>
          </p:cNvSpPr>
          <p:nvPr/>
        </p:nvSpPr>
        <p:spPr bwMode="auto">
          <a:xfrm>
            <a:off x="7185025"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1" name="Oval 163"/>
          <p:cNvSpPr>
            <a:spLocks noChangeArrowheads="1"/>
          </p:cNvSpPr>
          <p:nvPr/>
        </p:nvSpPr>
        <p:spPr bwMode="auto">
          <a:xfrm>
            <a:off x="7178675"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2" name="Oval 164"/>
          <p:cNvSpPr>
            <a:spLocks noChangeArrowheads="1"/>
          </p:cNvSpPr>
          <p:nvPr/>
        </p:nvSpPr>
        <p:spPr bwMode="auto">
          <a:xfrm>
            <a:off x="7610475"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3" name="Oval 165"/>
          <p:cNvSpPr>
            <a:spLocks noChangeArrowheads="1"/>
          </p:cNvSpPr>
          <p:nvPr/>
        </p:nvSpPr>
        <p:spPr bwMode="auto">
          <a:xfrm>
            <a:off x="7610475"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4" name="Oval 166"/>
          <p:cNvSpPr>
            <a:spLocks noChangeArrowheads="1"/>
          </p:cNvSpPr>
          <p:nvPr/>
        </p:nvSpPr>
        <p:spPr bwMode="auto">
          <a:xfrm>
            <a:off x="7604125"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5" name="Oval 167"/>
          <p:cNvSpPr>
            <a:spLocks noChangeArrowheads="1"/>
          </p:cNvSpPr>
          <p:nvPr/>
        </p:nvSpPr>
        <p:spPr bwMode="auto">
          <a:xfrm>
            <a:off x="8001000"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6" name="Oval 168"/>
          <p:cNvSpPr>
            <a:spLocks noChangeArrowheads="1"/>
          </p:cNvSpPr>
          <p:nvPr/>
        </p:nvSpPr>
        <p:spPr bwMode="auto">
          <a:xfrm>
            <a:off x="8001000"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7" name="Oval 169"/>
          <p:cNvSpPr>
            <a:spLocks noChangeArrowheads="1"/>
          </p:cNvSpPr>
          <p:nvPr/>
        </p:nvSpPr>
        <p:spPr bwMode="auto">
          <a:xfrm>
            <a:off x="7994650"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408" name="Text Box 170"/>
          <p:cNvSpPr txBox="1">
            <a:spLocks noChangeArrowheads="1"/>
          </p:cNvSpPr>
          <p:nvPr/>
        </p:nvSpPr>
        <p:spPr bwMode="auto">
          <a:xfrm>
            <a:off x="5899150" y="558958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crossbar</a:t>
            </a:r>
          </a:p>
        </p:txBody>
      </p:sp>
      <p:sp>
        <p:nvSpPr>
          <p:cNvPr id="58409" name="Freeform 171"/>
          <p:cNvSpPr>
            <a:spLocks/>
          </p:cNvSpPr>
          <p:nvPr/>
        </p:nvSpPr>
        <p:spPr bwMode="auto">
          <a:xfrm>
            <a:off x="590550" y="4325938"/>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10" name="Freeform 172"/>
          <p:cNvSpPr>
            <a:spLocks/>
          </p:cNvSpPr>
          <p:nvPr/>
        </p:nvSpPr>
        <p:spPr bwMode="auto">
          <a:xfrm>
            <a:off x="3641725" y="4295775"/>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11" name="Freeform 173"/>
          <p:cNvSpPr>
            <a:spLocks/>
          </p:cNvSpPr>
          <p:nvPr/>
        </p:nvSpPr>
        <p:spPr bwMode="auto">
          <a:xfrm>
            <a:off x="6038850" y="4286250"/>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8412"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44F2D4B0-3454-47D8-BFF3-506F3A83BEBA}" type="slidenum">
              <a:rPr lang="en-US" altLang="en-US" sz="1200">
                <a:latin typeface="Tahoma" panose="020B0604030504040204" pitchFamily="34" charset="0"/>
              </a:rPr>
              <a:pPr/>
              <a:t>13</a:t>
            </a:fld>
            <a:endParaRPr lang="en-US" altLang="en-US" sz="1200">
              <a:latin typeface="Tahoma" panose="020B0604030504040204" pitchFamily="34" charset="0"/>
            </a:endParaRPr>
          </a:p>
        </p:txBody>
      </p:sp>
      <p:sp>
        <p:nvSpPr>
          <p:cNvPr id="5841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4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5" y="781050"/>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4" name="Rectangle 2"/>
          <p:cNvSpPr>
            <a:spLocks noGrp="1" noChangeArrowheads="1"/>
          </p:cNvSpPr>
          <p:nvPr>
            <p:ph type="title"/>
          </p:nvPr>
        </p:nvSpPr>
        <p:spPr>
          <a:xfrm>
            <a:off x="652463" y="263525"/>
            <a:ext cx="7772400" cy="609600"/>
          </a:xfrm>
        </p:spPr>
        <p:txBody>
          <a:bodyPr/>
          <a:lstStyle/>
          <a:p>
            <a:r>
              <a:rPr lang="en-US" altLang="en-US" sz="4000"/>
              <a:t>Switching via memory</a:t>
            </a:r>
            <a:endParaRPr lang="en-US" altLang="en-US"/>
          </a:p>
        </p:txBody>
      </p:sp>
      <p:sp>
        <p:nvSpPr>
          <p:cNvPr id="59395" name="Rectangle 3"/>
          <p:cNvSpPr>
            <a:spLocks noGrp="1" noChangeArrowheads="1"/>
          </p:cNvSpPr>
          <p:nvPr>
            <p:ph type="body" idx="1"/>
          </p:nvPr>
        </p:nvSpPr>
        <p:spPr>
          <a:xfrm>
            <a:off x="685800" y="1177925"/>
            <a:ext cx="7848600" cy="1066800"/>
          </a:xfrm>
        </p:spPr>
        <p:txBody>
          <a:bodyPr/>
          <a:lstStyle/>
          <a:p>
            <a:pPr marL="234950" indent="-234950">
              <a:buFont typeface="Wingdings" panose="05000000000000000000" pitchFamily="2" charset="2"/>
              <a:buNone/>
            </a:pPr>
            <a:r>
              <a:rPr lang="en-US" altLang="en-US" i="1">
                <a:solidFill>
                  <a:srgbClr val="CC0000"/>
                </a:solidFill>
              </a:rPr>
              <a:t>first generation routers:</a:t>
            </a:r>
          </a:p>
          <a:p>
            <a:pPr marL="234950" indent="-234950"/>
            <a:r>
              <a:rPr lang="en-US" altLang="en-US" sz="2400"/>
              <a:t>traditional computers with switching under direct control of CPU</a:t>
            </a:r>
          </a:p>
          <a:p>
            <a:pPr marL="234950" indent="-234950"/>
            <a:r>
              <a:rPr lang="en-US" altLang="en-US" sz="2400"/>
              <a:t>packet copied to system</a:t>
            </a:r>
            <a:r>
              <a:rPr lang="ja-JP" altLang="en-US" sz="2400"/>
              <a:t>’</a:t>
            </a:r>
            <a:r>
              <a:rPr lang="en-US" altLang="ja-JP" sz="2400"/>
              <a:t>s memory</a:t>
            </a:r>
          </a:p>
          <a:p>
            <a:pPr marL="234950" indent="-234950"/>
            <a:r>
              <a:rPr lang="en-US" altLang="en-US" sz="2400"/>
              <a:t> speed limited by memory bandwidth (2 bus crossings per datagram)</a:t>
            </a:r>
            <a:endParaRPr lang="en-US" altLang="en-US" sz="1800"/>
          </a:p>
        </p:txBody>
      </p:sp>
      <p:grpSp>
        <p:nvGrpSpPr>
          <p:cNvPr id="59396" name="Group 42"/>
          <p:cNvGrpSpPr>
            <a:grpSpLocks/>
          </p:cNvGrpSpPr>
          <p:nvPr/>
        </p:nvGrpSpPr>
        <p:grpSpPr bwMode="auto">
          <a:xfrm>
            <a:off x="1560513" y="4032250"/>
            <a:ext cx="6611937" cy="1787525"/>
            <a:chOff x="983" y="2540"/>
            <a:chExt cx="4165" cy="1126"/>
          </a:xfrm>
        </p:grpSpPr>
        <p:sp>
          <p:nvSpPr>
            <p:cNvPr id="59403" name="Rectangle 30"/>
            <p:cNvSpPr>
              <a:spLocks noChangeArrowheads="1"/>
            </p:cNvSpPr>
            <p:nvPr/>
          </p:nvSpPr>
          <p:spPr bwMode="auto">
            <a:xfrm>
              <a:off x="983" y="2542"/>
              <a:ext cx="766" cy="702"/>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9404" name="Text Box 31"/>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800"/>
                <a:t>input</a:t>
              </a:r>
            </a:p>
            <a:p>
              <a:pPr algn="ctr">
                <a:lnSpc>
                  <a:spcPct val="90000"/>
                </a:lnSpc>
              </a:pPr>
              <a:r>
                <a:rPr lang="en-US" altLang="en-US" sz="1800"/>
                <a:t>port</a:t>
              </a:r>
            </a:p>
            <a:p>
              <a:pPr algn="ctr">
                <a:lnSpc>
                  <a:spcPct val="90000"/>
                </a:lnSpc>
              </a:pPr>
              <a:r>
                <a:rPr lang="en-US" altLang="en-US" sz="1800"/>
                <a:t>(e.g.,</a:t>
              </a:r>
            </a:p>
            <a:p>
              <a:pPr algn="ctr">
                <a:lnSpc>
                  <a:spcPct val="90000"/>
                </a:lnSpc>
              </a:pPr>
              <a:r>
                <a:rPr lang="en-US" altLang="en-US" sz="1800"/>
                <a:t>Ethernet)</a:t>
              </a:r>
            </a:p>
          </p:txBody>
        </p:sp>
        <p:sp>
          <p:nvSpPr>
            <p:cNvPr id="59405" name="Text Box 32"/>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800"/>
                <a:t>memory</a:t>
              </a:r>
            </a:p>
          </p:txBody>
        </p:sp>
        <p:sp>
          <p:nvSpPr>
            <p:cNvPr id="59406" name="Rectangle 34"/>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9407" name="Rectangle 35"/>
            <p:cNvSpPr>
              <a:spLocks noChangeArrowheads="1"/>
            </p:cNvSpPr>
            <p:nvPr/>
          </p:nvSpPr>
          <p:spPr bwMode="auto">
            <a:xfrm>
              <a:off x="3557" y="2540"/>
              <a:ext cx="766" cy="702"/>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9408" name="Text Box 36"/>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800"/>
                <a:t>output</a:t>
              </a:r>
            </a:p>
            <a:p>
              <a:pPr algn="ctr">
                <a:lnSpc>
                  <a:spcPct val="90000"/>
                </a:lnSpc>
              </a:pPr>
              <a:r>
                <a:rPr lang="en-US" altLang="en-US" sz="1800"/>
                <a:t>port</a:t>
              </a:r>
            </a:p>
            <a:p>
              <a:pPr algn="ctr">
                <a:lnSpc>
                  <a:spcPct val="90000"/>
                </a:lnSpc>
              </a:pPr>
              <a:r>
                <a:rPr lang="en-US" altLang="en-US" sz="1800"/>
                <a:t>(e.g.,</a:t>
              </a:r>
            </a:p>
            <a:p>
              <a:pPr algn="ctr">
                <a:lnSpc>
                  <a:spcPct val="90000"/>
                </a:lnSpc>
              </a:pPr>
              <a:r>
                <a:rPr lang="en-US" altLang="en-US" sz="1800"/>
                <a:t>Ethernet)</a:t>
              </a:r>
            </a:p>
          </p:txBody>
        </p:sp>
        <p:sp>
          <p:nvSpPr>
            <p:cNvPr id="59409" name="Line 37"/>
            <p:cNvSpPr>
              <a:spLocks noChangeShapeType="1"/>
            </p:cNvSpPr>
            <p:nvPr/>
          </p:nvSpPr>
          <p:spPr bwMode="auto">
            <a:xfrm>
              <a:off x="983" y="3561"/>
              <a:ext cx="3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10" name="Line 38"/>
            <p:cNvSpPr>
              <a:spLocks noChangeShapeType="1"/>
            </p:cNvSpPr>
            <p:nvPr/>
          </p:nvSpPr>
          <p:spPr bwMode="auto">
            <a:xfrm>
              <a:off x="1370" y="3252"/>
              <a:ext cx="0" cy="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11" name="Line 39"/>
            <p:cNvSpPr>
              <a:spLocks noChangeShapeType="1"/>
            </p:cNvSpPr>
            <p:nvPr/>
          </p:nvSpPr>
          <p:spPr bwMode="auto">
            <a:xfrm>
              <a:off x="3939" y="3242"/>
              <a:ext cx="0" cy="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12" name="Line 40"/>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13" name="Text Box 41"/>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system bus</a:t>
              </a:r>
            </a:p>
          </p:txBody>
        </p:sp>
      </p:grpSp>
      <p:pic>
        <p:nvPicPr>
          <p:cNvPr id="59397"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5538" y="4225925"/>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4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4338" y="4189413"/>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293" name="Rectangle 45"/>
          <p:cNvSpPr>
            <a:spLocks noChangeArrowheads="1"/>
          </p:cNvSpPr>
          <p:nvPr/>
        </p:nvSpPr>
        <p:spPr bwMode="auto">
          <a:xfrm>
            <a:off x="377825" y="4460875"/>
            <a:ext cx="434975" cy="22225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37294" name="Rectangle 46"/>
          <p:cNvSpPr>
            <a:spLocks noChangeArrowheads="1"/>
          </p:cNvSpPr>
          <p:nvPr/>
        </p:nvSpPr>
        <p:spPr bwMode="auto">
          <a:xfrm>
            <a:off x="390525" y="4470400"/>
            <a:ext cx="446088" cy="2127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9401"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AB3C9DB6-8A9A-41BB-AE4F-AB65700ACCB7}" type="slidenum">
              <a:rPr lang="en-US" altLang="en-US" sz="1200">
                <a:latin typeface="Tahoma" panose="020B0604030504040204" pitchFamily="34" charset="0"/>
              </a:rPr>
              <a:pPr/>
              <a:t>14</a:t>
            </a:fld>
            <a:endParaRPr lang="en-US" altLang="en-US" sz="1200">
              <a:latin typeface="Tahoma" panose="020B0604030504040204" pitchFamily="34" charset="0"/>
            </a:endParaRPr>
          </a:p>
        </p:txBody>
      </p:sp>
      <p:sp>
        <p:nvSpPr>
          <p:cNvPr id="59402"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4.16667E-6 3.33333E-6 L 0.16476 3.33333E-6 L 0.16962 0.13495 L 0.39098 0.13495 L 0.39098 0.04074 " pathEditMode="relative" rAng="0" ptsTypes="AAAAA">
                                      <p:cBhvr>
                                        <p:cTn id="6" dur="2000" fill="hold"/>
                                        <p:tgtEl>
                                          <p:spTgt spid="437293"/>
                                        </p:tgtEl>
                                        <p:attrNameLst>
                                          <p:attrName>ppt_x</p:attrName>
                                          <p:attrName>ppt_y</p:attrName>
                                        </p:attrNameLst>
                                      </p:cBhvr>
                                      <p:rCtr x="19549" y="6736"/>
                                    </p:animMotion>
                                  </p:childTnLst>
                                </p:cTn>
                              </p:par>
                            </p:childTnLst>
                          </p:cTn>
                        </p:par>
                        <p:par>
                          <p:cTn id="7" fill="hold" nodeType="afterGroup">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437294"/>
                                        </p:tgtEl>
                                        <p:attrNameLst>
                                          <p:attrName>style.visibility</p:attrName>
                                        </p:attrNameLst>
                                      </p:cBhvr>
                                      <p:to>
                                        <p:strVal val="visible"/>
                                      </p:to>
                                    </p:set>
                                    <p:animEffect transition="in" filter="dissolve">
                                      <p:cBhvr>
                                        <p:cTn id="10" dur="500"/>
                                        <p:tgtEl>
                                          <p:spTgt spid="437294"/>
                                        </p:tgtEl>
                                      </p:cBhvr>
                                    </p:animEffect>
                                  </p:childTnLst>
                                </p:cTn>
                              </p:par>
                            </p:childTnLst>
                          </p:cTn>
                        </p:par>
                        <p:par>
                          <p:cTn id="11" fill="hold" nodeType="afterGroup">
                            <p:stCondLst>
                              <p:cond delay="2500"/>
                            </p:stCondLst>
                            <p:childTnLst>
                              <p:par>
                                <p:cTn id="12" presetID="0" presetClass="path" presetSubtype="0" accel="50000" decel="50000" fill="hold" grpId="1" nodeType="afterEffect">
                                  <p:stCondLst>
                                    <p:cond delay="0"/>
                                  </p:stCondLst>
                                  <p:childTnLst>
                                    <p:animMotion origin="layout" path="M 1.38889E-6 -1.11111E-6 L 0.16233 -1.11111E-6 L 0.16597 0.1382 L 0.33906 0.13588 L 0.33785 0.03843 " pathEditMode="relative" rAng="0" ptsTypes="AAAAA">
                                      <p:cBhvr>
                                        <p:cTn id="13" dur="2000" fill="hold"/>
                                        <p:tgtEl>
                                          <p:spTgt spid="437294"/>
                                        </p:tgtEl>
                                        <p:attrNameLst>
                                          <p:attrName>ppt_x</p:attrName>
                                          <p:attrName>ppt_y</p:attrName>
                                        </p:attrNameLst>
                                      </p:cBhvr>
                                      <p:rCtr x="16944" y="6898"/>
                                    </p:animMotion>
                                  </p:childTnLst>
                                </p:cTn>
                              </p:par>
                            </p:childTnLst>
                          </p:cTn>
                        </p:par>
                      </p:childTnLst>
                    </p:cTn>
                  </p:par>
                  <p:par>
                    <p:cTn id="14" fill="hold" nodeType="clickPar">
                      <p:stCondLst>
                        <p:cond delay="indefinite"/>
                      </p:stCondLst>
                      <p:childTnLst>
                        <p:par>
                          <p:cTn id="15" fill="hold" nodeType="withGroup">
                            <p:stCondLst>
                              <p:cond delay="0"/>
                            </p:stCondLst>
                            <p:childTnLst>
                              <p:par>
                                <p:cTn id="16" presetID="0" presetClass="path" presetSubtype="0" accel="50000" decel="50000" fill="hold" grpId="1" nodeType="clickEffect">
                                  <p:stCondLst>
                                    <p:cond delay="0"/>
                                  </p:stCondLst>
                                  <p:childTnLst>
                                    <p:animMotion origin="layout" path="M 0.39098 0.04074 L 0.408 0.04074 L 0.408 0.12847 L 0.61911 0.12361 L 0.62032 -0.00162 L 0.79098 -0.00162 " pathEditMode="relative" ptsTypes="AAAAAA">
                                      <p:cBhvr>
                                        <p:cTn id="17" dur="2000" fill="hold"/>
                                        <p:tgtEl>
                                          <p:spTgt spid="437293"/>
                                        </p:tgtEl>
                                        <p:attrNameLst>
                                          <p:attrName>ppt_x</p:attrName>
                                          <p:attrName>ppt_y</p:attrName>
                                        </p:attrNameLst>
                                      </p:cBhvr>
                                    </p:animMotion>
                                  </p:childTnLst>
                                </p:cTn>
                              </p:par>
                            </p:childTnLst>
                          </p:cTn>
                        </p:par>
                        <p:par>
                          <p:cTn id="18" fill="hold" nodeType="afterGroup">
                            <p:stCondLst>
                              <p:cond delay="2000"/>
                            </p:stCondLst>
                            <p:childTnLst>
                              <p:par>
                                <p:cTn id="19" presetID="9" presetClass="exit" presetSubtype="0" fill="hold" grpId="2" nodeType="afterEffect">
                                  <p:stCondLst>
                                    <p:cond delay="0"/>
                                  </p:stCondLst>
                                  <p:childTnLst>
                                    <p:animEffect transition="out" filter="dissolve">
                                      <p:cBhvr>
                                        <p:cTn id="20" dur="500"/>
                                        <p:tgtEl>
                                          <p:spTgt spid="437293"/>
                                        </p:tgtEl>
                                      </p:cBhvr>
                                    </p:animEffect>
                                    <p:set>
                                      <p:cBhvr>
                                        <p:cTn id="21" dur="1" fill="hold">
                                          <p:stCondLst>
                                            <p:cond delay="499"/>
                                          </p:stCondLst>
                                        </p:cTn>
                                        <p:tgtEl>
                                          <p:spTgt spid="4372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93" grpId="0" animBg="1"/>
      <p:bldP spid="437293" grpId="1" animBg="1"/>
      <p:bldP spid="437293" grpId="2" animBg="1"/>
      <p:bldP spid="437294" grpId="0" animBg="1"/>
      <p:bldP spid="43729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4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965200"/>
            <a:ext cx="4113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8" name="Rectangle 6"/>
          <p:cNvSpPr>
            <a:spLocks noGrp="1" noChangeArrowheads="1"/>
          </p:cNvSpPr>
          <p:nvPr>
            <p:ph type="title"/>
          </p:nvPr>
        </p:nvSpPr>
        <p:spPr>
          <a:xfrm>
            <a:off x="449263" y="385763"/>
            <a:ext cx="7772400" cy="685800"/>
          </a:xfrm>
        </p:spPr>
        <p:txBody>
          <a:bodyPr/>
          <a:lstStyle/>
          <a:p>
            <a:r>
              <a:rPr lang="en-US" altLang="en-US" sz="4000"/>
              <a:t>Switching via a bus</a:t>
            </a:r>
            <a:endParaRPr lang="en-US" altLang="en-US"/>
          </a:p>
        </p:txBody>
      </p:sp>
      <p:sp>
        <p:nvSpPr>
          <p:cNvPr id="26630" name="Rectangle 7"/>
          <p:cNvSpPr>
            <a:spLocks noGrp="1" noChangeArrowheads="1"/>
          </p:cNvSpPr>
          <p:nvPr>
            <p:ph type="body" idx="1"/>
          </p:nvPr>
        </p:nvSpPr>
        <p:spPr>
          <a:xfrm>
            <a:off x="631825" y="1530350"/>
            <a:ext cx="5608638" cy="4071938"/>
          </a:xfrm>
        </p:spPr>
        <p:txBody>
          <a:bodyPr/>
          <a:lstStyle/>
          <a:p>
            <a:pPr>
              <a:buFont typeface="Wingdings" charset="2"/>
              <a:buChar char="§"/>
              <a:defRPr/>
            </a:pPr>
            <a:r>
              <a:rPr lang="en-US">
                <a:ea typeface="ＭＳ Ｐゴシック" charset="0"/>
                <a:cs typeface="+mn-cs"/>
              </a:rPr>
              <a:t>datagram from input port memory</a:t>
            </a:r>
          </a:p>
          <a:p>
            <a:pPr>
              <a:buFont typeface="Wingdings" charset="0"/>
              <a:buNone/>
              <a:defRPr/>
            </a:pPr>
            <a:r>
              <a:rPr lang="en-US">
                <a:ea typeface="ＭＳ Ｐゴシック" charset="0"/>
                <a:cs typeface="+mn-cs"/>
              </a:rPr>
              <a:t>    to output port memory via a shared bus</a:t>
            </a:r>
          </a:p>
          <a:p>
            <a:pPr>
              <a:buFont typeface="Wingdings" charset="2"/>
              <a:buChar char="§"/>
              <a:defRPr/>
            </a:pPr>
            <a:r>
              <a:rPr lang="en-US" i="1">
                <a:solidFill>
                  <a:srgbClr val="CC0000"/>
                </a:solidFill>
                <a:ea typeface="ＭＳ Ｐゴシック" charset="0"/>
                <a:cs typeface="+mn-cs"/>
              </a:rPr>
              <a:t>bus contention:</a:t>
            </a:r>
            <a:r>
              <a:rPr lang="en-US">
                <a:ea typeface="ＭＳ Ｐゴシック" charset="0"/>
                <a:cs typeface="+mn-cs"/>
              </a:rPr>
              <a:t>  switching speed limited by bus bandwidth</a:t>
            </a:r>
          </a:p>
          <a:p>
            <a:pPr>
              <a:buFont typeface="Wingdings" charset="2"/>
              <a:buChar char="§"/>
              <a:defRPr/>
            </a:pPr>
            <a:r>
              <a:rPr lang="en-US">
                <a:ea typeface="ＭＳ Ｐゴシック" charset="0"/>
                <a:cs typeface="+mn-cs"/>
              </a:rPr>
              <a:t>32 Gbps bus, Cisco 5600: sufficient speed for access and enterprise routers</a:t>
            </a:r>
          </a:p>
        </p:txBody>
      </p:sp>
      <p:grpSp>
        <p:nvGrpSpPr>
          <p:cNvPr id="60420" name="Group 8"/>
          <p:cNvGrpSpPr>
            <a:grpSpLocks/>
          </p:cNvGrpSpPr>
          <p:nvPr/>
        </p:nvGrpSpPr>
        <p:grpSpPr bwMode="auto">
          <a:xfrm>
            <a:off x="6408738" y="2435225"/>
            <a:ext cx="890587" cy="215900"/>
            <a:chOff x="876" y="2800"/>
            <a:chExt cx="642" cy="175"/>
          </a:xfrm>
        </p:grpSpPr>
        <p:sp>
          <p:nvSpPr>
            <p:cNvPr id="60456" name="Rectangle 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57" name="Rectangle 1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58" name="Rectangle 1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59" name="Rectangle 1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60" name="Line 1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0421" name="Group 14"/>
          <p:cNvGrpSpPr>
            <a:grpSpLocks/>
          </p:cNvGrpSpPr>
          <p:nvPr/>
        </p:nvGrpSpPr>
        <p:grpSpPr bwMode="auto">
          <a:xfrm>
            <a:off x="6407150" y="2830513"/>
            <a:ext cx="890588" cy="215900"/>
            <a:chOff x="876" y="2800"/>
            <a:chExt cx="642" cy="175"/>
          </a:xfrm>
        </p:grpSpPr>
        <p:sp>
          <p:nvSpPr>
            <p:cNvPr id="60451" name="Rectangle 1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52" name="Rectangle 1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53" name="Rectangle 1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54" name="Rectangle 1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55" name="Line 1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0422" name="Group 20"/>
          <p:cNvGrpSpPr>
            <a:grpSpLocks/>
          </p:cNvGrpSpPr>
          <p:nvPr/>
        </p:nvGrpSpPr>
        <p:grpSpPr bwMode="auto">
          <a:xfrm>
            <a:off x="6402388" y="3257550"/>
            <a:ext cx="890587" cy="215900"/>
            <a:chOff x="876" y="2800"/>
            <a:chExt cx="642" cy="175"/>
          </a:xfrm>
        </p:grpSpPr>
        <p:sp>
          <p:nvSpPr>
            <p:cNvPr id="60446" name="Rectangle 2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47" name="Rectangle 2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48" name="Rectangle 2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49" name="Rectangle 2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50" name="Line 2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0423" name="Line 26"/>
          <p:cNvSpPr>
            <a:spLocks noChangeShapeType="1"/>
          </p:cNvSpPr>
          <p:nvPr/>
        </p:nvSpPr>
        <p:spPr bwMode="auto">
          <a:xfrm>
            <a:off x="7310438" y="2438400"/>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0424" name="Group 27"/>
          <p:cNvGrpSpPr>
            <a:grpSpLocks/>
          </p:cNvGrpSpPr>
          <p:nvPr/>
        </p:nvGrpSpPr>
        <p:grpSpPr bwMode="auto">
          <a:xfrm>
            <a:off x="7364413" y="2422525"/>
            <a:ext cx="890587" cy="215900"/>
            <a:chOff x="455" y="3463"/>
            <a:chExt cx="561" cy="136"/>
          </a:xfrm>
        </p:grpSpPr>
        <p:sp>
          <p:nvSpPr>
            <p:cNvPr id="60441" name="Rectangle 28"/>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42" name="Rectangle 29"/>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43" name="Rectangle 30"/>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44" name="Rectangle 31"/>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45" name="Line 32"/>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0425" name="Group 33"/>
          <p:cNvGrpSpPr>
            <a:grpSpLocks/>
          </p:cNvGrpSpPr>
          <p:nvPr/>
        </p:nvGrpSpPr>
        <p:grpSpPr bwMode="auto">
          <a:xfrm>
            <a:off x="7369175" y="2814638"/>
            <a:ext cx="890588" cy="215900"/>
            <a:chOff x="455" y="3463"/>
            <a:chExt cx="561" cy="136"/>
          </a:xfrm>
        </p:grpSpPr>
        <p:sp>
          <p:nvSpPr>
            <p:cNvPr id="60436" name="Rectangle 34"/>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37" name="Rectangle 35"/>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38" name="Rectangle 36"/>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39" name="Rectangle 37"/>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40" name="Line 38"/>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0426" name="Group 39"/>
          <p:cNvGrpSpPr>
            <a:grpSpLocks/>
          </p:cNvGrpSpPr>
          <p:nvPr/>
        </p:nvGrpSpPr>
        <p:grpSpPr bwMode="auto">
          <a:xfrm>
            <a:off x="7364413" y="3241675"/>
            <a:ext cx="890587" cy="215900"/>
            <a:chOff x="455" y="3463"/>
            <a:chExt cx="561" cy="136"/>
          </a:xfrm>
        </p:grpSpPr>
        <p:sp>
          <p:nvSpPr>
            <p:cNvPr id="60431" name="Rectangle 4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32" name="Rectangle 4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33" name="Rectangle 4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34" name="Rectangle 4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0435" name="Line 4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0427" name="Text Box 45"/>
          <p:cNvSpPr txBox="1">
            <a:spLocks noChangeArrowheads="1"/>
          </p:cNvSpPr>
          <p:nvPr/>
        </p:nvSpPr>
        <p:spPr bwMode="auto">
          <a:xfrm>
            <a:off x="7046913" y="3678238"/>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bus</a:t>
            </a:r>
          </a:p>
        </p:txBody>
      </p:sp>
      <p:sp>
        <p:nvSpPr>
          <p:cNvPr id="60428" name="Freeform 46"/>
          <p:cNvSpPr>
            <a:spLocks/>
          </p:cNvSpPr>
          <p:nvPr/>
        </p:nvSpPr>
        <p:spPr bwMode="auto">
          <a:xfrm>
            <a:off x="6402388" y="2463800"/>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0429"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2B15140-56C4-465E-A7D9-6F3E246C563F}" type="slidenum">
              <a:rPr lang="en-US" altLang="en-US" sz="1200">
                <a:latin typeface="Tahoma" panose="020B0604030504040204" pitchFamily="34" charset="0"/>
              </a:rPr>
              <a:pPr/>
              <a:t>15</a:t>
            </a:fld>
            <a:endParaRPr lang="en-US" altLang="en-US" sz="1200">
              <a:latin typeface="Tahoma" panose="020B0604030504040204" pitchFamily="34" charset="0"/>
            </a:endParaRPr>
          </a:p>
        </p:txBody>
      </p:sp>
      <p:sp>
        <p:nvSpPr>
          <p:cNvPr id="60430"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5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849313"/>
            <a:ext cx="7313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2"/>
          <p:cNvSpPr>
            <a:spLocks noGrp="1" noChangeArrowheads="1"/>
          </p:cNvSpPr>
          <p:nvPr>
            <p:ph type="title"/>
          </p:nvPr>
        </p:nvSpPr>
        <p:spPr>
          <a:xfrm>
            <a:off x="431800" y="241300"/>
            <a:ext cx="7772400" cy="854075"/>
          </a:xfrm>
        </p:spPr>
        <p:txBody>
          <a:bodyPr/>
          <a:lstStyle/>
          <a:p>
            <a:pPr>
              <a:defRPr/>
            </a:pPr>
            <a:r>
              <a:rPr lang="en-US" sz="3600">
                <a:ea typeface="ＭＳ Ｐゴシック" charset="0"/>
                <a:cs typeface="+mj-cs"/>
              </a:rPr>
              <a:t>Switching via interconnection network</a:t>
            </a:r>
          </a:p>
        </p:txBody>
      </p:sp>
      <p:sp>
        <p:nvSpPr>
          <p:cNvPr id="27654" name="Rectangle 3"/>
          <p:cNvSpPr>
            <a:spLocks noGrp="1" noChangeArrowheads="1"/>
          </p:cNvSpPr>
          <p:nvPr>
            <p:ph type="body" idx="1"/>
          </p:nvPr>
        </p:nvSpPr>
        <p:spPr>
          <a:xfrm>
            <a:off x="387350" y="1325563"/>
            <a:ext cx="5934075" cy="4411662"/>
          </a:xfrm>
        </p:spPr>
        <p:txBody>
          <a:bodyPr/>
          <a:lstStyle/>
          <a:p>
            <a:pPr>
              <a:buFont typeface="Wingdings" charset="2"/>
              <a:buChar char="§"/>
              <a:defRPr/>
            </a:pPr>
            <a:r>
              <a:rPr lang="en-US" dirty="0">
                <a:ea typeface="ＭＳ Ｐゴシック" charset="0"/>
                <a:cs typeface="+mn-cs"/>
              </a:rPr>
              <a:t>overcome  bus bandwidth limitations</a:t>
            </a:r>
          </a:p>
          <a:p>
            <a:pPr>
              <a:buFont typeface="Wingdings" charset="2"/>
              <a:buChar char="§"/>
              <a:defRPr/>
            </a:pPr>
            <a:r>
              <a:rPr lang="en-US" dirty="0">
                <a:ea typeface="ＭＳ Ｐゴシック" charset="0"/>
                <a:cs typeface="+mn-cs"/>
              </a:rPr>
              <a:t>banyan networks, crossbar, other interconnection nets initially developed to connect processors in multiprocessor</a:t>
            </a:r>
          </a:p>
          <a:p>
            <a:pPr>
              <a:buFont typeface="Wingdings" charset="2"/>
              <a:buChar char="§"/>
              <a:defRPr/>
            </a:pPr>
            <a:r>
              <a:rPr lang="en-US" dirty="0">
                <a:ea typeface="ＭＳ Ｐゴシック" charset="0"/>
                <a:cs typeface="+mn-cs"/>
              </a:rPr>
              <a:t>advanced design: fragmenting datagram into fixed length cells, switch cells through the fabric. </a:t>
            </a:r>
          </a:p>
          <a:p>
            <a:pPr>
              <a:buFont typeface="Wingdings" charset="2"/>
              <a:buChar char="§"/>
              <a:defRPr/>
            </a:pPr>
            <a:r>
              <a:rPr lang="en-US" dirty="0">
                <a:ea typeface="ＭＳ Ｐゴシック" charset="0"/>
                <a:cs typeface="+mn-cs"/>
              </a:rPr>
              <a:t>Cisco 12000: switches 60 </a:t>
            </a:r>
            <a:r>
              <a:rPr lang="en-US" dirty="0" err="1">
                <a:ea typeface="ＭＳ Ｐゴシック" charset="0"/>
                <a:cs typeface="+mn-cs"/>
              </a:rPr>
              <a:t>Gbps</a:t>
            </a:r>
            <a:r>
              <a:rPr lang="en-US" dirty="0">
                <a:ea typeface="ＭＳ Ｐゴシック" charset="0"/>
                <a:cs typeface="+mn-cs"/>
              </a:rPr>
              <a:t> through the interconnection network</a:t>
            </a:r>
          </a:p>
        </p:txBody>
      </p:sp>
      <p:grpSp>
        <p:nvGrpSpPr>
          <p:cNvPr id="61444" name="Group 58"/>
          <p:cNvGrpSpPr>
            <a:grpSpLocks/>
          </p:cNvGrpSpPr>
          <p:nvPr/>
        </p:nvGrpSpPr>
        <p:grpSpPr bwMode="auto">
          <a:xfrm>
            <a:off x="6184900" y="2535238"/>
            <a:ext cx="2252663" cy="2066925"/>
            <a:chOff x="3812" y="2763"/>
            <a:chExt cx="1419" cy="1302"/>
          </a:xfrm>
        </p:grpSpPr>
        <p:grpSp>
          <p:nvGrpSpPr>
            <p:cNvPr id="61447" name="Group 4"/>
            <p:cNvGrpSpPr>
              <a:grpSpLocks/>
            </p:cNvGrpSpPr>
            <p:nvPr/>
          </p:nvGrpSpPr>
          <p:grpSpPr bwMode="auto">
            <a:xfrm>
              <a:off x="3933" y="2763"/>
              <a:ext cx="561" cy="136"/>
              <a:chOff x="876" y="2800"/>
              <a:chExt cx="642" cy="175"/>
            </a:xfrm>
          </p:grpSpPr>
          <p:sp>
            <p:nvSpPr>
              <p:cNvPr id="61496" name="Rectangle 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97" name="Rectangle 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98" name="Rectangle 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99" name="Rectangle 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500" name="Line 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1448" name="Group 10"/>
            <p:cNvGrpSpPr>
              <a:grpSpLocks/>
            </p:cNvGrpSpPr>
            <p:nvPr/>
          </p:nvGrpSpPr>
          <p:grpSpPr bwMode="auto">
            <a:xfrm>
              <a:off x="3918" y="3012"/>
              <a:ext cx="561" cy="136"/>
              <a:chOff x="876" y="2800"/>
              <a:chExt cx="642" cy="175"/>
            </a:xfrm>
          </p:grpSpPr>
          <p:sp>
            <p:nvSpPr>
              <p:cNvPr id="61491" name="Rectangle 1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92" name="Rectangle 1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93" name="Rectangle 1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94" name="Rectangle 1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95" name="Line 1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1449" name="Group 16"/>
            <p:cNvGrpSpPr>
              <a:grpSpLocks/>
            </p:cNvGrpSpPr>
            <p:nvPr/>
          </p:nvGrpSpPr>
          <p:grpSpPr bwMode="auto">
            <a:xfrm>
              <a:off x="3915" y="3281"/>
              <a:ext cx="561" cy="136"/>
              <a:chOff x="876" y="2800"/>
              <a:chExt cx="642" cy="175"/>
            </a:xfrm>
          </p:grpSpPr>
          <p:sp>
            <p:nvSpPr>
              <p:cNvPr id="61486" name="Rectangle 1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87" name="Rectangle 1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88" name="Rectangle 1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89" name="Rectangle 2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90" name="Line 2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1450" name="Group 22"/>
            <p:cNvGrpSpPr>
              <a:grpSpLocks/>
            </p:cNvGrpSpPr>
            <p:nvPr/>
          </p:nvGrpSpPr>
          <p:grpSpPr bwMode="auto">
            <a:xfrm rot="5400000">
              <a:off x="4623" y="3405"/>
              <a:ext cx="564" cy="652"/>
              <a:chOff x="2954" y="2776"/>
              <a:chExt cx="564" cy="652"/>
            </a:xfrm>
          </p:grpSpPr>
          <p:grpSp>
            <p:nvGrpSpPr>
              <p:cNvPr id="61468" name="Group 23"/>
              <p:cNvGrpSpPr>
                <a:grpSpLocks/>
              </p:cNvGrpSpPr>
              <p:nvPr/>
            </p:nvGrpSpPr>
            <p:grpSpPr bwMode="auto">
              <a:xfrm>
                <a:off x="2954" y="2776"/>
                <a:ext cx="561" cy="136"/>
                <a:chOff x="455" y="3463"/>
                <a:chExt cx="561" cy="136"/>
              </a:xfrm>
            </p:grpSpPr>
            <p:sp>
              <p:nvSpPr>
                <p:cNvPr id="61481" name="Rectangle 24"/>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82" name="Rectangle 25"/>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83" name="Rectangle 26"/>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84" name="Rectangle 27"/>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85" name="Line 28"/>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1469" name="Group 29"/>
              <p:cNvGrpSpPr>
                <a:grpSpLocks/>
              </p:cNvGrpSpPr>
              <p:nvPr/>
            </p:nvGrpSpPr>
            <p:grpSpPr bwMode="auto">
              <a:xfrm>
                <a:off x="2957" y="3023"/>
                <a:ext cx="561" cy="136"/>
                <a:chOff x="455" y="3463"/>
                <a:chExt cx="561" cy="136"/>
              </a:xfrm>
            </p:grpSpPr>
            <p:sp>
              <p:nvSpPr>
                <p:cNvPr id="61476" name="Rectangle 30"/>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77" name="Rectangle 31"/>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78" name="Rectangle 32"/>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79" name="Rectangle 33"/>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80" name="Line 34"/>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1470" name="Group 35"/>
              <p:cNvGrpSpPr>
                <a:grpSpLocks/>
              </p:cNvGrpSpPr>
              <p:nvPr/>
            </p:nvGrpSpPr>
            <p:grpSpPr bwMode="auto">
              <a:xfrm>
                <a:off x="2954" y="3292"/>
                <a:ext cx="561" cy="136"/>
                <a:chOff x="455" y="3463"/>
                <a:chExt cx="561" cy="136"/>
              </a:xfrm>
            </p:grpSpPr>
            <p:sp>
              <p:nvSpPr>
                <p:cNvPr id="61471" name="Rectangle 36"/>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72" name="Rectangle 37"/>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73" name="Rectangle 38"/>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74" name="Rectangle 39"/>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75" name="Line 40"/>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61451" name="Line 41"/>
            <p:cNvSpPr>
              <a:spLocks noChangeShapeType="1"/>
            </p:cNvSpPr>
            <p:nvPr/>
          </p:nvSpPr>
          <p:spPr bwMode="auto">
            <a:xfrm>
              <a:off x="4494" y="2830"/>
              <a:ext cx="67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2" name="Line 42"/>
            <p:cNvSpPr>
              <a:spLocks noChangeShapeType="1"/>
            </p:cNvSpPr>
            <p:nvPr/>
          </p:nvSpPr>
          <p:spPr bwMode="auto">
            <a:xfrm flipV="1">
              <a:off x="4470" y="3074"/>
              <a:ext cx="700" cy="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3" name="Line 43"/>
            <p:cNvSpPr>
              <a:spLocks noChangeShapeType="1"/>
            </p:cNvSpPr>
            <p:nvPr/>
          </p:nvSpPr>
          <p:spPr bwMode="auto">
            <a:xfrm>
              <a:off x="4470" y="3346"/>
              <a:ext cx="69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4" name="Line 44"/>
            <p:cNvSpPr>
              <a:spLocks noChangeShapeType="1"/>
            </p:cNvSpPr>
            <p:nvPr/>
          </p:nvSpPr>
          <p:spPr bwMode="auto">
            <a:xfrm flipV="1">
              <a:off x="4648"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5" name="Line 45"/>
            <p:cNvSpPr>
              <a:spLocks noChangeShapeType="1"/>
            </p:cNvSpPr>
            <p:nvPr/>
          </p:nvSpPr>
          <p:spPr bwMode="auto">
            <a:xfrm flipV="1">
              <a:off x="4914"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6" name="Line 46"/>
            <p:cNvSpPr>
              <a:spLocks noChangeShapeType="1"/>
            </p:cNvSpPr>
            <p:nvPr/>
          </p:nvSpPr>
          <p:spPr bwMode="auto">
            <a:xfrm flipV="1">
              <a:off x="5164" y="2824"/>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1457" name="Oval 47"/>
            <p:cNvSpPr>
              <a:spLocks noChangeArrowheads="1"/>
            </p:cNvSpPr>
            <p:nvPr/>
          </p:nvSpPr>
          <p:spPr bwMode="auto">
            <a:xfrm>
              <a:off x="4622"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58" name="Oval 48"/>
            <p:cNvSpPr>
              <a:spLocks noChangeArrowheads="1"/>
            </p:cNvSpPr>
            <p:nvPr/>
          </p:nvSpPr>
          <p:spPr bwMode="auto">
            <a:xfrm>
              <a:off x="4622"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59" name="Oval 49"/>
            <p:cNvSpPr>
              <a:spLocks noChangeArrowheads="1"/>
            </p:cNvSpPr>
            <p:nvPr/>
          </p:nvSpPr>
          <p:spPr bwMode="auto">
            <a:xfrm>
              <a:off x="4618"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60" name="Oval 50"/>
            <p:cNvSpPr>
              <a:spLocks noChangeArrowheads="1"/>
            </p:cNvSpPr>
            <p:nvPr/>
          </p:nvSpPr>
          <p:spPr bwMode="auto">
            <a:xfrm>
              <a:off x="4890"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61" name="Oval 51"/>
            <p:cNvSpPr>
              <a:spLocks noChangeArrowheads="1"/>
            </p:cNvSpPr>
            <p:nvPr/>
          </p:nvSpPr>
          <p:spPr bwMode="auto">
            <a:xfrm>
              <a:off x="4890"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62" name="Oval 52"/>
            <p:cNvSpPr>
              <a:spLocks noChangeArrowheads="1"/>
            </p:cNvSpPr>
            <p:nvPr/>
          </p:nvSpPr>
          <p:spPr bwMode="auto">
            <a:xfrm>
              <a:off x="4886"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63" name="Oval 53"/>
            <p:cNvSpPr>
              <a:spLocks noChangeArrowheads="1"/>
            </p:cNvSpPr>
            <p:nvPr/>
          </p:nvSpPr>
          <p:spPr bwMode="auto">
            <a:xfrm>
              <a:off x="5136"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64" name="Oval 54"/>
            <p:cNvSpPr>
              <a:spLocks noChangeArrowheads="1"/>
            </p:cNvSpPr>
            <p:nvPr/>
          </p:nvSpPr>
          <p:spPr bwMode="auto">
            <a:xfrm>
              <a:off x="5136"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65" name="Oval 55"/>
            <p:cNvSpPr>
              <a:spLocks noChangeArrowheads="1"/>
            </p:cNvSpPr>
            <p:nvPr/>
          </p:nvSpPr>
          <p:spPr bwMode="auto">
            <a:xfrm>
              <a:off x="5132"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1466" name="Text Box 56"/>
            <p:cNvSpPr txBox="1">
              <a:spLocks noChangeArrowheads="1"/>
            </p:cNvSpPr>
            <p:nvPr/>
          </p:nvSpPr>
          <p:spPr bwMode="auto">
            <a:xfrm>
              <a:off x="3812" y="3601"/>
              <a:ext cx="7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t>crossbar</a:t>
              </a:r>
            </a:p>
          </p:txBody>
        </p:sp>
        <p:sp>
          <p:nvSpPr>
            <p:cNvPr id="61467" name="Freeform 57"/>
            <p:cNvSpPr>
              <a:spLocks/>
            </p:cNvSpPr>
            <p:nvPr/>
          </p:nvSpPr>
          <p:spPr bwMode="auto">
            <a:xfrm>
              <a:off x="3900" y="2796"/>
              <a:ext cx="972" cy="1269"/>
            </a:xfrm>
            <a:custGeom>
              <a:avLst/>
              <a:gdLst>
                <a:gd name="T0" fmla="*/ 0 w 972"/>
                <a:gd name="T1" fmla="*/ 3 h 1266"/>
                <a:gd name="T2" fmla="*/ 969 w 972"/>
                <a:gd name="T3" fmla="*/ 0 h 1266"/>
                <a:gd name="T4" fmla="*/ 972 w 972"/>
                <a:gd name="T5" fmla="*/ 1308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61445"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83BE87C4-EC60-4749-9DA4-CE22B474050E}" type="slidenum">
              <a:rPr lang="en-US" altLang="en-US" sz="1200">
                <a:latin typeface="Tahoma" panose="020B0604030504040204" pitchFamily="34" charset="0"/>
              </a:rPr>
              <a:pPr/>
              <a:t>16</a:t>
            </a:fld>
            <a:endParaRPr lang="en-US" altLang="en-US" sz="1200">
              <a:latin typeface="Tahoma" panose="020B0604030504040204" pitchFamily="34" charset="0"/>
            </a:endParaRPr>
          </a:p>
        </p:txBody>
      </p:sp>
      <p:sp>
        <p:nvSpPr>
          <p:cNvPr id="61446"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5" name="Picture 7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13" y="711200"/>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6" name="Rectangle 2"/>
          <p:cNvSpPr>
            <a:spLocks noGrp="1" noChangeArrowheads="1"/>
          </p:cNvSpPr>
          <p:nvPr>
            <p:ph type="title"/>
          </p:nvPr>
        </p:nvSpPr>
        <p:spPr>
          <a:xfrm>
            <a:off x="685800" y="292100"/>
            <a:ext cx="7772400" cy="457200"/>
          </a:xfrm>
        </p:spPr>
        <p:txBody>
          <a:bodyPr/>
          <a:lstStyle/>
          <a:p>
            <a:r>
              <a:rPr lang="en-US" altLang="en-US" sz="3600"/>
              <a:t>Input port queuing</a:t>
            </a:r>
            <a:endParaRPr lang="en-US" altLang="en-US"/>
          </a:p>
        </p:txBody>
      </p:sp>
      <p:sp>
        <p:nvSpPr>
          <p:cNvPr id="62467" name="Rectangle 3"/>
          <p:cNvSpPr>
            <a:spLocks noGrp="1" noChangeArrowheads="1"/>
          </p:cNvSpPr>
          <p:nvPr>
            <p:ph type="body" idx="1"/>
          </p:nvPr>
        </p:nvSpPr>
        <p:spPr>
          <a:xfrm>
            <a:off x="731838" y="1127125"/>
            <a:ext cx="8101012" cy="2649538"/>
          </a:xfrm>
        </p:spPr>
        <p:txBody>
          <a:bodyPr/>
          <a:lstStyle/>
          <a:p>
            <a:r>
              <a:rPr lang="en-US" altLang="en-US" sz="2400" dirty="0"/>
              <a:t>fabric is slower than input ports combined -&gt; queueing may occur at input queues </a:t>
            </a:r>
          </a:p>
          <a:p>
            <a:pPr lvl="1"/>
            <a:r>
              <a:rPr lang="en-US" altLang="en-US" i="1" dirty="0">
                <a:solidFill>
                  <a:srgbClr val="CC0000"/>
                </a:solidFill>
                <a:latin typeface="Gill Sans MT" panose="020B0502020104020203" pitchFamily="34" charset="0"/>
              </a:rPr>
              <a:t>queueing delay and loss due to input buffer overflow!</a:t>
            </a:r>
            <a:endParaRPr lang="en-US" altLang="en-US" dirty="0">
              <a:solidFill>
                <a:srgbClr val="CC0000"/>
              </a:solidFill>
              <a:latin typeface="Gill Sans MT" panose="020B0502020104020203" pitchFamily="34" charset="0"/>
            </a:endParaRPr>
          </a:p>
          <a:p>
            <a:r>
              <a:rPr lang="en-US" altLang="en-US" sz="2400" dirty="0">
                <a:solidFill>
                  <a:srgbClr val="CC0000"/>
                </a:solidFill>
              </a:rPr>
              <a:t>Head-of-the-Line (HOL) blocking:</a:t>
            </a:r>
            <a:r>
              <a:rPr lang="en-US" altLang="en-US" sz="2400" dirty="0"/>
              <a:t> queued datagram at front of queue prevents others in queue from moving forward</a:t>
            </a:r>
          </a:p>
        </p:txBody>
      </p:sp>
      <p:grpSp>
        <p:nvGrpSpPr>
          <p:cNvPr id="62468" name="Group 7"/>
          <p:cNvGrpSpPr>
            <a:grpSpLocks/>
          </p:cNvGrpSpPr>
          <p:nvPr/>
        </p:nvGrpSpPr>
        <p:grpSpPr bwMode="auto">
          <a:xfrm>
            <a:off x="1389063" y="3194050"/>
            <a:ext cx="3027362" cy="1809750"/>
            <a:chOff x="523" y="976"/>
            <a:chExt cx="2099" cy="1356"/>
          </a:xfrm>
        </p:grpSpPr>
        <p:sp>
          <p:nvSpPr>
            <p:cNvPr id="62515" name="Rectangle 8"/>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2516" name="Group 9"/>
            <p:cNvGrpSpPr>
              <a:grpSpLocks/>
            </p:cNvGrpSpPr>
            <p:nvPr/>
          </p:nvGrpSpPr>
          <p:grpSpPr bwMode="auto">
            <a:xfrm>
              <a:off x="804" y="997"/>
              <a:ext cx="249" cy="1295"/>
              <a:chOff x="748" y="997"/>
              <a:chExt cx="249" cy="1295"/>
            </a:xfrm>
          </p:grpSpPr>
          <p:sp>
            <p:nvSpPr>
              <p:cNvPr id="62535" name="Rectangle 10"/>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36" name="Rectangle 11"/>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37" name="Rectangle 12"/>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62517" name="Group 13"/>
            <p:cNvGrpSpPr>
              <a:grpSpLocks/>
            </p:cNvGrpSpPr>
            <p:nvPr/>
          </p:nvGrpSpPr>
          <p:grpSpPr bwMode="auto">
            <a:xfrm>
              <a:off x="2109" y="1002"/>
              <a:ext cx="249" cy="1295"/>
              <a:chOff x="748" y="997"/>
              <a:chExt cx="249" cy="1295"/>
            </a:xfrm>
          </p:grpSpPr>
          <p:sp>
            <p:nvSpPr>
              <p:cNvPr id="62532" name="Rectangle 14"/>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33" name="Rectangle 15"/>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34" name="Rectangle 16"/>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2518" name="Line 17"/>
            <p:cNvSpPr>
              <a:spLocks noChangeShapeType="1"/>
            </p:cNvSpPr>
            <p:nvPr/>
          </p:nvSpPr>
          <p:spPr bwMode="auto">
            <a:xfrm>
              <a:off x="1946" y="1181"/>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19" name="Line 18"/>
            <p:cNvSpPr>
              <a:spLocks noChangeShapeType="1"/>
            </p:cNvSpPr>
            <p:nvPr/>
          </p:nvSpPr>
          <p:spPr bwMode="auto">
            <a:xfrm>
              <a:off x="1940" y="164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20" name="Line 19"/>
            <p:cNvSpPr>
              <a:spLocks noChangeShapeType="1"/>
            </p:cNvSpPr>
            <p:nvPr/>
          </p:nvSpPr>
          <p:spPr bwMode="auto">
            <a:xfrm>
              <a:off x="1940" y="2119"/>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21" name="Line 20"/>
            <p:cNvSpPr>
              <a:spLocks noChangeShapeType="1"/>
            </p:cNvSpPr>
            <p:nvPr/>
          </p:nvSpPr>
          <p:spPr bwMode="auto">
            <a:xfrm>
              <a:off x="1044" y="116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22" name="Line 21"/>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23" name="Line 22"/>
            <p:cNvSpPr>
              <a:spLocks noChangeShapeType="1"/>
            </p:cNvSpPr>
            <p:nvPr/>
          </p:nvSpPr>
          <p:spPr bwMode="auto">
            <a:xfrm>
              <a:off x="1038" y="2102"/>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2524" name="Group 23"/>
            <p:cNvGrpSpPr>
              <a:grpSpLocks/>
            </p:cNvGrpSpPr>
            <p:nvPr/>
          </p:nvGrpSpPr>
          <p:grpSpPr bwMode="auto">
            <a:xfrm>
              <a:off x="523" y="1169"/>
              <a:ext cx="288" cy="939"/>
              <a:chOff x="-60" y="1148"/>
              <a:chExt cx="168" cy="939"/>
            </a:xfrm>
          </p:grpSpPr>
          <p:sp>
            <p:nvSpPr>
              <p:cNvPr id="62529" name="Line 24"/>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30" name="Line 25"/>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31" name="Line 26"/>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2525" name="Group 27"/>
            <p:cNvGrpSpPr>
              <a:grpSpLocks/>
            </p:cNvGrpSpPr>
            <p:nvPr/>
          </p:nvGrpSpPr>
          <p:grpSpPr bwMode="auto">
            <a:xfrm>
              <a:off x="2334" y="1173"/>
              <a:ext cx="288" cy="939"/>
              <a:chOff x="-60" y="1148"/>
              <a:chExt cx="168" cy="939"/>
            </a:xfrm>
          </p:grpSpPr>
          <p:sp>
            <p:nvSpPr>
              <p:cNvPr id="62526" name="Line 28"/>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7" name="Line 29"/>
              <p:cNvSpPr>
                <a:spLocks noChangeShapeType="1"/>
              </p:cNvSpPr>
              <p:nvPr/>
            </p:nvSpPr>
            <p:spPr bwMode="auto">
              <a:xfrm>
                <a:off x="-60" y="1615"/>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28" name="Line 30"/>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62469" name="Rectangle 55"/>
          <p:cNvSpPr>
            <a:spLocks noChangeArrowheads="1"/>
          </p:cNvSpPr>
          <p:nvPr/>
        </p:nvSpPr>
        <p:spPr bwMode="auto">
          <a:xfrm>
            <a:off x="1841500" y="3190875"/>
            <a:ext cx="252413" cy="13017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70" name="Rectangle 56"/>
          <p:cNvSpPr>
            <a:spLocks noChangeArrowheads="1"/>
          </p:cNvSpPr>
          <p:nvPr/>
        </p:nvSpPr>
        <p:spPr bwMode="auto">
          <a:xfrm>
            <a:off x="1827213" y="3922713"/>
            <a:ext cx="252412" cy="13176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71" name="Rectangle 57"/>
          <p:cNvSpPr>
            <a:spLocks noChangeArrowheads="1"/>
          </p:cNvSpPr>
          <p:nvPr/>
        </p:nvSpPr>
        <p:spPr bwMode="auto">
          <a:xfrm>
            <a:off x="1825625" y="4557713"/>
            <a:ext cx="252413" cy="13017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72" name="Rectangle 58"/>
          <p:cNvSpPr>
            <a:spLocks noChangeArrowheads="1"/>
          </p:cNvSpPr>
          <p:nvPr/>
        </p:nvSpPr>
        <p:spPr bwMode="auto">
          <a:xfrm>
            <a:off x="1482725" y="3186113"/>
            <a:ext cx="252413" cy="13176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73" name="Rectangle 59"/>
          <p:cNvSpPr>
            <a:spLocks noChangeArrowheads="1"/>
          </p:cNvSpPr>
          <p:nvPr/>
        </p:nvSpPr>
        <p:spPr bwMode="auto">
          <a:xfrm>
            <a:off x="1477963" y="4546600"/>
            <a:ext cx="252412" cy="131763"/>
          </a:xfrm>
          <a:prstGeom prst="rect">
            <a:avLst/>
          </a:prstGeom>
          <a:solidFill>
            <a:srgbClr val="00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74" name="Line 60"/>
          <p:cNvSpPr>
            <a:spLocks noChangeShapeType="1"/>
          </p:cNvSpPr>
          <p:nvPr/>
        </p:nvSpPr>
        <p:spPr bwMode="auto">
          <a:xfrm>
            <a:off x="2133600" y="3246438"/>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75" name="Freeform 61"/>
          <p:cNvSpPr>
            <a:spLocks/>
          </p:cNvSpPr>
          <p:nvPr/>
        </p:nvSpPr>
        <p:spPr bwMode="auto">
          <a:xfrm>
            <a:off x="2178050" y="3644900"/>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2476" name="Text Box 62"/>
          <p:cNvSpPr txBox="1">
            <a:spLocks noChangeArrowheads="1"/>
          </p:cNvSpPr>
          <p:nvPr/>
        </p:nvSpPr>
        <p:spPr bwMode="auto">
          <a:xfrm>
            <a:off x="1349375" y="5100638"/>
            <a:ext cx="33909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latin typeface="Gill Sans MT" panose="020B0502020104020203" pitchFamily="34" charset="0"/>
              </a:rPr>
              <a:t>output port contention:</a:t>
            </a:r>
          </a:p>
          <a:p>
            <a:pPr algn="ctr"/>
            <a:r>
              <a:rPr lang="en-US" altLang="en-US" sz="1800">
                <a:latin typeface="Gill Sans MT" panose="020B0502020104020203" pitchFamily="34" charset="0"/>
              </a:rPr>
              <a:t>only one red datagram can be transferred.</a:t>
            </a:r>
            <a:br>
              <a:rPr lang="en-US" altLang="en-US" sz="1800">
                <a:latin typeface="Gill Sans MT" panose="020B0502020104020203" pitchFamily="34" charset="0"/>
              </a:rPr>
            </a:br>
            <a:r>
              <a:rPr lang="en-US" altLang="en-US" sz="1800" i="1">
                <a:latin typeface="Gill Sans MT" panose="020B0502020104020203" pitchFamily="34" charset="0"/>
              </a:rPr>
              <a:t>lower red packet is blocked</a:t>
            </a:r>
          </a:p>
        </p:txBody>
      </p:sp>
      <p:sp>
        <p:nvSpPr>
          <p:cNvPr id="62477" name="Text Box 64"/>
          <p:cNvSpPr txBox="1">
            <a:spLocks noChangeArrowheads="1"/>
          </p:cNvSpPr>
          <p:nvPr/>
        </p:nvSpPr>
        <p:spPr bwMode="auto">
          <a:xfrm>
            <a:off x="2527300" y="3990975"/>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switch</a:t>
            </a:r>
          </a:p>
          <a:p>
            <a:r>
              <a:rPr lang="en-US" altLang="en-US" sz="1600"/>
              <a:t>fabric</a:t>
            </a:r>
          </a:p>
        </p:txBody>
      </p:sp>
      <p:sp>
        <p:nvSpPr>
          <p:cNvPr id="62478" name="Line 73"/>
          <p:cNvSpPr>
            <a:spLocks noChangeShapeType="1"/>
          </p:cNvSpPr>
          <p:nvPr/>
        </p:nvSpPr>
        <p:spPr bwMode="auto">
          <a:xfrm>
            <a:off x="2124075" y="3990975"/>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7" name="Group 79"/>
          <p:cNvGrpSpPr>
            <a:grpSpLocks/>
          </p:cNvGrpSpPr>
          <p:nvPr/>
        </p:nvGrpSpPr>
        <p:grpSpPr bwMode="auto">
          <a:xfrm>
            <a:off x="4879975" y="3214688"/>
            <a:ext cx="3027363" cy="3086100"/>
            <a:chOff x="3074" y="2025"/>
            <a:chExt cx="1907" cy="1944"/>
          </a:xfrm>
        </p:grpSpPr>
        <p:grpSp>
          <p:nvGrpSpPr>
            <p:cNvPr id="62482" name="Group 31"/>
            <p:cNvGrpSpPr>
              <a:grpSpLocks/>
            </p:cNvGrpSpPr>
            <p:nvPr/>
          </p:nvGrpSpPr>
          <p:grpSpPr bwMode="auto">
            <a:xfrm>
              <a:off x="3074" y="2047"/>
              <a:ext cx="1907" cy="1140"/>
              <a:chOff x="523" y="976"/>
              <a:chExt cx="2099" cy="1356"/>
            </a:xfrm>
          </p:grpSpPr>
          <p:sp>
            <p:nvSpPr>
              <p:cNvPr id="62492" name="Rectangle 32"/>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2493" name="Group 33"/>
              <p:cNvGrpSpPr>
                <a:grpSpLocks/>
              </p:cNvGrpSpPr>
              <p:nvPr/>
            </p:nvGrpSpPr>
            <p:grpSpPr bwMode="auto">
              <a:xfrm>
                <a:off x="804" y="997"/>
                <a:ext cx="249" cy="1295"/>
                <a:chOff x="748" y="997"/>
                <a:chExt cx="249" cy="1295"/>
              </a:xfrm>
            </p:grpSpPr>
            <p:sp>
              <p:nvSpPr>
                <p:cNvPr id="62512" name="Rectangle 34"/>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3" name="Rectangle 35"/>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4" name="Rectangle 36"/>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62494" name="Group 37"/>
              <p:cNvGrpSpPr>
                <a:grpSpLocks/>
              </p:cNvGrpSpPr>
              <p:nvPr/>
            </p:nvGrpSpPr>
            <p:grpSpPr bwMode="auto">
              <a:xfrm>
                <a:off x="2109" y="1002"/>
                <a:ext cx="249" cy="1295"/>
                <a:chOff x="748" y="997"/>
                <a:chExt cx="249" cy="1295"/>
              </a:xfrm>
            </p:grpSpPr>
            <p:sp>
              <p:nvSpPr>
                <p:cNvPr id="62509" name="Rectangle 38"/>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0" name="Rectangle 39"/>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62511" name="Rectangle 40"/>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2495" name="Line 41"/>
              <p:cNvSpPr>
                <a:spLocks noChangeShapeType="1"/>
              </p:cNvSpPr>
              <p:nvPr/>
            </p:nvSpPr>
            <p:spPr bwMode="auto">
              <a:xfrm>
                <a:off x="1946" y="1181"/>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6" name="Line 42"/>
              <p:cNvSpPr>
                <a:spLocks noChangeShapeType="1"/>
              </p:cNvSpPr>
              <p:nvPr/>
            </p:nvSpPr>
            <p:spPr bwMode="auto">
              <a:xfrm>
                <a:off x="1940" y="164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7" name="Line 43"/>
              <p:cNvSpPr>
                <a:spLocks noChangeShapeType="1"/>
              </p:cNvSpPr>
              <p:nvPr/>
            </p:nvSpPr>
            <p:spPr bwMode="auto">
              <a:xfrm>
                <a:off x="1940" y="2119"/>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8" name="Line 44"/>
              <p:cNvSpPr>
                <a:spLocks noChangeShapeType="1"/>
              </p:cNvSpPr>
              <p:nvPr/>
            </p:nvSpPr>
            <p:spPr bwMode="auto">
              <a:xfrm>
                <a:off x="1044" y="116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9" name="Line 45"/>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00" name="Line 46"/>
              <p:cNvSpPr>
                <a:spLocks noChangeShapeType="1"/>
              </p:cNvSpPr>
              <p:nvPr/>
            </p:nvSpPr>
            <p:spPr bwMode="auto">
              <a:xfrm>
                <a:off x="1038" y="2102"/>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2501" name="Group 47"/>
              <p:cNvGrpSpPr>
                <a:grpSpLocks/>
              </p:cNvGrpSpPr>
              <p:nvPr/>
            </p:nvGrpSpPr>
            <p:grpSpPr bwMode="auto">
              <a:xfrm>
                <a:off x="523" y="1169"/>
                <a:ext cx="288" cy="939"/>
                <a:chOff x="-60" y="1148"/>
                <a:chExt cx="168" cy="939"/>
              </a:xfrm>
            </p:grpSpPr>
            <p:sp>
              <p:nvSpPr>
                <p:cNvPr id="62506" name="Line 48"/>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07" name="Line 49"/>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508" name="Line 50"/>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2502" name="Group 51"/>
              <p:cNvGrpSpPr>
                <a:grpSpLocks/>
              </p:cNvGrpSpPr>
              <p:nvPr/>
            </p:nvGrpSpPr>
            <p:grpSpPr bwMode="auto">
              <a:xfrm>
                <a:off x="2334" y="1173"/>
                <a:ext cx="288" cy="939"/>
                <a:chOff x="-60" y="1148"/>
                <a:chExt cx="168" cy="939"/>
              </a:xfrm>
            </p:grpSpPr>
            <p:sp>
              <p:nvSpPr>
                <p:cNvPr id="62503" name="Line 52"/>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04" name="Line 53"/>
                <p:cNvSpPr>
                  <a:spLocks noChangeShapeType="1"/>
                </p:cNvSpPr>
                <p:nvPr/>
              </p:nvSpPr>
              <p:spPr bwMode="auto">
                <a:xfrm>
                  <a:off x="-60" y="1615"/>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505" name="Line 54"/>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62483" name="Text Box 63"/>
            <p:cNvSpPr txBox="1">
              <a:spLocks noChangeArrowheads="1"/>
            </p:cNvSpPr>
            <p:nvPr/>
          </p:nvSpPr>
          <p:spPr bwMode="auto">
            <a:xfrm>
              <a:off x="3287" y="3219"/>
              <a:ext cx="140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latin typeface="Gill Sans MT" panose="020B0502020104020203" pitchFamily="34" charset="0"/>
                </a:rPr>
                <a:t>one packet time later: green packet experiences HOL blocking</a:t>
              </a:r>
              <a:endParaRPr lang="en-US" altLang="en-US" sz="1800" i="1">
                <a:latin typeface="Gill Sans MT" panose="020B0502020104020203" pitchFamily="34" charset="0"/>
              </a:endParaRPr>
            </a:p>
          </p:txBody>
        </p:sp>
        <p:sp>
          <p:nvSpPr>
            <p:cNvPr id="62484" name="Text Box 65"/>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switch</a:t>
              </a:r>
            </a:p>
            <a:p>
              <a:r>
                <a:rPr lang="en-US" altLang="en-US" sz="1600"/>
                <a:t>fabric</a:t>
              </a:r>
            </a:p>
          </p:txBody>
        </p:sp>
        <p:sp>
          <p:nvSpPr>
            <p:cNvPr id="62485" name="Rectangle 66"/>
            <p:cNvSpPr>
              <a:spLocks noChangeArrowheads="1"/>
            </p:cNvSpPr>
            <p:nvPr/>
          </p:nvSpPr>
          <p:spPr bwMode="auto">
            <a:xfrm>
              <a:off x="4551" y="2025"/>
              <a:ext cx="159" cy="83"/>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86" name="Rectangle 69"/>
            <p:cNvSpPr>
              <a:spLocks noChangeArrowheads="1"/>
            </p:cNvSpPr>
            <p:nvPr/>
          </p:nvSpPr>
          <p:spPr bwMode="auto">
            <a:xfrm>
              <a:off x="3363" y="2050"/>
              <a:ext cx="159" cy="8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87" name="Rectangle 70"/>
            <p:cNvSpPr>
              <a:spLocks noChangeArrowheads="1"/>
            </p:cNvSpPr>
            <p:nvPr/>
          </p:nvSpPr>
          <p:spPr bwMode="auto">
            <a:xfrm>
              <a:off x="3360" y="2916"/>
              <a:ext cx="159" cy="83"/>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88" name="Freeform 71"/>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2489" name="Freeform 72"/>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2490" name="Rectangle 76"/>
            <p:cNvSpPr>
              <a:spLocks noChangeArrowheads="1"/>
            </p:cNvSpPr>
            <p:nvPr/>
          </p:nvSpPr>
          <p:spPr bwMode="auto">
            <a:xfrm>
              <a:off x="3141" y="2890"/>
              <a:ext cx="159" cy="83"/>
            </a:xfrm>
            <a:prstGeom prst="rect">
              <a:avLst/>
            </a:prstGeom>
            <a:solidFill>
              <a:srgbClr val="00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91" name="Rectangle 77"/>
            <p:cNvSpPr>
              <a:spLocks noChangeArrowheads="1"/>
            </p:cNvSpPr>
            <p:nvPr/>
          </p:nvSpPr>
          <p:spPr bwMode="auto">
            <a:xfrm>
              <a:off x="4542" y="2518"/>
              <a:ext cx="159" cy="83"/>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248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B334E0D-2849-4FA9-BC1B-213F994E61AB}" type="slidenum">
              <a:rPr lang="en-US" altLang="en-US" sz="1200">
                <a:latin typeface="Tahoma" panose="020B0604030504040204" pitchFamily="34" charset="0"/>
              </a:rPr>
              <a:pPr/>
              <a:t>17</a:t>
            </a:fld>
            <a:endParaRPr lang="en-US" altLang="en-US" sz="1200">
              <a:latin typeface="Tahoma" panose="020B0604030504040204" pitchFamily="34" charset="0"/>
            </a:endParaRPr>
          </a:p>
        </p:txBody>
      </p:sp>
      <p:sp>
        <p:nvSpPr>
          <p:cNvPr id="6248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89" name="Picture 2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822325"/>
            <a:ext cx="2970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a:spLocks noGrp="1" noChangeArrowheads="1"/>
          </p:cNvSpPr>
          <p:nvPr>
            <p:ph type="title"/>
          </p:nvPr>
        </p:nvSpPr>
        <p:spPr>
          <a:xfrm>
            <a:off x="503238" y="255588"/>
            <a:ext cx="7772400" cy="685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z="4000">
                <a:ea typeface="ＭＳ Ｐゴシック" charset="0"/>
                <a:cs typeface="+mj-cs"/>
              </a:rPr>
              <a:t>Output ports</a:t>
            </a:r>
          </a:p>
        </p:txBody>
      </p:sp>
      <p:sp>
        <p:nvSpPr>
          <p:cNvPr id="28678" name="Rectangle 3"/>
          <p:cNvSpPr>
            <a:spLocks noGrp="1" noChangeArrowheads="1"/>
          </p:cNvSpPr>
          <p:nvPr>
            <p:ph type="body" idx="1"/>
          </p:nvPr>
        </p:nvSpPr>
        <p:spPr>
          <a:xfrm>
            <a:off x="539750" y="3946525"/>
            <a:ext cx="7772400" cy="9144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buSzPct val="100000"/>
              <a:buFont typeface="Wingdings" charset="2"/>
              <a:buChar char="§"/>
              <a:defRPr/>
            </a:pPr>
            <a:r>
              <a:rPr lang="en-US" i="1" dirty="0">
                <a:solidFill>
                  <a:srgbClr val="CC0000"/>
                </a:solidFill>
                <a:ea typeface="ＭＳ Ｐゴシック" charset="0"/>
                <a:cs typeface="+mn-cs"/>
              </a:rPr>
              <a:t>buffering</a:t>
            </a:r>
            <a:r>
              <a:rPr lang="en-US" dirty="0">
                <a:ea typeface="ＭＳ Ｐゴシック" charset="0"/>
                <a:cs typeface="+mn-cs"/>
              </a:rPr>
              <a:t> required when datagrams arrive from fabric faster than the transmission rate</a:t>
            </a:r>
          </a:p>
          <a:p>
            <a:pPr>
              <a:buSzPct val="100000"/>
              <a:buFont typeface="Wingdings" charset="2"/>
              <a:buChar char="§"/>
              <a:defRPr/>
            </a:pPr>
            <a:r>
              <a:rPr lang="en-US" i="1" dirty="0">
                <a:solidFill>
                  <a:srgbClr val="CC0000"/>
                </a:solidFill>
                <a:ea typeface="ＭＳ Ｐゴシック" charset="0"/>
                <a:cs typeface="+mn-cs"/>
              </a:rPr>
              <a:t>scheduling discipline</a:t>
            </a:r>
            <a:r>
              <a:rPr lang="en-US" dirty="0">
                <a:ea typeface="ＭＳ Ｐゴシック" charset="0"/>
                <a:cs typeface="+mn-cs"/>
              </a:rPr>
              <a:t> chooses among queued datagrams for transmission</a:t>
            </a:r>
          </a:p>
        </p:txBody>
      </p:sp>
      <p:sp>
        <p:nvSpPr>
          <p:cNvPr id="63492" name="Rectangle 5"/>
          <p:cNvSpPr>
            <a:spLocks noChangeArrowheads="1"/>
          </p:cNvSpPr>
          <p:nvPr/>
        </p:nvSpPr>
        <p:spPr bwMode="auto">
          <a:xfrm>
            <a:off x="2406650" y="1473200"/>
            <a:ext cx="4568825" cy="1836738"/>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63493" name="Rectangle 6"/>
          <p:cNvSpPr>
            <a:spLocks noChangeArrowheads="1"/>
          </p:cNvSpPr>
          <p:nvPr/>
        </p:nvSpPr>
        <p:spPr bwMode="auto">
          <a:xfrm>
            <a:off x="5329238" y="1931988"/>
            <a:ext cx="1417637"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000000"/>
                </a:solidFill>
                <a:latin typeface="Tahoma" panose="020B0604030504040204" pitchFamily="34" charset="0"/>
              </a:rPr>
              <a:t>line</a:t>
            </a:r>
          </a:p>
          <a:p>
            <a:pPr algn="ctr"/>
            <a:r>
              <a:rPr lang="en-US" altLang="en-US" sz="1600">
                <a:solidFill>
                  <a:srgbClr val="000000"/>
                </a:solidFill>
                <a:latin typeface="Tahoma" panose="020B0604030504040204" pitchFamily="34" charset="0"/>
              </a:rPr>
              <a:t>termination</a:t>
            </a:r>
          </a:p>
        </p:txBody>
      </p:sp>
      <p:sp>
        <p:nvSpPr>
          <p:cNvPr id="63494" name="Rectangle 7"/>
          <p:cNvSpPr>
            <a:spLocks noChangeArrowheads="1"/>
          </p:cNvSpPr>
          <p:nvPr/>
        </p:nvSpPr>
        <p:spPr bwMode="auto">
          <a:xfrm>
            <a:off x="4019550" y="1658938"/>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63495" name="Line 10"/>
          <p:cNvSpPr>
            <a:spLocks noChangeShapeType="1"/>
          </p:cNvSpPr>
          <p:nvPr/>
        </p:nvSpPr>
        <p:spPr bwMode="auto">
          <a:xfrm>
            <a:off x="3841750" y="237807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496" name="Line 11"/>
          <p:cNvSpPr>
            <a:spLocks noChangeShapeType="1"/>
          </p:cNvSpPr>
          <p:nvPr/>
        </p:nvSpPr>
        <p:spPr bwMode="auto">
          <a:xfrm>
            <a:off x="5175250" y="2335213"/>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497" name="Line 12"/>
          <p:cNvSpPr>
            <a:spLocks noChangeShapeType="1"/>
          </p:cNvSpPr>
          <p:nvPr/>
        </p:nvSpPr>
        <p:spPr bwMode="auto">
          <a:xfrm flipV="1">
            <a:off x="6732588" y="2376488"/>
            <a:ext cx="7366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498" name="Rectangle 13"/>
          <p:cNvSpPr>
            <a:spLocks noChangeArrowheads="1"/>
          </p:cNvSpPr>
          <p:nvPr/>
        </p:nvSpPr>
        <p:spPr bwMode="auto">
          <a:xfrm>
            <a:off x="4052888" y="1968500"/>
            <a:ext cx="1055687"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600">
                <a:solidFill>
                  <a:srgbClr val="000000"/>
                </a:solidFill>
                <a:latin typeface="Tahoma" panose="020B0604030504040204" pitchFamily="34" charset="0"/>
              </a:rPr>
              <a:t>link </a:t>
            </a:r>
          </a:p>
          <a:p>
            <a:pPr algn="ctr">
              <a:lnSpc>
                <a:spcPct val="90000"/>
              </a:lnSpc>
            </a:pPr>
            <a:r>
              <a:rPr lang="en-US" altLang="en-US" sz="1600">
                <a:solidFill>
                  <a:srgbClr val="000000"/>
                </a:solidFill>
                <a:latin typeface="Tahoma" panose="020B0604030504040204" pitchFamily="34" charset="0"/>
              </a:rPr>
              <a:t>layer </a:t>
            </a:r>
          </a:p>
          <a:p>
            <a:pPr algn="ctr">
              <a:lnSpc>
                <a:spcPct val="90000"/>
              </a:lnSpc>
            </a:pPr>
            <a:r>
              <a:rPr lang="en-US" altLang="en-US" sz="1600">
                <a:solidFill>
                  <a:srgbClr val="000000"/>
                </a:solidFill>
                <a:latin typeface="Tahoma" panose="020B0604030504040204" pitchFamily="34" charset="0"/>
              </a:rPr>
              <a:t>protocol</a:t>
            </a:r>
          </a:p>
          <a:p>
            <a:pPr algn="ctr">
              <a:lnSpc>
                <a:spcPct val="90000"/>
              </a:lnSpc>
            </a:pPr>
            <a:r>
              <a:rPr lang="en-US" altLang="en-US" sz="1600">
                <a:solidFill>
                  <a:srgbClr val="000000"/>
                </a:solidFill>
                <a:latin typeface="Tahoma" panose="020B0604030504040204" pitchFamily="34" charset="0"/>
              </a:rPr>
              <a:t>(send)</a:t>
            </a:r>
          </a:p>
        </p:txBody>
      </p:sp>
      <p:sp>
        <p:nvSpPr>
          <p:cNvPr id="63499" name="Rectangle 16"/>
          <p:cNvSpPr>
            <a:spLocks noChangeArrowheads="1"/>
          </p:cNvSpPr>
          <p:nvPr/>
        </p:nvSpPr>
        <p:spPr bwMode="auto">
          <a:xfrm>
            <a:off x="847725" y="1762125"/>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600">
                <a:solidFill>
                  <a:srgbClr val="000000"/>
                </a:solidFill>
                <a:latin typeface="Tahoma" panose="020B0604030504040204" pitchFamily="34" charset="0"/>
              </a:rPr>
              <a:t>switch</a:t>
            </a:r>
          </a:p>
          <a:p>
            <a:pPr algn="ctr">
              <a:lnSpc>
                <a:spcPct val="90000"/>
              </a:lnSpc>
            </a:pPr>
            <a:r>
              <a:rPr lang="en-US" altLang="en-US" sz="1600">
                <a:solidFill>
                  <a:srgbClr val="000000"/>
                </a:solidFill>
                <a:latin typeface="Tahoma" panose="020B0604030504040204" pitchFamily="34" charset="0"/>
              </a:rPr>
              <a:t>fabric</a:t>
            </a:r>
          </a:p>
        </p:txBody>
      </p:sp>
      <p:grpSp>
        <p:nvGrpSpPr>
          <p:cNvPr id="63500" name="Group 28"/>
          <p:cNvGrpSpPr>
            <a:grpSpLocks/>
          </p:cNvGrpSpPr>
          <p:nvPr/>
        </p:nvGrpSpPr>
        <p:grpSpPr bwMode="auto">
          <a:xfrm>
            <a:off x="2559050" y="1609725"/>
            <a:ext cx="1247775" cy="1504950"/>
            <a:chOff x="3180" y="909"/>
            <a:chExt cx="786" cy="948"/>
          </a:xfrm>
        </p:grpSpPr>
        <p:sp>
          <p:nvSpPr>
            <p:cNvPr id="63508"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63509" name="Text Box 14"/>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000000"/>
                  </a:solidFill>
                </a:rPr>
                <a:t>datagram</a:t>
              </a:r>
            </a:p>
            <a:p>
              <a:pPr algn="ctr"/>
              <a:r>
                <a:rPr lang="en-US" altLang="en-US" sz="1600">
                  <a:solidFill>
                    <a:srgbClr val="000000"/>
                  </a:solidFill>
                </a:rPr>
                <a:t>buffer</a:t>
              </a:r>
            </a:p>
            <a:p>
              <a:pPr algn="ctr"/>
              <a:endParaRPr lang="en-US" altLang="en-US" sz="1600">
                <a:solidFill>
                  <a:srgbClr val="000000"/>
                </a:solidFill>
              </a:endParaRPr>
            </a:p>
            <a:p>
              <a:pPr algn="ctr"/>
              <a:endParaRPr lang="en-US" altLang="en-US" sz="1600">
                <a:solidFill>
                  <a:srgbClr val="000000"/>
                </a:solidFill>
              </a:endParaRPr>
            </a:p>
            <a:p>
              <a:pPr algn="ctr"/>
              <a:r>
                <a:rPr lang="en-US" altLang="en-US" sz="1600">
                  <a:solidFill>
                    <a:srgbClr val="000000"/>
                  </a:solidFill>
                </a:rPr>
                <a:t>queueing</a:t>
              </a:r>
            </a:p>
          </p:txBody>
        </p:sp>
        <p:grpSp>
          <p:nvGrpSpPr>
            <p:cNvPr id="63510" name="Group 17"/>
            <p:cNvGrpSpPr>
              <a:grpSpLocks/>
            </p:cNvGrpSpPr>
            <p:nvPr/>
          </p:nvGrpSpPr>
          <p:grpSpPr bwMode="auto">
            <a:xfrm>
              <a:off x="3260" y="1299"/>
              <a:ext cx="626" cy="295"/>
              <a:chOff x="310" y="3526"/>
              <a:chExt cx="1040" cy="457"/>
            </a:xfrm>
          </p:grpSpPr>
          <p:sp>
            <p:nvSpPr>
              <p:cNvPr id="63511"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63512" name="Line 19"/>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3" name="Line 20"/>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4" name="Line 21"/>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5" name="Line 22"/>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6" name="Line 23"/>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7" name="Line 24"/>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8" name="Line 25"/>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19" name="Line 26"/>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63501" name="Line 27"/>
          <p:cNvSpPr>
            <a:spLocks noChangeShapeType="1"/>
          </p:cNvSpPr>
          <p:nvPr/>
        </p:nvSpPr>
        <p:spPr bwMode="auto">
          <a:xfrm>
            <a:off x="1770063" y="1338263"/>
            <a:ext cx="11112" cy="2195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3502" name="Line 9"/>
          <p:cNvSpPr>
            <a:spLocks noChangeShapeType="1"/>
          </p:cNvSpPr>
          <p:nvPr/>
        </p:nvSpPr>
        <p:spPr bwMode="auto">
          <a:xfrm flipV="1">
            <a:off x="1762125" y="2420938"/>
            <a:ext cx="9255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 name="TextBox 3"/>
          <p:cNvSpPr txBox="1">
            <a:spLocks noChangeArrowheads="1"/>
          </p:cNvSpPr>
          <p:nvPr/>
        </p:nvSpPr>
        <p:spPr bwMode="auto">
          <a:xfrm>
            <a:off x="3957638" y="4049713"/>
            <a:ext cx="4822825" cy="830262"/>
          </a:xfrm>
          <a:prstGeom prst="rect">
            <a:avLst/>
          </a:prstGeom>
          <a:solidFill>
            <a:schemeClr val="bg1"/>
          </a:solidFill>
          <a:ln w="25400">
            <a:solidFill>
              <a:srgbClr val="CC0000"/>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a:solidFill>
                  <a:srgbClr val="000000"/>
                </a:solidFill>
                <a:latin typeface="Tahoma" panose="020B0604030504040204" pitchFamily="34" charset="0"/>
              </a:rPr>
              <a:t>Datagram (packets) can be lost due to congestion, lack of buffers</a:t>
            </a:r>
          </a:p>
        </p:txBody>
      </p:sp>
      <p:sp>
        <p:nvSpPr>
          <p:cNvPr id="33" name="TextBox 32"/>
          <p:cNvSpPr txBox="1">
            <a:spLocks noChangeArrowheads="1"/>
          </p:cNvSpPr>
          <p:nvPr/>
        </p:nvSpPr>
        <p:spPr bwMode="auto">
          <a:xfrm>
            <a:off x="2674938" y="5341938"/>
            <a:ext cx="6124575" cy="831850"/>
          </a:xfrm>
          <a:prstGeom prst="rect">
            <a:avLst/>
          </a:prstGeom>
          <a:solidFill>
            <a:schemeClr val="bg1"/>
          </a:solidFill>
          <a:ln w="25400">
            <a:solidFill>
              <a:srgbClr val="CC0000"/>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a:solidFill>
                  <a:srgbClr val="000000"/>
                </a:solidFill>
                <a:latin typeface="Tahoma" panose="020B0604030504040204" pitchFamily="34" charset="0"/>
              </a:rPr>
              <a:t>Priority scheduling – who gets best performance, network neutrality</a:t>
            </a:r>
          </a:p>
        </p:txBody>
      </p:sp>
      <p:sp>
        <p:nvSpPr>
          <p:cNvPr id="63506" name="Slide Number Placeholder 5"/>
          <p:cNvSpPr>
            <a:spLocks noGrp="1"/>
          </p:cNvSpPr>
          <p:nvPr>
            <p:ph type="sldNum" sz="quarter" idx="12"/>
          </p:nvPr>
        </p:nvSpPr>
        <p:spPr>
          <a:xfrm>
            <a:off x="8456613" y="6475413"/>
            <a:ext cx="561975"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456116FC-2EA1-45B3-919F-8092C2363268}" type="slidenum">
              <a:rPr lang="en-US" altLang="en-US" sz="1200">
                <a:latin typeface="Tahoma" panose="020B0604030504040204" pitchFamily="34" charset="0"/>
              </a:rPr>
              <a:pPr/>
              <a:t>18</a:t>
            </a:fld>
            <a:endParaRPr lang="en-US" altLang="en-US" sz="1200">
              <a:latin typeface="Tahoma" panose="020B0604030504040204" pitchFamily="34" charset="0"/>
            </a:endParaRPr>
          </a:p>
        </p:txBody>
      </p:sp>
      <p:sp>
        <p:nvSpPr>
          <p:cNvPr id="63507" name="Footer Placeholder 2"/>
          <p:cNvSpPr>
            <a:spLocks noGrp="1"/>
          </p:cNvSpPr>
          <p:nvPr>
            <p:ph type="ftr" sz="quarter" idx="11"/>
          </p:nvPr>
        </p:nvSpPr>
        <p:spPr>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8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784225"/>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4" name="Rectangle 2"/>
          <p:cNvSpPr>
            <a:spLocks noGrp="1" noChangeArrowheads="1"/>
          </p:cNvSpPr>
          <p:nvPr>
            <p:ph type="title"/>
          </p:nvPr>
        </p:nvSpPr>
        <p:spPr>
          <a:xfrm>
            <a:off x="533400" y="196850"/>
            <a:ext cx="7772400" cy="730250"/>
          </a:xfrm>
        </p:spPr>
        <p:txBody>
          <a:bodyPr/>
          <a:lstStyle/>
          <a:p>
            <a:r>
              <a:rPr lang="en-US" altLang="en-US" sz="4000"/>
              <a:t>Output port queueing</a:t>
            </a:r>
            <a:endParaRPr lang="en-US" altLang="en-US"/>
          </a:p>
        </p:txBody>
      </p:sp>
      <p:sp>
        <p:nvSpPr>
          <p:cNvPr id="64515" name="Rectangle 3"/>
          <p:cNvSpPr>
            <a:spLocks noGrp="1" noChangeArrowheads="1"/>
          </p:cNvSpPr>
          <p:nvPr>
            <p:ph type="body" idx="1"/>
          </p:nvPr>
        </p:nvSpPr>
        <p:spPr>
          <a:xfrm>
            <a:off x="746125" y="4602163"/>
            <a:ext cx="7772400" cy="1190625"/>
          </a:xfrm>
        </p:spPr>
        <p:txBody>
          <a:bodyPr/>
          <a:lstStyle/>
          <a:p>
            <a:r>
              <a:rPr lang="en-US" altLang="en-US"/>
              <a:t>buffering when arrival rate via switch exceeds output line speed</a:t>
            </a:r>
          </a:p>
          <a:p>
            <a:r>
              <a:rPr lang="en-US" altLang="en-US" i="1">
                <a:solidFill>
                  <a:srgbClr val="CC0000"/>
                </a:solidFill>
              </a:rPr>
              <a:t>queueing (delay) and loss due to output port buffer overflow!</a:t>
            </a:r>
            <a:endParaRPr lang="en-US" altLang="en-US">
              <a:solidFill>
                <a:srgbClr val="CC0000"/>
              </a:solidFill>
            </a:endParaRPr>
          </a:p>
        </p:txBody>
      </p:sp>
      <p:grpSp>
        <p:nvGrpSpPr>
          <p:cNvPr id="64516" name="Group 78"/>
          <p:cNvGrpSpPr>
            <a:grpSpLocks/>
          </p:cNvGrpSpPr>
          <p:nvPr/>
        </p:nvGrpSpPr>
        <p:grpSpPr bwMode="auto">
          <a:xfrm>
            <a:off x="884238" y="1477963"/>
            <a:ext cx="7412037" cy="2870200"/>
            <a:chOff x="550" y="931"/>
            <a:chExt cx="4669" cy="1808"/>
          </a:xfrm>
        </p:grpSpPr>
        <p:grpSp>
          <p:nvGrpSpPr>
            <p:cNvPr id="64519" name="Group 29"/>
            <p:cNvGrpSpPr>
              <a:grpSpLocks/>
            </p:cNvGrpSpPr>
            <p:nvPr/>
          </p:nvGrpSpPr>
          <p:grpSpPr bwMode="auto">
            <a:xfrm>
              <a:off x="699" y="948"/>
              <a:ext cx="2099" cy="1356"/>
              <a:chOff x="523" y="976"/>
              <a:chExt cx="2099" cy="1356"/>
            </a:xfrm>
          </p:grpSpPr>
          <p:sp>
            <p:nvSpPr>
              <p:cNvPr id="64565" name="Rectangle 6"/>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4566" name="Group 10"/>
              <p:cNvGrpSpPr>
                <a:grpSpLocks/>
              </p:cNvGrpSpPr>
              <p:nvPr/>
            </p:nvGrpSpPr>
            <p:grpSpPr bwMode="auto">
              <a:xfrm>
                <a:off x="804" y="997"/>
                <a:ext cx="249" cy="1295"/>
                <a:chOff x="748" y="997"/>
                <a:chExt cx="249" cy="1295"/>
              </a:xfrm>
            </p:grpSpPr>
            <p:sp>
              <p:nvSpPr>
                <p:cNvPr id="64585" name="Rectangle 7"/>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6" name="Rectangle 8"/>
                <p:cNvSpPr>
                  <a:spLocks noChangeArrowheads="1"/>
                </p:cNvSpPr>
                <p:nvPr/>
              </p:nvSpPr>
              <p:spPr bwMode="auto">
                <a:xfrm>
                  <a:off x="750" y="1472"/>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7" name="Rectangle 9"/>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64567" name="Group 11"/>
              <p:cNvGrpSpPr>
                <a:grpSpLocks/>
              </p:cNvGrpSpPr>
              <p:nvPr/>
            </p:nvGrpSpPr>
            <p:grpSpPr bwMode="auto">
              <a:xfrm>
                <a:off x="2109" y="1002"/>
                <a:ext cx="249" cy="1295"/>
                <a:chOff x="748" y="997"/>
                <a:chExt cx="249" cy="1295"/>
              </a:xfrm>
            </p:grpSpPr>
            <p:sp>
              <p:nvSpPr>
                <p:cNvPr id="64582" name="Rectangle 12"/>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3" name="Rectangle 13"/>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4" name="Rectangle 14"/>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4568" name="Line 15"/>
              <p:cNvSpPr>
                <a:spLocks noChangeShapeType="1"/>
              </p:cNvSpPr>
              <p:nvPr/>
            </p:nvSpPr>
            <p:spPr bwMode="auto">
              <a:xfrm>
                <a:off x="1946" y="1180"/>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69" name="Line 16"/>
              <p:cNvSpPr>
                <a:spLocks noChangeShapeType="1"/>
              </p:cNvSpPr>
              <p:nvPr/>
            </p:nvSpPr>
            <p:spPr bwMode="auto">
              <a:xfrm>
                <a:off x="1940" y="1645"/>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70" name="Line 17"/>
              <p:cNvSpPr>
                <a:spLocks noChangeShapeType="1"/>
              </p:cNvSpPr>
              <p:nvPr/>
            </p:nvSpPr>
            <p:spPr bwMode="auto">
              <a:xfrm>
                <a:off x="1940" y="211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71" name="Line 18"/>
              <p:cNvSpPr>
                <a:spLocks noChangeShapeType="1"/>
              </p:cNvSpPr>
              <p:nvPr/>
            </p:nvSpPr>
            <p:spPr bwMode="auto">
              <a:xfrm>
                <a:off x="1044" y="1164"/>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72" name="Line 19"/>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73" name="Line 20"/>
              <p:cNvSpPr>
                <a:spLocks noChangeShapeType="1"/>
              </p:cNvSpPr>
              <p:nvPr/>
            </p:nvSpPr>
            <p:spPr bwMode="auto">
              <a:xfrm>
                <a:off x="1038" y="210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4574" name="Group 24"/>
              <p:cNvGrpSpPr>
                <a:grpSpLocks/>
              </p:cNvGrpSpPr>
              <p:nvPr/>
            </p:nvGrpSpPr>
            <p:grpSpPr bwMode="auto">
              <a:xfrm>
                <a:off x="523" y="1169"/>
                <a:ext cx="288" cy="939"/>
                <a:chOff x="-60" y="1148"/>
                <a:chExt cx="168" cy="939"/>
              </a:xfrm>
            </p:grpSpPr>
            <p:sp>
              <p:nvSpPr>
                <p:cNvPr id="64579" name="Line 21"/>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80" name="Line 22"/>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81" name="Line 23"/>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4575" name="Group 25"/>
              <p:cNvGrpSpPr>
                <a:grpSpLocks/>
              </p:cNvGrpSpPr>
              <p:nvPr/>
            </p:nvGrpSpPr>
            <p:grpSpPr bwMode="auto">
              <a:xfrm>
                <a:off x="2334" y="1173"/>
                <a:ext cx="288" cy="939"/>
                <a:chOff x="-60" y="1148"/>
                <a:chExt cx="168" cy="939"/>
              </a:xfrm>
            </p:grpSpPr>
            <p:sp>
              <p:nvSpPr>
                <p:cNvPr id="64576" name="Line 26"/>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4577" name="Line 27"/>
                <p:cNvSpPr>
                  <a:spLocks noChangeShapeType="1"/>
                </p:cNvSpPr>
                <p:nvPr/>
              </p:nvSpPr>
              <p:spPr bwMode="auto">
                <a:xfrm>
                  <a:off x="-60" y="1613"/>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4578" name="Line 28"/>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64520" name="Group 30"/>
            <p:cNvGrpSpPr>
              <a:grpSpLocks/>
            </p:cNvGrpSpPr>
            <p:nvPr/>
          </p:nvGrpSpPr>
          <p:grpSpPr bwMode="auto">
            <a:xfrm>
              <a:off x="3120" y="931"/>
              <a:ext cx="2099" cy="1356"/>
              <a:chOff x="523" y="976"/>
              <a:chExt cx="2099" cy="1356"/>
            </a:xfrm>
          </p:grpSpPr>
          <p:sp>
            <p:nvSpPr>
              <p:cNvPr id="64542" name="Rectangle 31"/>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4543" name="Group 32"/>
              <p:cNvGrpSpPr>
                <a:grpSpLocks/>
              </p:cNvGrpSpPr>
              <p:nvPr/>
            </p:nvGrpSpPr>
            <p:grpSpPr bwMode="auto">
              <a:xfrm>
                <a:off x="804" y="997"/>
                <a:ext cx="249" cy="1295"/>
                <a:chOff x="748" y="997"/>
                <a:chExt cx="249" cy="1295"/>
              </a:xfrm>
            </p:grpSpPr>
            <p:sp>
              <p:nvSpPr>
                <p:cNvPr id="64562" name="Rectangle 33"/>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3" name="Rectangle 34"/>
                <p:cNvSpPr>
                  <a:spLocks noChangeArrowheads="1"/>
                </p:cNvSpPr>
                <p:nvPr/>
              </p:nvSpPr>
              <p:spPr bwMode="auto">
                <a:xfrm>
                  <a:off x="750" y="1472"/>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4" name="Rectangle 35"/>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64544" name="Group 36"/>
              <p:cNvGrpSpPr>
                <a:grpSpLocks/>
              </p:cNvGrpSpPr>
              <p:nvPr/>
            </p:nvGrpSpPr>
            <p:grpSpPr bwMode="auto">
              <a:xfrm>
                <a:off x="2109" y="1002"/>
                <a:ext cx="249" cy="1295"/>
                <a:chOff x="748" y="997"/>
                <a:chExt cx="249" cy="1295"/>
              </a:xfrm>
            </p:grpSpPr>
            <p:sp>
              <p:nvSpPr>
                <p:cNvPr id="64559" name="Rectangle 37"/>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0" name="Rectangle 38"/>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64561" name="Rectangle 39"/>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4545" name="Line 40"/>
              <p:cNvSpPr>
                <a:spLocks noChangeShapeType="1"/>
              </p:cNvSpPr>
              <p:nvPr/>
            </p:nvSpPr>
            <p:spPr bwMode="auto">
              <a:xfrm>
                <a:off x="1946" y="1180"/>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46" name="Line 41"/>
              <p:cNvSpPr>
                <a:spLocks noChangeShapeType="1"/>
              </p:cNvSpPr>
              <p:nvPr/>
            </p:nvSpPr>
            <p:spPr bwMode="auto">
              <a:xfrm>
                <a:off x="1940" y="1645"/>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47" name="Line 42"/>
              <p:cNvSpPr>
                <a:spLocks noChangeShapeType="1"/>
              </p:cNvSpPr>
              <p:nvPr/>
            </p:nvSpPr>
            <p:spPr bwMode="auto">
              <a:xfrm>
                <a:off x="1940" y="211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48" name="Line 43"/>
              <p:cNvSpPr>
                <a:spLocks noChangeShapeType="1"/>
              </p:cNvSpPr>
              <p:nvPr/>
            </p:nvSpPr>
            <p:spPr bwMode="auto">
              <a:xfrm>
                <a:off x="1044" y="1164"/>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49" name="Line 44"/>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50" name="Line 45"/>
              <p:cNvSpPr>
                <a:spLocks noChangeShapeType="1"/>
              </p:cNvSpPr>
              <p:nvPr/>
            </p:nvSpPr>
            <p:spPr bwMode="auto">
              <a:xfrm>
                <a:off x="1038" y="210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4551" name="Group 46"/>
              <p:cNvGrpSpPr>
                <a:grpSpLocks/>
              </p:cNvGrpSpPr>
              <p:nvPr/>
            </p:nvGrpSpPr>
            <p:grpSpPr bwMode="auto">
              <a:xfrm>
                <a:off x="523" y="1169"/>
                <a:ext cx="288" cy="939"/>
                <a:chOff x="-60" y="1148"/>
                <a:chExt cx="168" cy="939"/>
              </a:xfrm>
            </p:grpSpPr>
            <p:sp>
              <p:nvSpPr>
                <p:cNvPr id="64556" name="Line 47"/>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57" name="Line 48"/>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4558" name="Line 49"/>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4552" name="Group 50"/>
              <p:cNvGrpSpPr>
                <a:grpSpLocks/>
              </p:cNvGrpSpPr>
              <p:nvPr/>
            </p:nvGrpSpPr>
            <p:grpSpPr bwMode="auto">
              <a:xfrm>
                <a:off x="2334" y="1173"/>
                <a:ext cx="288" cy="939"/>
                <a:chOff x="-60" y="1148"/>
                <a:chExt cx="168" cy="939"/>
              </a:xfrm>
            </p:grpSpPr>
            <p:sp>
              <p:nvSpPr>
                <p:cNvPr id="64553" name="Line 51"/>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4554" name="Line 52"/>
                <p:cNvSpPr>
                  <a:spLocks noChangeShapeType="1"/>
                </p:cNvSpPr>
                <p:nvPr/>
              </p:nvSpPr>
              <p:spPr bwMode="auto">
                <a:xfrm>
                  <a:off x="-60" y="1613"/>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4555" name="Line 53"/>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64521" name="Rectangle 54"/>
            <p:cNvSpPr>
              <a:spLocks noChangeArrowheads="1"/>
            </p:cNvSpPr>
            <p:nvPr/>
          </p:nvSpPr>
          <p:spPr bwMode="auto">
            <a:xfrm>
              <a:off x="1012" y="1012"/>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22" name="Rectangle 55"/>
            <p:cNvSpPr>
              <a:spLocks noChangeArrowheads="1"/>
            </p:cNvSpPr>
            <p:nvPr/>
          </p:nvSpPr>
          <p:spPr bwMode="auto">
            <a:xfrm>
              <a:off x="1003" y="1494"/>
              <a:ext cx="175" cy="98"/>
            </a:xfrm>
            <a:prstGeom prst="rect">
              <a:avLst/>
            </a:prstGeom>
            <a:solidFill>
              <a:srgbClr val="00009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23" name="Rectangle 56"/>
            <p:cNvSpPr>
              <a:spLocks noChangeArrowheads="1"/>
            </p:cNvSpPr>
            <p:nvPr/>
          </p:nvSpPr>
          <p:spPr bwMode="auto">
            <a:xfrm>
              <a:off x="994" y="1969"/>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24" name="Rectangle 57"/>
            <p:cNvSpPr>
              <a:spLocks noChangeArrowheads="1"/>
            </p:cNvSpPr>
            <p:nvPr/>
          </p:nvSpPr>
          <p:spPr bwMode="auto">
            <a:xfrm>
              <a:off x="764" y="1017"/>
              <a:ext cx="175" cy="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25" name="Rectangle 58"/>
            <p:cNvSpPr>
              <a:spLocks noChangeArrowheads="1"/>
            </p:cNvSpPr>
            <p:nvPr/>
          </p:nvSpPr>
          <p:spPr bwMode="auto">
            <a:xfrm>
              <a:off x="760" y="1953"/>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26" name="Line 60"/>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4527" name="Freeform 62"/>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4528" name="Text Box 63"/>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at </a:t>
              </a:r>
              <a:r>
                <a:rPr lang="en-US" altLang="en-US" sz="1800" i="1"/>
                <a:t>t,</a:t>
              </a:r>
              <a:r>
                <a:rPr lang="en-US" altLang="en-US" sz="1800"/>
                <a:t> packets more</a:t>
              </a:r>
            </a:p>
            <a:p>
              <a:pPr algn="ctr"/>
              <a:r>
                <a:rPr lang="en-US" altLang="en-US" sz="1800"/>
                <a:t>from input to output</a:t>
              </a:r>
              <a:endParaRPr lang="en-US" altLang="en-US" sz="1800" i="1"/>
            </a:p>
          </p:txBody>
        </p:sp>
        <p:sp>
          <p:nvSpPr>
            <p:cNvPr id="64529" name="Text Box 64"/>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one packet time later</a:t>
              </a:r>
              <a:endParaRPr lang="en-US" altLang="en-US" sz="1800" i="1"/>
            </a:p>
          </p:txBody>
        </p:sp>
        <p:sp>
          <p:nvSpPr>
            <p:cNvPr id="64530" name="Text Box 66"/>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switch</a:t>
              </a:r>
            </a:p>
            <a:p>
              <a:r>
                <a:rPr lang="en-US" altLang="en-US" sz="1600"/>
                <a:t>fabric</a:t>
              </a:r>
            </a:p>
          </p:txBody>
        </p:sp>
        <p:sp>
          <p:nvSpPr>
            <p:cNvPr id="64531" name="Text Box 67"/>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switch</a:t>
              </a:r>
            </a:p>
            <a:p>
              <a:r>
                <a:rPr lang="en-US" altLang="en-US" sz="1600"/>
                <a:t>fabric</a:t>
              </a:r>
            </a:p>
          </p:txBody>
        </p:sp>
        <p:sp>
          <p:nvSpPr>
            <p:cNvPr id="64532" name="Rectangle 68"/>
            <p:cNvSpPr>
              <a:spLocks noChangeArrowheads="1"/>
            </p:cNvSpPr>
            <p:nvPr/>
          </p:nvSpPr>
          <p:spPr bwMode="auto">
            <a:xfrm>
              <a:off x="4746" y="972"/>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33" name="Rectangle 69"/>
            <p:cNvSpPr>
              <a:spLocks noChangeArrowheads="1"/>
            </p:cNvSpPr>
            <p:nvPr/>
          </p:nvSpPr>
          <p:spPr bwMode="auto">
            <a:xfrm>
              <a:off x="4746" y="1497"/>
              <a:ext cx="175" cy="98"/>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34" name="Rectangle 70"/>
            <p:cNvSpPr>
              <a:spLocks noChangeArrowheads="1"/>
            </p:cNvSpPr>
            <p:nvPr/>
          </p:nvSpPr>
          <p:spPr bwMode="auto">
            <a:xfrm>
              <a:off x="4743" y="1099"/>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35" name="Rectangle 71"/>
            <p:cNvSpPr>
              <a:spLocks noChangeArrowheads="1"/>
            </p:cNvSpPr>
            <p:nvPr/>
          </p:nvSpPr>
          <p:spPr bwMode="auto">
            <a:xfrm>
              <a:off x="3445" y="1001"/>
              <a:ext cx="175" cy="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36" name="Rectangle 72"/>
            <p:cNvSpPr>
              <a:spLocks noChangeArrowheads="1"/>
            </p:cNvSpPr>
            <p:nvPr/>
          </p:nvSpPr>
          <p:spPr bwMode="auto">
            <a:xfrm>
              <a:off x="3434" y="1965"/>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37" name="Freeform 73"/>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4538" name="Freeform 74"/>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64539" name="Line 75"/>
            <p:cNvSpPr>
              <a:spLocks noChangeShapeType="1"/>
            </p:cNvSpPr>
            <p:nvPr/>
          </p:nvSpPr>
          <p:spPr bwMode="auto">
            <a:xfrm>
              <a:off x="1208" y="1545"/>
              <a:ext cx="1012" cy="14"/>
            </a:xfrm>
            <a:prstGeom prst="line">
              <a:avLst/>
            </a:prstGeom>
            <a:noFill/>
            <a:ln w="2857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4540" name="Rectangle 76"/>
            <p:cNvSpPr>
              <a:spLocks noChangeArrowheads="1"/>
            </p:cNvSpPr>
            <p:nvPr/>
          </p:nvSpPr>
          <p:spPr bwMode="auto">
            <a:xfrm>
              <a:off x="550" y="1010"/>
              <a:ext cx="175" cy="98"/>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41" name="Rectangle 77"/>
            <p:cNvSpPr>
              <a:spLocks noChangeArrowheads="1"/>
            </p:cNvSpPr>
            <p:nvPr/>
          </p:nvSpPr>
          <p:spPr bwMode="auto">
            <a:xfrm>
              <a:off x="3194" y="997"/>
              <a:ext cx="175" cy="98"/>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4517"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47A2A8DD-1FF1-43BA-9422-C83320B6478D}" type="slidenum">
              <a:rPr lang="en-US" altLang="en-US" sz="1200">
                <a:latin typeface="Tahoma" panose="020B0604030504040204" pitchFamily="34" charset="0"/>
              </a:rPr>
              <a:pPr/>
              <a:t>19</a:t>
            </a:fld>
            <a:endParaRPr lang="en-US" altLang="en-US" sz="1200">
              <a:latin typeface="Tahoma" panose="020B0604030504040204" pitchFamily="34" charset="0"/>
            </a:endParaRPr>
          </a:p>
        </p:txBody>
      </p:sp>
      <p:sp>
        <p:nvSpPr>
          <p:cNvPr id="64518"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1025525"/>
            <a:ext cx="329184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6" name="Rectangle 3"/>
          <p:cNvSpPr>
            <a:spLocks noGrp="1" noChangeArrowheads="1"/>
          </p:cNvSpPr>
          <p:nvPr>
            <p:ph type="body" sz="half" idx="1"/>
          </p:nvPr>
        </p:nvSpPr>
        <p:spPr>
          <a:xfrm>
            <a:off x="533400" y="1600200"/>
            <a:ext cx="3879850" cy="4648200"/>
          </a:xfrm>
        </p:spPr>
        <p:txBody>
          <a:bodyPr/>
          <a:lstStyle/>
          <a:p>
            <a:pPr>
              <a:buFont typeface="Wingdings" panose="05000000000000000000" pitchFamily="2" charset="2"/>
              <a:buNone/>
            </a:pPr>
            <a:r>
              <a:rPr lang="en-US" altLang="en-US" sz="2400">
                <a:solidFill>
                  <a:srgbClr val="CC0000"/>
                </a:solidFill>
              </a:rPr>
              <a:t>4.1 Overview of Network layer</a:t>
            </a:r>
          </a:p>
          <a:p>
            <a:pPr lvl="1"/>
            <a:r>
              <a:rPr lang="en-US" altLang="en-US">
                <a:solidFill>
                  <a:srgbClr val="CC0000"/>
                </a:solidFill>
                <a:latin typeface="Gill Sans MT" panose="020B0502020104020203" pitchFamily="34" charset="0"/>
              </a:rPr>
              <a:t>data plane</a:t>
            </a:r>
          </a:p>
          <a:p>
            <a:pPr lvl="1"/>
            <a:r>
              <a:rPr lang="en-US" altLang="en-US">
                <a:solidFill>
                  <a:srgbClr val="CC0000"/>
                </a:solidFill>
                <a:latin typeface="Gill Sans MT" panose="020B0502020104020203" pitchFamily="34" charset="0"/>
              </a:rPr>
              <a:t>control plane</a:t>
            </a:r>
          </a:p>
          <a:p>
            <a:pPr>
              <a:buFont typeface="Wingdings" panose="05000000000000000000" pitchFamily="2" charset="2"/>
              <a:buNone/>
            </a:pPr>
            <a:r>
              <a:rPr lang="en-US" altLang="en-US" sz="2400"/>
              <a:t>4.2 What</a:t>
            </a:r>
            <a:r>
              <a:rPr lang="ja-JP" altLang="en-US" sz="2400"/>
              <a:t>’</a:t>
            </a:r>
            <a:r>
              <a:rPr lang="en-US" altLang="ja-JP" sz="2400"/>
              <a:t>s inside a router</a:t>
            </a:r>
          </a:p>
          <a:p>
            <a:pPr>
              <a:buFont typeface="Wingdings" panose="05000000000000000000" pitchFamily="2" charset="2"/>
              <a:buNone/>
            </a:pPr>
            <a:r>
              <a:rPr lang="en-US" altLang="en-US" sz="2400"/>
              <a:t>4.3 IP: Internet Protocol</a:t>
            </a:r>
          </a:p>
          <a:p>
            <a:pPr lvl="1"/>
            <a:r>
              <a:rPr lang="en-US" altLang="en-US">
                <a:latin typeface="Gill Sans MT" panose="020B0502020104020203" pitchFamily="34" charset="0"/>
              </a:rPr>
              <a:t>datagram format</a:t>
            </a:r>
          </a:p>
          <a:p>
            <a:pPr lvl="1"/>
            <a:r>
              <a:rPr lang="en-US" altLang="en-US">
                <a:latin typeface="Gill Sans MT" panose="020B0502020104020203" pitchFamily="34" charset="0"/>
              </a:rPr>
              <a:t>fragmentation</a:t>
            </a:r>
          </a:p>
          <a:p>
            <a:pPr lvl="1"/>
            <a:r>
              <a:rPr lang="en-US" altLang="en-US">
                <a:latin typeface="Gill Sans MT" panose="020B0502020104020203" pitchFamily="34" charset="0"/>
              </a:rPr>
              <a:t>IPv4 addressing</a:t>
            </a:r>
          </a:p>
          <a:p>
            <a:pPr lvl="1"/>
            <a:r>
              <a:rPr lang="en-US" altLang="en-US">
                <a:latin typeface="Gill Sans MT" panose="020B0502020104020203" pitchFamily="34" charset="0"/>
              </a:rPr>
              <a:t>network address translation</a:t>
            </a:r>
          </a:p>
          <a:p>
            <a:pPr lvl="1"/>
            <a:r>
              <a:rPr lang="en-US" altLang="en-US">
                <a:latin typeface="Gill Sans MT" panose="020B0502020104020203" pitchFamily="34" charset="0"/>
              </a:rPr>
              <a:t>IPv6</a:t>
            </a:r>
          </a:p>
        </p:txBody>
      </p:sp>
      <p:sp>
        <p:nvSpPr>
          <p:cNvPr id="41988"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4400" dirty="0">
                <a:solidFill>
                  <a:srgbClr val="000099"/>
                </a:solidFill>
                <a:latin typeface="Gill Sans MT" panose="020B0502020104020203" pitchFamily="34" charset="0"/>
              </a:rPr>
              <a:t>Set 4: outline</a:t>
            </a:r>
          </a:p>
        </p:txBody>
      </p:sp>
      <p:sp>
        <p:nvSpPr>
          <p:cNvPr id="41989" name="Slide Number Placeholder 5"/>
          <p:cNvSpPr>
            <a:spLocks noGrp="1"/>
          </p:cNvSpPr>
          <p:nvPr>
            <p:ph type="sldNum" sz="quarter" idx="12"/>
          </p:nvPr>
        </p:nvSpPr>
        <p:spPr>
          <a:xfrm>
            <a:off x="8456613" y="6475413"/>
            <a:ext cx="458787"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5884370-DCC9-469F-A93A-B361B342274F}" type="slidenum">
              <a:rPr lang="en-US" altLang="en-US" sz="1200">
                <a:latin typeface="Tahoma" panose="020B0604030504040204" pitchFamily="34" charset="0"/>
              </a:rPr>
              <a:pPr/>
              <a:t>2</a:t>
            </a:fld>
            <a:endParaRPr lang="en-US" altLang="en-US" sz="1200">
              <a:latin typeface="Tahoma" panose="020B0604030504040204" pitchFamily="34" charset="0"/>
            </a:endParaRPr>
          </a:p>
        </p:txBody>
      </p:sp>
      <p:sp>
        <p:nvSpPr>
          <p:cNvPr id="41990"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533400" y="-14288"/>
            <a:ext cx="7772400" cy="1143001"/>
          </a:xfrm>
        </p:spPr>
        <p:txBody>
          <a:bodyPr/>
          <a:lstStyle/>
          <a:p>
            <a:r>
              <a:rPr lang="en-US" altLang="en-US" sz="4000"/>
              <a:t>Scheduling mechanisms</a:t>
            </a:r>
          </a:p>
        </p:txBody>
      </p:sp>
      <p:sp>
        <p:nvSpPr>
          <p:cNvPr id="66562" name="Rectangle 3"/>
          <p:cNvSpPr>
            <a:spLocks noGrp="1" noChangeArrowheads="1"/>
          </p:cNvSpPr>
          <p:nvPr>
            <p:ph type="body" idx="1"/>
          </p:nvPr>
        </p:nvSpPr>
        <p:spPr>
          <a:xfrm>
            <a:off x="533400" y="1339850"/>
            <a:ext cx="8262938" cy="3582988"/>
          </a:xfrm>
        </p:spPr>
        <p:txBody>
          <a:bodyPr/>
          <a:lstStyle/>
          <a:p>
            <a:r>
              <a:rPr lang="en-US" altLang="en-US" i="1">
                <a:solidFill>
                  <a:srgbClr val="CC0000"/>
                </a:solidFill>
              </a:rPr>
              <a:t>scheduling: </a:t>
            </a:r>
            <a:r>
              <a:rPr lang="en-US" altLang="en-US"/>
              <a:t>choose next packet to send on link</a:t>
            </a:r>
          </a:p>
          <a:p>
            <a:r>
              <a:rPr lang="en-US" altLang="en-US" i="1">
                <a:solidFill>
                  <a:srgbClr val="CC0000"/>
                </a:solidFill>
              </a:rPr>
              <a:t>FIFO (first in first out) scheduling: </a:t>
            </a:r>
            <a:r>
              <a:rPr lang="en-US" altLang="en-US"/>
              <a:t>send in order of arrival to queue</a:t>
            </a:r>
          </a:p>
          <a:p>
            <a:pPr lvl="1"/>
            <a:r>
              <a:rPr lang="en-US" altLang="en-US">
                <a:latin typeface="Gill Sans MT" panose="020B0502020104020203" pitchFamily="34" charset="0"/>
              </a:rPr>
              <a:t>real-world example?</a:t>
            </a:r>
          </a:p>
          <a:p>
            <a:pPr lvl="1"/>
            <a:r>
              <a:rPr lang="en-US" altLang="en-US" i="1">
                <a:solidFill>
                  <a:srgbClr val="000099"/>
                </a:solidFill>
                <a:latin typeface="Gill Sans MT" panose="020B0502020104020203" pitchFamily="34" charset="0"/>
              </a:rPr>
              <a:t>discard policy: </a:t>
            </a:r>
            <a:r>
              <a:rPr lang="en-US" altLang="en-US">
                <a:latin typeface="Gill Sans MT" panose="020B0502020104020203" pitchFamily="34" charset="0"/>
              </a:rPr>
              <a:t>if packet arrives to full queue: who to discard?</a:t>
            </a:r>
          </a:p>
          <a:p>
            <a:pPr lvl="2">
              <a:lnSpc>
                <a:spcPts val="2275"/>
              </a:lnSpc>
            </a:pPr>
            <a:r>
              <a:rPr lang="en-US" altLang="en-US" sz="2400" i="1">
                <a:solidFill>
                  <a:srgbClr val="000099"/>
                </a:solidFill>
                <a:latin typeface="Gill Sans MT" panose="020B0502020104020203" pitchFamily="34" charset="0"/>
                <a:ea typeface="Gill Sans MT" panose="020B0502020104020203" pitchFamily="34" charset="0"/>
                <a:cs typeface="Gill Sans MT" panose="020B0502020104020203" pitchFamily="34" charset="0"/>
              </a:rPr>
              <a:t>tail drop: </a:t>
            </a:r>
            <a:r>
              <a:rPr lang="en-US" altLang="en-US" sz="2400">
                <a:latin typeface="Gill Sans MT" panose="020B0502020104020203" pitchFamily="34" charset="0"/>
                <a:ea typeface="Gill Sans MT" panose="020B0502020104020203" pitchFamily="34" charset="0"/>
                <a:cs typeface="Gill Sans MT" panose="020B0502020104020203" pitchFamily="34" charset="0"/>
              </a:rPr>
              <a:t>drop arriving packet</a:t>
            </a:r>
          </a:p>
          <a:p>
            <a:pPr lvl="2">
              <a:lnSpc>
                <a:spcPts val="2275"/>
              </a:lnSpc>
            </a:pPr>
            <a:r>
              <a:rPr lang="en-US" altLang="en-US" sz="2400" i="1">
                <a:solidFill>
                  <a:srgbClr val="000099"/>
                </a:solidFill>
                <a:latin typeface="Gill Sans MT" panose="020B0502020104020203" pitchFamily="34" charset="0"/>
                <a:ea typeface="Gill Sans MT" panose="020B0502020104020203" pitchFamily="34" charset="0"/>
                <a:cs typeface="Gill Sans MT" panose="020B0502020104020203" pitchFamily="34" charset="0"/>
              </a:rPr>
              <a:t>priority: </a:t>
            </a:r>
            <a:r>
              <a:rPr lang="en-US" altLang="en-US" sz="2400">
                <a:latin typeface="Gill Sans MT" panose="020B0502020104020203" pitchFamily="34" charset="0"/>
                <a:ea typeface="Gill Sans MT" panose="020B0502020104020203" pitchFamily="34" charset="0"/>
                <a:cs typeface="Gill Sans MT" panose="020B0502020104020203" pitchFamily="34" charset="0"/>
              </a:rPr>
              <a:t>drop/remove on priority basis</a:t>
            </a:r>
          </a:p>
          <a:p>
            <a:pPr lvl="2">
              <a:lnSpc>
                <a:spcPts val="2275"/>
              </a:lnSpc>
            </a:pPr>
            <a:r>
              <a:rPr lang="en-US" altLang="en-US" sz="2400" i="1">
                <a:solidFill>
                  <a:srgbClr val="000099"/>
                </a:solidFill>
                <a:latin typeface="Gill Sans MT" panose="020B0502020104020203" pitchFamily="34" charset="0"/>
                <a:ea typeface="Gill Sans MT" panose="020B0502020104020203" pitchFamily="34" charset="0"/>
                <a:cs typeface="Gill Sans MT" panose="020B0502020104020203" pitchFamily="34" charset="0"/>
              </a:rPr>
              <a:t>random: </a:t>
            </a:r>
            <a:r>
              <a:rPr lang="en-US" altLang="en-US" sz="2400">
                <a:latin typeface="Gill Sans MT" panose="020B0502020104020203" pitchFamily="34" charset="0"/>
                <a:ea typeface="Gill Sans MT" panose="020B0502020104020203" pitchFamily="34" charset="0"/>
                <a:cs typeface="Gill Sans MT" panose="020B0502020104020203" pitchFamily="34" charset="0"/>
              </a:rPr>
              <a:t>drop/remove randomly</a:t>
            </a:r>
          </a:p>
        </p:txBody>
      </p:sp>
      <p:pic>
        <p:nvPicPr>
          <p:cNvPr id="66563" name="Picture 1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782638"/>
            <a:ext cx="7313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6564" name="Group 25"/>
          <p:cNvGrpSpPr>
            <a:grpSpLocks/>
          </p:cNvGrpSpPr>
          <p:nvPr/>
        </p:nvGrpSpPr>
        <p:grpSpPr bwMode="auto">
          <a:xfrm>
            <a:off x="3771900" y="5132388"/>
            <a:ext cx="939800" cy="565150"/>
            <a:chOff x="1670312" y="2562997"/>
            <a:chExt cx="940317" cy="565219"/>
          </a:xfrm>
        </p:grpSpPr>
        <p:grpSp>
          <p:nvGrpSpPr>
            <p:cNvPr id="66575" name="Group 28"/>
            <p:cNvGrpSpPr>
              <a:grpSpLocks/>
            </p:cNvGrpSpPr>
            <p:nvPr/>
          </p:nvGrpSpPr>
          <p:grpSpPr bwMode="auto">
            <a:xfrm>
              <a:off x="1670312" y="2562997"/>
              <a:ext cx="929822" cy="565219"/>
              <a:chOff x="1670312" y="2562997"/>
              <a:chExt cx="929822" cy="565219"/>
            </a:xfrm>
          </p:grpSpPr>
          <p:sp>
            <p:nvSpPr>
              <p:cNvPr id="66577" name="Rectangle 30"/>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cxnSp>
            <p:nvCxnSpPr>
              <p:cNvPr id="66578" name="Straight Connector 31"/>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9" name="Straight Connector 32"/>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0" name="Straight Connector 33"/>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1" name="Straight Connector 34"/>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2" name="Straight Connector 35"/>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3" name="Straight Connector 36"/>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84" name="Straight Connector 37"/>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6576" name="Rectangle 29"/>
            <p:cNvSpPr>
              <a:spLocks noChangeArrowheads="1"/>
            </p:cNvSpPr>
            <p:nvPr/>
          </p:nvSpPr>
          <p:spPr bwMode="auto">
            <a:xfrm>
              <a:off x="1916862" y="2571262"/>
              <a:ext cx="693767" cy="547076"/>
            </a:xfrm>
            <a:prstGeom prst="rect">
              <a:avLst/>
            </a:prstGeom>
            <a:solidFill>
              <a:srgbClr val="000099">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6565" name="Oval 27"/>
          <p:cNvSpPr>
            <a:spLocks noChangeArrowheads="1"/>
          </p:cNvSpPr>
          <p:nvPr/>
        </p:nvSpPr>
        <p:spPr bwMode="auto">
          <a:xfrm>
            <a:off x="4799013" y="5103813"/>
            <a:ext cx="631825" cy="62865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cxnSp>
        <p:nvCxnSpPr>
          <p:cNvPr id="66566" name="Straight Arrow Connector 11"/>
          <p:cNvCxnSpPr>
            <a:cxnSpLocks noChangeShapeType="1"/>
          </p:cNvCxnSpPr>
          <p:nvPr/>
        </p:nvCxnSpPr>
        <p:spPr bwMode="auto">
          <a:xfrm>
            <a:off x="2532063" y="5414963"/>
            <a:ext cx="1054100" cy="0"/>
          </a:xfrm>
          <a:prstGeom prst="straightConnector1">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67" name="TextBox 17"/>
          <p:cNvSpPr txBox="1">
            <a:spLocks noChangeArrowheads="1"/>
          </p:cNvSpPr>
          <p:nvPr/>
        </p:nvSpPr>
        <p:spPr bwMode="auto">
          <a:xfrm>
            <a:off x="3514725" y="5699125"/>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queue</a:t>
            </a:r>
          </a:p>
          <a:p>
            <a:pPr algn="ctr"/>
            <a:r>
              <a:rPr lang="en-US" altLang="en-US" sz="1400">
                <a:cs typeface="Arial" panose="020B0604020202020204" pitchFamily="34" charset="0"/>
              </a:rPr>
              <a:t>(waiting area)</a:t>
            </a:r>
          </a:p>
        </p:txBody>
      </p:sp>
      <p:sp>
        <p:nvSpPr>
          <p:cNvPr id="66568" name="TextBox 18"/>
          <p:cNvSpPr txBox="1">
            <a:spLocks noChangeArrowheads="1"/>
          </p:cNvSpPr>
          <p:nvPr/>
        </p:nvSpPr>
        <p:spPr bwMode="auto">
          <a:xfrm>
            <a:off x="2673350" y="5459413"/>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packet</a:t>
            </a:r>
          </a:p>
          <a:p>
            <a:pPr algn="ctr"/>
            <a:r>
              <a:rPr lang="en-US" altLang="en-US" sz="1400">
                <a:cs typeface="Arial" panose="020B0604020202020204" pitchFamily="34" charset="0"/>
              </a:rPr>
              <a:t>arrivals</a:t>
            </a:r>
          </a:p>
        </p:txBody>
      </p:sp>
      <p:cxnSp>
        <p:nvCxnSpPr>
          <p:cNvPr id="66569" name="Straight Arrow Connector 20"/>
          <p:cNvCxnSpPr>
            <a:cxnSpLocks noChangeShapeType="1"/>
          </p:cNvCxnSpPr>
          <p:nvPr/>
        </p:nvCxnSpPr>
        <p:spPr bwMode="auto">
          <a:xfrm>
            <a:off x="5632450" y="5400675"/>
            <a:ext cx="906463" cy="4763"/>
          </a:xfrm>
          <a:prstGeom prst="straightConnector1">
            <a:avLst/>
          </a:prstGeom>
          <a:noFill/>
          <a:ln w="1905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70" name="TextBox 22"/>
          <p:cNvSpPr txBox="1">
            <a:spLocks noChangeArrowheads="1"/>
          </p:cNvSpPr>
          <p:nvPr/>
        </p:nvSpPr>
        <p:spPr bwMode="auto">
          <a:xfrm>
            <a:off x="5724525" y="550862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packet</a:t>
            </a:r>
          </a:p>
          <a:p>
            <a:pPr algn="ctr"/>
            <a:r>
              <a:rPr lang="en-US" altLang="en-US" sz="1400">
                <a:cs typeface="Arial" panose="020B0604020202020204" pitchFamily="34" charset="0"/>
              </a:rPr>
              <a:t>departures</a:t>
            </a:r>
          </a:p>
        </p:txBody>
      </p:sp>
      <p:sp>
        <p:nvSpPr>
          <p:cNvPr id="66571" name="TextBox 23"/>
          <p:cNvSpPr txBox="1">
            <a:spLocks noChangeArrowheads="1"/>
          </p:cNvSpPr>
          <p:nvPr/>
        </p:nvSpPr>
        <p:spPr bwMode="auto">
          <a:xfrm>
            <a:off x="4714875" y="5703888"/>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link</a:t>
            </a:r>
          </a:p>
          <a:p>
            <a:pPr algn="ctr"/>
            <a:r>
              <a:rPr lang="en-US" altLang="en-US" sz="1400">
                <a:cs typeface="Arial" panose="020B0604020202020204" pitchFamily="34" charset="0"/>
              </a:rPr>
              <a:t> (server)</a:t>
            </a:r>
          </a:p>
        </p:txBody>
      </p:sp>
      <p:cxnSp>
        <p:nvCxnSpPr>
          <p:cNvPr id="66572" name="Straight Arrow Connector 52"/>
          <p:cNvCxnSpPr>
            <a:cxnSpLocks noChangeShapeType="1"/>
            <a:stCxn id="66576" idx="3"/>
            <a:endCxn id="66565" idx="2"/>
          </p:cNvCxnSpPr>
          <p:nvPr/>
        </p:nvCxnSpPr>
        <p:spPr bwMode="auto">
          <a:xfrm>
            <a:off x="4711700" y="5414963"/>
            <a:ext cx="87313" cy="31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73"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6B93F48-091D-40A4-BA30-00183C5022C9}" type="slidenum">
              <a:rPr lang="en-US" altLang="en-US" sz="1200">
                <a:latin typeface="Tahoma" panose="020B0604030504040204" pitchFamily="34" charset="0"/>
              </a:rPr>
              <a:pPr/>
              <a:t>20</a:t>
            </a:fld>
            <a:endParaRPr lang="en-US" altLang="en-US" sz="1200">
              <a:latin typeface="Tahoma" panose="020B0604030504040204" pitchFamily="34" charset="0"/>
            </a:endParaRPr>
          </a:p>
        </p:txBody>
      </p:sp>
      <p:sp>
        <p:nvSpPr>
          <p:cNvPr id="66574"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831850"/>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0" name="Rectangle 2"/>
          <p:cNvSpPr>
            <a:spLocks noGrp="1" noChangeArrowheads="1"/>
          </p:cNvSpPr>
          <p:nvPr>
            <p:ph type="title"/>
          </p:nvPr>
        </p:nvSpPr>
        <p:spPr>
          <a:xfrm>
            <a:off x="533400" y="-14288"/>
            <a:ext cx="7772400" cy="1143001"/>
          </a:xfrm>
        </p:spPr>
        <p:txBody>
          <a:bodyPr/>
          <a:lstStyle/>
          <a:p>
            <a:r>
              <a:rPr lang="en-US" altLang="en-US"/>
              <a:t>Scheduling policies: priority</a:t>
            </a:r>
          </a:p>
        </p:txBody>
      </p:sp>
      <p:sp>
        <p:nvSpPr>
          <p:cNvPr id="68611" name="Rectangle 3"/>
          <p:cNvSpPr>
            <a:spLocks noGrp="1" noChangeArrowheads="1"/>
          </p:cNvSpPr>
          <p:nvPr>
            <p:ph type="body" idx="1"/>
          </p:nvPr>
        </p:nvSpPr>
        <p:spPr>
          <a:xfrm>
            <a:off x="576263" y="1289050"/>
            <a:ext cx="3705225" cy="5103813"/>
          </a:xfrm>
        </p:spPr>
        <p:txBody>
          <a:bodyPr/>
          <a:lstStyle/>
          <a:p>
            <a:pPr>
              <a:buFont typeface="Wingdings" panose="05000000000000000000" pitchFamily="2" charset="2"/>
              <a:buNone/>
            </a:pPr>
            <a:r>
              <a:rPr lang="en-US" altLang="en-US" i="1">
                <a:solidFill>
                  <a:srgbClr val="CC0000"/>
                </a:solidFill>
              </a:rPr>
              <a:t>priority scheduling: </a:t>
            </a:r>
            <a:r>
              <a:rPr lang="en-US" altLang="en-US"/>
              <a:t>send highest priority queued packet </a:t>
            </a:r>
          </a:p>
          <a:p>
            <a:r>
              <a:rPr lang="en-US" altLang="en-US"/>
              <a:t>multiple </a:t>
            </a:r>
            <a:r>
              <a:rPr lang="en-US" altLang="en-US" i="1"/>
              <a:t>classes</a:t>
            </a:r>
            <a:r>
              <a:rPr lang="en-US" altLang="en-US"/>
              <a:t>, with different priorities</a:t>
            </a:r>
          </a:p>
          <a:p>
            <a:pPr lvl="1"/>
            <a:r>
              <a:rPr lang="en-US" altLang="en-US">
                <a:latin typeface="Gill Sans MT" panose="020B0502020104020203" pitchFamily="34" charset="0"/>
              </a:rPr>
              <a:t>class may depend on marking or other header info, e.g. IP source/dest, port numbers, etc.</a:t>
            </a:r>
          </a:p>
          <a:p>
            <a:pPr lvl="1"/>
            <a:r>
              <a:rPr lang="en-US" altLang="en-US">
                <a:latin typeface="Gill Sans MT" panose="020B0502020104020203" pitchFamily="34" charset="0"/>
              </a:rPr>
              <a:t>real world example? </a:t>
            </a:r>
          </a:p>
        </p:txBody>
      </p:sp>
      <p:grpSp>
        <p:nvGrpSpPr>
          <p:cNvPr id="68612" name="Group 8"/>
          <p:cNvGrpSpPr>
            <a:grpSpLocks/>
          </p:cNvGrpSpPr>
          <p:nvPr/>
        </p:nvGrpSpPr>
        <p:grpSpPr bwMode="auto">
          <a:xfrm>
            <a:off x="4683125" y="1214438"/>
            <a:ext cx="4051300" cy="2263775"/>
            <a:chOff x="251257" y="1325350"/>
            <a:chExt cx="4051177" cy="2263278"/>
          </a:xfrm>
        </p:grpSpPr>
        <p:grpSp>
          <p:nvGrpSpPr>
            <p:cNvPr id="68695" name="Group 9"/>
            <p:cNvGrpSpPr>
              <a:grpSpLocks/>
            </p:cNvGrpSpPr>
            <p:nvPr/>
          </p:nvGrpSpPr>
          <p:grpSpPr bwMode="auto">
            <a:xfrm>
              <a:off x="1008970" y="1860956"/>
              <a:ext cx="2431250" cy="1240418"/>
              <a:chOff x="5418640" y="1702302"/>
              <a:chExt cx="2431250" cy="1240418"/>
            </a:xfrm>
          </p:grpSpPr>
          <p:grpSp>
            <p:nvGrpSpPr>
              <p:cNvPr id="68711" name="Group 25"/>
              <p:cNvGrpSpPr>
                <a:grpSpLocks/>
              </p:cNvGrpSpPr>
              <p:nvPr/>
            </p:nvGrpSpPr>
            <p:grpSpPr bwMode="auto">
              <a:xfrm>
                <a:off x="6179876" y="2377501"/>
                <a:ext cx="929822" cy="565219"/>
                <a:chOff x="1670312" y="2562997"/>
                <a:chExt cx="929822" cy="565219"/>
              </a:xfrm>
            </p:grpSpPr>
            <p:grpSp>
              <p:nvGrpSpPr>
                <p:cNvPr id="68725" name="Group 39"/>
                <p:cNvGrpSpPr>
                  <a:grpSpLocks/>
                </p:cNvGrpSpPr>
                <p:nvPr/>
              </p:nvGrpSpPr>
              <p:grpSpPr bwMode="auto">
                <a:xfrm>
                  <a:off x="1670312" y="2562997"/>
                  <a:ext cx="929822" cy="565219"/>
                  <a:chOff x="1670312" y="2562997"/>
                  <a:chExt cx="929822" cy="565219"/>
                </a:xfrm>
              </p:grpSpPr>
              <p:sp>
                <p:nvSpPr>
                  <p:cNvPr id="68729" name="Rectangle 4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cxnSp>
                <p:nvCxnSpPr>
                  <p:cNvPr id="68730" name="Straight Connector 4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1" name="Straight Connector 4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2" name="Straight Connector 4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3" name="Straight Connector 4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4" name="Straight Connector 4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5" name="Straight Connector 4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36" name="Straight Connector 4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p:cNvSpPr/>
                <p:nvPr/>
              </p:nvSpPr>
              <p:spPr>
                <a:xfrm>
                  <a:off x="2254738" y="2571262"/>
                  <a:ext cx="336062" cy="547076"/>
                </a:xfrm>
                <a:prstGeom prst="rect">
                  <a:avLst/>
                </a:prstGeom>
                <a:gradFill flip="none" rotWithShape="1">
                  <a:gsLst>
                    <a:gs pos="99000">
                      <a:srgbClr val="006633">
                        <a:alpha val="71000"/>
                      </a:srgbClr>
                    </a:gs>
                    <a:gs pos="100000">
                      <a:srgbClr val="FFFFFF"/>
                    </a:gs>
                  </a:gsLst>
                  <a:lin ang="0" scaled="1"/>
                  <a:tileRect/>
                </a:gradFill>
                <a:ln w="15875">
                  <a:noFill/>
                </a:ln>
              </p:spPr>
              <p:txBody>
                <a:bodyPr wrap="none"/>
                <a:lstStyle/>
                <a:p>
                  <a:pPr>
                    <a:defRPr/>
                  </a:pPr>
                  <a:endParaRPr lang="en-US">
                    <a:latin typeface="Comic Sans MS" pitchFamily="66" charset="0"/>
                    <a:ea typeface="ＭＳ Ｐゴシック" charset="0"/>
                    <a:cs typeface="ＭＳ Ｐゴシック" charset="0"/>
                  </a:endParaRPr>
                </a:p>
              </p:txBody>
            </p:sp>
          </p:grpSp>
          <p:grpSp>
            <p:nvGrpSpPr>
              <p:cNvPr id="68712" name="Group 26"/>
              <p:cNvGrpSpPr>
                <a:grpSpLocks/>
              </p:cNvGrpSpPr>
              <p:nvPr/>
            </p:nvGrpSpPr>
            <p:grpSpPr bwMode="auto">
              <a:xfrm>
                <a:off x="6146757" y="1702302"/>
                <a:ext cx="940317" cy="565219"/>
                <a:chOff x="1670312" y="2562997"/>
                <a:chExt cx="940317" cy="565219"/>
              </a:xfrm>
            </p:grpSpPr>
            <p:grpSp>
              <p:nvGrpSpPr>
                <p:cNvPr id="68715" name="Group 29"/>
                <p:cNvGrpSpPr>
                  <a:grpSpLocks/>
                </p:cNvGrpSpPr>
                <p:nvPr/>
              </p:nvGrpSpPr>
              <p:grpSpPr bwMode="auto">
                <a:xfrm>
                  <a:off x="1670312" y="2562997"/>
                  <a:ext cx="929822" cy="565219"/>
                  <a:chOff x="1670312" y="2562997"/>
                  <a:chExt cx="929822" cy="565219"/>
                </a:xfrm>
              </p:grpSpPr>
              <p:sp>
                <p:nvSpPr>
                  <p:cNvPr id="68717" name="Rectangle 31"/>
                  <p:cNvSpPr>
                    <a:spLocks noChangeArrowheads="1"/>
                  </p:cNvSpPr>
                  <p:nvPr/>
                </p:nvSpPr>
                <p:spPr bwMode="auto">
                  <a:xfrm>
                    <a:off x="1670312" y="2562997"/>
                    <a:ext cx="929822" cy="5631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cxnSp>
                <p:nvCxnSpPr>
                  <p:cNvPr id="68718" name="Straight Connector 32"/>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19" name="Straight Connector 33"/>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0" name="Straight Connector 34"/>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1" name="Straight Connector 35"/>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2" name="Straight Connector 36"/>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3" name="Straight Connector 37"/>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24" name="Straight Connector 38"/>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8716" name="Rectangle 30"/>
                <p:cNvSpPr>
                  <a:spLocks noChangeArrowheads="1"/>
                </p:cNvSpPr>
                <p:nvPr/>
              </p:nvSpPr>
              <p:spPr bwMode="auto">
                <a:xfrm>
                  <a:off x="1916862" y="2571262"/>
                  <a:ext cx="693767" cy="547076"/>
                </a:xfrm>
                <a:prstGeom prst="rect">
                  <a:avLst/>
                </a:prstGeom>
                <a:solidFill>
                  <a:srgbClr val="CC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8713" name="Isosceles Triangle 27"/>
              <p:cNvSpPr>
                <a:spLocks noChangeArrowheads="1"/>
              </p:cNvSpPr>
              <p:nvPr/>
            </p:nvSpPr>
            <p:spPr bwMode="auto">
              <a:xfrm rot="5400000">
                <a:off x="5346244" y="2083057"/>
                <a:ext cx="575027" cy="430236"/>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714" name="Oval 28"/>
              <p:cNvSpPr>
                <a:spLocks noChangeArrowheads="1"/>
              </p:cNvSpPr>
              <p:nvPr/>
            </p:nvSpPr>
            <p:spPr bwMode="auto">
              <a:xfrm>
                <a:off x="7216951" y="2016897"/>
                <a:ext cx="632939" cy="628813"/>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cxnSp>
          <p:nvCxnSpPr>
            <p:cNvPr id="68696" name="Straight Arrow Connector 10"/>
            <p:cNvCxnSpPr>
              <a:cxnSpLocks noChangeShapeType="1"/>
              <a:stCxn id="68713" idx="0"/>
              <a:endCxn id="68717" idx="1"/>
            </p:cNvCxnSpPr>
            <p:nvPr/>
          </p:nvCxnSpPr>
          <p:spPr bwMode="auto">
            <a:xfrm flipV="1">
              <a:off x="1439206" y="2142535"/>
              <a:ext cx="297881" cy="314295"/>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7" name="Straight Arrow Connector 11"/>
            <p:cNvCxnSpPr>
              <a:cxnSpLocks noChangeShapeType="1"/>
              <a:stCxn id="68713" idx="0"/>
              <a:endCxn id="68729" idx="1"/>
            </p:cNvCxnSpPr>
            <p:nvPr/>
          </p:nvCxnSpPr>
          <p:spPr bwMode="auto">
            <a:xfrm>
              <a:off x="1439206" y="2456830"/>
              <a:ext cx="331000" cy="360904"/>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8" name="Straight Arrow Connector 12"/>
            <p:cNvCxnSpPr>
              <a:cxnSpLocks noChangeShapeType="1"/>
            </p:cNvCxnSpPr>
            <p:nvPr/>
          </p:nvCxnSpPr>
          <p:spPr bwMode="auto">
            <a:xfrm flipV="1">
              <a:off x="414946" y="2332657"/>
              <a:ext cx="485378" cy="6083"/>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99" name="Straight Arrow Connector 13"/>
            <p:cNvCxnSpPr>
              <a:cxnSpLocks noChangeShapeType="1"/>
            </p:cNvCxnSpPr>
            <p:nvPr/>
          </p:nvCxnSpPr>
          <p:spPr bwMode="auto">
            <a:xfrm flipV="1">
              <a:off x="413380" y="2589841"/>
              <a:ext cx="485378" cy="6083"/>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0" name="Straight Arrow Connector 14"/>
            <p:cNvCxnSpPr>
              <a:cxnSpLocks noChangeShapeType="1"/>
              <a:endCxn id="68714" idx="1"/>
            </p:cNvCxnSpPr>
            <p:nvPr/>
          </p:nvCxnSpPr>
          <p:spPr bwMode="auto">
            <a:xfrm>
              <a:off x="2675605" y="2143260"/>
              <a:ext cx="224368" cy="124379"/>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1" name="Straight Arrow Connector 15"/>
            <p:cNvCxnSpPr>
              <a:cxnSpLocks noChangeShapeType="1"/>
            </p:cNvCxnSpPr>
            <p:nvPr/>
          </p:nvCxnSpPr>
          <p:spPr bwMode="auto">
            <a:xfrm flipV="1">
              <a:off x="2699077" y="2677595"/>
              <a:ext cx="185641" cy="157128"/>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2" name="Straight Arrow Connector 16"/>
            <p:cNvCxnSpPr>
              <a:cxnSpLocks noChangeShapeType="1"/>
            </p:cNvCxnSpPr>
            <p:nvPr/>
          </p:nvCxnSpPr>
          <p:spPr bwMode="auto">
            <a:xfrm>
              <a:off x="3435754" y="2488459"/>
              <a:ext cx="390968" cy="1168"/>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703" name="TextBox 17"/>
            <p:cNvSpPr txBox="1">
              <a:spLocks noChangeArrowheads="1"/>
            </p:cNvSpPr>
            <p:nvPr/>
          </p:nvSpPr>
          <p:spPr bwMode="auto">
            <a:xfrm>
              <a:off x="1145802" y="1325350"/>
              <a:ext cx="17053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high priority queue</a:t>
              </a:r>
            </a:p>
            <a:p>
              <a:pPr algn="ctr"/>
              <a:r>
                <a:rPr lang="en-US" altLang="en-US" sz="1400">
                  <a:cs typeface="Arial" panose="020B0604020202020204" pitchFamily="34" charset="0"/>
                </a:rPr>
                <a:t>(waiting area)</a:t>
              </a:r>
            </a:p>
          </p:txBody>
        </p:sp>
        <p:sp>
          <p:nvSpPr>
            <p:cNvPr id="68704" name="TextBox 18"/>
            <p:cNvSpPr txBox="1">
              <a:spLocks noChangeArrowheads="1"/>
            </p:cNvSpPr>
            <p:nvPr/>
          </p:nvSpPr>
          <p:spPr bwMode="auto">
            <a:xfrm>
              <a:off x="1272157" y="3065408"/>
              <a:ext cx="15917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low priority queue</a:t>
              </a:r>
            </a:p>
            <a:p>
              <a:pPr algn="ctr"/>
              <a:r>
                <a:rPr lang="en-US" altLang="en-US" sz="1400">
                  <a:cs typeface="Arial" panose="020B0604020202020204" pitchFamily="34" charset="0"/>
                </a:rPr>
                <a:t>(waiting area)</a:t>
              </a:r>
            </a:p>
          </p:txBody>
        </p:sp>
        <p:sp>
          <p:nvSpPr>
            <p:cNvPr id="68705" name="TextBox 19"/>
            <p:cNvSpPr txBox="1">
              <a:spLocks noChangeArrowheads="1"/>
            </p:cNvSpPr>
            <p:nvPr/>
          </p:nvSpPr>
          <p:spPr bwMode="auto">
            <a:xfrm>
              <a:off x="251257" y="2002904"/>
              <a:ext cx="7632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arrivals</a:t>
              </a:r>
            </a:p>
          </p:txBody>
        </p:sp>
        <p:sp>
          <p:nvSpPr>
            <p:cNvPr id="68706" name="TextBox 20"/>
            <p:cNvSpPr txBox="1">
              <a:spLocks noChangeArrowheads="1"/>
            </p:cNvSpPr>
            <p:nvPr/>
          </p:nvSpPr>
          <p:spPr bwMode="auto">
            <a:xfrm>
              <a:off x="778235" y="2735146"/>
              <a:ext cx="7873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classify</a:t>
              </a:r>
            </a:p>
          </p:txBody>
        </p:sp>
        <p:cxnSp>
          <p:nvCxnSpPr>
            <p:cNvPr id="68707" name="Straight Arrow Connector 21"/>
            <p:cNvCxnSpPr>
              <a:cxnSpLocks noChangeShapeType="1"/>
            </p:cNvCxnSpPr>
            <p:nvPr/>
          </p:nvCxnSpPr>
          <p:spPr bwMode="auto">
            <a:xfrm flipV="1">
              <a:off x="3563003" y="2333194"/>
              <a:ext cx="485378" cy="6083"/>
            </a:xfrm>
            <a:prstGeom prst="straightConnector1">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708" name="Straight Arrow Connector 22"/>
            <p:cNvCxnSpPr>
              <a:cxnSpLocks noChangeShapeType="1"/>
            </p:cNvCxnSpPr>
            <p:nvPr/>
          </p:nvCxnSpPr>
          <p:spPr bwMode="auto">
            <a:xfrm flipV="1">
              <a:off x="3561437" y="2590378"/>
              <a:ext cx="485378" cy="6083"/>
            </a:xfrm>
            <a:prstGeom prst="straightConnector1">
              <a:avLst/>
            </a:prstGeom>
            <a:noFill/>
            <a:ln w="19050">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709" name="TextBox 23"/>
            <p:cNvSpPr txBox="1">
              <a:spLocks noChangeArrowheads="1"/>
            </p:cNvSpPr>
            <p:nvPr/>
          </p:nvSpPr>
          <p:spPr bwMode="auto">
            <a:xfrm>
              <a:off x="3259448" y="2003441"/>
              <a:ext cx="10429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departures</a:t>
              </a:r>
            </a:p>
          </p:txBody>
        </p:sp>
        <p:sp>
          <p:nvSpPr>
            <p:cNvPr id="68710" name="TextBox 24"/>
            <p:cNvSpPr txBox="1">
              <a:spLocks noChangeArrowheads="1"/>
            </p:cNvSpPr>
            <p:nvPr/>
          </p:nvSpPr>
          <p:spPr bwMode="auto">
            <a:xfrm>
              <a:off x="2706310" y="2735682"/>
              <a:ext cx="852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400">
                  <a:cs typeface="Arial" panose="020B0604020202020204" pitchFamily="34" charset="0"/>
                </a:rPr>
                <a:t>link</a:t>
              </a:r>
            </a:p>
            <a:p>
              <a:pPr algn="ctr"/>
              <a:r>
                <a:rPr lang="en-US" altLang="en-US" sz="1400">
                  <a:cs typeface="Arial" panose="020B0604020202020204" pitchFamily="34" charset="0"/>
                </a:rPr>
                <a:t> (server)</a:t>
              </a:r>
            </a:p>
          </p:txBody>
        </p:sp>
      </p:grpSp>
      <p:cxnSp>
        <p:nvCxnSpPr>
          <p:cNvPr id="68613" name="Straight Connector 49"/>
          <p:cNvCxnSpPr>
            <a:cxnSpLocks noChangeShapeType="1"/>
          </p:cNvCxnSpPr>
          <p:nvPr/>
        </p:nvCxnSpPr>
        <p:spPr bwMode="auto">
          <a:xfrm>
            <a:off x="5489575" y="4460875"/>
            <a:ext cx="323056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614" name="Straight Connector 50"/>
          <p:cNvCxnSpPr>
            <a:cxnSpLocks noChangeShapeType="1"/>
          </p:cNvCxnSpPr>
          <p:nvPr/>
        </p:nvCxnSpPr>
        <p:spPr bwMode="auto">
          <a:xfrm>
            <a:off x="5491163" y="5232400"/>
            <a:ext cx="323056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2" name="Group 51"/>
          <p:cNvGrpSpPr>
            <a:grpSpLocks/>
          </p:cNvGrpSpPr>
          <p:nvPr/>
        </p:nvGrpSpPr>
        <p:grpSpPr bwMode="auto">
          <a:xfrm>
            <a:off x="5599113" y="4467225"/>
            <a:ext cx="347662" cy="754063"/>
            <a:chOff x="2797204" y="2989241"/>
            <a:chExt cx="347099" cy="755477"/>
          </a:xfrm>
        </p:grpSpPr>
        <p:sp>
          <p:nvSpPr>
            <p:cNvPr id="68691" name="Rectangle 52"/>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8692" name="Group 53"/>
            <p:cNvGrpSpPr>
              <a:grpSpLocks/>
            </p:cNvGrpSpPr>
            <p:nvPr/>
          </p:nvGrpSpPr>
          <p:grpSpPr bwMode="auto">
            <a:xfrm>
              <a:off x="2821701" y="3197503"/>
              <a:ext cx="298780" cy="338554"/>
              <a:chOff x="2821701" y="3197503"/>
              <a:chExt cx="298780" cy="338554"/>
            </a:xfrm>
          </p:grpSpPr>
          <p:sp>
            <p:nvSpPr>
              <p:cNvPr id="68693" name="Oval 5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94" name="TextBox 5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1</a:t>
                </a:r>
              </a:p>
            </p:txBody>
          </p:sp>
        </p:grpSp>
      </p:grpSp>
      <p:grpSp>
        <p:nvGrpSpPr>
          <p:cNvPr id="57" name="Group 56"/>
          <p:cNvGrpSpPr>
            <a:grpSpLocks/>
          </p:cNvGrpSpPr>
          <p:nvPr/>
        </p:nvGrpSpPr>
        <p:grpSpPr bwMode="auto">
          <a:xfrm>
            <a:off x="5948363" y="4471988"/>
            <a:ext cx="346075" cy="755650"/>
            <a:chOff x="2797204" y="2989241"/>
            <a:chExt cx="347099" cy="755477"/>
          </a:xfrm>
        </p:grpSpPr>
        <p:sp>
          <p:nvSpPr>
            <p:cNvPr id="68687" name="Rectangle 5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8688" name="Group 58"/>
            <p:cNvGrpSpPr>
              <a:grpSpLocks/>
            </p:cNvGrpSpPr>
            <p:nvPr/>
          </p:nvGrpSpPr>
          <p:grpSpPr bwMode="auto">
            <a:xfrm>
              <a:off x="2821701" y="3197503"/>
              <a:ext cx="298780" cy="338554"/>
              <a:chOff x="2821701" y="3197503"/>
              <a:chExt cx="298780" cy="338554"/>
            </a:xfrm>
          </p:grpSpPr>
          <p:sp>
            <p:nvSpPr>
              <p:cNvPr id="68689" name="Oval 59"/>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90" name="TextBox 60"/>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3</a:t>
                </a:r>
              </a:p>
            </p:txBody>
          </p:sp>
        </p:grpSp>
      </p:grpSp>
      <p:grpSp>
        <p:nvGrpSpPr>
          <p:cNvPr id="62" name="Group 61"/>
          <p:cNvGrpSpPr>
            <a:grpSpLocks/>
          </p:cNvGrpSpPr>
          <p:nvPr/>
        </p:nvGrpSpPr>
        <p:grpSpPr bwMode="auto">
          <a:xfrm>
            <a:off x="6299200" y="4467225"/>
            <a:ext cx="346075" cy="755650"/>
            <a:chOff x="997686" y="3954289"/>
            <a:chExt cx="347099" cy="755477"/>
          </a:xfrm>
        </p:grpSpPr>
        <p:sp>
          <p:nvSpPr>
            <p:cNvPr id="68683" name="Rectangle 6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8684" name="Group 63"/>
            <p:cNvGrpSpPr>
              <a:grpSpLocks/>
            </p:cNvGrpSpPr>
            <p:nvPr/>
          </p:nvGrpSpPr>
          <p:grpSpPr bwMode="auto">
            <a:xfrm>
              <a:off x="1022183" y="4162551"/>
              <a:ext cx="298780" cy="338554"/>
              <a:chOff x="2821701" y="3197503"/>
              <a:chExt cx="298780" cy="338554"/>
            </a:xfrm>
          </p:grpSpPr>
          <p:sp>
            <p:nvSpPr>
              <p:cNvPr id="68685" name="Oval 6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86" name="TextBox 6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2</a:t>
                </a:r>
              </a:p>
            </p:txBody>
          </p:sp>
        </p:grpSp>
      </p:grpSp>
      <p:grpSp>
        <p:nvGrpSpPr>
          <p:cNvPr id="67" name="Group 66"/>
          <p:cNvGrpSpPr>
            <a:grpSpLocks/>
          </p:cNvGrpSpPr>
          <p:nvPr/>
        </p:nvGrpSpPr>
        <p:grpSpPr bwMode="auto">
          <a:xfrm>
            <a:off x="6654800" y="4465638"/>
            <a:ext cx="347663" cy="754062"/>
            <a:chOff x="2797204" y="2989241"/>
            <a:chExt cx="347099" cy="755477"/>
          </a:xfrm>
        </p:grpSpPr>
        <p:sp>
          <p:nvSpPr>
            <p:cNvPr id="68679" name="Rectangle 67"/>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8680" name="Group 68"/>
            <p:cNvGrpSpPr>
              <a:grpSpLocks/>
            </p:cNvGrpSpPr>
            <p:nvPr/>
          </p:nvGrpSpPr>
          <p:grpSpPr bwMode="auto">
            <a:xfrm>
              <a:off x="2821701" y="3197503"/>
              <a:ext cx="298780" cy="338554"/>
              <a:chOff x="2821701" y="3197503"/>
              <a:chExt cx="298780" cy="338554"/>
            </a:xfrm>
          </p:grpSpPr>
          <p:sp>
            <p:nvSpPr>
              <p:cNvPr id="68681" name="Oval 69"/>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82" name="TextBox 70"/>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4</a:t>
                </a:r>
              </a:p>
            </p:txBody>
          </p:sp>
        </p:grpSp>
      </p:grpSp>
      <p:grpSp>
        <p:nvGrpSpPr>
          <p:cNvPr id="72" name="Group 71"/>
          <p:cNvGrpSpPr>
            <a:grpSpLocks/>
          </p:cNvGrpSpPr>
          <p:nvPr/>
        </p:nvGrpSpPr>
        <p:grpSpPr bwMode="auto">
          <a:xfrm>
            <a:off x="7716838" y="4473575"/>
            <a:ext cx="347662" cy="755650"/>
            <a:chOff x="997686" y="3954289"/>
            <a:chExt cx="347099" cy="755477"/>
          </a:xfrm>
        </p:grpSpPr>
        <p:sp>
          <p:nvSpPr>
            <p:cNvPr id="68675" name="Rectangle 72"/>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8676" name="Group 73"/>
            <p:cNvGrpSpPr>
              <a:grpSpLocks/>
            </p:cNvGrpSpPr>
            <p:nvPr/>
          </p:nvGrpSpPr>
          <p:grpSpPr bwMode="auto">
            <a:xfrm>
              <a:off x="1022183" y="4162551"/>
              <a:ext cx="298780" cy="338554"/>
              <a:chOff x="2821701" y="3197503"/>
              <a:chExt cx="298780" cy="338554"/>
            </a:xfrm>
          </p:grpSpPr>
          <p:sp>
            <p:nvSpPr>
              <p:cNvPr id="68677" name="Oval 74"/>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78" name="TextBox 75"/>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5</a:t>
                </a:r>
              </a:p>
            </p:txBody>
          </p:sp>
        </p:grpSp>
      </p:grpSp>
      <p:grpSp>
        <p:nvGrpSpPr>
          <p:cNvPr id="77" name="Group 76"/>
          <p:cNvGrpSpPr>
            <a:grpSpLocks/>
          </p:cNvGrpSpPr>
          <p:nvPr/>
        </p:nvGrpSpPr>
        <p:grpSpPr bwMode="auto">
          <a:xfrm>
            <a:off x="7562850" y="3776663"/>
            <a:ext cx="298450" cy="657225"/>
            <a:chOff x="4760251" y="2300242"/>
            <a:chExt cx="298780" cy="656159"/>
          </a:xfrm>
        </p:grpSpPr>
        <p:cxnSp>
          <p:nvCxnSpPr>
            <p:cNvPr id="68671" name="Straight Connector 77"/>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72" name="Group 78"/>
            <p:cNvGrpSpPr>
              <a:grpSpLocks/>
            </p:cNvGrpSpPr>
            <p:nvPr/>
          </p:nvGrpSpPr>
          <p:grpSpPr bwMode="auto">
            <a:xfrm>
              <a:off x="4760251" y="2300242"/>
              <a:ext cx="298780" cy="338554"/>
              <a:chOff x="6623318" y="3519940"/>
              <a:chExt cx="298780" cy="338554"/>
            </a:xfrm>
          </p:grpSpPr>
          <p:sp>
            <p:nvSpPr>
              <p:cNvPr id="68673" name="Oval 7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74" name="TextBox 80"/>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5</a:t>
                </a:r>
              </a:p>
            </p:txBody>
          </p:sp>
        </p:grpSp>
      </p:grpSp>
      <p:grpSp>
        <p:nvGrpSpPr>
          <p:cNvPr id="82" name="Group 81"/>
          <p:cNvGrpSpPr>
            <a:grpSpLocks/>
          </p:cNvGrpSpPr>
          <p:nvPr/>
        </p:nvGrpSpPr>
        <p:grpSpPr bwMode="auto">
          <a:xfrm>
            <a:off x="7921625" y="5243513"/>
            <a:ext cx="298450" cy="677862"/>
            <a:chOff x="5119335" y="3766271"/>
            <a:chExt cx="298780" cy="677232"/>
          </a:xfrm>
        </p:grpSpPr>
        <p:cxnSp>
          <p:nvCxnSpPr>
            <p:cNvPr id="68667" name="Straight Connector 82"/>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8" name="Group 83"/>
            <p:cNvGrpSpPr>
              <a:grpSpLocks/>
            </p:cNvGrpSpPr>
            <p:nvPr/>
          </p:nvGrpSpPr>
          <p:grpSpPr bwMode="auto">
            <a:xfrm>
              <a:off x="5119335" y="4104949"/>
              <a:ext cx="298780" cy="338554"/>
              <a:chOff x="6623318" y="3519940"/>
              <a:chExt cx="298780" cy="338554"/>
            </a:xfrm>
          </p:grpSpPr>
          <p:sp>
            <p:nvSpPr>
              <p:cNvPr id="68669" name="Oval 8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70" name="TextBox 85"/>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5</a:t>
                </a:r>
              </a:p>
            </p:txBody>
          </p:sp>
        </p:grpSp>
      </p:grpSp>
      <p:grpSp>
        <p:nvGrpSpPr>
          <p:cNvPr id="87" name="Group 86"/>
          <p:cNvGrpSpPr>
            <a:grpSpLocks/>
          </p:cNvGrpSpPr>
          <p:nvPr/>
        </p:nvGrpSpPr>
        <p:grpSpPr bwMode="auto">
          <a:xfrm>
            <a:off x="5576888" y="3505200"/>
            <a:ext cx="298450" cy="936625"/>
            <a:chOff x="2774212" y="2028763"/>
            <a:chExt cx="298780" cy="935975"/>
          </a:xfrm>
        </p:grpSpPr>
        <p:cxnSp>
          <p:nvCxnSpPr>
            <p:cNvPr id="68663" name="Straight Connector 87"/>
            <p:cNvCxnSpPr>
              <a:cxnSpLocks noChangeShapeType="1"/>
            </p:cNvCxnSpPr>
            <p:nvPr/>
          </p:nvCxnSpPr>
          <p:spPr bwMode="auto">
            <a:xfrm>
              <a:off x="2916985" y="2311177"/>
              <a:ext cx="12403" cy="653561"/>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4" name="Group 88"/>
            <p:cNvGrpSpPr>
              <a:grpSpLocks/>
            </p:cNvGrpSpPr>
            <p:nvPr/>
          </p:nvGrpSpPr>
          <p:grpSpPr bwMode="auto">
            <a:xfrm>
              <a:off x="2774212" y="2028763"/>
              <a:ext cx="298780" cy="338554"/>
              <a:chOff x="6631486" y="3519940"/>
              <a:chExt cx="298780" cy="338554"/>
            </a:xfrm>
          </p:grpSpPr>
          <p:sp>
            <p:nvSpPr>
              <p:cNvPr id="68665" name="Oval 89"/>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66" name="TextBox 90"/>
              <p:cNvSpPr txBox="1">
                <a:spLocks noChangeArrowheads="1"/>
              </p:cNvSpPr>
              <p:nvPr/>
            </p:nvSpPr>
            <p:spPr bwMode="auto">
              <a:xfrm>
                <a:off x="6631486"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2</a:t>
                </a:r>
              </a:p>
            </p:txBody>
          </p:sp>
        </p:grpSp>
      </p:grpSp>
      <p:grpSp>
        <p:nvGrpSpPr>
          <p:cNvPr id="92" name="Group 91"/>
          <p:cNvGrpSpPr>
            <a:grpSpLocks/>
          </p:cNvGrpSpPr>
          <p:nvPr/>
        </p:nvGrpSpPr>
        <p:grpSpPr bwMode="auto">
          <a:xfrm>
            <a:off x="6518275" y="5246688"/>
            <a:ext cx="298450" cy="674687"/>
            <a:chOff x="3715481" y="3769050"/>
            <a:chExt cx="298780" cy="675327"/>
          </a:xfrm>
        </p:grpSpPr>
        <p:cxnSp>
          <p:nvCxnSpPr>
            <p:cNvPr id="68659" name="Straight Connector 92"/>
            <p:cNvCxnSpPr>
              <a:cxnSpLocks noChangeShapeType="1"/>
            </p:cNvCxnSpPr>
            <p:nvPr/>
          </p:nvCxnSpPr>
          <p:spPr bwMode="auto">
            <a:xfrm>
              <a:off x="3846513" y="3769050"/>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60" name="Group 93"/>
            <p:cNvGrpSpPr>
              <a:grpSpLocks/>
            </p:cNvGrpSpPr>
            <p:nvPr/>
          </p:nvGrpSpPr>
          <p:grpSpPr bwMode="auto">
            <a:xfrm>
              <a:off x="3715481" y="4105823"/>
              <a:ext cx="298780" cy="338554"/>
              <a:chOff x="6631486" y="3519940"/>
              <a:chExt cx="298780" cy="338554"/>
            </a:xfrm>
          </p:grpSpPr>
          <p:sp>
            <p:nvSpPr>
              <p:cNvPr id="68661" name="Oval 94"/>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62" name="TextBox 95"/>
              <p:cNvSpPr txBox="1">
                <a:spLocks noChangeArrowheads="1"/>
              </p:cNvSpPr>
              <p:nvPr/>
            </p:nvSpPr>
            <p:spPr bwMode="auto">
              <a:xfrm>
                <a:off x="6631486"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2</a:t>
                </a:r>
              </a:p>
            </p:txBody>
          </p:sp>
        </p:grpSp>
      </p:grpSp>
      <p:grpSp>
        <p:nvGrpSpPr>
          <p:cNvPr id="97" name="Group 96"/>
          <p:cNvGrpSpPr>
            <a:grpSpLocks/>
          </p:cNvGrpSpPr>
          <p:nvPr/>
        </p:nvGrpSpPr>
        <p:grpSpPr bwMode="auto">
          <a:xfrm>
            <a:off x="5427663" y="3794125"/>
            <a:ext cx="298450" cy="641350"/>
            <a:chOff x="2625635" y="2316906"/>
            <a:chExt cx="298780" cy="640969"/>
          </a:xfrm>
        </p:grpSpPr>
        <p:cxnSp>
          <p:nvCxnSpPr>
            <p:cNvPr id="68655" name="Straight Connector 97"/>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56" name="Group 98"/>
            <p:cNvGrpSpPr>
              <a:grpSpLocks/>
            </p:cNvGrpSpPr>
            <p:nvPr/>
          </p:nvGrpSpPr>
          <p:grpSpPr bwMode="auto">
            <a:xfrm>
              <a:off x="2625635" y="2316906"/>
              <a:ext cx="298780" cy="338554"/>
              <a:chOff x="7118580" y="4088704"/>
              <a:chExt cx="298780" cy="338554"/>
            </a:xfrm>
          </p:grpSpPr>
          <p:sp>
            <p:nvSpPr>
              <p:cNvPr id="68657" name="Oval 9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58" name="TextBox 100"/>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1</a:t>
                </a:r>
              </a:p>
            </p:txBody>
          </p:sp>
        </p:grpSp>
      </p:grpSp>
      <p:grpSp>
        <p:nvGrpSpPr>
          <p:cNvPr id="102" name="Group 101"/>
          <p:cNvGrpSpPr>
            <a:grpSpLocks/>
          </p:cNvGrpSpPr>
          <p:nvPr/>
        </p:nvGrpSpPr>
        <p:grpSpPr bwMode="auto">
          <a:xfrm>
            <a:off x="5810250" y="5253038"/>
            <a:ext cx="298450" cy="660400"/>
            <a:chOff x="3007422" y="3776327"/>
            <a:chExt cx="298780" cy="659661"/>
          </a:xfrm>
        </p:grpSpPr>
        <p:cxnSp>
          <p:nvCxnSpPr>
            <p:cNvPr id="68651" name="Straight Connector 102"/>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52" name="Group 103"/>
            <p:cNvGrpSpPr>
              <a:grpSpLocks/>
            </p:cNvGrpSpPr>
            <p:nvPr/>
          </p:nvGrpSpPr>
          <p:grpSpPr bwMode="auto">
            <a:xfrm>
              <a:off x="3007422" y="4097434"/>
              <a:ext cx="298780" cy="338554"/>
              <a:chOff x="7118580" y="4088704"/>
              <a:chExt cx="298780" cy="338554"/>
            </a:xfrm>
          </p:grpSpPr>
          <p:sp>
            <p:nvSpPr>
              <p:cNvPr id="68653" name="Oval 10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54" name="TextBox 105"/>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1</a:t>
                </a:r>
              </a:p>
            </p:txBody>
          </p:sp>
        </p:grpSp>
      </p:grpSp>
      <p:grpSp>
        <p:nvGrpSpPr>
          <p:cNvPr id="107" name="Group 106"/>
          <p:cNvGrpSpPr>
            <a:grpSpLocks/>
          </p:cNvGrpSpPr>
          <p:nvPr/>
        </p:nvGrpSpPr>
        <p:grpSpPr bwMode="auto">
          <a:xfrm>
            <a:off x="5708650" y="3810000"/>
            <a:ext cx="298450" cy="642938"/>
            <a:chOff x="2905934" y="2332859"/>
            <a:chExt cx="298780" cy="642655"/>
          </a:xfrm>
        </p:grpSpPr>
        <p:cxnSp>
          <p:nvCxnSpPr>
            <p:cNvPr id="68647" name="Straight Connector 107"/>
            <p:cNvCxnSpPr>
              <a:cxnSpLocks noChangeShapeType="1"/>
            </p:cNvCxnSpPr>
            <p:nvPr/>
          </p:nvCxnSpPr>
          <p:spPr bwMode="auto">
            <a:xfrm>
              <a:off x="3044835" y="261206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8" name="Group 108"/>
            <p:cNvGrpSpPr>
              <a:grpSpLocks/>
            </p:cNvGrpSpPr>
            <p:nvPr/>
          </p:nvGrpSpPr>
          <p:grpSpPr bwMode="auto">
            <a:xfrm>
              <a:off x="2905934" y="2332859"/>
              <a:ext cx="298780" cy="338554"/>
              <a:chOff x="7126748" y="4088704"/>
              <a:chExt cx="298780" cy="338554"/>
            </a:xfrm>
          </p:grpSpPr>
          <p:sp>
            <p:nvSpPr>
              <p:cNvPr id="68649" name="Oval 10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50" name="TextBox 110"/>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3</a:t>
                </a:r>
              </a:p>
            </p:txBody>
          </p:sp>
        </p:grpSp>
      </p:grpSp>
      <p:grpSp>
        <p:nvGrpSpPr>
          <p:cNvPr id="112" name="Group 111"/>
          <p:cNvGrpSpPr>
            <a:grpSpLocks/>
          </p:cNvGrpSpPr>
          <p:nvPr/>
        </p:nvGrpSpPr>
        <p:grpSpPr bwMode="auto">
          <a:xfrm>
            <a:off x="6169025" y="5248275"/>
            <a:ext cx="298450" cy="669925"/>
            <a:chOff x="3366049" y="3770526"/>
            <a:chExt cx="298780" cy="670225"/>
          </a:xfrm>
        </p:grpSpPr>
        <p:cxnSp>
          <p:nvCxnSpPr>
            <p:cNvPr id="68643" name="Straight Connector 112"/>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4" name="Group 113"/>
            <p:cNvGrpSpPr>
              <a:grpSpLocks/>
            </p:cNvGrpSpPr>
            <p:nvPr/>
          </p:nvGrpSpPr>
          <p:grpSpPr bwMode="auto">
            <a:xfrm>
              <a:off x="3366049" y="4102197"/>
              <a:ext cx="298780" cy="338554"/>
              <a:chOff x="7126748" y="4088704"/>
              <a:chExt cx="298780" cy="338554"/>
            </a:xfrm>
          </p:grpSpPr>
          <p:sp>
            <p:nvSpPr>
              <p:cNvPr id="68645" name="Oval 11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46" name="TextBox 115"/>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3</a:t>
                </a:r>
              </a:p>
            </p:txBody>
          </p:sp>
        </p:grpSp>
      </p:grpSp>
      <p:grpSp>
        <p:nvGrpSpPr>
          <p:cNvPr id="117" name="Group 116"/>
          <p:cNvGrpSpPr>
            <a:grpSpLocks/>
          </p:cNvGrpSpPr>
          <p:nvPr/>
        </p:nvGrpSpPr>
        <p:grpSpPr bwMode="auto">
          <a:xfrm>
            <a:off x="6865938" y="5237163"/>
            <a:ext cx="300037" cy="679450"/>
            <a:chOff x="4064326" y="3759579"/>
            <a:chExt cx="298780" cy="680611"/>
          </a:xfrm>
        </p:grpSpPr>
        <p:cxnSp>
          <p:nvCxnSpPr>
            <p:cNvPr id="68639" name="Straight Connector 117"/>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40" name="Group 118"/>
            <p:cNvGrpSpPr>
              <a:grpSpLocks/>
            </p:cNvGrpSpPr>
            <p:nvPr/>
          </p:nvGrpSpPr>
          <p:grpSpPr bwMode="auto">
            <a:xfrm>
              <a:off x="4064326" y="4101636"/>
              <a:ext cx="298780" cy="338554"/>
              <a:chOff x="7126748" y="4088704"/>
              <a:chExt cx="298780" cy="338554"/>
            </a:xfrm>
          </p:grpSpPr>
          <p:sp>
            <p:nvSpPr>
              <p:cNvPr id="68641" name="Oval 119"/>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42" name="TextBox 120"/>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4</a:t>
                </a:r>
              </a:p>
            </p:txBody>
          </p:sp>
        </p:grpSp>
      </p:grpSp>
      <p:grpSp>
        <p:nvGrpSpPr>
          <p:cNvPr id="122" name="Group 121"/>
          <p:cNvGrpSpPr>
            <a:grpSpLocks/>
          </p:cNvGrpSpPr>
          <p:nvPr/>
        </p:nvGrpSpPr>
        <p:grpSpPr bwMode="auto">
          <a:xfrm>
            <a:off x="6330950" y="3789363"/>
            <a:ext cx="298450" cy="647700"/>
            <a:chOff x="3528567" y="2312591"/>
            <a:chExt cx="298780" cy="646584"/>
          </a:xfrm>
        </p:grpSpPr>
        <p:cxnSp>
          <p:nvCxnSpPr>
            <p:cNvPr id="68635" name="Straight Connector 122"/>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636" name="Group 123"/>
            <p:cNvGrpSpPr>
              <a:grpSpLocks/>
            </p:cNvGrpSpPr>
            <p:nvPr/>
          </p:nvGrpSpPr>
          <p:grpSpPr bwMode="auto">
            <a:xfrm>
              <a:off x="3528567" y="2312591"/>
              <a:ext cx="298780" cy="338554"/>
              <a:chOff x="7126748" y="4088704"/>
              <a:chExt cx="298780" cy="338554"/>
            </a:xfrm>
          </p:grpSpPr>
          <p:sp>
            <p:nvSpPr>
              <p:cNvPr id="68637" name="Oval 124"/>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38" name="TextBox 125"/>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4</a:t>
                </a:r>
              </a:p>
            </p:txBody>
          </p:sp>
        </p:grpSp>
      </p:grpSp>
      <p:sp>
        <p:nvSpPr>
          <p:cNvPr id="68630" name="TextBox 126"/>
          <p:cNvSpPr txBox="1">
            <a:spLocks noChangeArrowheads="1"/>
          </p:cNvSpPr>
          <p:nvPr/>
        </p:nvSpPr>
        <p:spPr bwMode="auto">
          <a:xfrm>
            <a:off x="4743450" y="4062413"/>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i="1">
                <a:cs typeface="Arial" panose="020B0604020202020204" pitchFamily="34" charset="0"/>
              </a:rPr>
              <a:t>arrivals</a:t>
            </a:r>
          </a:p>
        </p:txBody>
      </p:sp>
      <p:sp>
        <p:nvSpPr>
          <p:cNvPr id="68631" name="TextBox 127"/>
          <p:cNvSpPr txBox="1">
            <a:spLocks noChangeArrowheads="1"/>
          </p:cNvSpPr>
          <p:nvPr/>
        </p:nvSpPr>
        <p:spPr bwMode="auto">
          <a:xfrm>
            <a:off x="4767263" y="5260975"/>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i="1">
                <a:cs typeface="Arial" panose="020B0604020202020204" pitchFamily="34" charset="0"/>
              </a:rPr>
              <a:t>departures</a:t>
            </a:r>
          </a:p>
        </p:txBody>
      </p:sp>
      <p:sp>
        <p:nvSpPr>
          <p:cNvPr id="68632" name="TextBox 128"/>
          <p:cNvSpPr txBox="1">
            <a:spLocks noChangeArrowheads="1"/>
          </p:cNvSpPr>
          <p:nvPr/>
        </p:nvSpPr>
        <p:spPr bwMode="auto">
          <a:xfrm>
            <a:off x="4789488" y="4567238"/>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275"/>
              </a:lnSpc>
            </a:pPr>
            <a:r>
              <a:rPr lang="en-US" altLang="en-US" sz="1400" i="1">
                <a:cs typeface="Arial" panose="020B0604020202020204" pitchFamily="34" charset="0"/>
              </a:rPr>
              <a:t>packet in service</a:t>
            </a:r>
          </a:p>
        </p:txBody>
      </p:sp>
      <p:sp>
        <p:nvSpPr>
          <p:cNvPr id="68633"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A3288774-05B1-4320-A300-37BE4EC473A0}" type="slidenum">
              <a:rPr lang="en-US" altLang="en-US" sz="1200">
                <a:latin typeface="Tahoma" panose="020B0604030504040204" pitchFamily="34" charset="0"/>
              </a:rPr>
              <a:pPr/>
              <a:t>21</a:t>
            </a:fld>
            <a:endParaRPr lang="en-US" altLang="en-US" sz="1200">
              <a:latin typeface="Tahoma" panose="020B0604030504040204" pitchFamily="34" charset="0"/>
            </a:endParaRPr>
          </a:p>
        </p:txBody>
      </p:sp>
      <p:sp>
        <p:nvSpPr>
          <p:cNvPr id="68634"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up)">
                                      <p:cBhvr>
                                        <p:cTn id="16" dur="500"/>
                                        <p:tgtEl>
                                          <p:spTgt spid="87"/>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wipe(up)">
                                      <p:cBhvr>
                                        <p:cTn id="20" dur="1200"/>
                                        <p:tgtEl>
                                          <p:spTgt spid="10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up)">
                                      <p:cBhvr>
                                        <p:cTn id="25" dur="500"/>
                                        <p:tgtEl>
                                          <p:spTgt spid="102"/>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wipe(up)">
                                      <p:cBhvr>
                                        <p:cTn id="29" dur="500"/>
                                        <p:tgtEl>
                                          <p:spTgt spid="57"/>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par>
                          <p:cTn id="34" fill="hold" nodeType="afterGroup">
                            <p:stCondLst>
                              <p:cond delay="1500"/>
                            </p:stCondLst>
                            <p:childTnLst>
                              <p:par>
                                <p:cTn id="35" presetID="22" presetClass="entr" presetSubtype="1" fill="hold" nodeType="after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wipe(up)">
                                      <p:cBhvr>
                                        <p:cTn id="37" dur="500"/>
                                        <p:tgtEl>
                                          <p:spTgt spid="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up)">
                                      <p:cBhvr>
                                        <p:cTn id="42" dur="500"/>
                                        <p:tgtEl>
                                          <p:spTgt spid="122"/>
                                        </p:tgtEl>
                                      </p:cBhvr>
                                    </p:animEffect>
                                  </p:childTnLst>
                                </p:cTn>
                              </p:par>
                            </p:childTnLst>
                          </p:cTn>
                        </p:par>
                        <p:par>
                          <p:cTn id="43" fill="hold" nodeType="afterGroup">
                            <p:stCondLst>
                              <p:cond delay="500"/>
                            </p:stCondLst>
                            <p:childTnLst>
                              <p:par>
                                <p:cTn id="44" presetID="22" presetClass="entr" presetSubtype="1" fill="hold" nodeType="afterEffect">
                                  <p:stCondLst>
                                    <p:cond delay="0"/>
                                  </p:stCondLst>
                                  <p:childTnLst>
                                    <p:set>
                                      <p:cBhvr>
                                        <p:cTn id="45" dur="1" fill="hold">
                                          <p:stCondLst>
                                            <p:cond delay="0"/>
                                          </p:stCondLst>
                                        </p:cTn>
                                        <p:tgtEl>
                                          <p:spTgt spid="92"/>
                                        </p:tgtEl>
                                        <p:attrNameLst>
                                          <p:attrName>style.visibility</p:attrName>
                                        </p:attrNameLst>
                                      </p:cBhvr>
                                      <p:to>
                                        <p:strVal val="visible"/>
                                      </p:to>
                                    </p:set>
                                    <p:animEffect transition="in" filter="wipe(up)">
                                      <p:cBhvr>
                                        <p:cTn id="46" dur="500"/>
                                        <p:tgtEl>
                                          <p:spTgt spid="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wipe(up)">
                                      <p:cBhvr>
                                        <p:cTn id="51" dur="500"/>
                                        <p:tgtEl>
                                          <p:spTgt spid="67"/>
                                        </p:tgtEl>
                                      </p:cBhvr>
                                    </p:animEffect>
                                  </p:childTnLst>
                                </p:cTn>
                              </p:par>
                            </p:childTnLst>
                          </p:cTn>
                        </p:par>
                        <p:par>
                          <p:cTn id="52" fill="hold" nodeType="afterGroup">
                            <p:stCondLst>
                              <p:cond delay="500"/>
                            </p:stCondLst>
                            <p:childTnLst>
                              <p:par>
                                <p:cTn id="53" presetID="22" presetClass="entr" presetSubtype="1" fill="hold"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wipe(up)">
                                      <p:cBhvr>
                                        <p:cTn id="55" dur="500"/>
                                        <p:tgtEl>
                                          <p:spTgt spid="117"/>
                                        </p:tgtEl>
                                      </p:cBhvr>
                                    </p:animEffect>
                                  </p:childTnLst>
                                </p:cTn>
                              </p:par>
                            </p:childTnLst>
                          </p:cTn>
                        </p:par>
                        <p:par>
                          <p:cTn id="56" fill="hold" nodeType="afterGroup">
                            <p:stCondLst>
                              <p:cond delay="1000"/>
                            </p:stCondLst>
                            <p:childTnLst>
                              <p:par>
                                <p:cTn id="57" presetID="22" presetClass="entr" presetSubtype="1" fill="hold"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nodeType="afterGroup">
                            <p:stCondLst>
                              <p:cond delay="1500"/>
                            </p:stCondLst>
                            <p:childTnLst>
                              <p:par>
                                <p:cTn id="61" presetID="22" presetClass="entr" presetSubtype="1" fill="hold"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wipe(up)">
                                      <p:cBhvr>
                                        <p:cTn id="63" dur="500"/>
                                        <p:tgtEl>
                                          <p:spTgt spid="72"/>
                                        </p:tgtEl>
                                      </p:cBhvr>
                                    </p:animEffect>
                                  </p:childTnLst>
                                </p:cTn>
                              </p:par>
                            </p:childTnLst>
                          </p:cTn>
                        </p:par>
                        <p:par>
                          <p:cTn id="64" fill="hold" nodeType="afterGroup">
                            <p:stCondLst>
                              <p:cond delay="2000"/>
                            </p:stCondLst>
                            <p:childTnLst>
                              <p:par>
                                <p:cTn id="65" presetID="22" presetClass="entr" presetSubtype="1" fill="hold" nodeType="after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wipe(up)">
                                      <p:cBhvr>
                                        <p:cTn id="6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846138"/>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8" name="Rectangle 2"/>
          <p:cNvSpPr>
            <a:spLocks noGrp="1" noChangeArrowheads="1"/>
          </p:cNvSpPr>
          <p:nvPr>
            <p:ph type="title"/>
          </p:nvPr>
        </p:nvSpPr>
        <p:spPr>
          <a:xfrm>
            <a:off x="533400" y="7938"/>
            <a:ext cx="7772400" cy="1143000"/>
          </a:xfrm>
        </p:spPr>
        <p:txBody>
          <a:bodyPr/>
          <a:lstStyle/>
          <a:p>
            <a:r>
              <a:rPr lang="en-US" altLang="en-US"/>
              <a:t>Scheduling policies: still more</a:t>
            </a:r>
          </a:p>
        </p:txBody>
      </p:sp>
      <p:sp>
        <p:nvSpPr>
          <p:cNvPr id="70659" name="Rectangle 3"/>
          <p:cNvSpPr>
            <a:spLocks noGrp="1" noChangeArrowheads="1"/>
          </p:cNvSpPr>
          <p:nvPr>
            <p:ph type="body" idx="1"/>
          </p:nvPr>
        </p:nvSpPr>
        <p:spPr>
          <a:xfrm>
            <a:off x="522288" y="1214438"/>
            <a:ext cx="7772400" cy="755650"/>
          </a:xfrm>
        </p:spPr>
        <p:txBody>
          <a:bodyPr/>
          <a:lstStyle/>
          <a:p>
            <a:pPr>
              <a:buFont typeface="Wingdings" panose="05000000000000000000" pitchFamily="2" charset="2"/>
              <a:buNone/>
            </a:pPr>
            <a:r>
              <a:rPr lang="en-US" altLang="en-US" i="1">
                <a:solidFill>
                  <a:srgbClr val="CC0000"/>
                </a:solidFill>
              </a:rPr>
              <a:t>Round Robin (RR) scheduling:</a:t>
            </a:r>
          </a:p>
          <a:p>
            <a:r>
              <a:rPr lang="en-US" altLang="en-US"/>
              <a:t>multiple classes</a:t>
            </a:r>
          </a:p>
          <a:p>
            <a:r>
              <a:rPr lang="en-US" altLang="en-US"/>
              <a:t>cyclically scan class queues, sending one complete packet from each class (if available)</a:t>
            </a:r>
          </a:p>
          <a:p>
            <a:r>
              <a:rPr lang="en-US" altLang="en-US"/>
              <a:t>real world example?</a:t>
            </a:r>
          </a:p>
        </p:txBody>
      </p:sp>
      <p:grpSp>
        <p:nvGrpSpPr>
          <p:cNvPr id="70660" name="Group 1"/>
          <p:cNvGrpSpPr>
            <a:grpSpLocks/>
          </p:cNvGrpSpPr>
          <p:nvPr/>
        </p:nvGrpSpPr>
        <p:grpSpPr bwMode="auto">
          <a:xfrm>
            <a:off x="2132013" y="3421063"/>
            <a:ext cx="3978275" cy="2414587"/>
            <a:chOff x="4743786" y="3505977"/>
            <a:chExt cx="3978331" cy="2414740"/>
          </a:xfrm>
        </p:grpSpPr>
        <p:cxnSp>
          <p:nvCxnSpPr>
            <p:cNvPr id="70663" name="Straight Connector 6"/>
            <p:cNvCxnSpPr>
              <a:cxnSpLocks noChangeShapeType="1"/>
            </p:cNvCxnSpPr>
            <p:nvPr/>
          </p:nvCxnSpPr>
          <p:spPr bwMode="auto">
            <a:xfrm>
              <a:off x="5489275" y="4460807"/>
              <a:ext cx="323033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64" name="Straight Connector 7"/>
            <p:cNvCxnSpPr>
              <a:cxnSpLocks noChangeShapeType="1"/>
            </p:cNvCxnSpPr>
            <p:nvPr/>
          </p:nvCxnSpPr>
          <p:spPr bwMode="auto">
            <a:xfrm>
              <a:off x="5491778" y="5232334"/>
              <a:ext cx="323033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65" name="Group 8"/>
            <p:cNvGrpSpPr>
              <a:grpSpLocks/>
            </p:cNvGrpSpPr>
            <p:nvPr/>
          </p:nvGrpSpPr>
          <p:grpSpPr bwMode="auto">
            <a:xfrm>
              <a:off x="5599591" y="4466455"/>
              <a:ext cx="347099" cy="755477"/>
              <a:chOff x="2797204" y="2989241"/>
              <a:chExt cx="347099" cy="755477"/>
            </a:xfrm>
          </p:grpSpPr>
          <p:sp>
            <p:nvSpPr>
              <p:cNvPr id="70733" name="Rectangle 9"/>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70734" name="Group 10"/>
              <p:cNvGrpSpPr>
                <a:grpSpLocks/>
              </p:cNvGrpSpPr>
              <p:nvPr/>
            </p:nvGrpSpPr>
            <p:grpSpPr bwMode="auto">
              <a:xfrm>
                <a:off x="2821701" y="3197503"/>
                <a:ext cx="298780" cy="338554"/>
                <a:chOff x="2821701" y="3197503"/>
                <a:chExt cx="298780" cy="338554"/>
              </a:xfrm>
            </p:grpSpPr>
            <p:sp>
              <p:nvSpPr>
                <p:cNvPr id="70735" name="Oval 1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36" name="TextBox 12"/>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1</a:t>
                  </a:r>
                </a:p>
              </p:txBody>
            </p:sp>
          </p:grpSp>
        </p:grpSp>
        <p:grpSp>
          <p:nvGrpSpPr>
            <p:cNvPr id="70666" name="Group 13"/>
            <p:cNvGrpSpPr>
              <a:grpSpLocks/>
            </p:cNvGrpSpPr>
            <p:nvPr/>
          </p:nvGrpSpPr>
          <p:grpSpPr bwMode="auto">
            <a:xfrm>
              <a:off x="6300545" y="4463205"/>
              <a:ext cx="347099" cy="755477"/>
              <a:chOff x="2797204" y="2989241"/>
              <a:chExt cx="347099" cy="755477"/>
            </a:xfrm>
          </p:grpSpPr>
          <p:sp>
            <p:nvSpPr>
              <p:cNvPr id="70729" name="Rectangle 1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70730" name="Group 15"/>
              <p:cNvGrpSpPr>
                <a:grpSpLocks/>
              </p:cNvGrpSpPr>
              <p:nvPr/>
            </p:nvGrpSpPr>
            <p:grpSpPr bwMode="auto">
              <a:xfrm>
                <a:off x="2821701" y="3197503"/>
                <a:ext cx="298780" cy="338554"/>
                <a:chOff x="2821701" y="3197503"/>
                <a:chExt cx="298780" cy="338554"/>
              </a:xfrm>
            </p:grpSpPr>
            <p:sp>
              <p:nvSpPr>
                <p:cNvPr id="70731" name="Oval 16"/>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32" name="TextBox 17"/>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2</a:t>
                  </a:r>
                </a:p>
              </p:txBody>
            </p:sp>
          </p:grpSp>
        </p:grpSp>
        <p:grpSp>
          <p:nvGrpSpPr>
            <p:cNvPr id="70667" name="Group 18"/>
            <p:cNvGrpSpPr>
              <a:grpSpLocks/>
            </p:cNvGrpSpPr>
            <p:nvPr/>
          </p:nvGrpSpPr>
          <p:grpSpPr bwMode="auto">
            <a:xfrm>
              <a:off x="5949418" y="4467757"/>
              <a:ext cx="347099" cy="755477"/>
              <a:chOff x="997686" y="3954289"/>
              <a:chExt cx="347099" cy="755477"/>
            </a:xfrm>
          </p:grpSpPr>
          <p:sp>
            <p:nvSpPr>
              <p:cNvPr id="70725" name="Rectangle 1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70726" name="Group 20"/>
              <p:cNvGrpSpPr>
                <a:grpSpLocks/>
              </p:cNvGrpSpPr>
              <p:nvPr/>
            </p:nvGrpSpPr>
            <p:grpSpPr bwMode="auto">
              <a:xfrm>
                <a:off x="1022183" y="4162551"/>
                <a:ext cx="298780" cy="338554"/>
                <a:chOff x="2821701" y="3197503"/>
                <a:chExt cx="298780" cy="338554"/>
              </a:xfrm>
            </p:grpSpPr>
            <p:sp>
              <p:nvSpPr>
                <p:cNvPr id="70727" name="Oval 2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28" name="TextBox 22"/>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3</a:t>
                  </a:r>
                </a:p>
              </p:txBody>
            </p:sp>
          </p:grpSp>
        </p:grpSp>
        <p:grpSp>
          <p:nvGrpSpPr>
            <p:cNvPr id="70668" name="Group 23"/>
            <p:cNvGrpSpPr>
              <a:grpSpLocks/>
            </p:cNvGrpSpPr>
            <p:nvPr/>
          </p:nvGrpSpPr>
          <p:grpSpPr bwMode="auto">
            <a:xfrm>
              <a:off x="6655307" y="4464973"/>
              <a:ext cx="347099" cy="755477"/>
              <a:chOff x="2797204" y="2989241"/>
              <a:chExt cx="347099" cy="755477"/>
            </a:xfrm>
          </p:grpSpPr>
          <p:sp>
            <p:nvSpPr>
              <p:cNvPr id="70721" name="Rectangle 24"/>
              <p:cNvSpPr>
                <a:spLocks noChangeArrowheads="1"/>
              </p:cNvSpPr>
              <p:nvPr/>
            </p:nvSpPr>
            <p:spPr bwMode="auto">
              <a:xfrm>
                <a:off x="2797204" y="2989241"/>
                <a:ext cx="347099" cy="755477"/>
              </a:xfrm>
              <a:prstGeom prst="rect">
                <a:avLst/>
              </a:prstGeom>
              <a:solidFill>
                <a:srgbClr val="CC0000"/>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70722" name="Group 25"/>
              <p:cNvGrpSpPr>
                <a:grpSpLocks/>
              </p:cNvGrpSpPr>
              <p:nvPr/>
            </p:nvGrpSpPr>
            <p:grpSpPr bwMode="auto">
              <a:xfrm>
                <a:off x="2821701" y="3197503"/>
                <a:ext cx="298780" cy="338554"/>
                <a:chOff x="2821701" y="3197503"/>
                <a:chExt cx="298780" cy="338554"/>
              </a:xfrm>
            </p:grpSpPr>
            <p:sp>
              <p:nvSpPr>
                <p:cNvPr id="70723" name="Oval 26"/>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24" name="TextBox 27"/>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4</a:t>
                  </a:r>
                </a:p>
              </p:txBody>
            </p:sp>
          </p:grpSp>
        </p:grpSp>
        <p:grpSp>
          <p:nvGrpSpPr>
            <p:cNvPr id="70669" name="Group 28"/>
            <p:cNvGrpSpPr>
              <a:grpSpLocks/>
            </p:cNvGrpSpPr>
            <p:nvPr/>
          </p:nvGrpSpPr>
          <p:grpSpPr bwMode="auto">
            <a:xfrm>
              <a:off x="7717471" y="4473145"/>
              <a:ext cx="347099" cy="755477"/>
              <a:chOff x="997686" y="3954289"/>
              <a:chExt cx="347099" cy="755477"/>
            </a:xfrm>
          </p:grpSpPr>
          <p:sp>
            <p:nvSpPr>
              <p:cNvPr id="70717" name="Rectangle 29"/>
              <p:cNvSpPr>
                <a:spLocks noChangeArrowheads="1"/>
              </p:cNvSpPr>
              <p:nvPr/>
            </p:nvSpPr>
            <p:spPr bwMode="auto">
              <a:xfrm>
                <a:off x="997686" y="3954289"/>
                <a:ext cx="347099" cy="755477"/>
              </a:xfrm>
              <a:prstGeom prst="rect">
                <a:avLst/>
              </a:prstGeom>
              <a:solidFill>
                <a:srgbClr val="006633"/>
              </a:solidFill>
              <a:ln w="15875">
                <a:solidFill>
                  <a:schemeClr val="tx1"/>
                </a:solidFill>
                <a:miter lim="800000"/>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70718" name="Group 30"/>
              <p:cNvGrpSpPr>
                <a:grpSpLocks/>
              </p:cNvGrpSpPr>
              <p:nvPr/>
            </p:nvGrpSpPr>
            <p:grpSpPr bwMode="auto">
              <a:xfrm>
                <a:off x="1022183" y="4162551"/>
                <a:ext cx="298780" cy="338554"/>
                <a:chOff x="2821701" y="3197503"/>
                <a:chExt cx="298780" cy="338554"/>
              </a:xfrm>
            </p:grpSpPr>
            <p:sp>
              <p:nvSpPr>
                <p:cNvPr id="70719" name="Oval 31"/>
                <p:cNvSpPr>
                  <a:spLocks noChangeArrowheads="1"/>
                </p:cNvSpPr>
                <p:nvPr/>
              </p:nvSpPr>
              <p:spPr bwMode="auto">
                <a:xfrm>
                  <a:off x="2862541" y="3271013"/>
                  <a:ext cx="220510" cy="200099"/>
                </a:xfrm>
                <a:prstGeom prst="ellipse">
                  <a:avLst/>
                </a:prstGeom>
                <a:solidFill>
                  <a:schemeClr val="bg1"/>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20" name="TextBox 32"/>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5</a:t>
                  </a:r>
                </a:p>
              </p:txBody>
            </p:sp>
          </p:grpSp>
        </p:grpSp>
        <p:grpSp>
          <p:nvGrpSpPr>
            <p:cNvPr id="70670" name="Group 33"/>
            <p:cNvGrpSpPr>
              <a:grpSpLocks/>
            </p:cNvGrpSpPr>
            <p:nvPr/>
          </p:nvGrpSpPr>
          <p:grpSpPr bwMode="auto">
            <a:xfrm>
              <a:off x="7562638" y="3777456"/>
              <a:ext cx="298780" cy="656159"/>
              <a:chOff x="4760251" y="2300242"/>
              <a:chExt cx="298780" cy="656159"/>
            </a:xfrm>
          </p:grpSpPr>
          <p:cxnSp>
            <p:nvCxnSpPr>
              <p:cNvPr id="70713" name="Straight Connector 34"/>
              <p:cNvCxnSpPr>
                <a:cxnSpLocks noChangeShapeType="1"/>
              </p:cNvCxnSpPr>
              <p:nvPr/>
            </p:nvCxnSpPr>
            <p:spPr bwMode="auto">
              <a:xfrm>
                <a:off x="4912310" y="2592956"/>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14" name="Group 35"/>
              <p:cNvGrpSpPr>
                <a:grpSpLocks/>
              </p:cNvGrpSpPr>
              <p:nvPr/>
            </p:nvGrpSpPr>
            <p:grpSpPr bwMode="auto">
              <a:xfrm>
                <a:off x="4760251" y="2300242"/>
                <a:ext cx="298780" cy="338554"/>
                <a:chOff x="6623318" y="3519940"/>
                <a:chExt cx="298780" cy="338554"/>
              </a:xfrm>
            </p:grpSpPr>
            <p:sp>
              <p:nvSpPr>
                <p:cNvPr id="70715" name="Oval 36"/>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16" name="TextBox 37"/>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5</a:t>
                  </a:r>
                </a:p>
              </p:txBody>
            </p:sp>
          </p:grpSp>
        </p:grpSp>
        <p:grpSp>
          <p:nvGrpSpPr>
            <p:cNvPr id="70671" name="Group 38"/>
            <p:cNvGrpSpPr>
              <a:grpSpLocks/>
            </p:cNvGrpSpPr>
            <p:nvPr/>
          </p:nvGrpSpPr>
          <p:grpSpPr bwMode="auto">
            <a:xfrm>
              <a:off x="7921722" y="5243485"/>
              <a:ext cx="298780" cy="677232"/>
              <a:chOff x="5119335" y="3766271"/>
              <a:chExt cx="298780" cy="677232"/>
            </a:xfrm>
          </p:grpSpPr>
          <p:cxnSp>
            <p:nvCxnSpPr>
              <p:cNvPr id="70709" name="Straight Connector 39"/>
              <p:cNvCxnSpPr>
                <a:cxnSpLocks noChangeShapeType="1"/>
              </p:cNvCxnSpPr>
              <p:nvPr/>
            </p:nvCxnSpPr>
            <p:spPr bwMode="auto">
              <a:xfrm>
                <a:off x="5256634" y="3766271"/>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10" name="Group 40"/>
              <p:cNvGrpSpPr>
                <a:grpSpLocks/>
              </p:cNvGrpSpPr>
              <p:nvPr/>
            </p:nvGrpSpPr>
            <p:grpSpPr bwMode="auto">
              <a:xfrm>
                <a:off x="5119335" y="4104949"/>
                <a:ext cx="298780" cy="338554"/>
                <a:chOff x="6623318" y="3519940"/>
                <a:chExt cx="298780" cy="338554"/>
              </a:xfrm>
            </p:grpSpPr>
            <p:sp>
              <p:nvSpPr>
                <p:cNvPr id="70711" name="Oval 41"/>
                <p:cNvSpPr>
                  <a:spLocks noChangeArrowheads="1"/>
                </p:cNvSpPr>
                <p:nvPr/>
              </p:nvSpPr>
              <p:spPr bwMode="auto">
                <a:xfrm>
                  <a:off x="6668221" y="3597533"/>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12" name="TextBox 42"/>
                <p:cNvSpPr txBox="1">
                  <a:spLocks noChangeArrowheads="1"/>
                </p:cNvSpPr>
                <p:nvPr/>
              </p:nvSpPr>
              <p:spPr bwMode="auto">
                <a:xfrm>
                  <a:off x="6623318" y="3519940"/>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5</a:t>
                  </a:r>
                </a:p>
              </p:txBody>
            </p:sp>
          </p:grpSp>
        </p:grpSp>
        <p:cxnSp>
          <p:nvCxnSpPr>
            <p:cNvPr id="70672" name="Straight Connector 44"/>
            <p:cNvCxnSpPr>
              <a:cxnSpLocks noChangeShapeType="1"/>
            </p:cNvCxnSpPr>
            <p:nvPr/>
          </p:nvCxnSpPr>
          <p:spPr bwMode="auto">
            <a:xfrm>
              <a:off x="5719372" y="3788391"/>
              <a:ext cx="12403" cy="653561"/>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3" name="Oval 46"/>
            <p:cNvSpPr>
              <a:spLocks noChangeArrowheads="1"/>
            </p:cNvSpPr>
            <p:nvPr/>
          </p:nvSpPr>
          <p:spPr bwMode="auto">
            <a:xfrm>
              <a:off x="5613334" y="3583570"/>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674" name="TextBox 47"/>
            <p:cNvSpPr txBox="1">
              <a:spLocks noChangeArrowheads="1"/>
            </p:cNvSpPr>
            <p:nvPr/>
          </p:nvSpPr>
          <p:spPr bwMode="auto">
            <a:xfrm>
              <a:off x="5580789" y="3505977"/>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2</a:t>
              </a:r>
            </a:p>
          </p:txBody>
        </p:sp>
        <p:cxnSp>
          <p:nvCxnSpPr>
            <p:cNvPr id="70675" name="Straight Connector 49"/>
            <p:cNvCxnSpPr>
              <a:cxnSpLocks noChangeShapeType="1"/>
            </p:cNvCxnSpPr>
            <p:nvPr/>
          </p:nvCxnSpPr>
          <p:spPr bwMode="auto">
            <a:xfrm>
              <a:off x="6296825" y="5242073"/>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76" name="Oval 51"/>
            <p:cNvSpPr>
              <a:spLocks noChangeArrowheads="1"/>
            </p:cNvSpPr>
            <p:nvPr/>
          </p:nvSpPr>
          <p:spPr bwMode="auto">
            <a:xfrm>
              <a:off x="6202528" y="5656439"/>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677" name="TextBox 52"/>
            <p:cNvSpPr txBox="1">
              <a:spLocks noChangeArrowheads="1"/>
            </p:cNvSpPr>
            <p:nvPr/>
          </p:nvSpPr>
          <p:spPr bwMode="auto">
            <a:xfrm>
              <a:off x="6165793" y="5578846"/>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3</a:t>
              </a:r>
            </a:p>
          </p:txBody>
        </p:sp>
        <p:grpSp>
          <p:nvGrpSpPr>
            <p:cNvPr id="70678" name="Group 53"/>
            <p:cNvGrpSpPr>
              <a:grpSpLocks/>
            </p:cNvGrpSpPr>
            <p:nvPr/>
          </p:nvGrpSpPr>
          <p:grpSpPr bwMode="auto">
            <a:xfrm>
              <a:off x="5428022" y="3794120"/>
              <a:ext cx="298780" cy="640969"/>
              <a:chOff x="2625635" y="2316906"/>
              <a:chExt cx="298780" cy="640969"/>
            </a:xfrm>
          </p:grpSpPr>
          <p:cxnSp>
            <p:nvCxnSpPr>
              <p:cNvPr id="70705" name="Straight Connector 54"/>
              <p:cNvCxnSpPr>
                <a:cxnSpLocks noChangeShapeType="1"/>
              </p:cNvCxnSpPr>
              <p:nvPr/>
            </p:nvCxnSpPr>
            <p:spPr bwMode="auto">
              <a:xfrm>
                <a:off x="2774013" y="25944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06" name="Group 55"/>
              <p:cNvGrpSpPr>
                <a:grpSpLocks/>
              </p:cNvGrpSpPr>
              <p:nvPr/>
            </p:nvGrpSpPr>
            <p:grpSpPr bwMode="auto">
              <a:xfrm>
                <a:off x="2625635" y="2316906"/>
                <a:ext cx="298780" cy="338554"/>
                <a:chOff x="7118580" y="4088704"/>
                <a:chExt cx="298780" cy="338554"/>
              </a:xfrm>
            </p:grpSpPr>
            <p:sp>
              <p:nvSpPr>
                <p:cNvPr id="70707" name="Oval 5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08" name="TextBox 57"/>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1</a:t>
                  </a:r>
                </a:p>
              </p:txBody>
            </p:sp>
          </p:grpSp>
        </p:grpSp>
        <p:grpSp>
          <p:nvGrpSpPr>
            <p:cNvPr id="70679" name="Group 58"/>
            <p:cNvGrpSpPr>
              <a:grpSpLocks/>
            </p:cNvGrpSpPr>
            <p:nvPr/>
          </p:nvGrpSpPr>
          <p:grpSpPr bwMode="auto">
            <a:xfrm>
              <a:off x="5809809" y="5253541"/>
              <a:ext cx="298780" cy="659661"/>
              <a:chOff x="3007422" y="3776327"/>
              <a:chExt cx="298780" cy="659661"/>
            </a:xfrm>
          </p:grpSpPr>
          <p:cxnSp>
            <p:nvCxnSpPr>
              <p:cNvPr id="70701" name="Straight Connector 59"/>
              <p:cNvCxnSpPr>
                <a:cxnSpLocks noChangeShapeType="1"/>
              </p:cNvCxnSpPr>
              <p:nvPr/>
            </p:nvCxnSpPr>
            <p:spPr bwMode="auto">
              <a:xfrm>
                <a:off x="3148837" y="3776327"/>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702" name="Group 60"/>
              <p:cNvGrpSpPr>
                <a:grpSpLocks/>
              </p:cNvGrpSpPr>
              <p:nvPr/>
            </p:nvGrpSpPr>
            <p:grpSpPr bwMode="auto">
              <a:xfrm>
                <a:off x="3007422" y="4097434"/>
                <a:ext cx="298780" cy="338554"/>
                <a:chOff x="7118580" y="4088704"/>
                <a:chExt cx="298780" cy="338554"/>
              </a:xfrm>
            </p:grpSpPr>
            <p:sp>
              <p:nvSpPr>
                <p:cNvPr id="70703" name="Oval 6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04" name="TextBox 62"/>
                <p:cNvSpPr txBox="1">
                  <a:spLocks noChangeArrowheads="1"/>
                </p:cNvSpPr>
                <p:nvPr/>
              </p:nvSpPr>
              <p:spPr bwMode="auto">
                <a:xfrm>
                  <a:off x="7118580"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1</a:t>
                  </a:r>
                </a:p>
              </p:txBody>
            </p:sp>
          </p:grpSp>
        </p:grpSp>
        <p:cxnSp>
          <p:nvCxnSpPr>
            <p:cNvPr id="70680" name="Straight Connector 64"/>
            <p:cNvCxnSpPr>
              <a:cxnSpLocks noChangeShapeType="1"/>
            </p:cNvCxnSpPr>
            <p:nvPr/>
          </p:nvCxnSpPr>
          <p:spPr bwMode="auto">
            <a:xfrm>
              <a:off x="5847222" y="4089283"/>
              <a:ext cx="12251" cy="363445"/>
            </a:xfrm>
            <a:prstGeom prst="line">
              <a:avLst/>
            </a:prstGeom>
            <a:noFill/>
            <a:ln w="22225">
              <a:solidFill>
                <a:srgbClr val="00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81" name="Oval 66"/>
            <p:cNvSpPr>
              <a:spLocks noChangeArrowheads="1"/>
            </p:cNvSpPr>
            <p:nvPr/>
          </p:nvSpPr>
          <p:spPr bwMode="auto">
            <a:xfrm>
              <a:off x="5745055" y="3887666"/>
              <a:ext cx="220510" cy="200099"/>
            </a:xfrm>
            <a:prstGeom prst="ellipse">
              <a:avLst/>
            </a:prstGeom>
            <a:solidFill>
              <a:schemeClr val="bg1"/>
            </a:solidFill>
            <a:ln w="15875">
              <a:solidFill>
                <a:srgbClr val="006633"/>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682" name="TextBox 67"/>
            <p:cNvSpPr txBox="1">
              <a:spLocks noChangeArrowheads="1"/>
            </p:cNvSpPr>
            <p:nvPr/>
          </p:nvSpPr>
          <p:spPr bwMode="auto">
            <a:xfrm>
              <a:off x="5712513" y="3814265"/>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3</a:t>
              </a:r>
            </a:p>
          </p:txBody>
        </p:sp>
        <p:grpSp>
          <p:nvGrpSpPr>
            <p:cNvPr id="70683" name="Group 68"/>
            <p:cNvGrpSpPr>
              <a:grpSpLocks/>
            </p:cNvGrpSpPr>
            <p:nvPr/>
          </p:nvGrpSpPr>
          <p:grpSpPr bwMode="auto">
            <a:xfrm>
              <a:off x="6527391" y="5239838"/>
              <a:ext cx="298780" cy="670225"/>
              <a:chOff x="3366049" y="3770526"/>
              <a:chExt cx="298780" cy="670225"/>
            </a:xfrm>
          </p:grpSpPr>
          <p:cxnSp>
            <p:nvCxnSpPr>
              <p:cNvPr id="70697" name="Straight Connector 69"/>
              <p:cNvCxnSpPr>
                <a:cxnSpLocks noChangeShapeType="1"/>
              </p:cNvCxnSpPr>
              <p:nvPr/>
            </p:nvCxnSpPr>
            <p:spPr bwMode="auto">
              <a:xfrm>
                <a:off x="3496795" y="3770526"/>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8" name="Group 70"/>
              <p:cNvGrpSpPr>
                <a:grpSpLocks/>
              </p:cNvGrpSpPr>
              <p:nvPr/>
            </p:nvGrpSpPr>
            <p:grpSpPr bwMode="auto">
              <a:xfrm>
                <a:off x="3366049" y="4102197"/>
                <a:ext cx="298780" cy="338554"/>
                <a:chOff x="7126748" y="4088704"/>
                <a:chExt cx="298780" cy="338554"/>
              </a:xfrm>
            </p:grpSpPr>
            <p:sp>
              <p:nvSpPr>
                <p:cNvPr id="70699" name="Oval 7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700" name="TextBox 72"/>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3</a:t>
                  </a:r>
                </a:p>
              </p:txBody>
            </p:sp>
          </p:grpSp>
        </p:grpSp>
        <p:grpSp>
          <p:nvGrpSpPr>
            <p:cNvPr id="70684" name="Group 73"/>
            <p:cNvGrpSpPr>
              <a:grpSpLocks/>
            </p:cNvGrpSpPr>
            <p:nvPr/>
          </p:nvGrpSpPr>
          <p:grpSpPr bwMode="auto">
            <a:xfrm>
              <a:off x="6866713" y="5236793"/>
              <a:ext cx="298780" cy="680611"/>
              <a:chOff x="4064326" y="3759579"/>
              <a:chExt cx="298780" cy="680611"/>
            </a:xfrm>
          </p:grpSpPr>
          <p:cxnSp>
            <p:nvCxnSpPr>
              <p:cNvPr id="70693" name="Straight Connector 74"/>
              <p:cNvCxnSpPr>
                <a:cxnSpLocks noChangeShapeType="1"/>
              </p:cNvCxnSpPr>
              <p:nvPr/>
            </p:nvCxnSpPr>
            <p:spPr bwMode="auto">
              <a:xfrm>
                <a:off x="4196385" y="3759579"/>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4" name="Group 75"/>
              <p:cNvGrpSpPr>
                <a:grpSpLocks/>
              </p:cNvGrpSpPr>
              <p:nvPr/>
            </p:nvGrpSpPr>
            <p:grpSpPr bwMode="auto">
              <a:xfrm>
                <a:off x="4064326" y="4101636"/>
                <a:ext cx="298780" cy="338554"/>
                <a:chOff x="7126748" y="4088704"/>
                <a:chExt cx="298780" cy="338554"/>
              </a:xfrm>
            </p:grpSpPr>
            <p:sp>
              <p:nvSpPr>
                <p:cNvPr id="70695" name="Oval 76"/>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696" name="TextBox 77"/>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4</a:t>
                  </a:r>
                </a:p>
              </p:txBody>
            </p:sp>
          </p:grpSp>
        </p:grpSp>
        <p:grpSp>
          <p:nvGrpSpPr>
            <p:cNvPr id="70685" name="Group 78"/>
            <p:cNvGrpSpPr>
              <a:grpSpLocks/>
            </p:cNvGrpSpPr>
            <p:nvPr/>
          </p:nvGrpSpPr>
          <p:grpSpPr bwMode="auto">
            <a:xfrm>
              <a:off x="6330954" y="3789805"/>
              <a:ext cx="298780" cy="646584"/>
              <a:chOff x="3528567" y="2312591"/>
              <a:chExt cx="298780" cy="646584"/>
            </a:xfrm>
          </p:grpSpPr>
          <p:cxnSp>
            <p:nvCxnSpPr>
              <p:cNvPr id="70689" name="Straight Connector 79"/>
              <p:cNvCxnSpPr>
                <a:cxnSpLocks noChangeShapeType="1"/>
              </p:cNvCxnSpPr>
              <p:nvPr/>
            </p:nvCxnSpPr>
            <p:spPr bwMode="auto">
              <a:xfrm>
                <a:off x="3677779" y="2595730"/>
                <a:ext cx="12251" cy="363445"/>
              </a:xfrm>
              <a:prstGeom prst="line">
                <a:avLst/>
              </a:prstGeom>
              <a:noFill/>
              <a:ln w="222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0690" name="Group 80"/>
              <p:cNvGrpSpPr>
                <a:grpSpLocks/>
              </p:cNvGrpSpPr>
              <p:nvPr/>
            </p:nvGrpSpPr>
            <p:grpSpPr bwMode="auto">
              <a:xfrm>
                <a:off x="3528567" y="2312591"/>
                <a:ext cx="298780" cy="338554"/>
                <a:chOff x="7126748" y="4088704"/>
                <a:chExt cx="298780" cy="338554"/>
              </a:xfrm>
            </p:grpSpPr>
            <p:sp>
              <p:nvSpPr>
                <p:cNvPr id="70691" name="Oval 81"/>
                <p:cNvSpPr>
                  <a:spLocks noChangeArrowheads="1"/>
                </p:cNvSpPr>
                <p:nvPr/>
              </p:nvSpPr>
              <p:spPr bwMode="auto">
                <a:xfrm>
                  <a:off x="7163482" y="4166297"/>
                  <a:ext cx="220510" cy="200099"/>
                </a:xfrm>
                <a:prstGeom prst="ellipse">
                  <a:avLst/>
                </a:prstGeom>
                <a:solidFill>
                  <a:schemeClr val="bg1"/>
                </a:solidFill>
                <a:ln w="15875">
                  <a:solidFill>
                    <a:srgbClr val="CC0000"/>
                  </a:solidFill>
                  <a:round/>
                  <a:headEnd/>
                  <a:tailEnd/>
                </a:ln>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0692" name="TextBox 82"/>
                <p:cNvSpPr txBox="1">
                  <a:spLocks noChangeArrowheads="1"/>
                </p:cNvSpPr>
                <p:nvPr/>
              </p:nvSpPr>
              <p:spPr bwMode="auto">
                <a:xfrm>
                  <a:off x="7126748" y="4088704"/>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cs typeface="Arial" panose="020B0604020202020204" pitchFamily="34" charset="0"/>
                    </a:rPr>
                    <a:t>4</a:t>
                  </a:r>
                </a:p>
              </p:txBody>
            </p:sp>
          </p:grpSp>
        </p:grpSp>
        <p:sp>
          <p:nvSpPr>
            <p:cNvPr id="70686" name="TextBox 83"/>
            <p:cNvSpPr txBox="1">
              <a:spLocks noChangeArrowheads="1"/>
            </p:cNvSpPr>
            <p:nvPr/>
          </p:nvSpPr>
          <p:spPr bwMode="auto">
            <a:xfrm>
              <a:off x="4743786" y="4062076"/>
              <a:ext cx="8067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i="1">
                  <a:cs typeface="Arial" panose="020B0604020202020204" pitchFamily="34" charset="0"/>
                </a:rPr>
                <a:t>arrivals</a:t>
              </a:r>
            </a:p>
          </p:txBody>
        </p:sp>
        <p:sp>
          <p:nvSpPr>
            <p:cNvPr id="70687" name="TextBox 84"/>
            <p:cNvSpPr txBox="1">
              <a:spLocks noChangeArrowheads="1"/>
            </p:cNvSpPr>
            <p:nvPr/>
          </p:nvSpPr>
          <p:spPr bwMode="auto">
            <a:xfrm>
              <a:off x="4767502" y="5260730"/>
              <a:ext cx="10865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i="1">
                  <a:cs typeface="Arial" panose="020B0604020202020204" pitchFamily="34" charset="0"/>
                </a:rPr>
                <a:t>departures</a:t>
              </a:r>
            </a:p>
          </p:txBody>
        </p:sp>
        <p:sp>
          <p:nvSpPr>
            <p:cNvPr id="70688" name="TextBox 85"/>
            <p:cNvSpPr txBox="1">
              <a:spLocks noChangeArrowheads="1"/>
            </p:cNvSpPr>
            <p:nvPr/>
          </p:nvSpPr>
          <p:spPr bwMode="auto">
            <a:xfrm>
              <a:off x="4789885" y="4566958"/>
              <a:ext cx="860255" cy="59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275"/>
                </a:lnSpc>
              </a:pPr>
              <a:r>
                <a:rPr lang="en-US" altLang="en-US" sz="1400" i="1">
                  <a:cs typeface="Arial" panose="020B0604020202020204" pitchFamily="34" charset="0"/>
                </a:rPr>
                <a:t>packet in service</a:t>
              </a:r>
            </a:p>
          </p:txBody>
        </p:sp>
      </p:grpSp>
      <p:sp>
        <p:nvSpPr>
          <p:cNvPr id="70661"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5581196C-8E75-4042-913B-C28EB671C702}" type="slidenum">
              <a:rPr lang="en-US" altLang="en-US" sz="1200">
                <a:latin typeface="Tahoma" panose="020B0604030504040204" pitchFamily="34" charset="0"/>
              </a:rPr>
              <a:pPr/>
              <a:t>22</a:t>
            </a:fld>
            <a:endParaRPr lang="en-US" altLang="en-US" sz="1200">
              <a:latin typeface="Tahoma" panose="020B0604030504040204" pitchFamily="34" charset="0"/>
            </a:endParaRPr>
          </a:p>
        </p:txBody>
      </p:sp>
      <p:sp>
        <p:nvSpPr>
          <p:cNvPr id="70662"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noChangeArrowheads="1"/>
          </p:cNvSpPr>
          <p:nvPr>
            <p:ph type="body" idx="1"/>
          </p:nvPr>
        </p:nvSpPr>
        <p:spPr>
          <a:xfrm>
            <a:off x="533400" y="1276350"/>
            <a:ext cx="7772400" cy="4908550"/>
          </a:xfrm>
        </p:spPr>
        <p:txBody>
          <a:bodyPr/>
          <a:lstStyle/>
          <a:p>
            <a:pPr>
              <a:buFont typeface="Wingdings" panose="05000000000000000000" pitchFamily="2" charset="2"/>
              <a:buNone/>
            </a:pPr>
            <a:r>
              <a:rPr lang="en-US" altLang="en-US" i="1">
                <a:solidFill>
                  <a:srgbClr val="CC0000"/>
                </a:solidFill>
              </a:rPr>
              <a:t>Weighted Fair Queuing (WFQ): </a:t>
            </a:r>
          </a:p>
          <a:p>
            <a:r>
              <a:rPr lang="en-US" altLang="en-US"/>
              <a:t>generalized Round Robin</a:t>
            </a:r>
          </a:p>
          <a:p>
            <a:r>
              <a:rPr lang="en-US" altLang="en-US"/>
              <a:t>each class gets weighted amount of service in each cycle</a:t>
            </a:r>
          </a:p>
          <a:p>
            <a:r>
              <a:rPr lang="en-US" altLang="en-US"/>
              <a:t>real-world example?</a:t>
            </a:r>
          </a:p>
          <a:p>
            <a:endParaRPr lang="en-US" altLang="en-US"/>
          </a:p>
        </p:txBody>
      </p:sp>
      <p:pic>
        <p:nvPicPr>
          <p:cNvPr id="72706" name="Picture 4" descr="666 WF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7600" y="3844925"/>
            <a:ext cx="5243513"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17"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846138"/>
            <a:ext cx="6856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Rectangle 2"/>
          <p:cNvSpPr>
            <a:spLocks noGrp="1" noChangeArrowheads="1"/>
          </p:cNvSpPr>
          <p:nvPr>
            <p:ph type="title"/>
          </p:nvPr>
        </p:nvSpPr>
        <p:spPr>
          <a:xfrm>
            <a:off x="533400" y="7938"/>
            <a:ext cx="7772400" cy="1143000"/>
          </a:xfrm>
        </p:spPr>
        <p:txBody>
          <a:bodyPr/>
          <a:lstStyle/>
          <a:p>
            <a:r>
              <a:rPr lang="en-US" altLang="en-US"/>
              <a:t>Scheduling policies: still more</a:t>
            </a:r>
          </a:p>
        </p:txBody>
      </p:sp>
      <p:sp>
        <p:nvSpPr>
          <p:cNvPr id="72709"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E909943C-68B4-4856-9E90-4A01CA57BED3}" type="slidenum">
              <a:rPr lang="en-US" altLang="en-US" sz="1200">
                <a:latin typeface="Tahoma" panose="020B0604030504040204" pitchFamily="34" charset="0"/>
              </a:rPr>
              <a:pPr/>
              <a:t>23</a:t>
            </a:fld>
            <a:endParaRPr lang="en-US" altLang="en-US" sz="1200">
              <a:latin typeface="Tahoma" panose="020B0604030504040204" pitchFamily="34" charset="0"/>
            </a:endParaRPr>
          </a:p>
        </p:txBody>
      </p:sp>
      <p:sp>
        <p:nvSpPr>
          <p:cNvPr id="72710"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3" name="Picture 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1025525"/>
            <a:ext cx="329184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4" name="Rectangle 3"/>
          <p:cNvSpPr>
            <a:spLocks noGrp="1" noChangeArrowheads="1"/>
          </p:cNvSpPr>
          <p:nvPr>
            <p:ph type="body" sz="half" idx="1"/>
          </p:nvPr>
        </p:nvSpPr>
        <p:spPr>
          <a:xfrm>
            <a:off x="533400" y="1600200"/>
            <a:ext cx="3879850" cy="4648200"/>
          </a:xfrm>
        </p:spPr>
        <p:txBody>
          <a:bodyPr/>
          <a:lstStyle/>
          <a:p>
            <a:pPr>
              <a:buFont typeface="Wingdings" panose="05000000000000000000" pitchFamily="2" charset="2"/>
              <a:buNone/>
            </a:pPr>
            <a:r>
              <a:rPr lang="en-US" altLang="en-US" sz="2400"/>
              <a:t>4.1 Overview of Network layer</a:t>
            </a:r>
          </a:p>
          <a:p>
            <a:pPr lvl="1"/>
            <a:r>
              <a:rPr lang="en-US" altLang="en-US">
                <a:latin typeface="Gill Sans MT" panose="020B0502020104020203" pitchFamily="34" charset="0"/>
              </a:rPr>
              <a:t>data plane</a:t>
            </a:r>
          </a:p>
          <a:p>
            <a:pPr lvl="1"/>
            <a:r>
              <a:rPr lang="en-US" altLang="en-US">
                <a:latin typeface="Gill Sans MT" panose="020B0502020104020203" pitchFamily="34" charset="0"/>
              </a:rPr>
              <a:t>control plane</a:t>
            </a:r>
          </a:p>
          <a:p>
            <a:pPr>
              <a:buFont typeface="Wingdings" panose="05000000000000000000" pitchFamily="2" charset="2"/>
              <a:buNone/>
            </a:pPr>
            <a:r>
              <a:rPr lang="en-US" altLang="en-US" sz="2400"/>
              <a:t>4.2 What</a:t>
            </a:r>
            <a:r>
              <a:rPr lang="ja-JP" altLang="en-US" sz="2400"/>
              <a:t>’</a:t>
            </a:r>
            <a:r>
              <a:rPr lang="en-US" altLang="ja-JP" sz="2400"/>
              <a:t>s inside a router</a:t>
            </a:r>
          </a:p>
          <a:p>
            <a:pPr>
              <a:buFont typeface="Wingdings" panose="05000000000000000000" pitchFamily="2" charset="2"/>
              <a:buNone/>
            </a:pPr>
            <a:r>
              <a:rPr lang="en-US" altLang="en-US" sz="2400">
                <a:solidFill>
                  <a:srgbClr val="CC0000"/>
                </a:solidFill>
              </a:rPr>
              <a:t>4.3 IP: Internet Protocol</a:t>
            </a:r>
          </a:p>
          <a:p>
            <a:pPr lvl="1"/>
            <a:r>
              <a:rPr lang="en-US" altLang="en-US">
                <a:solidFill>
                  <a:srgbClr val="CC0000"/>
                </a:solidFill>
                <a:latin typeface="Gill Sans MT" panose="020B0502020104020203" pitchFamily="34" charset="0"/>
              </a:rPr>
              <a:t>datagram format</a:t>
            </a:r>
          </a:p>
          <a:p>
            <a:pPr lvl="1"/>
            <a:r>
              <a:rPr lang="en-US" altLang="en-US">
                <a:solidFill>
                  <a:srgbClr val="CC0000"/>
                </a:solidFill>
                <a:latin typeface="Gill Sans MT" panose="020B0502020104020203" pitchFamily="34" charset="0"/>
              </a:rPr>
              <a:t>fragmentation</a:t>
            </a:r>
          </a:p>
          <a:p>
            <a:pPr lvl="1"/>
            <a:r>
              <a:rPr lang="en-US" altLang="en-US">
                <a:solidFill>
                  <a:srgbClr val="CC0000"/>
                </a:solidFill>
                <a:latin typeface="Gill Sans MT" panose="020B0502020104020203" pitchFamily="34" charset="0"/>
              </a:rPr>
              <a:t>IPv4 addressing</a:t>
            </a:r>
          </a:p>
          <a:p>
            <a:pPr lvl="1"/>
            <a:r>
              <a:rPr lang="en-US" altLang="en-US">
                <a:solidFill>
                  <a:srgbClr val="CC0000"/>
                </a:solidFill>
                <a:latin typeface="Gill Sans MT" panose="020B0502020104020203" pitchFamily="34" charset="0"/>
              </a:rPr>
              <a:t>network address translation</a:t>
            </a:r>
          </a:p>
          <a:p>
            <a:pPr lvl="1"/>
            <a:r>
              <a:rPr lang="en-US" altLang="en-US">
                <a:solidFill>
                  <a:srgbClr val="CC0000"/>
                </a:solidFill>
                <a:latin typeface="Gill Sans MT" panose="020B0502020104020203" pitchFamily="34" charset="0"/>
              </a:rPr>
              <a:t>IPv6</a:t>
            </a:r>
          </a:p>
        </p:txBody>
      </p:sp>
      <p:sp>
        <p:nvSpPr>
          <p:cNvPr id="74756"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4400" dirty="0">
                <a:solidFill>
                  <a:srgbClr val="000099"/>
                </a:solidFill>
                <a:latin typeface="Gill Sans MT" panose="020B0502020104020203" pitchFamily="34" charset="0"/>
              </a:rPr>
              <a:t>Set 4: outline</a:t>
            </a:r>
          </a:p>
        </p:txBody>
      </p:sp>
      <p:sp>
        <p:nvSpPr>
          <p:cNvPr id="74757"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64526416-B32B-4A7B-B442-602DDB784177}" type="slidenum">
              <a:rPr lang="en-US" altLang="en-US" sz="1200">
                <a:latin typeface="Tahoma" panose="020B0604030504040204" pitchFamily="34" charset="0"/>
              </a:rPr>
              <a:pPr/>
              <a:t>24</a:t>
            </a:fld>
            <a:endParaRPr lang="en-US" altLang="en-US" sz="1200">
              <a:latin typeface="Tahoma" panose="020B0604030504040204" pitchFamily="34" charset="0"/>
            </a:endParaRPr>
          </a:p>
        </p:txBody>
      </p:sp>
      <p:sp>
        <p:nvSpPr>
          <p:cNvPr id="74758"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1704975" y="1781175"/>
            <a:ext cx="6534150" cy="4076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778" name="Rectangle 3"/>
          <p:cNvSpPr>
            <a:spLocks noChangeArrowheads="1"/>
          </p:cNvSpPr>
          <p:nvPr/>
        </p:nvSpPr>
        <p:spPr bwMode="auto">
          <a:xfrm>
            <a:off x="1638300" y="1855788"/>
            <a:ext cx="6534150" cy="4076700"/>
          </a:xfrm>
          <a:prstGeom prst="rect">
            <a:avLst/>
          </a:prstGeom>
          <a:solidFill>
            <a:srgbClr val="FFFFFF"/>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779" name="Rectangle 4"/>
          <p:cNvSpPr>
            <a:spLocks noGrp="1" noChangeArrowheads="1"/>
          </p:cNvSpPr>
          <p:nvPr>
            <p:ph type="title"/>
          </p:nvPr>
        </p:nvSpPr>
        <p:spPr>
          <a:xfrm>
            <a:off x="419100" y="133350"/>
            <a:ext cx="7772400" cy="1143000"/>
          </a:xfrm>
        </p:spPr>
        <p:txBody>
          <a:bodyPr/>
          <a:lstStyle/>
          <a:p>
            <a:r>
              <a:rPr lang="en-US" altLang="en-US" sz="4000"/>
              <a:t>The Internet network layer</a:t>
            </a:r>
            <a:endParaRPr lang="en-US" altLang="en-US"/>
          </a:p>
        </p:txBody>
      </p:sp>
      <p:grpSp>
        <p:nvGrpSpPr>
          <p:cNvPr id="75780" name="Group 6"/>
          <p:cNvGrpSpPr>
            <a:grpSpLocks/>
          </p:cNvGrpSpPr>
          <p:nvPr/>
        </p:nvGrpSpPr>
        <p:grpSpPr bwMode="auto">
          <a:xfrm>
            <a:off x="3763963" y="3479800"/>
            <a:ext cx="1258887" cy="1214438"/>
            <a:chOff x="3992" y="2883"/>
            <a:chExt cx="613" cy="765"/>
          </a:xfrm>
        </p:grpSpPr>
        <p:sp>
          <p:nvSpPr>
            <p:cNvPr id="75805" name="Rectangle 7"/>
            <p:cNvSpPr>
              <a:spLocks noChangeArrowheads="1"/>
            </p:cNvSpPr>
            <p:nvPr/>
          </p:nvSpPr>
          <p:spPr bwMode="auto">
            <a:xfrm>
              <a:off x="4023" y="2883"/>
              <a:ext cx="582" cy="73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806" name="Rectangle 8"/>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807" name="Text Box 9"/>
            <p:cNvSpPr txBox="1">
              <a:spLocks noChangeArrowheads="1"/>
            </p:cNvSpPr>
            <p:nvPr/>
          </p:nvSpPr>
          <p:spPr bwMode="auto">
            <a:xfrm>
              <a:off x="3992" y="3071"/>
              <a:ext cx="6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forwarding</a:t>
              </a:r>
            </a:p>
            <a:p>
              <a:pPr algn="ctr"/>
              <a:r>
                <a:rPr lang="en-US" altLang="en-US" sz="1800"/>
                <a:t>table</a:t>
              </a:r>
            </a:p>
          </p:txBody>
        </p:sp>
        <p:sp>
          <p:nvSpPr>
            <p:cNvPr id="75808" name="Line 10"/>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09" name="Line 11"/>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10" name="Line 12"/>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11" name="Line 13"/>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12" name="Line 14"/>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813" name="Line 15"/>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3800" name="Rectangle 16"/>
          <p:cNvSpPr>
            <a:spLocks noGrp="1" noChangeArrowheads="1"/>
          </p:cNvSpPr>
          <p:nvPr>
            <p:ph type="body" sz="half" idx="1"/>
          </p:nvPr>
        </p:nvSpPr>
        <p:spPr>
          <a:xfrm>
            <a:off x="558800" y="1189038"/>
            <a:ext cx="7534275" cy="438150"/>
          </a:xfrm>
        </p:spPr>
        <p:txBody>
          <a:bodyPr/>
          <a:lstStyle/>
          <a:p>
            <a:pPr>
              <a:buFont typeface="Wingdings" charset="0"/>
              <a:buNone/>
              <a:defRPr/>
            </a:pPr>
            <a:r>
              <a:rPr lang="en-US" sz="2400">
                <a:ea typeface="ＭＳ Ｐゴシック" charset="0"/>
                <a:cs typeface="+mn-cs"/>
              </a:rPr>
              <a:t>host, router network layer functions:</a:t>
            </a:r>
          </a:p>
        </p:txBody>
      </p:sp>
      <p:sp>
        <p:nvSpPr>
          <p:cNvPr id="75782" name="Line 17"/>
          <p:cNvSpPr>
            <a:spLocks noChangeShapeType="1"/>
          </p:cNvSpPr>
          <p:nvPr/>
        </p:nvSpPr>
        <p:spPr bwMode="auto">
          <a:xfrm flipV="1">
            <a:off x="1628775" y="5410200"/>
            <a:ext cx="6505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3" name="Line 18"/>
          <p:cNvSpPr>
            <a:spLocks noChangeShapeType="1"/>
          </p:cNvSpPr>
          <p:nvPr/>
        </p:nvSpPr>
        <p:spPr bwMode="auto">
          <a:xfrm flipV="1">
            <a:off x="1657350" y="4886325"/>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84" name="Rectangle 20"/>
          <p:cNvSpPr>
            <a:spLocks noChangeArrowheads="1"/>
          </p:cNvSpPr>
          <p:nvPr/>
        </p:nvSpPr>
        <p:spPr bwMode="auto">
          <a:xfrm>
            <a:off x="1914525" y="2667000"/>
            <a:ext cx="1809750" cy="81915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785" name="Rectangle 21"/>
          <p:cNvSpPr>
            <a:spLocks noChangeArrowheads="1"/>
          </p:cNvSpPr>
          <p:nvPr/>
        </p:nvSpPr>
        <p:spPr bwMode="auto">
          <a:xfrm>
            <a:off x="1847850" y="2733675"/>
            <a:ext cx="1809750" cy="81915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786" name="Text Box 22"/>
          <p:cNvSpPr txBox="1">
            <a:spLocks noChangeArrowheads="1"/>
          </p:cNvSpPr>
          <p:nvPr/>
        </p:nvSpPr>
        <p:spPr bwMode="auto">
          <a:xfrm>
            <a:off x="1836738" y="2714625"/>
            <a:ext cx="18605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dirty="0">
                <a:solidFill>
                  <a:srgbClr val="CC0000"/>
                </a:solidFill>
                <a:latin typeface="Gill Sans MT" panose="020B0502020104020203" pitchFamily="34" charset="0"/>
              </a:rPr>
              <a:t>routing protocols</a:t>
            </a:r>
          </a:p>
          <a:p>
            <a:pPr>
              <a:buFontTx/>
              <a:buChar char="•"/>
            </a:pPr>
            <a:r>
              <a:rPr lang="en-US" altLang="en-US" sz="1600" dirty="0"/>
              <a:t> path selection</a:t>
            </a:r>
          </a:p>
          <a:p>
            <a:pPr>
              <a:buFontTx/>
              <a:buChar char="•"/>
            </a:pPr>
            <a:r>
              <a:rPr lang="en-US" altLang="en-US" sz="1600" dirty="0"/>
              <a:t> RIP, OSPF, BGP</a:t>
            </a:r>
            <a:endParaRPr lang="en-US" altLang="en-US" sz="1800" dirty="0"/>
          </a:p>
        </p:txBody>
      </p:sp>
      <p:sp>
        <p:nvSpPr>
          <p:cNvPr id="75787" name="Freeform 23"/>
          <p:cNvSpPr>
            <a:spLocks/>
          </p:cNvSpPr>
          <p:nvPr/>
        </p:nvSpPr>
        <p:spPr bwMode="auto">
          <a:xfrm>
            <a:off x="3143250" y="3657600"/>
            <a:ext cx="628650"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75788" name="Group 24"/>
          <p:cNvGrpSpPr>
            <a:grpSpLocks/>
          </p:cNvGrpSpPr>
          <p:nvPr/>
        </p:nvGrpSpPr>
        <p:grpSpPr bwMode="auto">
          <a:xfrm>
            <a:off x="5092700" y="2576513"/>
            <a:ext cx="3000375" cy="1181100"/>
            <a:chOff x="102" y="1272"/>
            <a:chExt cx="1890" cy="744"/>
          </a:xfrm>
        </p:grpSpPr>
        <p:sp>
          <p:nvSpPr>
            <p:cNvPr id="75802" name="Rectangle 25"/>
            <p:cNvSpPr>
              <a:spLocks noChangeArrowheads="1"/>
            </p:cNvSpPr>
            <p:nvPr/>
          </p:nvSpPr>
          <p:spPr bwMode="auto">
            <a:xfrm>
              <a:off x="144" y="1272"/>
              <a:ext cx="1848" cy="6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803" name="Rectangle 26"/>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804" name="Text Box 27"/>
            <p:cNvSpPr txBox="1">
              <a:spLocks noChangeArrowheads="1"/>
            </p:cNvSpPr>
            <p:nvPr/>
          </p:nvSpPr>
          <p:spPr bwMode="auto">
            <a:xfrm>
              <a:off x="116" y="1287"/>
              <a:ext cx="181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latin typeface="Gill Sans MT" panose="020B0502020104020203" pitchFamily="34" charset="0"/>
                </a:rPr>
                <a:t>IP protocol</a:t>
              </a:r>
            </a:p>
            <a:p>
              <a:pPr>
                <a:buFontTx/>
                <a:buChar char="•"/>
              </a:pPr>
              <a:r>
                <a:rPr lang="en-US" altLang="en-US" sz="1600"/>
                <a:t> addressing conventions</a:t>
              </a:r>
            </a:p>
            <a:p>
              <a:pPr>
                <a:buFontTx/>
                <a:buChar char="•"/>
              </a:pPr>
              <a:r>
                <a:rPr lang="en-US" altLang="en-US" sz="1600"/>
                <a:t> datagram format</a:t>
              </a:r>
            </a:p>
            <a:p>
              <a:pPr>
                <a:buFontTx/>
                <a:buChar char="•"/>
              </a:pPr>
              <a:r>
                <a:rPr lang="en-US" altLang="en-US" sz="1600"/>
                <a:t> packet handling conventions</a:t>
              </a:r>
              <a:endParaRPr lang="en-US" altLang="en-US" sz="1800"/>
            </a:p>
          </p:txBody>
        </p:sp>
      </p:grpSp>
      <p:sp>
        <p:nvSpPr>
          <p:cNvPr id="75789" name="Rectangle 29"/>
          <p:cNvSpPr>
            <a:spLocks noChangeArrowheads="1"/>
          </p:cNvSpPr>
          <p:nvPr/>
        </p:nvSpPr>
        <p:spPr bwMode="auto">
          <a:xfrm>
            <a:off x="5216525" y="3878263"/>
            <a:ext cx="1933575" cy="8477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790" name="Rectangle 30"/>
          <p:cNvSpPr>
            <a:spLocks noChangeArrowheads="1"/>
          </p:cNvSpPr>
          <p:nvPr/>
        </p:nvSpPr>
        <p:spPr bwMode="auto">
          <a:xfrm>
            <a:off x="5149850" y="3946525"/>
            <a:ext cx="1933575" cy="847725"/>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791" name="Text Box 31"/>
          <p:cNvSpPr txBox="1">
            <a:spLocks noChangeArrowheads="1"/>
          </p:cNvSpPr>
          <p:nvPr/>
        </p:nvSpPr>
        <p:spPr bwMode="auto">
          <a:xfrm>
            <a:off x="5162550" y="3911600"/>
            <a:ext cx="190023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latin typeface="Gill Sans MT" panose="020B0502020104020203" pitchFamily="34" charset="0"/>
              </a:rPr>
              <a:t>ICMP protocol</a:t>
            </a:r>
          </a:p>
          <a:p>
            <a:pPr>
              <a:buFontTx/>
              <a:buChar char="•"/>
            </a:pPr>
            <a:r>
              <a:rPr lang="en-US" altLang="en-US" sz="1600"/>
              <a:t> error reporting</a:t>
            </a:r>
          </a:p>
          <a:p>
            <a:pPr>
              <a:buFontTx/>
              <a:buChar char="•"/>
            </a:pPr>
            <a:r>
              <a:rPr lang="en-US" altLang="en-US" sz="1600"/>
              <a:t> router </a:t>
            </a:r>
            <a:r>
              <a:rPr lang="ja-JP" altLang="en-US" sz="1600"/>
              <a:t>“</a:t>
            </a:r>
            <a:r>
              <a:rPr lang="en-US" altLang="ja-JP" sz="1600"/>
              <a:t>signaling</a:t>
            </a:r>
            <a:r>
              <a:rPr lang="ja-JP" altLang="en-US" sz="1600"/>
              <a:t>”</a:t>
            </a:r>
            <a:endParaRPr lang="en-US" altLang="en-US" sz="1800"/>
          </a:p>
        </p:txBody>
      </p:sp>
      <p:sp>
        <p:nvSpPr>
          <p:cNvPr id="75792" name="Line 32"/>
          <p:cNvSpPr>
            <a:spLocks noChangeShapeType="1"/>
          </p:cNvSpPr>
          <p:nvPr/>
        </p:nvSpPr>
        <p:spPr bwMode="auto">
          <a:xfrm flipV="1">
            <a:off x="1657350" y="2466975"/>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793" name="Text Box 33"/>
          <p:cNvSpPr txBox="1">
            <a:spLocks noChangeArrowheads="1"/>
          </p:cNvSpPr>
          <p:nvPr/>
        </p:nvSpPr>
        <p:spPr bwMode="auto">
          <a:xfrm>
            <a:off x="3098800" y="1989138"/>
            <a:ext cx="283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bg2"/>
                </a:solidFill>
              </a:rPr>
              <a:t>transport layer: TCP, UDP</a:t>
            </a:r>
            <a:endParaRPr lang="en-US" altLang="en-US" sz="1800"/>
          </a:p>
        </p:txBody>
      </p:sp>
      <p:sp>
        <p:nvSpPr>
          <p:cNvPr id="75794" name="Text Box 34"/>
          <p:cNvSpPr txBox="1">
            <a:spLocks noChangeArrowheads="1"/>
          </p:cNvSpPr>
          <p:nvPr/>
        </p:nvSpPr>
        <p:spPr bwMode="auto">
          <a:xfrm>
            <a:off x="4213225" y="4960938"/>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bg2"/>
                </a:solidFill>
              </a:rPr>
              <a:t>link layer</a:t>
            </a:r>
            <a:endParaRPr lang="en-US" altLang="en-US" sz="1800"/>
          </a:p>
        </p:txBody>
      </p:sp>
      <p:sp>
        <p:nvSpPr>
          <p:cNvPr id="75795" name="Text Box 35"/>
          <p:cNvSpPr txBox="1">
            <a:spLocks noChangeArrowheads="1"/>
          </p:cNvSpPr>
          <p:nvPr/>
        </p:nvSpPr>
        <p:spPr bwMode="auto">
          <a:xfrm>
            <a:off x="4060825" y="5484813"/>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bg2"/>
                </a:solidFill>
              </a:rPr>
              <a:t>physical layer</a:t>
            </a:r>
            <a:endParaRPr lang="en-US" altLang="en-US" sz="1800"/>
          </a:p>
        </p:txBody>
      </p:sp>
      <p:sp>
        <p:nvSpPr>
          <p:cNvPr id="75796" name="Text Box 36"/>
          <p:cNvSpPr txBox="1">
            <a:spLocks noChangeArrowheads="1"/>
          </p:cNvSpPr>
          <p:nvPr/>
        </p:nvSpPr>
        <p:spPr bwMode="auto">
          <a:xfrm>
            <a:off x="319088" y="3259138"/>
            <a:ext cx="12525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a:solidFill>
                  <a:srgbClr val="CC0000"/>
                </a:solidFill>
              </a:rPr>
              <a:t>network</a:t>
            </a:r>
          </a:p>
          <a:p>
            <a:pPr algn="r"/>
            <a:r>
              <a:rPr lang="en-US" altLang="en-US">
                <a:solidFill>
                  <a:srgbClr val="CC0000"/>
                </a:solidFill>
              </a:rPr>
              <a:t>layer</a:t>
            </a:r>
            <a:endParaRPr lang="en-US" altLang="en-US" sz="1800">
              <a:solidFill>
                <a:srgbClr val="CC0000"/>
              </a:solidFill>
            </a:endParaRPr>
          </a:p>
        </p:txBody>
      </p:sp>
      <p:sp>
        <p:nvSpPr>
          <p:cNvPr id="75797" name="Line 37"/>
          <p:cNvSpPr>
            <a:spLocks noChangeShapeType="1"/>
          </p:cNvSpPr>
          <p:nvPr/>
        </p:nvSpPr>
        <p:spPr bwMode="auto">
          <a:xfrm flipV="1">
            <a:off x="1381125" y="2486025"/>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5798" name="Line 38"/>
          <p:cNvSpPr>
            <a:spLocks noChangeShapeType="1"/>
          </p:cNvSpPr>
          <p:nvPr/>
        </p:nvSpPr>
        <p:spPr bwMode="auto">
          <a:xfrm>
            <a:off x="1381125" y="4152900"/>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75799" name="Picture 4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8" y="938213"/>
            <a:ext cx="5942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0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7C045912-A882-458F-B225-98B315840767}" type="slidenum">
              <a:rPr lang="en-US" altLang="en-US" sz="1200">
                <a:latin typeface="Tahoma" panose="020B0604030504040204" pitchFamily="34" charset="0"/>
              </a:rPr>
              <a:pPr/>
              <a:t>25</a:t>
            </a:fld>
            <a:endParaRPr lang="en-US" altLang="en-US" sz="1200">
              <a:latin typeface="Tahoma" panose="020B0604030504040204" pitchFamily="34" charset="0"/>
            </a:endParaRPr>
          </a:p>
        </p:txBody>
      </p:sp>
      <p:sp>
        <p:nvSpPr>
          <p:cNvPr id="7580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1" name="Group 55"/>
          <p:cNvGrpSpPr>
            <a:grpSpLocks/>
          </p:cNvGrpSpPr>
          <p:nvPr/>
        </p:nvGrpSpPr>
        <p:grpSpPr bwMode="auto">
          <a:xfrm>
            <a:off x="3062288" y="963613"/>
            <a:ext cx="4127500" cy="5326062"/>
            <a:chOff x="1929" y="607"/>
            <a:chExt cx="2600" cy="3355"/>
          </a:xfrm>
        </p:grpSpPr>
        <p:sp>
          <p:nvSpPr>
            <p:cNvPr id="76832" name="Rectangle 4"/>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6833" name="Rectangle 5"/>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76834" name="Text Box 6"/>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ver</a:t>
              </a:r>
              <a:endParaRPr lang="en-US" altLang="en-US"/>
            </a:p>
          </p:txBody>
        </p:sp>
        <p:sp>
          <p:nvSpPr>
            <p:cNvPr id="76835" name="Text Box 7"/>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length</a:t>
              </a:r>
            </a:p>
          </p:txBody>
        </p:sp>
        <p:sp>
          <p:nvSpPr>
            <p:cNvPr id="76836" name="Line 8"/>
            <p:cNvSpPr>
              <a:spLocks noChangeShapeType="1"/>
            </p:cNvSpPr>
            <p:nvPr/>
          </p:nvSpPr>
          <p:spPr bwMode="auto">
            <a:xfrm>
              <a:off x="1988" y="1261"/>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37" name="Line 9"/>
            <p:cNvSpPr>
              <a:spLocks noChangeShapeType="1"/>
            </p:cNvSpPr>
            <p:nvPr/>
          </p:nvSpPr>
          <p:spPr bwMode="auto">
            <a:xfrm flipH="1" flipV="1">
              <a:off x="3210" y="941"/>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38" name="Text Box 10"/>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32 bits</a:t>
              </a:r>
              <a:endParaRPr lang="en-US" altLang="en-US"/>
            </a:p>
          </p:txBody>
        </p:sp>
        <p:sp>
          <p:nvSpPr>
            <p:cNvPr id="76839" name="Line 11"/>
            <p:cNvSpPr>
              <a:spLocks noChangeShapeType="1"/>
            </p:cNvSpPr>
            <p:nvPr/>
          </p:nvSpPr>
          <p:spPr bwMode="auto">
            <a:xfrm>
              <a:off x="3552" y="762"/>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40" name="Line 12"/>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41" name="Text Box 13"/>
            <p:cNvSpPr txBox="1">
              <a:spLocks noChangeArrowheads="1"/>
            </p:cNvSpPr>
            <p:nvPr/>
          </p:nvSpPr>
          <p:spPr bwMode="auto">
            <a:xfrm>
              <a:off x="2606" y="2792"/>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t>data </a:t>
              </a:r>
            </a:p>
            <a:p>
              <a:pPr algn="ctr"/>
              <a:r>
                <a:rPr lang="en-US" altLang="en-US" sz="2000"/>
                <a:t>(variable length,</a:t>
              </a:r>
            </a:p>
            <a:p>
              <a:pPr algn="ctr"/>
              <a:r>
                <a:rPr lang="en-US" altLang="en-US" sz="2000"/>
                <a:t>typically a TCP </a:t>
              </a:r>
            </a:p>
            <a:p>
              <a:pPr algn="ctr"/>
              <a:r>
                <a:rPr lang="en-US" altLang="en-US" sz="2000"/>
                <a:t>or UDP segment)</a:t>
              </a:r>
              <a:endParaRPr lang="en-US" altLang="en-US"/>
            </a:p>
          </p:txBody>
        </p:sp>
        <p:sp>
          <p:nvSpPr>
            <p:cNvPr id="76842"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16-bit identifier</a:t>
              </a:r>
              <a:endParaRPr lang="en-US" altLang="en-US" sz="2000"/>
            </a:p>
          </p:txBody>
        </p:sp>
        <p:sp>
          <p:nvSpPr>
            <p:cNvPr id="76843" name="Line 15"/>
            <p:cNvSpPr>
              <a:spLocks noChangeShapeType="1"/>
            </p:cNvSpPr>
            <p:nvPr/>
          </p:nvSpPr>
          <p:spPr bwMode="auto">
            <a:xfrm flipV="1">
              <a:off x="1984" y="22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44" name="Line 16"/>
            <p:cNvSpPr>
              <a:spLocks noChangeShapeType="1"/>
            </p:cNvSpPr>
            <p:nvPr/>
          </p:nvSpPr>
          <p:spPr bwMode="auto">
            <a:xfrm flipV="1">
              <a:off x="1984" y="25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45" name="Text Box 17"/>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header</a:t>
              </a:r>
            </a:p>
            <a:p>
              <a:pPr algn="ctr"/>
              <a:r>
                <a:rPr lang="en-US" altLang="en-US" sz="1800"/>
                <a:t> checksum</a:t>
              </a:r>
            </a:p>
          </p:txBody>
        </p:sp>
        <p:sp>
          <p:nvSpPr>
            <p:cNvPr id="76846" name="Text Box 18"/>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time to</a:t>
              </a:r>
            </a:p>
            <a:p>
              <a:pPr algn="ctr"/>
              <a:r>
                <a:rPr lang="en-US" altLang="en-US" sz="1800"/>
                <a:t>live</a:t>
              </a:r>
            </a:p>
          </p:txBody>
        </p:sp>
        <p:sp>
          <p:nvSpPr>
            <p:cNvPr id="76847" name="Text Box 19"/>
            <p:cNvSpPr txBox="1">
              <a:spLocks noChangeArrowheads="1"/>
            </p:cNvSpPr>
            <p:nvPr/>
          </p:nvSpPr>
          <p:spPr bwMode="auto">
            <a:xfrm>
              <a:off x="2369" y="1959"/>
              <a:ext cx="1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32 bit source IP address</a:t>
              </a:r>
              <a:endParaRPr lang="en-US" altLang="en-US"/>
            </a:p>
          </p:txBody>
        </p:sp>
        <p:sp>
          <p:nvSpPr>
            <p:cNvPr id="76848" name="Text Box 31"/>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head.</a:t>
              </a:r>
            </a:p>
            <a:p>
              <a:pPr algn="ctr"/>
              <a:r>
                <a:rPr lang="en-US" altLang="en-US" sz="1800"/>
                <a:t>len</a:t>
              </a:r>
              <a:endParaRPr lang="en-US" altLang="en-US"/>
            </a:p>
          </p:txBody>
        </p:sp>
        <p:sp>
          <p:nvSpPr>
            <p:cNvPr id="76849" name="Text Box 32"/>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type of</a:t>
              </a:r>
            </a:p>
            <a:p>
              <a:pPr algn="ctr"/>
              <a:r>
                <a:rPr lang="en-US" altLang="en-US" sz="1800"/>
                <a:t>service</a:t>
              </a:r>
              <a:endParaRPr lang="en-US" altLang="en-US"/>
            </a:p>
          </p:txBody>
        </p:sp>
        <p:sp>
          <p:nvSpPr>
            <p:cNvPr id="76850" name="Line 33"/>
            <p:cNvSpPr>
              <a:spLocks noChangeShapeType="1"/>
            </p:cNvSpPr>
            <p:nvPr/>
          </p:nvSpPr>
          <p:spPr bwMode="auto">
            <a:xfrm flipH="1" flipV="1">
              <a:off x="2646" y="93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1" name="Line 34"/>
            <p:cNvSpPr>
              <a:spLocks noChangeShapeType="1"/>
            </p:cNvSpPr>
            <p:nvPr/>
          </p:nvSpPr>
          <p:spPr bwMode="auto">
            <a:xfrm flipH="1" flipV="1">
              <a:off x="2259" y="9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2" name="Line 37"/>
            <p:cNvSpPr>
              <a:spLocks noChangeShapeType="1"/>
            </p:cNvSpPr>
            <p:nvPr/>
          </p:nvSpPr>
          <p:spPr bwMode="auto">
            <a:xfrm flipH="1" flipV="1">
              <a:off x="3210" y="1265"/>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3"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flgs</a:t>
              </a:r>
              <a:endParaRPr lang="en-US" altLang="en-US" sz="2000"/>
            </a:p>
          </p:txBody>
        </p:sp>
        <p:sp>
          <p:nvSpPr>
            <p:cNvPr id="76854" name="Line 39"/>
            <p:cNvSpPr>
              <a:spLocks noChangeShapeType="1"/>
            </p:cNvSpPr>
            <p:nvPr/>
          </p:nvSpPr>
          <p:spPr bwMode="auto">
            <a:xfrm flipH="1" flipV="1">
              <a:off x="3504" y="125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5"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fragment</a:t>
              </a:r>
            </a:p>
            <a:p>
              <a:pPr algn="ctr"/>
              <a:r>
                <a:rPr lang="en-US" altLang="en-US" sz="1800"/>
                <a:t> offset</a:t>
              </a:r>
              <a:endParaRPr lang="en-US" altLang="en-US" sz="2000"/>
            </a:p>
          </p:txBody>
        </p:sp>
        <p:sp>
          <p:nvSpPr>
            <p:cNvPr id="76856" name="Line 43"/>
            <p:cNvSpPr>
              <a:spLocks noChangeShapeType="1"/>
            </p:cNvSpPr>
            <p:nvPr/>
          </p:nvSpPr>
          <p:spPr bwMode="auto">
            <a:xfrm flipV="1">
              <a:off x="1984" y="1581"/>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7" name="Line 44"/>
            <p:cNvSpPr>
              <a:spLocks noChangeShapeType="1"/>
            </p:cNvSpPr>
            <p:nvPr/>
          </p:nvSpPr>
          <p:spPr bwMode="auto">
            <a:xfrm flipH="1" flipV="1">
              <a:off x="3210" y="158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8" name="Line 45"/>
            <p:cNvSpPr>
              <a:spLocks noChangeShapeType="1"/>
            </p:cNvSpPr>
            <p:nvPr/>
          </p:nvSpPr>
          <p:spPr bwMode="auto">
            <a:xfrm flipV="1">
              <a:off x="1972" y="19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59" name="Text Box 46"/>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upper</a:t>
              </a:r>
            </a:p>
            <a:p>
              <a:pPr algn="ctr"/>
              <a:r>
                <a:rPr lang="en-US" altLang="en-US" sz="1800"/>
                <a:t> layer</a:t>
              </a:r>
            </a:p>
          </p:txBody>
        </p:sp>
        <p:sp>
          <p:nvSpPr>
            <p:cNvPr id="76860" name="Line 47"/>
            <p:cNvSpPr>
              <a:spLocks noChangeShapeType="1"/>
            </p:cNvSpPr>
            <p:nvPr/>
          </p:nvSpPr>
          <p:spPr bwMode="auto">
            <a:xfrm flipH="1" flipV="1">
              <a:off x="2610" y="158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61" name="Text Box 49"/>
            <p:cNvSpPr txBox="1">
              <a:spLocks noChangeArrowheads="1"/>
            </p:cNvSpPr>
            <p:nvPr/>
          </p:nvSpPr>
          <p:spPr bwMode="auto">
            <a:xfrm>
              <a:off x="2262" y="2235"/>
              <a:ext cx="1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32 bit destination IP address</a:t>
              </a:r>
              <a:endParaRPr lang="en-US" altLang="en-US"/>
            </a:p>
          </p:txBody>
        </p:sp>
        <p:sp>
          <p:nvSpPr>
            <p:cNvPr id="76862" name="Line 50"/>
            <p:cNvSpPr>
              <a:spLocks noChangeShapeType="1"/>
            </p:cNvSpPr>
            <p:nvPr/>
          </p:nvSpPr>
          <p:spPr bwMode="auto">
            <a:xfrm flipV="1">
              <a:off x="1984" y="2787"/>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63" name="Text Box 51"/>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options (if any)</a:t>
              </a:r>
              <a:endParaRPr lang="en-US" altLang="en-US"/>
            </a:p>
          </p:txBody>
        </p:sp>
      </p:grpSp>
      <p:sp>
        <p:nvSpPr>
          <p:cNvPr id="76802" name="Rectangle 2"/>
          <p:cNvSpPr>
            <a:spLocks noGrp="1" noChangeArrowheads="1"/>
          </p:cNvSpPr>
          <p:nvPr>
            <p:ph type="title"/>
          </p:nvPr>
        </p:nvSpPr>
        <p:spPr>
          <a:xfrm>
            <a:off x="520700" y="0"/>
            <a:ext cx="7772400" cy="781050"/>
          </a:xfrm>
        </p:spPr>
        <p:txBody>
          <a:bodyPr/>
          <a:lstStyle/>
          <a:p>
            <a:r>
              <a:rPr lang="en-US" altLang="en-US" sz="4000"/>
              <a:t>IP datagram format</a:t>
            </a:r>
            <a:endParaRPr lang="en-US" altLang="en-US"/>
          </a:p>
        </p:txBody>
      </p:sp>
      <p:grpSp>
        <p:nvGrpSpPr>
          <p:cNvPr id="3" name="Group 56"/>
          <p:cNvGrpSpPr>
            <a:grpSpLocks/>
          </p:cNvGrpSpPr>
          <p:nvPr/>
        </p:nvGrpSpPr>
        <p:grpSpPr bwMode="auto">
          <a:xfrm>
            <a:off x="768350" y="858838"/>
            <a:ext cx="2501900" cy="792162"/>
            <a:chOff x="484" y="541"/>
            <a:chExt cx="1576" cy="499"/>
          </a:xfrm>
        </p:grpSpPr>
        <p:sp>
          <p:nvSpPr>
            <p:cNvPr id="76830" name="Text Box 20"/>
            <p:cNvSpPr txBox="1">
              <a:spLocks noChangeArrowheads="1"/>
            </p:cNvSpPr>
            <p:nvPr/>
          </p:nvSpPr>
          <p:spPr bwMode="auto">
            <a:xfrm>
              <a:off x="484" y="541"/>
              <a:ext cx="13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800"/>
                <a:t>IP protocol version</a:t>
              </a:r>
            </a:p>
            <a:p>
              <a:pPr algn="r"/>
              <a:r>
                <a:rPr lang="en-US" altLang="en-US" sz="1800"/>
                <a:t>number</a:t>
              </a:r>
              <a:endParaRPr lang="en-US" altLang="en-US" sz="1000"/>
            </a:p>
          </p:txBody>
        </p:sp>
        <p:sp>
          <p:nvSpPr>
            <p:cNvPr id="76831" name="Line 23"/>
            <p:cNvSpPr>
              <a:spLocks noChangeShapeType="1"/>
            </p:cNvSpPr>
            <p:nvPr/>
          </p:nvSpPr>
          <p:spPr bwMode="auto">
            <a:xfrm>
              <a:off x="1727" y="749"/>
              <a:ext cx="333" cy="2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57"/>
          <p:cNvGrpSpPr>
            <a:grpSpLocks/>
          </p:cNvGrpSpPr>
          <p:nvPr/>
        </p:nvGrpSpPr>
        <p:grpSpPr bwMode="auto">
          <a:xfrm>
            <a:off x="1258888" y="1406525"/>
            <a:ext cx="2416175" cy="641350"/>
            <a:chOff x="793" y="886"/>
            <a:chExt cx="1522" cy="404"/>
          </a:xfrm>
        </p:grpSpPr>
        <p:sp>
          <p:nvSpPr>
            <p:cNvPr id="76828" name="Text Box 21"/>
            <p:cNvSpPr txBox="1">
              <a:spLocks noChangeArrowheads="1"/>
            </p:cNvSpPr>
            <p:nvPr/>
          </p:nvSpPr>
          <p:spPr bwMode="auto">
            <a:xfrm>
              <a:off x="793" y="886"/>
              <a:ext cx="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800"/>
                <a:t>header length</a:t>
              </a:r>
            </a:p>
            <a:p>
              <a:pPr algn="r"/>
              <a:r>
                <a:rPr lang="en-US" altLang="en-US" sz="1800"/>
                <a:t> (bytes)</a:t>
              </a:r>
              <a:endParaRPr lang="en-US" altLang="en-US" sz="1000"/>
            </a:p>
          </p:txBody>
        </p:sp>
        <p:sp>
          <p:nvSpPr>
            <p:cNvPr id="76829" name="Line 24"/>
            <p:cNvSpPr>
              <a:spLocks noChangeShapeType="1"/>
            </p:cNvSpPr>
            <p:nvPr/>
          </p:nvSpPr>
          <p:spPr bwMode="auto">
            <a:xfrm>
              <a:off x="1745" y="1100"/>
              <a:ext cx="570" cy="9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60"/>
          <p:cNvGrpSpPr>
            <a:grpSpLocks/>
          </p:cNvGrpSpPr>
          <p:nvPr/>
        </p:nvGrpSpPr>
        <p:grpSpPr bwMode="auto">
          <a:xfrm>
            <a:off x="727075" y="2732088"/>
            <a:ext cx="3624263" cy="1592262"/>
            <a:chOff x="458" y="1721"/>
            <a:chExt cx="2283" cy="1003"/>
          </a:xfrm>
        </p:grpSpPr>
        <p:sp>
          <p:nvSpPr>
            <p:cNvPr id="76826" name="Text Box 27"/>
            <p:cNvSpPr txBox="1">
              <a:spLocks noChangeArrowheads="1"/>
            </p:cNvSpPr>
            <p:nvPr/>
          </p:nvSpPr>
          <p:spPr bwMode="auto">
            <a:xfrm>
              <a:off x="458" y="2320"/>
              <a:ext cx="1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800"/>
                <a:t>upper layer protocol</a:t>
              </a:r>
            </a:p>
            <a:p>
              <a:pPr algn="r"/>
              <a:r>
                <a:rPr lang="en-US" altLang="en-US" sz="1800"/>
                <a:t>to deliver payload to</a:t>
              </a:r>
            </a:p>
          </p:txBody>
        </p:sp>
        <p:sp>
          <p:nvSpPr>
            <p:cNvPr id="76827" name="Line 28"/>
            <p:cNvSpPr>
              <a:spLocks noChangeShapeType="1"/>
            </p:cNvSpPr>
            <p:nvPr/>
          </p:nvSpPr>
          <p:spPr bwMode="auto">
            <a:xfrm flipV="1">
              <a:off x="1817" y="1721"/>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61"/>
          <p:cNvGrpSpPr>
            <a:grpSpLocks/>
          </p:cNvGrpSpPr>
          <p:nvPr/>
        </p:nvGrpSpPr>
        <p:grpSpPr bwMode="auto">
          <a:xfrm>
            <a:off x="6846888" y="1054100"/>
            <a:ext cx="2176462" cy="735013"/>
            <a:chOff x="4313" y="664"/>
            <a:chExt cx="1371" cy="463"/>
          </a:xfrm>
        </p:grpSpPr>
        <p:sp>
          <p:nvSpPr>
            <p:cNvPr id="76824" name="Text Box 26"/>
            <p:cNvSpPr txBox="1">
              <a:spLocks noChangeArrowheads="1"/>
            </p:cNvSpPr>
            <p:nvPr/>
          </p:nvSpPr>
          <p:spPr bwMode="auto">
            <a:xfrm>
              <a:off x="4648" y="664"/>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total datagram</a:t>
              </a:r>
            </a:p>
            <a:p>
              <a:r>
                <a:rPr lang="en-US" altLang="en-US" sz="1800"/>
                <a:t>length (bytes)</a:t>
              </a:r>
            </a:p>
          </p:txBody>
        </p:sp>
        <p:sp>
          <p:nvSpPr>
            <p:cNvPr id="76825" name="Line 30"/>
            <p:cNvSpPr>
              <a:spLocks noChangeShapeType="1"/>
            </p:cNvSpPr>
            <p:nvPr/>
          </p:nvSpPr>
          <p:spPr bwMode="auto">
            <a:xfrm flipH="1">
              <a:off x="4313" y="869"/>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58"/>
          <p:cNvGrpSpPr>
            <a:grpSpLocks/>
          </p:cNvGrpSpPr>
          <p:nvPr/>
        </p:nvGrpSpPr>
        <p:grpSpPr bwMode="auto">
          <a:xfrm>
            <a:off x="1293813" y="1760538"/>
            <a:ext cx="3028950" cy="565150"/>
            <a:chOff x="815" y="1109"/>
            <a:chExt cx="1908" cy="356"/>
          </a:xfrm>
        </p:grpSpPr>
        <p:sp>
          <p:nvSpPr>
            <p:cNvPr id="76822" name="Text Box 35"/>
            <p:cNvSpPr txBox="1">
              <a:spLocks noChangeArrowheads="1"/>
            </p:cNvSpPr>
            <p:nvPr/>
          </p:nvSpPr>
          <p:spPr bwMode="auto">
            <a:xfrm>
              <a:off x="815" y="1234"/>
              <a:ext cx="10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ja-JP" altLang="en-US" sz="1800"/>
                <a:t>“</a:t>
              </a:r>
              <a:r>
                <a:rPr lang="en-US" altLang="ja-JP" sz="1800"/>
                <a:t>type</a:t>
              </a:r>
              <a:r>
                <a:rPr lang="ja-JP" altLang="en-US" sz="1800"/>
                <a:t>”</a:t>
              </a:r>
              <a:r>
                <a:rPr lang="en-US" altLang="ja-JP" sz="1800"/>
                <a:t> of data </a:t>
              </a:r>
              <a:endParaRPr lang="en-US" altLang="en-US" sz="1000"/>
            </a:p>
          </p:txBody>
        </p:sp>
        <p:sp>
          <p:nvSpPr>
            <p:cNvPr id="76823" name="Line 36"/>
            <p:cNvSpPr>
              <a:spLocks noChangeShapeType="1"/>
            </p:cNvSpPr>
            <p:nvPr/>
          </p:nvSpPr>
          <p:spPr bwMode="auto">
            <a:xfrm flipV="1">
              <a:off x="1757" y="1109"/>
              <a:ext cx="966" cy="2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62"/>
          <p:cNvGrpSpPr>
            <a:grpSpLocks/>
          </p:cNvGrpSpPr>
          <p:nvPr/>
        </p:nvGrpSpPr>
        <p:grpSpPr bwMode="auto">
          <a:xfrm>
            <a:off x="4951413" y="1787525"/>
            <a:ext cx="4102100" cy="915988"/>
            <a:chOff x="3119" y="1126"/>
            <a:chExt cx="2584" cy="577"/>
          </a:xfrm>
        </p:grpSpPr>
        <p:sp>
          <p:nvSpPr>
            <p:cNvPr id="76818" name="Text Box 25"/>
            <p:cNvSpPr txBox="1">
              <a:spLocks noChangeArrowheads="1"/>
            </p:cNvSpPr>
            <p:nvPr/>
          </p:nvSpPr>
          <p:spPr bwMode="auto">
            <a:xfrm>
              <a:off x="4667" y="1126"/>
              <a:ext cx="10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for</a:t>
              </a:r>
            </a:p>
            <a:p>
              <a:r>
                <a:rPr lang="en-US" altLang="en-US" sz="1800"/>
                <a:t>fragmentation/</a:t>
              </a:r>
            </a:p>
            <a:p>
              <a:r>
                <a:rPr lang="en-US" altLang="en-US" sz="1800"/>
                <a:t>reassembly</a:t>
              </a:r>
            </a:p>
          </p:txBody>
        </p:sp>
        <p:sp>
          <p:nvSpPr>
            <p:cNvPr id="76819" name="Line 29"/>
            <p:cNvSpPr>
              <a:spLocks noChangeShapeType="1"/>
            </p:cNvSpPr>
            <p:nvPr/>
          </p:nvSpPr>
          <p:spPr bwMode="auto">
            <a:xfrm flipH="1">
              <a:off x="3443" y="1415"/>
              <a:ext cx="1284" cy="1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0" name="Line 41"/>
            <p:cNvSpPr>
              <a:spLocks noChangeShapeType="1"/>
            </p:cNvSpPr>
            <p:nvPr/>
          </p:nvSpPr>
          <p:spPr bwMode="auto">
            <a:xfrm flipH="1" flipV="1">
              <a:off x="4301" y="1349"/>
              <a:ext cx="414" cy="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6821" name="Line 42"/>
            <p:cNvSpPr>
              <a:spLocks noChangeShapeType="1"/>
            </p:cNvSpPr>
            <p:nvPr/>
          </p:nvSpPr>
          <p:spPr bwMode="auto">
            <a:xfrm flipH="1">
              <a:off x="3119" y="1421"/>
              <a:ext cx="1584" cy="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59"/>
          <p:cNvGrpSpPr>
            <a:grpSpLocks/>
          </p:cNvGrpSpPr>
          <p:nvPr/>
        </p:nvGrpSpPr>
        <p:grpSpPr bwMode="auto">
          <a:xfrm>
            <a:off x="1019175" y="2406650"/>
            <a:ext cx="2398713" cy="1190625"/>
            <a:chOff x="642" y="1516"/>
            <a:chExt cx="1511" cy="750"/>
          </a:xfrm>
        </p:grpSpPr>
        <p:sp>
          <p:nvSpPr>
            <p:cNvPr id="76816" name="Text Box 22"/>
            <p:cNvSpPr txBox="1">
              <a:spLocks noChangeArrowheads="1"/>
            </p:cNvSpPr>
            <p:nvPr/>
          </p:nvSpPr>
          <p:spPr bwMode="auto">
            <a:xfrm>
              <a:off x="642" y="1516"/>
              <a:ext cx="120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800"/>
                <a:t>max number</a:t>
              </a:r>
            </a:p>
            <a:p>
              <a:pPr algn="r"/>
              <a:r>
                <a:rPr lang="en-US" altLang="en-US" sz="1800"/>
                <a:t>remaining hops</a:t>
              </a:r>
            </a:p>
            <a:p>
              <a:pPr algn="r"/>
              <a:r>
                <a:rPr lang="en-US" altLang="en-US" sz="1800"/>
                <a:t>(decremented at </a:t>
              </a:r>
            </a:p>
            <a:p>
              <a:pPr algn="r"/>
              <a:r>
                <a:rPr lang="en-US" altLang="en-US" sz="1800"/>
                <a:t>each router)</a:t>
              </a:r>
            </a:p>
          </p:txBody>
        </p:sp>
        <p:sp>
          <p:nvSpPr>
            <p:cNvPr id="76817" name="Line 48"/>
            <p:cNvSpPr>
              <a:spLocks noChangeShapeType="1"/>
            </p:cNvSpPr>
            <p:nvPr/>
          </p:nvSpPr>
          <p:spPr bwMode="auto">
            <a:xfrm>
              <a:off x="1805" y="1700"/>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63"/>
          <p:cNvGrpSpPr>
            <a:grpSpLocks/>
          </p:cNvGrpSpPr>
          <p:nvPr/>
        </p:nvGrpSpPr>
        <p:grpSpPr bwMode="auto">
          <a:xfrm>
            <a:off x="6532563" y="3987800"/>
            <a:ext cx="2508250" cy="1465263"/>
            <a:chOff x="4115" y="2512"/>
            <a:chExt cx="1580" cy="923"/>
          </a:xfrm>
        </p:grpSpPr>
        <p:sp>
          <p:nvSpPr>
            <p:cNvPr id="76814" name="Text Box 52"/>
            <p:cNvSpPr txBox="1">
              <a:spLocks noChangeArrowheads="1"/>
            </p:cNvSpPr>
            <p:nvPr/>
          </p:nvSpPr>
          <p:spPr bwMode="auto">
            <a:xfrm>
              <a:off x="4595" y="2512"/>
              <a:ext cx="110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e.g. timestamp,</a:t>
              </a:r>
            </a:p>
            <a:p>
              <a:r>
                <a:rPr lang="en-US" altLang="en-US" sz="1800"/>
                <a:t>record route</a:t>
              </a:r>
            </a:p>
            <a:p>
              <a:r>
                <a:rPr lang="en-US" altLang="en-US" sz="1800"/>
                <a:t>taken, specify</a:t>
              </a:r>
            </a:p>
            <a:p>
              <a:r>
                <a:rPr lang="en-US" altLang="en-US" sz="1800"/>
                <a:t>list of routers </a:t>
              </a:r>
            </a:p>
            <a:p>
              <a:r>
                <a:rPr lang="en-US" altLang="en-US" sz="1800"/>
                <a:t>to visit.</a:t>
              </a:r>
            </a:p>
          </p:txBody>
        </p:sp>
        <p:sp>
          <p:nvSpPr>
            <p:cNvPr id="76815" name="Line 53"/>
            <p:cNvSpPr>
              <a:spLocks noChangeShapeType="1"/>
            </p:cNvSpPr>
            <p:nvPr/>
          </p:nvSpPr>
          <p:spPr bwMode="auto">
            <a:xfrm flipH="1">
              <a:off x="4115" y="2651"/>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75542" name="Rectangle 54"/>
          <p:cNvSpPr>
            <a:spLocks noChangeArrowheads="1"/>
          </p:cNvSpPr>
          <p:nvPr/>
        </p:nvSpPr>
        <p:spPr bwMode="auto">
          <a:xfrm>
            <a:off x="244475" y="4595813"/>
            <a:ext cx="2620963" cy="16065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en-US" altLang="en-US" sz="2000" i="1">
                <a:solidFill>
                  <a:srgbClr val="CC0000"/>
                </a:solidFill>
              </a:rPr>
              <a:t>how much overhead?</a:t>
            </a:r>
          </a:p>
          <a:p>
            <a:pPr>
              <a:lnSpc>
                <a:spcPct val="85000"/>
              </a:lnSpc>
              <a:spcBef>
                <a:spcPct val="20000"/>
              </a:spcBef>
              <a:buClr>
                <a:srgbClr val="000099"/>
              </a:buClr>
              <a:buSzPct val="65000"/>
              <a:buFont typeface="Wingdings" panose="05000000000000000000" pitchFamily="2" charset="2"/>
              <a:buChar char="v"/>
            </a:pPr>
            <a:r>
              <a:rPr lang="en-US" altLang="en-US" sz="2000"/>
              <a:t>20 bytes of TCP</a:t>
            </a:r>
          </a:p>
          <a:p>
            <a:pPr>
              <a:lnSpc>
                <a:spcPct val="85000"/>
              </a:lnSpc>
              <a:spcBef>
                <a:spcPct val="20000"/>
              </a:spcBef>
              <a:buClr>
                <a:srgbClr val="000099"/>
              </a:buClr>
              <a:buSzPct val="65000"/>
              <a:buFont typeface="Wingdings" panose="05000000000000000000" pitchFamily="2" charset="2"/>
              <a:buChar char="v"/>
            </a:pPr>
            <a:r>
              <a:rPr lang="en-US" altLang="en-US" sz="2000"/>
              <a:t>20 bytes of IP</a:t>
            </a:r>
          </a:p>
          <a:p>
            <a:pPr>
              <a:lnSpc>
                <a:spcPct val="85000"/>
              </a:lnSpc>
              <a:spcBef>
                <a:spcPct val="20000"/>
              </a:spcBef>
              <a:buClr>
                <a:srgbClr val="000099"/>
              </a:buClr>
              <a:buSzPct val="65000"/>
              <a:buFont typeface="Wingdings" panose="05000000000000000000" pitchFamily="2" charset="2"/>
              <a:buChar char="v"/>
            </a:pPr>
            <a:r>
              <a:rPr lang="en-US" altLang="en-US" sz="2000"/>
              <a:t>= 40 bytes + app layer overhead</a:t>
            </a:r>
          </a:p>
        </p:txBody>
      </p:sp>
      <p:sp>
        <p:nvSpPr>
          <p:cNvPr id="76812"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A16E332B-2C0E-4E91-8F24-42AA1344B057}" type="slidenum">
              <a:rPr lang="en-US" altLang="en-US" sz="1200">
                <a:latin typeface="Tahoma" panose="020B0604030504040204" pitchFamily="34" charset="0"/>
              </a:rPr>
              <a:pPr/>
              <a:t>26</a:t>
            </a:fld>
            <a:endParaRPr lang="en-US" altLang="en-US" sz="1200">
              <a:latin typeface="Tahoma" panose="020B0604030504040204" pitchFamily="34" charset="0"/>
            </a:endParaRPr>
          </a:p>
        </p:txBody>
      </p:sp>
      <p:sp>
        <p:nvSpPr>
          <p:cNvPr id="7681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5542"/>
                                        </p:tgtEl>
                                        <p:attrNameLst>
                                          <p:attrName>style.visibility</p:attrName>
                                        </p:attrNameLst>
                                      </p:cBhvr>
                                      <p:to>
                                        <p:strVal val="visible"/>
                                      </p:to>
                                    </p:set>
                                    <p:animEffect transition="in" filter="dissolve">
                                      <p:cBhvr>
                                        <p:cTn id="47"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533400" y="185738"/>
            <a:ext cx="7772400" cy="930275"/>
          </a:xfrm>
        </p:spPr>
        <p:txBody>
          <a:bodyPr/>
          <a:lstStyle/>
          <a:p>
            <a:r>
              <a:rPr lang="en-US" altLang="en-US"/>
              <a:t>IP fragmentation, reassembly</a:t>
            </a:r>
            <a:endParaRPr lang="en-US" altLang="en-US" sz="4800"/>
          </a:p>
        </p:txBody>
      </p:sp>
      <p:sp>
        <p:nvSpPr>
          <p:cNvPr id="77826" name="Rectangle 3"/>
          <p:cNvSpPr>
            <a:spLocks noGrp="1" noChangeArrowheads="1"/>
          </p:cNvSpPr>
          <p:nvPr>
            <p:ph type="body" sz="half" idx="1"/>
          </p:nvPr>
        </p:nvSpPr>
        <p:spPr>
          <a:xfrm>
            <a:off x="311150" y="1186939"/>
            <a:ext cx="3810000" cy="5418142"/>
          </a:xfrm>
        </p:spPr>
        <p:txBody>
          <a:bodyPr/>
          <a:lstStyle/>
          <a:p>
            <a:r>
              <a:rPr lang="en-US" altLang="en-US" sz="2400" dirty="0"/>
              <a:t>network links have MTU (</a:t>
            </a:r>
            <a:r>
              <a:rPr lang="en-US" altLang="en-US" sz="2400" dirty="0" err="1"/>
              <a:t>max.transfer</a:t>
            </a:r>
            <a:r>
              <a:rPr lang="en-US" altLang="en-US" sz="2400" dirty="0"/>
              <a:t> size) - largest possible link-level frame</a:t>
            </a:r>
          </a:p>
          <a:p>
            <a:pPr lvl="1"/>
            <a:r>
              <a:rPr lang="en-US" altLang="en-US" dirty="0">
                <a:latin typeface="Gill Sans MT" panose="020B0502020104020203" pitchFamily="34" charset="0"/>
              </a:rPr>
              <a:t>different link types, different MTUs </a:t>
            </a:r>
          </a:p>
          <a:p>
            <a:r>
              <a:rPr lang="en-US" altLang="en-US" sz="2400" dirty="0"/>
              <a:t>large IP datagram divided (</a:t>
            </a:r>
            <a:r>
              <a:rPr lang="ja-JP" altLang="en-US" sz="2400" dirty="0"/>
              <a:t>“</a:t>
            </a:r>
            <a:r>
              <a:rPr lang="en-US" altLang="ja-JP" sz="2400" dirty="0"/>
              <a:t>fragmented</a:t>
            </a:r>
            <a:r>
              <a:rPr lang="ja-JP" altLang="en-US" sz="2400" dirty="0"/>
              <a:t>”</a:t>
            </a:r>
            <a:r>
              <a:rPr lang="en-US" altLang="ja-JP" sz="2400" dirty="0"/>
              <a:t>) within the network</a:t>
            </a:r>
          </a:p>
          <a:p>
            <a:pPr lvl="1"/>
            <a:r>
              <a:rPr lang="en-US" altLang="en-US" dirty="0">
                <a:latin typeface="Gill Sans MT" panose="020B0502020104020203" pitchFamily="34" charset="0"/>
              </a:rPr>
              <a:t>one datagram becomes several datagrams</a:t>
            </a:r>
          </a:p>
          <a:p>
            <a:pPr lvl="1"/>
            <a:r>
              <a:rPr lang="ja-JP" altLang="en-US" dirty="0">
                <a:latin typeface="Gill Sans MT" panose="020B0502020104020203" pitchFamily="34" charset="0"/>
              </a:rPr>
              <a:t>“</a:t>
            </a:r>
            <a:r>
              <a:rPr lang="en-US" altLang="ja-JP" dirty="0">
                <a:latin typeface="Gill Sans MT" panose="020B0502020104020203" pitchFamily="34" charset="0"/>
              </a:rPr>
              <a:t>reassembled</a:t>
            </a:r>
            <a:r>
              <a:rPr lang="ja-JP" altLang="en-US" dirty="0">
                <a:latin typeface="Gill Sans MT" panose="020B0502020104020203" pitchFamily="34" charset="0"/>
              </a:rPr>
              <a:t>”</a:t>
            </a:r>
            <a:r>
              <a:rPr lang="en-US" altLang="ja-JP" dirty="0">
                <a:latin typeface="Gill Sans MT" panose="020B0502020104020203" pitchFamily="34" charset="0"/>
              </a:rPr>
              <a:t> only at final destination</a:t>
            </a:r>
          </a:p>
          <a:p>
            <a:pPr lvl="1"/>
            <a:r>
              <a:rPr lang="en-US" altLang="en-US" dirty="0">
                <a:latin typeface="Gill Sans MT" panose="020B0502020104020203" pitchFamily="34" charset="0"/>
              </a:rPr>
              <a:t>IP header bits used to identify, order related fragments</a:t>
            </a:r>
          </a:p>
        </p:txBody>
      </p:sp>
      <p:sp>
        <p:nvSpPr>
          <p:cNvPr id="77827" name="Freeform 4"/>
          <p:cNvSpPr>
            <a:spLocks/>
          </p:cNvSpPr>
          <p:nvPr/>
        </p:nvSpPr>
        <p:spPr bwMode="auto">
          <a:xfrm>
            <a:off x="4597400" y="1628775"/>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828" name="Freeform 5"/>
          <p:cNvSpPr>
            <a:spLocks/>
          </p:cNvSpPr>
          <p:nvPr/>
        </p:nvSpPr>
        <p:spPr bwMode="auto">
          <a:xfrm>
            <a:off x="4597400" y="4030663"/>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77829" name="Line 16"/>
          <p:cNvSpPr>
            <a:spLocks noChangeShapeType="1"/>
          </p:cNvSpPr>
          <p:nvPr/>
        </p:nvSpPr>
        <p:spPr bwMode="auto">
          <a:xfrm flipV="1">
            <a:off x="4670425" y="2584450"/>
            <a:ext cx="1270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0" name="Line 17"/>
          <p:cNvSpPr>
            <a:spLocks noChangeShapeType="1"/>
          </p:cNvSpPr>
          <p:nvPr/>
        </p:nvSpPr>
        <p:spPr bwMode="auto">
          <a:xfrm>
            <a:off x="5246688" y="1909763"/>
            <a:ext cx="658812"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1" name="Line 18"/>
          <p:cNvSpPr>
            <a:spLocks noChangeShapeType="1"/>
          </p:cNvSpPr>
          <p:nvPr/>
        </p:nvSpPr>
        <p:spPr bwMode="auto">
          <a:xfrm>
            <a:off x="6092825" y="2246313"/>
            <a:ext cx="196850" cy="669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2" name="Line 19"/>
          <p:cNvSpPr>
            <a:spLocks noChangeShapeType="1"/>
          </p:cNvSpPr>
          <p:nvPr/>
        </p:nvSpPr>
        <p:spPr bwMode="auto">
          <a:xfrm>
            <a:off x="4995863" y="2022475"/>
            <a:ext cx="1587" cy="582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3" name="Line 20"/>
          <p:cNvSpPr>
            <a:spLocks noChangeShapeType="1"/>
          </p:cNvSpPr>
          <p:nvPr/>
        </p:nvSpPr>
        <p:spPr bwMode="auto">
          <a:xfrm>
            <a:off x="5230813" y="2676525"/>
            <a:ext cx="971550" cy="401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4" name="Line 21"/>
          <p:cNvSpPr>
            <a:spLocks noChangeShapeType="1"/>
          </p:cNvSpPr>
          <p:nvPr/>
        </p:nvSpPr>
        <p:spPr bwMode="auto">
          <a:xfrm flipH="1" flipV="1">
            <a:off x="6503988" y="3206750"/>
            <a:ext cx="476250" cy="687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5" name="Line 22"/>
          <p:cNvSpPr>
            <a:spLocks noChangeShapeType="1"/>
          </p:cNvSpPr>
          <p:nvPr/>
        </p:nvSpPr>
        <p:spPr bwMode="auto">
          <a:xfrm flipH="1">
            <a:off x="5254625" y="2214563"/>
            <a:ext cx="758825" cy="51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6" name="Line 23"/>
          <p:cNvSpPr>
            <a:spLocks noChangeShapeType="1"/>
          </p:cNvSpPr>
          <p:nvPr/>
        </p:nvSpPr>
        <p:spPr bwMode="auto">
          <a:xfrm flipH="1">
            <a:off x="5264150" y="1654175"/>
            <a:ext cx="47625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7" name="Line 24"/>
          <p:cNvSpPr>
            <a:spLocks noChangeShapeType="1"/>
          </p:cNvSpPr>
          <p:nvPr/>
        </p:nvSpPr>
        <p:spPr bwMode="auto">
          <a:xfrm flipH="1">
            <a:off x="5981700" y="1830388"/>
            <a:ext cx="273050" cy="2365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38" name="Line 119"/>
          <p:cNvSpPr>
            <a:spLocks noChangeShapeType="1"/>
          </p:cNvSpPr>
          <p:nvPr/>
        </p:nvSpPr>
        <p:spPr bwMode="auto">
          <a:xfrm flipH="1">
            <a:off x="6461125" y="4206875"/>
            <a:ext cx="636588" cy="877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99"/>
          <p:cNvGrpSpPr>
            <a:grpSpLocks/>
          </p:cNvGrpSpPr>
          <p:nvPr/>
        </p:nvGrpSpPr>
        <p:grpSpPr bwMode="auto">
          <a:xfrm>
            <a:off x="5003800" y="2955925"/>
            <a:ext cx="1222375" cy="403225"/>
            <a:chOff x="3152" y="1862"/>
            <a:chExt cx="770" cy="254"/>
          </a:xfrm>
        </p:grpSpPr>
        <p:grpSp>
          <p:nvGrpSpPr>
            <p:cNvPr id="77954" name="Group 120"/>
            <p:cNvGrpSpPr>
              <a:grpSpLocks/>
            </p:cNvGrpSpPr>
            <p:nvPr/>
          </p:nvGrpSpPr>
          <p:grpSpPr bwMode="auto">
            <a:xfrm rot="1433392">
              <a:off x="3152" y="1862"/>
              <a:ext cx="648" cy="108"/>
              <a:chOff x="4712" y="1742"/>
              <a:chExt cx="648" cy="108"/>
            </a:xfrm>
          </p:grpSpPr>
          <p:sp>
            <p:nvSpPr>
              <p:cNvPr id="77956" name="Rectangle 121"/>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7957" name="Rectangle 122"/>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7955" name="Line 132"/>
            <p:cNvSpPr>
              <a:spLocks noChangeShapeType="1"/>
            </p:cNvSpPr>
            <p:nvPr/>
          </p:nvSpPr>
          <p:spPr bwMode="auto">
            <a:xfrm>
              <a:off x="3784" y="2060"/>
              <a:ext cx="138" cy="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76648" name="Text Box 136"/>
          <p:cNvSpPr txBox="1">
            <a:spLocks noChangeArrowheads="1"/>
          </p:cNvSpPr>
          <p:nvPr/>
        </p:nvSpPr>
        <p:spPr bwMode="auto">
          <a:xfrm>
            <a:off x="6615113" y="2241550"/>
            <a:ext cx="24669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i="1">
                <a:solidFill>
                  <a:srgbClr val="CC0000"/>
                </a:solidFill>
              </a:rPr>
              <a:t>fragmentation:</a:t>
            </a:r>
            <a:r>
              <a:rPr lang="en-US" altLang="en-US" sz="1600"/>
              <a:t> </a:t>
            </a:r>
          </a:p>
          <a:p>
            <a:r>
              <a:rPr lang="en-US" altLang="en-US" sz="1600" b="1" i="1">
                <a:solidFill>
                  <a:srgbClr val="000099"/>
                </a:solidFill>
              </a:rPr>
              <a:t>in:</a:t>
            </a:r>
            <a:r>
              <a:rPr lang="en-US" altLang="en-US" sz="1600"/>
              <a:t> one large datagram</a:t>
            </a:r>
          </a:p>
          <a:p>
            <a:r>
              <a:rPr lang="en-US" altLang="en-US" sz="1600" b="1" i="1">
                <a:solidFill>
                  <a:srgbClr val="000099"/>
                </a:solidFill>
              </a:rPr>
              <a:t>out:</a:t>
            </a:r>
            <a:r>
              <a:rPr lang="en-US" altLang="en-US" sz="1600"/>
              <a:t> 3 smaller datagrams</a:t>
            </a:r>
            <a:endParaRPr lang="en-US" altLang="en-US" sz="1800"/>
          </a:p>
        </p:txBody>
      </p:sp>
      <p:sp>
        <p:nvSpPr>
          <p:cNvPr id="77841" name="Line 118"/>
          <p:cNvSpPr>
            <a:spLocks noChangeShapeType="1"/>
          </p:cNvSpPr>
          <p:nvPr/>
        </p:nvSpPr>
        <p:spPr bwMode="auto">
          <a:xfrm>
            <a:off x="5484813" y="5178425"/>
            <a:ext cx="287337"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220"/>
          <p:cNvGrpSpPr>
            <a:grpSpLocks/>
          </p:cNvGrpSpPr>
          <p:nvPr/>
        </p:nvGrpSpPr>
        <p:grpSpPr bwMode="auto">
          <a:xfrm>
            <a:off x="5407025" y="4352925"/>
            <a:ext cx="708025" cy="558800"/>
            <a:chOff x="3406" y="2742"/>
            <a:chExt cx="446" cy="352"/>
          </a:xfrm>
        </p:grpSpPr>
        <p:grpSp>
          <p:nvGrpSpPr>
            <p:cNvPr id="77942" name="Group 137"/>
            <p:cNvGrpSpPr>
              <a:grpSpLocks/>
            </p:cNvGrpSpPr>
            <p:nvPr/>
          </p:nvGrpSpPr>
          <p:grpSpPr bwMode="auto">
            <a:xfrm rot="-10773343">
              <a:off x="3566" y="2742"/>
              <a:ext cx="282" cy="108"/>
              <a:chOff x="5078" y="1860"/>
              <a:chExt cx="282" cy="108"/>
            </a:xfrm>
          </p:grpSpPr>
          <p:sp>
            <p:nvSpPr>
              <p:cNvPr id="77952" name="Rectangle 138"/>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7953" name="Rectangle 139"/>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7943" name="Group 140"/>
            <p:cNvGrpSpPr>
              <a:grpSpLocks/>
            </p:cNvGrpSpPr>
            <p:nvPr/>
          </p:nvGrpSpPr>
          <p:grpSpPr bwMode="auto">
            <a:xfrm rot="-10773343">
              <a:off x="3568" y="2864"/>
              <a:ext cx="282" cy="108"/>
              <a:chOff x="5078" y="1860"/>
              <a:chExt cx="282" cy="108"/>
            </a:xfrm>
          </p:grpSpPr>
          <p:sp>
            <p:nvSpPr>
              <p:cNvPr id="77950" name="Rectangle 141"/>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7951" name="Rectangle 142"/>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7944" name="Group 143"/>
            <p:cNvGrpSpPr>
              <a:grpSpLocks/>
            </p:cNvGrpSpPr>
            <p:nvPr/>
          </p:nvGrpSpPr>
          <p:grpSpPr bwMode="auto">
            <a:xfrm rot="-10773343">
              <a:off x="3570" y="2986"/>
              <a:ext cx="282" cy="108"/>
              <a:chOff x="5078" y="1860"/>
              <a:chExt cx="282" cy="108"/>
            </a:xfrm>
          </p:grpSpPr>
          <p:sp>
            <p:nvSpPr>
              <p:cNvPr id="77948" name="Rectangle 144"/>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7949" name="Rectangle 145"/>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7945" name="Line 146"/>
            <p:cNvSpPr>
              <a:spLocks noChangeShapeType="1"/>
            </p:cNvSpPr>
            <p:nvPr/>
          </p:nvSpPr>
          <p:spPr bwMode="auto">
            <a:xfrm rot="9691848">
              <a:off x="3412" y="277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946" name="Line 147"/>
            <p:cNvSpPr>
              <a:spLocks noChangeShapeType="1"/>
            </p:cNvSpPr>
            <p:nvPr/>
          </p:nvSpPr>
          <p:spPr bwMode="auto">
            <a:xfrm rot="9691848">
              <a:off x="3406" y="288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947" name="Line 148"/>
            <p:cNvSpPr>
              <a:spLocks noChangeShapeType="1"/>
            </p:cNvSpPr>
            <p:nvPr/>
          </p:nvSpPr>
          <p:spPr bwMode="auto">
            <a:xfrm rot="9691848">
              <a:off x="3408" y="301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 name="Group 233"/>
          <p:cNvGrpSpPr>
            <a:grpSpLocks/>
          </p:cNvGrpSpPr>
          <p:nvPr/>
        </p:nvGrpSpPr>
        <p:grpSpPr bwMode="auto">
          <a:xfrm>
            <a:off x="4287838" y="3871913"/>
            <a:ext cx="1395412" cy="490537"/>
            <a:chOff x="2701" y="2439"/>
            <a:chExt cx="879" cy="309"/>
          </a:xfrm>
        </p:grpSpPr>
        <p:grpSp>
          <p:nvGrpSpPr>
            <p:cNvPr id="77936" name="Group 232"/>
            <p:cNvGrpSpPr>
              <a:grpSpLocks/>
            </p:cNvGrpSpPr>
            <p:nvPr/>
          </p:nvGrpSpPr>
          <p:grpSpPr bwMode="auto">
            <a:xfrm>
              <a:off x="2701" y="2639"/>
              <a:ext cx="806" cy="109"/>
              <a:chOff x="2540" y="2639"/>
              <a:chExt cx="806" cy="109"/>
            </a:xfrm>
          </p:grpSpPr>
          <p:grpSp>
            <p:nvGrpSpPr>
              <p:cNvPr id="77938" name="Group 149"/>
              <p:cNvGrpSpPr>
                <a:grpSpLocks/>
              </p:cNvGrpSpPr>
              <p:nvPr/>
            </p:nvGrpSpPr>
            <p:grpSpPr bwMode="auto">
              <a:xfrm rot="10793026">
                <a:off x="2697" y="2639"/>
                <a:ext cx="649" cy="109"/>
                <a:chOff x="4712" y="1742"/>
                <a:chExt cx="648" cy="108"/>
              </a:xfrm>
            </p:grpSpPr>
            <p:sp>
              <p:nvSpPr>
                <p:cNvPr id="77940" name="Rectangle 150"/>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7941" name="Rectangle 151"/>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7939" name="Line 152"/>
              <p:cNvSpPr>
                <a:spLocks noChangeShapeType="1"/>
              </p:cNvSpPr>
              <p:nvPr/>
            </p:nvSpPr>
            <p:spPr bwMode="auto">
              <a:xfrm rot="9691848">
                <a:off x="2540" y="2666"/>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7937" name="Text Box 153"/>
            <p:cNvSpPr txBox="1">
              <a:spLocks noChangeArrowheads="1"/>
            </p:cNvSpPr>
            <p:nvPr/>
          </p:nvSpPr>
          <p:spPr bwMode="auto">
            <a:xfrm>
              <a:off x="2810" y="2439"/>
              <a:ext cx="7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i="1">
                  <a:solidFill>
                    <a:srgbClr val="CC0000"/>
                  </a:solidFill>
                </a:rPr>
                <a:t>reassembly</a:t>
              </a:r>
              <a:endParaRPr lang="en-US" altLang="en-US" sz="1800" i="1">
                <a:solidFill>
                  <a:srgbClr val="CC0000"/>
                </a:solidFill>
              </a:endParaRPr>
            </a:p>
          </p:txBody>
        </p:sp>
      </p:grpSp>
      <p:pic>
        <p:nvPicPr>
          <p:cNvPr id="77844" name="Picture 15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881063"/>
            <a:ext cx="6856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7845" name="Group 162"/>
          <p:cNvGrpSpPr>
            <a:grpSpLocks/>
          </p:cNvGrpSpPr>
          <p:nvPr/>
        </p:nvGrpSpPr>
        <p:grpSpPr bwMode="auto">
          <a:xfrm>
            <a:off x="3849688" y="1708150"/>
            <a:ext cx="838200" cy="1720850"/>
            <a:chOff x="2345" y="1140"/>
            <a:chExt cx="528" cy="1084"/>
          </a:xfrm>
        </p:grpSpPr>
        <p:sp>
          <p:nvSpPr>
            <p:cNvPr id="77926" name="Line 8"/>
            <p:cNvSpPr>
              <a:spLocks noChangeShapeType="1"/>
            </p:cNvSpPr>
            <p:nvPr/>
          </p:nvSpPr>
          <p:spPr bwMode="auto">
            <a:xfrm flipV="1">
              <a:off x="2811" y="1459"/>
              <a:ext cx="6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927" name="Line 10"/>
            <p:cNvSpPr>
              <a:spLocks noChangeShapeType="1"/>
            </p:cNvSpPr>
            <p:nvPr/>
          </p:nvSpPr>
          <p:spPr bwMode="auto">
            <a:xfrm flipV="1">
              <a:off x="2811" y="1967"/>
              <a:ext cx="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928" name="Line 15"/>
            <p:cNvSpPr>
              <a:spLocks noChangeShapeType="1"/>
            </p:cNvSpPr>
            <p:nvPr/>
          </p:nvSpPr>
          <p:spPr bwMode="auto">
            <a:xfrm>
              <a:off x="2868" y="1456"/>
              <a:ext cx="0" cy="5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7929" name="Group 155"/>
            <p:cNvGrpSpPr>
              <a:grpSpLocks/>
            </p:cNvGrpSpPr>
            <p:nvPr/>
          </p:nvGrpSpPr>
          <p:grpSpPr bwMode="auto">
            <a:xfrm>
              <a:off x="2345" y="1140"/>
              <a:ext cx="503" cy="444"/>
              <a:chOff x="-44" y="1473"/>
              <a:chExt cx="981" cy="1105"/>
            </a:xfrm>
          </p:grpSpPr>
          <p:pic>
            <p:nvPicPr>
              <p:cNvPr id="77934" name="Picture 15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35" name="Freeform 15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77930" name="Text Box 158"/>
            <p:cNvSpPr txBox="1">
              <a:spLocks noChangeArrowheads="1"/>
            </p:cNvSpPr>
            <p:nvPr/>
          </p:nvSpPr>
          <p:spPr bwMode="auto">
            <a:xfrm rot="5400000">
              <a:off x="2526" y="150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t>…</a:t>
              </a:r>
            </a:p>
          </p:txBody>
        </p:sp>
        <p:grpSp>
          <p:nvGrpSpPr>
            <p:cNvPr id="77931" name="Group 159"/>
            <p:cNvGrpSpPr>
              <a:grpSpLocks/>
            </p:cNvGrpSpPr>
            <p:nvPr/>
          </p:nvGrpSpPr>
          <p:grpSpPr bwMode="auto">
            <a:xfrm>
              <a:off x="2357" y="1780"/>
              <a:ext cx="503" cy="444"/>
              <a:chOff x="-44" y="1473"/>
              <a:chExt cx="981" cy="1105"/>
            </a:xfrm>
          </p:grpSpPr>
          <p:pic>
            <p:nvPicPr>
              <p:cNvPr id="77932" name="Picture 16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933" name="Freeform 16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grpSp>
        <p:nvGrpSpPr>
          <p:cNvPr id="77846" name="Group 163"/>
          <p:cNvGrpSpPr>
            <a:grpSpLocks/>
          </p:cNvGrpSpPr>
          <p:nvPr/>
        </p:nvGrpSpPr>
        <p:grpSpPr bwMode="auto">
          <a:xfrm>
            <a:off x="5970588" y="2895600"/>
            <a:ext cx="698500" cy="355600"/>
            <a:chOff x="4396" y="1245"/>
            <a:chExt cx="672" cy="248"/>
          </a:xfrm>
        </p:grpSpPr>
        <p:sp>
          <p:nvSpPr>
            <p:cNvPr id="779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79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79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7921" name="Group 167"/>
            <p:cNvGrpSpPr>
              <a:grpSpLocks/>
            </p:cNvGrpSpPr>
            <p:nvPr/>
          </p:nvGrpSpPr>
          <p:grpSpPr bwMode="auto">
            <a:xfrm>
              <a:off x="4530" y="1287"/>
              <a:ext cx="377" cy="75"/>
              <a:chOff x="2468" y="1332"/>
              <a:chExt cx="310" cy="60"/>
            </a:xfrm>
          </p:grpSpPr>
          <p:sp>
            <p:nvSpPr>
              <p:cNvPr id="77924" name="Freeform 1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25" name="Freeform 1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922" name="Line 170"/>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23" name="Line 17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7847" name="Group 172"/>
          <p:cNvGrpSpPr>
            <a:grpSpLocks/>
          </p:cNvGrpSpPr>
          <p:nvPr/>
        </p:nvGrpSpPr>
        <p:grpSpPr bwMode="auto">
          <a:xfrm>
            <a:off x="4757738" y="1790700"/>
            <a:ext cx="698500" cy="355600"/>
            <a:chOff x="4396" y="1245"/>
            <a:chExt cx="672" cy="248"/>
          </a:xfrm>
        </p:grpSpPr>
        <p:sp>
          <p:nvSpPr>
            <p:cNvPr id="7791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791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791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7913" name="Group 176"/>
            <p:cNvGrpSpPr>
              <a:grpSpLocks/>
            </p:cNvGrpSpPr>
            <p:nvPr/>
          </p:nvGrpSpPr>
          <p:grpSpPr bwMode="auto">
            <a:xfrm>
              <a:off x="4530" y="1287"/>
              <a:ext cx="377" cy="75"/>
              <a:chOff x="2468" y="1332"/>
              <a:chExt cx="310" cy="60"/>
            </a:xfrm>
          </p:grpSpPr>
          <p:sp>
            <p:nvSpPr>
              <p:cNvPr id="77916" name="Freeform 1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17" name="Freeform 1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914" name="Line 179"/>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15" name="Line 18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7848" name="Group 181"/>
          <p:cNvGrpSpPr>
            <a:grpSpLocks/>
          </p:cNvGrpSpPr>
          <p:nvPr/>
        </p:nvGrpSpPr>
        <p:grpSpPr bwMode="auto">
          <a:xfrm>
            <a:off x="4764088" y="2425700"/>
            <a:ext cx="698500" cy="355600"/>
            <a:chOff x="4396" y="1245"/>
            <a:chExt cx="672" cy="248"/>
          </a:xfrm>
        </p:grpSpPr>
        <p:sp>
          <p:nvSpPr>
            <p:cNvPr id="7790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790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790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7905" name="Group 185"/>
            <p:cNvGrpSpPr>
              <a:grpSpLocks/>
            </p:cNvGrpSpPr>
            <p:nvPr/>
          </p:nvGrpSpPr>
          <p:grpSpPr bwMode="auto">
            <a:xfrm>
              <a:off x="4530" y="1287"/>
              <a:ext cx="377" cy="75"/>
              <a:chOff x="2468" y="1332"/>
              <a:chExt cx="310" cy="60"/>
            </a:xfrm>
          </p:grpSpPr>
          <p:sp>
            <p:nvSpPr>
              <p:cNvPr id="77908" name="Freeform 1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09" name="Freeform 1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906" name="Line 188"/>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907" name="Line 18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7849" name="Group 190"/>
          <p:cNvGrpSpPr>
            <a:grpSpLocks/>
          </p:cNvGrpSpPr>
          <p:nvPr/>
        </p:nvGrpSpPr>
        <p:grpSpPr bwMode="auto">
          <a:xfrm>
            <a:off x="5595938" y="2000250"/>
            <a:ext cx="698500" cy="355600"/>
            <a:chOff x="4396" y="1245"/>
            <a:chExt cx="672" cy="248"/>
          </a:xfrm>
        </p:grpSpPr>
        <p:sp>
          <p:nvSpPr>
            <p:cNvPr id="7789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789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789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7897" name="Group 194"/>
            <p:cNvGrpSpPr>
              <a:grpSpLocks/>
            </p:cNvGrpSpPr>
            <p:nvPr/>
          </p:nvGrpSpPr>
          <p:grpSpPr bwMode="auto">
            <a:xfrm>
              <a:off x="4530" y="1287"/>
              <a:ext cx="377" cy="75"/>
              <a:chOff x="2468" y="1332"/>
              <a:chExt cx="310" cy="60"/>
            </a:xfrm>
          </p:grpSpPr>
          <p:sp>
            <p:nvSpPr>
              <p:cNvPr id="77900" name="Freeform 1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901" name="Freeform 1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898" name="Line 19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9" name="Line 19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2" name="Group 200"/>
          <p:cNvGrpSpPr>
            <a:grpSpLocks/>
          </p:cNvGrpSpPr>
          <p:nvPr/>
        </p:nvGrpSpPr>
        <p:grpSpPr bwMode="auto">
          <a:xfrm>
            <a:off x="6421438" y="3103563"/>
            <a:ext cx="1033462" cy="801687"/>
            <a:chOff x="4045" y="1955"/>
            <a:chExt cx="651" cy="505"/>
          </a:xfrm>
        </p:grpSpPr>
        <p:grpSp>
          <p:nvGrpSpPr>
            <p:cNvPr id="77882" name="Group 123"/>
            <p:cNvGrpSpPr>
              <a:grpSpLocks/>
            </p:cNvGrpSpPr>
            <p:nvPr/>
          </p:nvGrpSpPr>
          <p:grpSpPr bwMode="auto">
            <a:xfrm rot="3346875">
              <a:off x="3958" y="2042"/>
              <a:ext cx="282" cy="108"/>
              <a:chOff x="5078" y="1860"/>
              <a:chExt cx="282" cy="108"/>
            </a:xfrm>
          </p:grpSpPr>
          <p:sp>
            <p:nvSpPr>
              <p:cNvPr id="77892" name="Rectangle 124"/>
              <p:cNvSpPr>
                <a:spLocks noChangeArrowheads="1"/>
              </p:cNvSpPr>
              <p:nvPr/>
            </p:nvSpPr>
            <p:spPr bwMode="auto">
              <a:xfrm>
                <a:off x="5215" y="1861"/>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7893" name="Rectangle 125"/>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7883" name="Group 126"/>
            <p:cNvGrpSpPr>
              <a:grpSpLocks/>
            </p:cNvGrpSpPr>
            <p:nvPr/>
          </p:nvGrpSpPr>
          <p:grpSpPr bwMode="auto">
            <a:xfrm rot="3215306">
              <a:off x="4158" y="2108"/>
              <a:ext cx="282" cy="108"/>
              <a:chOff x="5078" y="1860"/>
              <a:chExt cx="282" cy="108"/>
            </a:xfrm>
          </p:grpSpPr>
          <p:sp>
            <p:nvSpPr>
              <p:cNvPr id="77890" name="Rectangle 127"/>
              <p:cNvSpPr>
                <a:spLocks noChangeArrowheads="1"/>
              </p:cNvSpPr>
              <p:nvPr/>
            </p:nvSpPr>
            <p:spPr bwMode="auto">
              <a:xfrm>
                <a:off x="5214"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7891" name="Rectangle 128"/>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7884" name="Group 129"/>
            <p:cNvGrpSpPr>
              <a:grpSpLocks/>
            </p:cNvGrpSpPr>
            <p:nvPr/>
          </p:nvGrpSpPr>
          <p:grpSpPr bwMode="auto">
            <a:xfrm rot="3051000">
              <a:off x="4380" y="2184"/>
              <a:ext cx="282" cy="108"/>
              <a:chOff x="5078" y="1860"/>
              <a:chExt cx="282" cy="108"/>
            </a:xfrm>
          </p:grpSpPr>
          <p:sp>
            <p:nvSpPr>
              <p:cNvPr id="77888" name="Rectangle 130"/>
              <p:cNvSpPr>
                <a:spLocks noChangeArrowheads="1"/>
              </p:cNvSpPr>
              <p:nvPr/>
            </p:nvSpPr>
            <p:spPr bwMode="auto">
              <a:xfrm>
                <a:off x="5214"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7889" name="Rectangle 131"/>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7885" name="Line 133"/>
            <p:cNvSpPr>
              <a:spLocks noChangeShapeType="1"/>
            </p:cNvSpPr>
            <p:nvPr/>
          </p:nvSpPr>
          <p:spPr bwMode="auto">
            <a:xfrm>
              <a:off x="4184" y="2216"/>
              <a:ext cx="84"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86" name="Line 134"/>
            <p:cNvSpPr>
              <a:spLocks noChangeShapeType="1"/>
            </p:cNvSpPr>
            <p:nvPr/>
          </p:nvSpPr>
          <p:spPr bwMode="auto">
            <a:xfrm>
              <a:off x="4388" y="2278"/>
              <a:ext cx="82"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887" name="Line 135"/>
            <p:cNvSpPr>
              <a:spLocks noChangeShapeType="1"/>
            </p:cNvSpPr>
            <p:nvPr/>
          </p:nvSpPr>
          <p:spPr bwMode="auto">
            <a:xfrm>
              <a:off x="4620" y="2350"/>
              <a:ext cx="76" cy="1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7851" name="Group 201"/>
          <p:cNvGrpSpPr>
            <a:grpSpLocks/>
          </p:cNvGrpSpPr>
          <p:nvPr/>
        </p:nvGrpSpPr>
        <p:grpSpPr bwMode="auto">
          <a:xfrm>
            <a:off x="6694488" y="3886200"/>
            <a:ext cx="698500" cy="355600"/>
            <a:chOff x="4396" y="1245"/>
            <a:chExt cx="672" cy="248"/>
          </a:xfrm>
        </p:grpSpPr>
        <p:sp>
          <p:nvSpPr>
            <p:cNvPr id="7787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787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787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7877" name="Group 205"/>
            <p:cNvGrpSpPr>
              <a:grpSpLocks/>
            </p:cNvGrpSpPr>
            <p:nvPr/>
          </p:nvGrpSpPr>
          <p:grpSpPr bwMode="auto">
            <a:xfrm>
              <a:off x="4530" y="1287"/>
              <a:ext cx="377" cy="75"/>
              <a:chOff x="2468" y="1332"/>
              <a:chExt cx="310" cy="60"/>
            </a:xfrm>
          </p:grpSpPr>
          <p:sp>
            <p:nvSpPr>
              <p:cNvPr id="77880" name="Freeform 20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81" name="Freeform 20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878" name="Line 208"/>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9" name="Line 20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7852" name="Group 210"/>
          <p:cNvGrpSpPr>
            <a:grpSpLocks/>
          </p:cNvGrpSpPr>
          <p:nvPr/>
        </p:nvGrpSpPr>
        <p:grpSpPr bwMode="auto">
          <a:xfrm>
            <a:off x="5791200" y="4954588"/>
            <a:ext cx="698500" cy="355600"/>
            <a:chOff x="4396" y="1245"/>
            <a:chExt cx="672" cy="248"/>
          </a:xfrm>
        </p:grpSpPr>
        <p:sp>
          <p:nvSpPr>
            <p:cNvPr id="7786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786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786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7869" name="Group 214"/>
            <p:cNvGrpSpPr>
              <a:grpSpLocks/>
            </p:cNvGrpSpPr>
            <p:nvPr/>
          </p:nvGrpSpPr>
          <p:grpSpPr bwMode="auto">
            <a:xfrm>
              <a:off x="4530" y="1287"/>
              <a:ext cx="377" cy="75"/>
              <a:chOff x="2468" y="1332"/>
              <a:chExt cx="310" cy="60"/>
            </a:xfrm>
          </p:grpSpPr>
          <p:sp>
            <p:nvSpPr>
              <p:cNvPr id="77872" name="Freeform 21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873" name="Freeform 21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870" name="Line 21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1" name="Line 21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7853" name="Group 221"/>
          <p:cNvGrpSpPr>
            <a:grpSpLocks/>
          </p:cNvGrpSpPr>
          <p:nvPr/>
        </p:nvGrpSpPr>
        <p:grpSpPr bwMode="auto">
          <a:xfrm>
            <a:off x="4752975" y="4400550"/>
            <a:ext cx="738188" cy="1385888"/>
            <a:chOff x="2345" y="1140"/>
            <a:chExt cx="528" cy="1084"/>
          </a:xfrm>
        </p:grpSpPr>
        <p:sp>
          <p:nvSpPr>
            <p:cNvPr id="77856" name="Line 222"/>
            <p:cNvSpPr>
              <a:spLocks noChangeShapeType="1"/>
            </p:cNvSpPr>
            <p:nvPr/>
          </p:nvSpPr>
          <p:spPr bwMode="auto">
            <a:xfrm flipV="1">
              <a:off x="2811" y="1459"/>
              <a:ext cx="6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7" name="Line 223"/>
            <p:cNvSpPr>
              <a:spLocks noChangeShapeType="1"/>
            </p:cNvSpPr>
            <p:nvPr/>
          </p:nvSpPr>
          <p:spPr bwMode="auto">
            <a:xfrm flipV="1">
              <a:off x="2811" y="1967"/>
              <a:ext cx="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858" name="Line 224"/>
            <p:cNvSpPr>
              <a:spLocks noChangeShapeType="1"/>
            </p:cNvSpPr>
            <p:nvPr/>
          </p:nvSpPr>
          <p:spPr bwMode="auto">
            <a:xfrm>
              <a:off x="2868" y="1455"/>
              <a:ext cx="0" cy="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7859" name="Group 225"/>
            <p:cNvGrpSpPr>
              <a:grpSpLocks/>
            </p:cNvGrpSpPr>
            <p:nvPr/>
          </p:nvGrpSpPr>
          <p:grpSpPr bwMode="auto">
            <a:xfrm>
              <a:off x="2345" y="1140"/>
              <a:ext cx="503" cy="444"/>
              <a:chOff x="-44" y="1473"/>
              <a:chExt cx="981" cy="1105"/>
            </a:xfrm>
          </p:grpSpPr>
          <p:pic>
            <p:nvPicPr>
              <p:cNvPr id="77864" name="Picture 22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5" name="Freeform 22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77860" name="Text Box 228"/>
            <p:cNvSpPr txBox="1">
              <a:spLocks noChangeArrowheads="1"/>
            </p:cNvSpPr>
            <p:nvPr/>
          </p:nvSpPr>
          <p:spPr bwMode="auto">
            <a:xfrm rot="5400000">
              <a:off x="2463" y="1529"/>
              <a:ext cx="42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t>…</a:t>
              </a:r>
            </a:p>
          </p:txBody>
        </p:sp>
        <p:grpSp>
          <p:nvGrpSpPr>
            <p:cNvPr id="77861" name="Group 229"/>
            <p:cNvGrpSpPr>
              <a:grpSpLocks/>
            </p:cNvGrpSpPr>
            <p:nvPr/>
          </p:nvGrpSpPr>
          <p:grpSpPr bwMode="auto">
            <a:xfrm>
              <a:off x="2357" y="1780"/>
              <a:ext cx="503" cy="444"/>
              <a:chOff x="-44" y="1473"/>
              <a:chExt cx="981" cy="1105"/>
            </a:xfrm>
          </p:grpSpPr>
          <p:pic>
            <p:nvPicPr>
              <p:cNvPr id="77862" name="Picture 23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3" name="Freeform 2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sp>
        <p:nvSpPr>
          <p:cNvPr id="77854"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72EEBCD-70FB-4120-9DD3-7B0B207961E8}" type="slidenum">
              <a:rPr lang="en-US" altLang="en-US" sz="1200">
                <a:latin typeface="Tahoma" panose="020B0604030504040204" pitchFamily="34" charset="0"/>
              </a:rPr>
              <a:pPr/>
              <a:t>27</a:t>
            </a:fld>
            <a:endParaRPr lang="en-US" altLang="en-US" sz="1200">
              <a:latin typeface="Tahoma" panose="020B0604030504040204" pitchFamily="34" charset="0"/>
            </a:endParaRPr>
          </a:p>
        </p:txBody>
      </p:sp>
      <p:sp>
        <p:nvSpPr>
          <p:cNvPr id="77855"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576648">
                                            <p:txEl>
                                              <p:pRg st="0" end="0"/>
                                            </p:txEl>
                                          </p:spTgt>
                                        </p:tgtEl>
                                        <p:attrNameLst>
                                          <p:attrName>style.visibility</p:attrName>
                                        </p:attrNameLst>
                                      </p:cBhvr>
                                      <p:to>
                                        <p:strVal val="visible"/>
                                      </p:to>
                                    </p:set>
                                    <p:animEffect transition="in" filter="dissolve">
                                      <p:cBhvr>
                                        <p:cTn id="15" dur="500"/>
                                        <p:tgtEl>
                                          <p:spTgt spid="576648">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648">
                                            <p:txEl>
                                              <p:pRg st="1" end="1"/>
                                            </p:txEl>
                                          </p:spTgt>
                                        </p:tgtEl>
                                        <p:attrNameLst>
                                          <p:attrName>style.visibility</p:attrName>
                                        </p:attrNameLst>
                                      </p:cBhvr>
                                      <p:to>
                                        <p:strVal val="visible"/>
                                      </p:to>
                                    </p:set>
                                    <p:animEffect transition="in" filter="dissolve">
                                      <p:cBhvr>
                                        <p:cTn id="18" dur="500"/>
                                        <p:tgtEl>
                                          <p:spTgt spid="576648">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648">
                                            <p:txEl>
                                              <p:pRg st="2" end="2"/>
                                            </p:txEl>
                                          </p:spTgt>
                                        </p:tgtEl>
                                        <p:attrNameLst>
                                          <p:attrName>style.visibility</p:attrName>
                                        </p:attrNameLst>
                                      </p:cBhvr>
                                      <p:to>
                                        <p:strVal val="visible"/>
                                      </p:to>
                                    </p:set>
                                    <p:animEffect transition="in" filter="dissolve">
                                      <p:cBhvr>
                                        <p:cTn id="21" dur="500"/>
                                        <p:tgtEl>
                                          <p:spTgt spid="57664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10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49" name="Group 4"/>
          <p:cNvGrpSpPr>
            <a:grpSpLocks/>
          </p:cNvGrpSpPr>
          <p:nvPr/>
        </p:nvGrpSpPr>
        <p:grpSpPr bwMode="auto">
          <a:xfrm>
            <a:off x="3595688" y="1527175"/>
            <a:ext cx="4248150" cy="660400"/>
            <a:chOff x="3006" y="1205"/>
            <a:chExt cx="2676" cy="416"/>
          </a:xfrm>
        </p:grpSpPr>
        <p:sp>
          <p:nvSpPr>
            <p:cNvPr id="78903" name="Rectangle 5"/>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8904"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8905" name="Text Box 7"/>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ID</a:t>
              </a:r>
            </a:p>
            <a:p>
              <a:r>
                <a:rPr lang="en-US" altLang="en-US" sz="1800"/>
                <a:t>=x</a:t>
              </a:r>
            </a:p>
          </p:txBody>
        </p:sp>
        <p:sp>
          <p:nvSpPr>
            <p:cNvPr id="78906" name="Text Box 8"/>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offset</a:t>
              </a:r>
            </a:p>
            <a:p>
              <a:pPr algn="ctr"/>
              <a:r>
                <a:rPr lang="en-US" altLang="en-US" sz="1800"/>
                <a:t>=0</a:t>
              </a:r>
            </a:p>
          </p:txBody>
        </p:sp>
        <p:sp>
          <p:nvSpPr>
            <p:cNvPr id="78907" name="Text Box 9"/>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fragflag</a:t>
              </a:r>
            </a:p>
            <a:p>
              <a:pPr algn="ctr"/>
              <a:r>
                <a:rPr lang="en-US" altLang="en-US" sz="1800"/>
                <a:t>=0</a:t>
              </a:r>
            </a:p>
          </p:txBody>
        </p:sp>
        <p:sp>
          <p:nvSpPr>
            <p:cNvPr id="78908" name="Text Box 10"/>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length</a:t>
              </a:r>
            </a:p>
            <a:p>
              <a:r>
                <a:rPr lang="en-US" altLang="en-US" sz="1800"/>
                <a:t>=4000</a:t>
              </a:r>
            </a:p>
          </p:txBody>
        </p:sp>
        <p:sp>
          <p:nvSpPr>
            <p:cNvPr id="78909" name="Line 11"/>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10" name="Line 12"/>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11" name="Line 13"/>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12" name="Line 14"/>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13" name="Line 15"/>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14" name="Rectangle 16"/>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3" name="Group 70"/>
          <p:cNvGrpSpPr>
            <a:grpSpLocks/>
          </p:cNvGrpSpPr>
          <p:nvPr/>
        </p:nvGrpSpPr>
        <p:grpSpPr bwMode="auto">
          <a:xfrm>
            <a:off x="3684588" y="2290763"/>
            <a:ext cx="4711700" cy="3278187"/>
            <a:chOff x="2321" y="1443"/>
            <a:chExt cx="2968" cy="2065"/>
          </a:xfrm>
        </p:grpSpPr>
        <p:grpSp>
          <p:nvGrpSpPr>
            <p:cNvPr id="78860" name="Group 17"/>
            <p:cNvGrpSpPr>
              <a:grpSpLocks/>
            </p:cNvGrpSpPr>
            <p:nvPr/>
          </p:nvGrpSpPr>
          <p:grpSpPr bwMode="auto">
            <a:xfrm>
              <a:off x="2613" y="2066"/>
              <a:ext cx="2676" cy="416"/>
              <a:chOff x="3006" y="1205"/>
              <a:chExt cx="2676" cy="416"/>
            </a:xfrm>
          </p:grpSpPr>
          <p:sp>
            <p:nvSpPr>
              <p:cNvPr id="78891" name="Rectangle 18"/>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8892"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8893" name="Text Box 20"/>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ID</a:t>
                </a:r>
              </a:p>
              <a:p>
                <a:r>
                  <a:rPr lang="en-US" altLang="en-US" sz="1800"/>
                  <a:t>=x</a:t>
                </a:r>
              </a:p>
            </p:txBody>
          </p:sp>
          <p:sp>
            <p:nvSpPr>
              <p:cNvPr id="78894" name="Text Box 21"/>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offset</a:t>
                </a:r>
              </a:p>
              <a:p>
                <a:pPr algn="ctr"/>
                <a:r>
                  <a:rPr lang="en-US" altLang="en-US" sz="1800"/>
                  <a:t>=0</a:t>
                </a:r>
              </a:p>
            </p:txBody>
          </p:sp>
          <p:sp>
            <p:nvSpPr>
              <p:cNvPr id="78895" name="Text Box 22"/>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fragflag</a:t>
                </a:r>
              </a:p>
              <a:p>
                <a:pPr algn="ctr"/>
                <a:r>
                  <a:rPr lang="en-US" altLang="en-US" sz="1800"/>
                  <a:t>=1</a:t>
                </a:r>
              </a:p>
            </p:txBody>
          </p:sp>
          <p:sp>
            <p:nvSpPr>
              <p:cNvPr id="78896" name="Text Box 23"/>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length</a:t>
                </a:r>
              </a:p>
              <a:p>
                <a:r>
                  <a:rPr lang="en-US" altLang="en-US" sz="1800"/>
                  <a:t>=1500</a:t>
                </a:r>
              </a:p>
            </p:txBody>
          </p:sp>
          <p:sp>
            <p:nvSpPr>
              <p:cNvPr id="78897" name="Line 24"/>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8" name="Line 25"/>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9" name="Line 26"/>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0" name="Line 27"/>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1" name="Line 28"/>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902" name="Rectangle 29"/>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8861" name="Group 30"/>
            <p:cNvGrpSpPr>
              <a:grpSpLocks/>
            </p:cNvGrpSpPr>
            <p:nvPr/>
          </p:nvGrpSpPr>
          <p:grpSpPr bwMode="auto">
            <a:xfrm>
              <a:off x="2613" y="2570"/>
              <a:ext cx="2676" cy="416"/>
              <a:chOff x="3006" y="1205"/>
              <a:chExt cx="2676" cy="416"/>
            </a:xfrm>
          </p:grpSpPr>
          <p:sp>
            <p:nvSpPr>
              <p:cNvPr id="78879" name="Rectangle 31"/>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8880"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8881" name="Text Box 33"/>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ID</a:t>
                </a:r>
              </a:p>
              <a:p>
                <a:r>
                  <a:rPr lang="en-US" altLang="en-US" sz="1800"/>
                  <a:t>=x</a:t>
                </a:r>
              </a:p>
            </p:txBody>
          </p:sp>
          <p:sp>
            <p:nvSpPr>
              <p:cNvPr id="78882" name="Text Box 34"/>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offset</a:t>
                </a:r>
              </a:p>
              <a:p>
                <a:pPr algn="ctr"/>
                <a:r>
                  <a:rPr lang="en-US" altLang="en-US" sz="1800"/>
                  <a:t>=185</a:t>
                </a:r>
              </a:p>
            </p:txBody>
          </p:sp>
          <p:sp>
            <p:nvSpPr>
              <p:cNvPr id="78883" name="Text Box 35"/>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fragflag</a:t>
                </a:r>
              </a:p>
              <a:p>
                <a:pPr algn="ctr"/>
                <a:r>
                  <a:rPr lang="en-US" altLang="en-US" sz="1800"/>
                  <a:t>=1</a:t>
                </a:r>
              </a:p>
            </p:txBody>
          </p:sp>
          <p:sp>
            <p:nvSpPr>
              <p:cNvPr id="78884" name="Text Box 36"/>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length</a:t>
                </a:r>
              </a:p>
              <a:p>
                <a:r>
                  <a:rPr lang="en-US" altLang="en-US" sz="1800"/>
                  <a:t>=1500</a:t>
                </a:r>
              </a:p>
            </p:txBody>
          </p:sp>
          <p:sp>
            <p:nvSpPr>
              <p:cNvPr id="78885" name="Line 37"/>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86" name="Line 38"/>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87" name="Line 39"/>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88" name="Line 40"/>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89" name="Line 41"/>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90" name="Rectangle 42"/>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8862" name="Group 43"/>
            <p:cNvGrpSpPr>
              <a:grpSpLocks/>
            </p:cNvGrpSpPr>
            <p:nvPr/>
          </p:nvGrpSpPr>
          <p:grpSpPr bwMode="auto">
            <a:xfrm>
              <a:off x="2607" y="3092"/>
              <a:ext cx="2676" cy="416"/>
              <a:chOff x="3006" y="1205"/>
              <a:chExt cx="2676" cy="416"/>
            </a:xfrm>
          </p:grpSpPr>
          <p:sp>
            <p:nvSpPr>
              <p:cNvPr id="78867" name="Rectangle 44"/>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8868"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8869" name="Text Box 46"/>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ID</a:t>
                </a:r>
              </a:p>
              <a:p>
                <a:r>
                  <a:rPr lang="en-US" altLang="en-US" sz="1800"/>
                  <a:t>=x</a:t>
                </a:r>
              </a:p>
            </p:txBody>
          </p:sp>
          <p:sp>
            <p:nvSpPr>
              <p:cNvPr id="78870" name="Text Box 47"/>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offset</a:t>
                </a:r>
              </a:p>
              <a:p>
                <a:pPr algn="ctr"/>
                <a:r>
                  <a:rPr lang="en-US" altLang="en-US" sz="1800"/>
                  <a:t>=370</a:t>
                </a:r>
              </a:p>
            </p:txBody>
          </p:sp>
          <p:sp>
            <p:nvSpPr>
              <p:cNvPr id="78871" name="Text Box 48"/>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fragflag</a:t>
                </a:r>
              </a:p>
              <a:p>
                <a:pPr algn="ctr"/>
                <a:r>
                  <a:rPr lang="en-US" altLang="en-US" sz="1800"/>
                  <a:t>=0</a:t>
                </a:r>
              </a:p>
            </p:txBody>
          </p:sp>
          <p:sp>
            <p:nvSpPr>
              <p:cNvPr id="78872" name="Text Box 49"/>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dirty="0"/>
                  <a:t>length</a:t>
                </a:r>
              </a:p>
              <a:p>
                <a:r>
                  <a:rPr lang="en-US" altLang="en-US" sz="1800"/>
                  <a:t>=1040</a:t>
                </a:r>
                <a:endParaRPr lang="en-US" altLang="en-US" sz="1800" dirty="0"/>
              </a:p>
            </p:txBody>
          </p:sp>
          <p:sp>
            <p:nvSpPr>
              <p:cNvPr id="78873" name="Line 50"/>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4" name="Line 51"/>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5" name="Line 52"/>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6" name="Line 53"/>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7" name="Line 54"/>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878" name="Rectangle 55"/>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8863" name="Freeform 56"/>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864" name="Line 57"/>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5" name="Line 58"/>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6" name="Text Box 59"/>
            <p:cNvSpPr txBox="1">
              <a:spLocks noChangeArrowheads="1"/>
            </p:cNvSpPr>
            <p:nvPr/>
          </p:nvSpPr>
          <p:spPr bwMode="auto">
            <a:xfrm>
              <a:off x="2321" y="1490"/>
              <a:ext cx="19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a:solidFill>
                    <a:srgbClr val="CC0000"/>
                  </a:solidFill>
                </a:rPr>
                <a:t>one large datagram becomes</a:t>
              </a:r>
            </a:p>
            <a:p>
              <a:r>
                <a:rPr lang="en-US" altLang="en-US" sz="1800" i="1">
                  <a:solidFill>
                    <a:srgbClr val="CC0000"/>
                  </a:solidFill>
                </a:rPr>
                <a:t>several smaller datagrams</a:t>
              </a:r>
            </a:p>
          </p:txBody>
        </p:sp>
      </p:grpSp>
      <p:sp>
        <p:nvSpPr>
          <p:cNvPr id="78851" name="Rectangle 60"/>
          <p:cNvSpPr>
            <a:spLocks noChangeArrowheads="1"/>
          </p:cNvSpPr>
          <p:nvPr/>
        </p:nvSpPr>
        <p:spPr bwMode="auto">
          <a:xfrm>
            <a:off x="331788" y="1801813"/>
            <a:ext cx="283051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en-US" altLang="en-US" sz="2800" i="1" dirty="0">
                <a:solidFill>
                  <a:srgbClr val="CC0000"/>
                </a:solidFill>
                <a:latin typeface="Gill Sans MT" panose="020B0502020104020203" pitchFamily="34" charset="0"/>
              </a:rPr>
              <a:t>example:</a:t>
            </a:r>
          </a:p>
          <a:p>
            <a:pPr>
              <a:lnSpc>
                <a:spcPct val="85000"/>
              </a:lnSpc>
              <a:spcBef>
                <a:spcPct val="20000"/>
              </a:spcBef>
              <a:buClr>
                <a:srgbClr val="000099"/>
              </a:buClr>
              <a:buSzPct val="65000"/>
              <a:buFont typeface="Wingdings" panose="05000000000000000000" pitchFamily="2" charset="2"/>
              <a:buChar char="v"/>
            </a:pPr>
            <a:r>
              <a:rPr lang="en-US" altLang="en-US" sz="2000" dirty="0">
                <a:latin typeface="Gill Sans MT" panose="020B0502020104020203" pitchFamily="34" charset="0"/>
              </a:rPr>
              <a:t>4000 byte datagram</a:t>
            </a:r>
          </a:p>
          <a:p>
            <a:pPr>
              <a:lnSpc>
                <a:spcPct val="85000"/>
              </a:lnSpc>
              <a:spcBef>
                <a:spcPct val="20000"/>
              </a:spcBef>
              <a:buClr>
                <a:srgbClr val="000099"/>
              </a:buClr>
              <a:buSzPct val="65000"/>
              <a:buFont typeface="Wingdings" panose="05000000000000000000" pitchFamily="2" charset="2"/>
              <a:buChar char="v"/>
            </a:pPr>
            <a:r>
              <a:rPr lang="en-US" altLang="en-US" sz="2000" dirty="0">
                <a:latin typeface="Gill Sans MT" panose="020B0502020104020203" pitchFamily="34" charset="0"/>
              </a:rPr>
              <a:t>MTU = 1500 bytes</a:t>
            </a:r>
          </a:p>
          <a:p>
            <a:pPr>
              <a:lnSpc>
                <a:spcPct val="85000"/>
              </a:lnSpc>
              <a:spcBef>
                <a:spcPct val="20000"/>
              </a:spcBef>
              <a:buClr>
                <a:srgbClr val="000099"/>
              </a:buClr>
              <a:buSzPct val="65000"/>
              <a:buFont typeface="Wingdings" panose="05000000000000000000" pitchFamily="2" charset="2"/>
              <a:buChar char="v"/>
            </a:pPr>
            <a:endParaRPr lang="en-US" altLang="en-US" sz="2000" dirty="0">
              <a:latin typeface="Gill Sans MT" panose="020B0502020104020203" pitchFamily="34" charset="0"/>
            </a:endParaRPr>
          </a:p>
        </p:txBody>
      </p:sp>
      <p:sp>
        <p:nvSpPr>
          <p:cNvPr id="577597" name="Text Box 61"/>
          <p:cNvSpPr txBox="1">
            <a:spLocks noChangeArrowheads="1"/>
          </p:cNvSpPr>
          <p:nvPr/>
        </p:nvSpPr>
        <p:spPr bwMode="auto">
          <a:xfrm>
            <a:off x="1042988" y="3238500"/>
            <a:ext cx="160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dirty="0"/>
              <a:t>1480 bytes in </a:t>
            </a:r>
            <a:br>
              <a:rPr lang="en-US" altLang="en-US" sz="1800" dirty="0"/>
            </a:br>
            <a:r>
              <a:rPr lang="en-US" altLang="en-US" sz="1800" dirty="0"/>
              <a:t>data field</a:t>
            </a:r>
          </a:p>
        </p:txBody>
      </p:sp>
      <p:sp>
        <p:nvSpPr>
          <p:cNvPr id="577599" name="Text Box 63"/>
          <p:cNvSpPr txBox="1">
            <a:spLocks noChangeArrowheads="1"/>
          </p:cNvSpPr>
          <p:nvPr/>
        </p:nvSpPr>
        <p:spPr bwMode="auto">
          <a:xfrm>
            <a:off x="1504950" y="4071938"/>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offset =</a:t>
            </a:r>
          </a:p>
          <a:p>
            <a:r>
              <a:rPr lang="en-US" altLang="en-US" sz="1800"/>
              <a:t>1480/8 </a:t>
            </a:r>
          </a:p>
        </p:txBody>
      </p:sp>
      <p:sp>
        <p:nvSpPr>
          <p:cNvPr id="36873" name="Rectangle 66"/>
          <p:cNvSpPr>
            <a:spLocks noGrp="1" noChangeArrowheads="1"/>
          </p:cNvSpPr>
          <p:nvPr>
            <p:ph type="title"/>
          </p:nvPr>
        </p:nvSpPr>
        <p:spPr>
          <a:xfrm>
            <a:off x="533400" y="185738"/>
            <a:ext cx="7772400" cy="930275"/>
          </a:xfrm>
        </p:spPr>
        <p:txBody>
          <a:bodyPr/>
          <a:lstStyle/>
          <a:p>
            <a:pPr>
              <a:defRPr/>
            </a:pPr>
            <a:r>
              <a:rPr lang="en-US">
                <a:ea typeface="ＭＳ Ｐゴシック" charset="0"/>
                <a:cs typeface="+mj-cs"/>
              </a:rPr>
              <a:t>IP fragmentation, reassembly</a:t>
            </a:r>
          </a:p>
        </p:txBody>
      </p:sp>
      <p:pic>
        <p:nvPicPr>
          <p:cNvPr id="78855" name="Picture 6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881063"/>
            <a:ext cx="6856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604" name="Line 68"/>
          <p:cNvSpPr>
            <a:spLocks noChangeShapeType="1"/>
          </p:cNvSpPr>
          <p:nvPr/>
        </p:nvSpPr>
        <p:spPr bwMode="auto">
          <a:xfrm>
            <a:off x="1985963" y="3590925"/>
            <a:ext cx="261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77605" name="Line 69"/>
          <p:cNvSpPr>
            <a:spLocks noChangeShapeType="1"/>
          </p:cNvSpPr>
          <p:nvPr/>
        </p:nvSpPr>
        <p:spPr bwMode="auto">
          <a:xfrm flipH="1">
            <a:off x="2319338" y="4394200"/>
            <a:ext cx="4672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78858"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D8FF152-42F4-41FC-8E5B-42D8F157A7A8}" type="slidenum">
              <a:rPr lang="en-US" altLang="en-US" sz="1200">
                <a:latin typeface="Tahoma" panose="020B0604030504040204" pitchFamily="34" charset="0"/>
              </a:rPr>
              <a:pPr/>
              <a:t>28</a:t>
            </a:fld>
            <a:endParaRPr lang="en-US" altLang="en-US" sz="1200">
              <a:latin typeface="Tahoma" panose="020B0604030504040204" pitchFamily="34" charset="0"/>
            </a:endParaRPr>
          </a:p>
        </p:txBody>
      </p:sp>
      <p:sp>
        <p:nvSpPr>
          <p:cNvPr id="78859"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69" name="Rectangle 3">
            <a:extLst>
              <a:ext uri="{FF2B5EF4-FFF2-40B4-BE49-F238E27FC236}">
                <a16:creationId xmlns:a16="http://schemas.microsoft.com/office/drawing/2014/main" id="{2ED803CD-9D73-44A3-AB5E-FAC73123E310}"/>
              </a:ext>
            </a:extLst>
          </p:cNvPr>
          <p:cNvSpPr txBox="1">
            <a:spLocks noChangeArrowheads="1"/>
          </p:cNvSpPr>
          <p:nvPr/>
        </p:nvSpPr>
        <p:spPr bwMode="auto">
          <a:xfrm>
            <a:off x="172245" y="5568950"/>
            <a:ext cx="36957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MS PGothic" panose="020B0600070205080204" pitchFamily="34" charset="-128"/>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r>
              <a:rPr lang="en-US" altLang="en-US" sz="2400" kern="0" dirty="0">
                <a:solidFill>
                  <a:srgbClr val="000099"/>
                </a:solidFill>
              </a:rPr>
              <a:t>IPv6 </a:t>
            </a:r>
            <a:r>
              <a:rPr lang="en-US" altLang="en-US" i="1" dirty="0">
                <a:solidFill>
                  <a:srgbClr val="CC0000"/>
                </a:solidFill>
                <a:latin typeface="Gill Sans MT" panose="020B0502020104020203" pitchFamily="34" charset="0"/>
                <a:cs typeface="+mn-cs"/>
              </a:rPr>
              <a:t>does not </a:t>
            </a:r>
            <a:r>
              <a:rPr lang="en-US" altLang="en-US" sz="2400" kern="0" dirty="0">
                <a:solidFill>
                  <a:srgbClr val="000099"/>
                </a:solidFill>
              </a:rPr>
              <a:t>allow for fragmentation</a:t>
            </a:r>
            <a:endParaRPr lang="en-US" altLang="en-US" sz="2400" i="1" kern="0"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97"/>
                                        </p:tgtEl>
                                        <p:attrNameLst>
                                          <p:attrName>style.visibility</p:attrName>
                                        </p:attrNameLst>
                                      </p:cBhvr>
                                      <p:to>
                                        <p:strVal val="visible"/>
                                      </p:to>
                                    </p:set>
                                    <p:animEffect transition="in" filter="dissolve">
                                      <p:cBhvr>
                                        <p:cTn id="12" dur="500"/>
                                        <p:tgtEl>
                                          <p:spTgt spid="57759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77604"/>
                                        </p:tgtEl>
                                        <p:attrNameLst>
                                          <p:attrName>style.visibility</p:attrName>
                                        </p:attrNameLst>
                                      </p:cBhvr>
                                      <p:to>
                                        <p:strVal val="visible"/>
                                      </p:to>
                                    </p:set>
                                    <p:animEffect transition="in" filter="dissolve">
                                      <p:cBhvr>
                                        <p:cTn id="15" dur="500"/>
                                        <p:tgtEl>
                                          <p:spTgt spid="5776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7599"/>
                                        </p:tgtEl>
                                        <p:attrNameLst>
                                          <p:attrName>style.visibility</p:attrName>
                                        </p:attrNameLst>
                                      </p:cBhvr>
                                      <p:to>
                                        <p:strVal val="visible"/>
                                      </p:to>
                                    </p:set>
                                    <p:animEffect transition="in" filter="dissolve">
                                      <p:cBhvr>
                                        <p:cTn id="20" dur="500"/>
                                        <p:tgtEl>
                                          <p:spTgt spid="57759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77605"/>
                                        </p:tgtEl>
                                        <p:attrNameLst>
                                          <p:attrName>style.visibility</p:attrName>
                                        </p:attrNameLst>
                                      </p:cBhvr>
                                      <p:to>
                                        <p:strVal val="visible"/>
                                      </p:to>
                                    </p:set>
                                    <p:animEffect transition="in" filter="dissolve">
                                      <p:cBhvr>
                                        <p:cTn id="23" dur="500"/>
                                        <p:tgtEl>
                                          <p:spTgt spid="57760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dissolve">
                                      <p:cBhvr>
                                        <p:cTn id="2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97" grpId="0"/>
      <p:bldP spid="577599" grpId="0"/>
      <p:bldP spid="577604" grpId="0" animBg="1"/>
      <p:bldP spid="577605" grpId="0" animBg="1"/>
      <p:bldP spid="6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1025525"/>
            <a:ext cx="329184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Rectangle 3"/>
          <p:cNvSpPr>
            <a:spLocks noGrp="1" noChangeArrowheads="1"/>
          </p:cNvSpPr>
          <p:nvPr>
            <p:ph type="body" sz="half" idx="1"/>
          </p:nvPr>
        </p:nvSpPr>
        <p:spPr>
          <a:xfrm>
            <a:off x="533400" y="1600200"/>
            <a:ext cx="3879850" cy="4648200"/>
          </a:xfrm>
        </p:spPr>
        <p:txBody>
          <a:bodyPr/>
          <a:lstStyle/>
          <a:p>
            <a:pPr>
              <a:buFont typeface="Wingdings" panose="05000000000000000000" pitchFamily="2" charset="2"/>
              <a:buNone/>
            </a:pPr>
            <a:r>
              <a:rPr lang="en-US" altLang="en-US" sz="2400"/>
              <a:t>4.1 Overview of Network layer</a:t>
            </a:r>
          </a:p>
          <a:p>
            <a:pPr lvl="1"/>
            <a:r>
              <a:rPr lang="en-US" altLang="en-US">
                <a:latin typeface="Gill Sans MT" panose="020B0502020104020203" pitchFamily="34" charset="0"/>
              </a:rPr>
              <a:t>data plane</a:t>
            </a:r>
          </a:p>
          <a:p>
            <a:pPr lvl="1"/>
            <a:r>
              <a:rPr lang="en-US" altLang="en-US">
                <a:latin typeface="Gill Sans MT" panose="020B0502020104020203" pitchFamily="34" charset="0"/>
              </a:rPr>
              <a:t>control plane</a:t>
            </a:r>
          </a:p>
          <a:p>
            <a:pPr>
              <a:buFont typeface="Wingdings" panose="05000000000000000000" pitchFamily="2" charset="2"/>
              <a:buNone/>
            </a:pPr>
            <a:r>
              <a:rPr lang="en-US" altLang="en-US" sz="2400"/>
              <a:t>4.2 What</a:t>
            </a:r>
            <a:r>
              <a:rPr lang="ja-JP" altLang="en-US" sz="2400"/>
              <a:t>’</a:t>
            </a:r>
            <a:r>
              <a:rPr lang="en-US" altLang="ja-JP" sz="2400"/>
              <a:t>s inside a router</a:t>
            </a:r>
          </a:p>
          <a:p>
            <a:pPr>
              <a:buFont typeface="Wingdings" panose="05000000000000000000" pitchFamily="2" charset="2"/>
              <a:buNone/>
            </a:pPr>
            <a:r>
              <a:rPr lang="en-US" altLang="en-US" sz="2400">
                <a:solidFill>
                  <a:srgbClr val="CC0000"/>
                </a:solidFill>
              </a:rPr>
              <a:t>4.3 IP: Internet Protocol</a:t>
            </a:r>
          </a:p>
          <a:p>
            <a:pPr lvl="1"/>
            <a:r>
              <a:rPr lang="en-US" altLang="en-US">
                <a:latin typeface="Gill Sans MT" panose="020B0502020104020203" pitchFamily="34" charset="0"/>
              </a:rPr>
              <a:t>datagram format</a:t>
            </a:r>
          </a:p>
          <a:p>
            <a:pPr lvl="1"/>
            <a:r>
              <a:rPr lang="en-US" altLang="en-US">
                <a:latin typeface="Gill Sans MT" panose="020B0502020104020203" pitchFamily="34" charset="0"/>
              </a:rPr>
              <a:t>fragmentation</a:t>
            </a:r>
          </a:p>
          <a:p>
            <a:pPr lvl="1"/>
            <a:r>
              <a:rPr lang="en-US" altLang="en-US">
                <a:solidFill>
                  <a:srgbClr val="CC0000"/>
                </a:solidFill>
                <a:latin typeface="Gill Sans MT" panose="020B0502020104020203" pitchFamily="34" charset="0"/>
              </a:rPr>
              <a:t>IPv4 addressing</a:t>
            </a:r>
          </a:p>
          <a:p>
            <a:pPr lvl="1"/>
            <a:r>
              <a:rPr lang="en-US" altLang="en-US">
                <a:solidFill>
                  <a:srgbClr val="000000"/>
                </a:solidFill>
                <a:latin typeface="Gill Sans MT" panose="020B0502020104020203" pitchFamily="34" charset="0"/>
              </a:rPr>
              <a:t>network address translation</a:t>
            </a:r>
          </a:p>
          <a:p>
            <a:pPr lvl="1"/>
            <a:r>
              <a:rPr lang="en-US" altLang="en-US">
                <a:solidFill>
                  <a:srgbClr val="000000"/>
                </a:solidFill>
                <a:latin typeface="Gill Sans MT" panose="020B0502020104020203" pitchFamily="34" charset="0"/>
              </a:rPr>
              <a:t>IPv6</a:t>
            </a:r>
          </a:p>
        </p:txBody>
      </p:sp>
      <p:sp>
        <p:nvSpPr>
          <p:cNvPr id="79876"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4400" dirty="0">
                <a:solidFill>
                  <a:srgbClr val="000099"/>
                </a:solidFill>
                <a:latin typeface="Gill Sans MT" panose="020B0502020104020203" pitchFamily="34" charset="0"/>
              </a:rPr>
              <a:t>Set 4: outline</a:t>
            </a:r>
          </a:p>
        </p:txBody>
      </p:sp>
      <p:sp>
        <p:nvSpPr>
          <p:cNvPr id="79877"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60BB630A-BD07-4AB5-8D42-912C3E7BDD8C}" type="slidenum">
              <a:rPr lang="en-US" altLang="en-US" sz="1200">
                <a:latin typeface="Tahoma" panose="020B0604030504040204" pitchFamily="34" charset="0"/>
              </a:rPr>
              <a:pPr/>
              <a:t>29</a:t>
            </a:fld>
            <a:endParaRPr lang="en-US" altLang="en-US" sz="1200">
              <a:latin typeface="Tahoma" panose="020B0604030504040204" pitchFamily="34" charset="0"/>
            </a:endParaRPr>
          </a:p>
        </p:txBody>
      </p:sp>
      <p:sp>
        <p:nvSpPr>
          <p:cNvPr id="79878"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027113"/>
            <a:ext cx="59420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p:txBody>
          <a:bodyPr/>
          <a:lstStyle/>
          <a:p>
            <a:pPr>
              <a:defRPr/>
            </a:pPr>
            <a:r>
              <a:rPr lang="en-US">
                <a:ea typeface="ＭＳ Ｐゴシック" charset="0"/>
                <a:cs typeface="+mj-cs"/>
              </a:rPr>
              <a:t>Chapter 4: network layer</a:t>
            </a:r>
          </a:p>
        </p:txBody>
      </p:sp>
      <p:sp>
        <p:nvSpPr>
          <p:cNvPr id="2054" name="Rectangle 3"/>
          <p:cNvSpPr>
            <a:spLocks noGrp="1" noChangeArrowheads="1"/>
          </p:cNvSpPr>
          <p:nvPr>
            <p:ph type="body" idx="1"/>
          </p:nvPr>
        </p:nvSpPr>
        <p:spPr>
          <a:xfrm>
            <a:off x="533400" y="1600200"/>
            <a:ext cx="8064500" cy="4648200"/>
          </a:xfrm>
        </p:spPr>
        <p:txBody>
          <a:bodyPr/>
          <a:lstStyle/>
          <a:p>
            <a:pPr>
              <a:buFont typeface="Wingdings" charset="0"/>
              <a:buNone/>
              <a:defRPr/>
            </a:pPr>
            <a:r>
              <a:rPr lang="en-US" sz="3200" i="1" dirty="0">
                <a:solidFill>
                  <a:srgbClr val="CC0000"/>
                </a:solidFill>
                <a:ea typeface="ＭＳ Ｐゴシック" charset="0"/>
                <a:cs typeface="+mn-cs"/>
              </a:rPr>
              <a:t>goals:</a:t>
            </a:r>
            <a:r>
              <a:rPr lang="en-US" sz="3200" dirty="0">
                <a:solidFill>
                  <a:srgbClr val="CC0000"/>
                </a:solidFill>
                <a:ea typeface="ＭＳ Ｐゴシック" charset="0"/>
                <a:cs typeface="+mn-cs"/>
              </a:rPr>
              <a:t> </a:t>
            </a:r>
          </a:p>
          <a:p>
            <a:pPr>
              <a:buFont typeface="Wingdings" charset="2"/>
              <a:buChar char="§"/>
              <a:defRPr/>
            </a:pPr>
            <a:r>
              <a:rPr lang="en-US" dirty="0">
                <a:ea typeface="ＭＳ Ｐゴシック" charset="0"/>
                <a:cs typeface="+mn-cs"/>
              </a:rPr>
              <a:t>understand principles behind network layer services, focusing on data plane:</a:t>
            </a:r>
          </a:p>
          <a:p>
            <a:pPr lvl="1">
              <a:buFont typeface="Arial"/>
              <a:buChar char="•"/>
              <a:defRPr/>
            </a:pPr>
            <a:r>
              <a:rPr lang="en-US" dirty="0">
                <a:ea typeface="ＭＳ Ｐゴシック" charset="0"/>
              </a:rPr>
              <a:t>network layer service models</a:t>
            </a:r>
          </a:p>
          <a:p>
            <a:pPr lvl="1">
              <a:buFont typeface="Arial"/>
              <a:buChar char="•"/>
              <a:defRPr/>
            </a:pPr>
            <a:r>
              <a:rPr lang="en-US" dirty="0">
                <a:ea typeface="ＭＳ Ｐゴシック" charset="0"/>
              </a:rPr>
              <a:t>forwarding versus routing</a:t>
            </a:r>
          </a:p>
          <a:p>
            <a:pPr lvl="1">
              <a:buFont typeface="Arial"/>
              <a:buChar char="•"/>
              <a:defRPr/>
            </a:pPr>
            <a:r>
              <a:rPr lang="en-US" dirty="0">
                <a:ea typeface="ＭＳ Ｐゴシック" charset="0"/>
              </a:rPr>
              <a:t>how a router works</a:t>
            </a:r>
          </a:p>
          <a:p>
            <a:pPr lvl="1">
              <a:buFont typeface="Arial"/>
              <a:buChar char="•"/>
              <a:defRPr/>
            </a:pPr>
            <a:r>
              <a:rPr lang="en-US" dirty="0">
                <a:ea typeface="ＭＳ Ｐゴシック" charset="0"/>
              </a:rPr>
              <a:t>generalized forwarding</a:t>
            </a:r>
          </a:p>
          <a:p>
            <a:pPr>
              <a:buFont typeface="Wingdings" charset="2"/>
              <a:buChar char="§"/>
              <a:defRPr/>
            </a:pPr>
            <a:r>
              <a:rPr lang="en-US" dirty="0">
                <a:ea typeface="ＭＳ Ｐゴシック" charset="0"/>
                <a:cs typeface="+mn-cs"/>
              </a:rPr>
              <a:t>instantiation, implementation in the Internet</a:t>
            </a:r>
          </a:p>
        </p:txBody>
      </p:sp>
      <p:sp>
        <p:nvSpPr>
          <p:cNvPr id="43012" name="Slide Number Placeholder 5"/>
          <p:cNvSpPr>
            <a:spLocks noGrp="1"/>
          </p:cNvSpPr>
          <p:nvPr>
            <p:ph type="sldNum" sz="quarter" idx="12"/>
          </p:nvPr>
        </p:nvSpPr>
        <p:spPr>
          <a:xfrm>
            <a:off x="8456613" y="6475413"/>
            <a:ext cx="458787"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31C5A02F-7DC9-4F8A-9107-DB8DE9860929}"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sp>
        <p:nvSpPr>
          <p:cNvPr id="4301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reeform 140"/>
          <p:cNvSpPr>
            <a:spLocks/>
          </p:cNvSpPr>
          <p:nvPr/>
        </p:nvSpPr>
        <p:spPr bwMode="auto">
          <a:xfrm rot="-5400000">
            <a:off x="6203156"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898" name="Freeform 140"/>
          <p:cNvSpPr>
            <a:spLocks/>
          </p:cNvSpPr>
          <p:nvPr/>
        </p:nvSpPr>
        <p:spPr bwMode="auto">
          <a:xfrm rot="10800000">
            <a:off x="7200900" y="187007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899" name="Freeform 140"/>
          <p:cNvSpPr>
            <a:spLocks/>
          </p:cNvSpPr>
          <p:nvPr/>
        </p:nvSpPr>
        <p:spPr bwMode="auto">
          <a:xfrm>
            <a:off x="5165725" y="1452563"/>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0900" name="Rectangle 2"/>
          <p:cNvSpPr>
            <a:spLocks noGrp="1" noChangeArrowheads="1"/>
          </p:cNvSpPr>
          <p:nvPr>
            <p:ph type="title"/>
          </p:nvPr>
        </p:nvSpPr>
        <p:spPr>
          <a:xfrm>
            <a:off x="533400" y="230188"/>
            <a:ext cx="7772400" cy="952500"/>
          </a:xfrm>
        </p:spPr>
        <p:txBody>
          <a:bodyPr/>
          <a:lstStyle/>
          <a:p>
            <a:r>
              <a:rPr lang="en-US" altLang="en-US" sz="4000"/>
              <a:t>IP addressing: introduction</a:t>
            </a:r>
            <a:endParaRPr lang="en-US" altLang="en-US"/>
          </a:p>
        </p:txBody>
      </p:sp>
      <p:sp>
        <p:nvSpPr>
          <p:cNvPr id="80901" name="Rectangle 3"/>
          <p:cNvSpPr>
            <a:spLocks noGrp="1" noChangeArrowheads="1"/>
          </p:cNvSpPr>
          <p:nvPr>
            <p:ph type="body" sz="half" idx="1"/>
          </p:nvPr>
        </p:nvSpPr>
        <p:spPr>
          <a:xfrm>
            <a:off x="476250" y="1444625"/>
            <a:ext cx="3695700" cy="4648200"/>
          </a:xfrm>
        </p:spPr>
        <p:txBody>
          <a:bodyPr/>
          <a:lstStyle/>
          <a:p>
            <a:r>
              <a:rPr lang="en-US" altLang="en-US" i="1" dirty="0">
                <a:solidFill>
                  <a:srgbClr val="CC0000"/>
                </a:solidFill>
              </a:rPr>
              <a:t>IP address:</a:t>
            </a:r>
            <a:r>
              <a:rPr lang="en-US" altLang="en-US" sz="2400" dirty="0"/>
              <a:t> 32-bit (</a:t>
            </a:r>
            <a:r>
              <a:rPr lang="en-US" altLang="en-US" sz="2400" dirty="0">
                <a:solidFill>
                  <a:srgbClr val="000099"/>
                </a:solidFill>
              </a:rPr>
              <a:t>v4</a:t>
            </a:r>
            <a:r>
              <a:rPr lang="en-US" altLang="en-US" sz="2400" dirty="0"/>
              <a:t>) identifier for host/router </a:t>
            </a:r>
            <a:r>
              <a:rPr lang="en-US" altLang="en-US" sz="2400" i="1" u="sng" dirty="0"/>
              <a:t>interface</a:t>
            </a:r>
            <a:r>
              <a:rPr lang="en-US" altLang="en-US" sz="2400" dirty="0"/>
              <a:t> </a:t>
            </a:r>
          </a:p>
          <a:p>
            <a:r>
              <a:rPr lang="en-US" altLang="en-US" i="1" dirty="0">
                <a:solidFill>
                  <a:srgbClr val="CC0000"/>
                </a:solidFill>
              </a:rPr>
              <a:t>interface:</a:t>
            </a:r>
            <a:r>
              <a:rPr lang="en-US" altLang="en-US" sz="2400" dirty="0"/>
              <a:t> connection between host/router and physical link</a:t>
            </a:r>
          </a:p>
          <a:p>
            <a:pPr lvl="1"/>
            <a:r>
              <a:rPr lang="en-US" altLang="en-US" sz="2000" dirty="0">
                <a:latin typeface="Gill Sans MT" panose="020B0502020104020203" pitchFamily="34" charset="0"/>
              </a:rPr>
              <a:t>router</a:t>
            </a:r>
            <a:r>
              <a:rPr lang="ja-JP" altLang="en-US" sz="2000" dirty="0">
                <a:latin typeface="Gill Sans MT" panose="020B0502020104020203" pitchFamily="34" charset="0"/>
              </a:rPr>
              <a:t>’</a:t>
            </a:r>
            <a:r>
              <a:rPr lang="en-US" altLang="ja-JP" sz="2000" dirty="0">
                <a:latin typeface="Gill Sans MT" panose="020B0502020104020203" pitchFamily="34" charset="0"/>
              </a:rPr>
              <a:t>s typically have multiple interfaces</a:t>
            </a:r>
          </a:p>
          <a:p>
            <a:pPr lvl="1"/>
            <a:r>
              <a:rPr lang="en-US" altLang="en-US" sz="2000" dirty="0">
                <a:latin typeface="Gill Sans MT" panose="020B0502020104020203" pitchFamily="34" charset="0"/>
              </a:rPr>
              <a:t>host typically has one or two interfaces (e.g., wired Ethernet, wireless 802.11)</a:t>
            </a:r>
          </a:p>
          <a:p>
            <a:r>
              <a:rPr lang="en-US" altLang="en-US" sz="2400" i="1" dirty="0">
                <a:solidFill>
                  <a:srgbClr val="CC0000"/>
                </a:solidFill>
              </a:rPr>
              <a:t>IP addresses associated with each interface</a:t>
            </a:r>
          </a:p>
        </p:txBody>
      </p:sp>
      <p:sp>
        <p:nvSpPr>
          <p:cNvPr id="80902" name="Text Box 26"/>
          <p:cNvSpPr txBox="1">
            <a:spLocks noChangeArrowheads="1"/>
          </p:cNvSpPr>
          <p:nvPr/>
        </p:nvSpPr>
        <p:spPr bwMode="auto">
          <a:xfrm>
            <a:off x="4548188" y="1282700"/>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223.1.1.1</a:t>
            </a:r>
            <a:endParaRPr lang="en-US" altLang="en-US" sz="1200">
              <a:latin typeface="Comic Sans MS" panose="030F0702030302020204" pitchFamily="66" charset="0"/>
            </a:endParaRPr>
          </a:p>
        </p:txBody>
      </p:sp>
      <p:grpSp>
        <p:nvGrpSpPr>
          <p:cNvPr id="80903" name="Group 27"/>
          <p:cNvGrpSpPr>
            <a:grpSpLocks/>
          </p:cNvGrpSpPr>
          <p:nvPr/>
        </p:nvGrpSpPr>
        <p:grpSpPr bwMode="auto">
          <a:xfrm>
            <a:off x="3814763" y="2243138"/>
            <a:ext cx="920750" cy="276225"/>
            <a:chOff x="3251" y="608"/>
            <a:chExt cx="580" cy="174"/>
          </a:xfrm>
        </p:grpSpPr>
        <p:sp>
          <p:nvSpPr>
            <p:cNvPr id="80966" name="Rectangle 28"/>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80967" name="Text Box 29"/>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223.1.1.2</a:t>
              </a:r>
              <a:endParaRPr lang="en-US" altLang="en-US" sz="1200">
                <a:latin typeface="Comic Sans MS" panose="030F0702030302020204" pitchFamily="66" charset="0"/>
              </a:endParaRPr>
            </a:p>
          </p:txBody>
        </p:sp>
      </p:grpSp>
      <p:sp>
        <p:nvSpPr>
          <p:cNvPr id="80904" name="Text Box 30"/>
          <p:cNvSpPr txBox="1">
            <a:spLocks noChangeArrowheads="1"/>
          </p:cNvSpPr>
          <p:nvPr/>
        </p:nvSpPr>
        <p:spPr bwMode="auto">
          <a:xfrm>
            <a:off x="4652963" y="3238500"/>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223.1.1.3</a:t>
            </a:r>
            <a:endParaRPr lang="en-US" altLang="en-US" sz="1200">
              <a:latin typeface="Comic Sans MS" panose="030F0702030302020204" pitchFamily="66" charset="0"/>
            </a:endParaRPr>
          </a:p>
        </p:txBody>
      </p:sp>
      <p:sp>
        <p:nvSpPr>
          <p:cNvPr id="80905" name="Text Box 31"/>
          <p:cNvSpPr txBox="1">
            <a:spLocks noChangeArrowheads="1"/>
          </p:cNvSpPr>
          <p:nvPr/>
        </p:nvSpPr>
        <p:spPr bwMode="auto">
          <a:xfrm>
            <a:off x="5753100" y="2368550"/>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223.1.1.4</a:t>
            </a:r>
            <a:endParaRPr lang="en-US" altLang="en-US" sz="1200">
              <a:latin typeface="Comic Sans MS" panose="030F0702030302020204" pitchFamily="66" charset="0"/>
            </a:endParaRPr>
          </a:p>
        </p:txBody>
      </p:sp>
      <p:sp>
        <p:nvSpPr>
          <p:cNvPr id="80906" name="Line 32"/>
          <p:cNvSpPr>
            <a:spLocks noChangeShapeType="1"/>
          </p:cNvSpPr>
          <p:nvPr/>
        </p:nvSpPr>
        <p:spPr bwMode="auto">
          <a:xfrm>
            <a:off x="6854825" y="2668588"/>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7" name="Text Box 33"/>
          <p:cNvSpPr txBox="1">
            <a:spLocks noChangeArrowheads="1"/>
          </p:cNvSpPr>
          <p:nvPr/>
        </p:nvSpPr>
        <p:spPr bwMode="auto">
          <a:xfrm>
            <a:off x="6729413" y="2378075"/>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223.1.2.9</a:t>
            </a:r>
            <a:endParaRPr lang="en-US" altLang="en-US" sz="1200">
              <a:latin typeface="Comic Sans MS" panose="030F0702030302020204" pitchFamily="66" charset="0"/>
            </a:endParaRPr>
          </a:p>
        </p:txBody>
      </p:sp>
      <p:sp>
        <p:nvSpPr>
          <p:cNvPr id="80908" name="Line 36"/>
          <p:cNvSpPr>
            <a:spLocks noChangeShapeType="1"/>
          </p:cNvSpPr>
          <p:nvPr/>
        </p:nvSpPr>
        <p:spPr bwMode="auto">
          <a:xfrm>
            <a:off x="7878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09" name="Line 38"/>
          <p:cNvSpPr>
            <a:spLocks noChangeShapeType="1"/>
          </p:cNvSpPr>
          <p:nvPr/>
        </p:nvSpPr>
        <p:spPr bwMode="auto">
          <a:xfrm>
            <a:off x="7878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0" name="Text Box 41"/>
          <p:cNvSpPr txBox="1">
            <a:spLocks noChangeArrowheads="1"/>
          </p:cNvSpPr>
          <p:nvPr/>
        </p:nvSpPr>
        <p:spPr bwMode="auto">
          <a:xfrm>
            <a:off x="7458075" y="3349625"/>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223.1.2.2</a:t>
            </a:r>
            <a:endParaRPr lang="en-US" altLang="en-US" sz="1200">
              <a:latin typeface="Comic Sans MS" panose="030F0702030302020204" pitchFamily="66" charset="0"/>
            </a:endParaRPr>
          </a:p>
        </p:txBody>
      </p:sp>
      <p:sp>
        <p:nvSpPr>
          <p:cNvPr id="80911" name="Text Box 44"/>
          <p:cNvSpPr txBox="1">
            <a:spLocks noChangeArrowheads="1"/>
          </p:cNvSpPr>
          <p:nvPr/>
        </p:nvSpPr>
        <p:spPr bwMode="auto">
          <a:xfrm>
            <a:off x="7250113" y="1743075"/>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223.1.2.1</a:t>
            </a:r>
            <a:endParaRPr lang="en-US" altLang="en-US" sz="1200">
              <a:latin typeface="Comic Sans MS" panose="030F0702030302020204" pitchFamily="66" charset="0"/>
            </a:endParaRPr>
          </a:p>
        </p:txBody>
      </p:sp>
      <p:sp>
        <p:nvSpPr>
          <p:cNvPr id="80912" name="Line 45"/>
          <p:cNvSpPr>
            <a:spLocks noChangeShapeType="1"/>
          </p:cNvSpPr>
          <p:nvPr/>
        </p:nvSpPr>
        <p:spPr bwMode="auto">
          <a:xfrm>
            <a:off x="6616700" y="3006725"/>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3" name="Line 47"/>
          <p:cNvSpPr>
            <a:spLocks noChangeShapeType="1"/>
          </p:cNvSpPr>
          <p:nvPr/>
        </p:nvSpPr>
        <p:spPr bwMode="auto">
          <a:xfrm flipH="1" flipV="1">
            <a:off x="6003925"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4" name="Line 48"/>
          <p:cNvSpPr>
            <a:spLocks noChangeShapeType="1"/>
          </p:cNvSpPr>
          <p:nvPr/>
        </p:nvSpPr>
        <p:spPr bwMode="auto">
          <a:xfrm flipH="1" flipV="1">
            <a:off x="7180263"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15" name="Text Box 53"/>
          <p:cNvSpPr txBox="1">
            <a:spLocks noChangeArrowheads="1"/>
          </p:cNvSpPr>
          <p:nvPr/>
        </p:nvSpPr>
        <p:spPr bwMode="auto">
          <a:xfrm>
            <a:off x="7212013" y="434498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223.1.3.2</a:t>
            </a:r>
            <a:endParaRPr lang="en-US" altLang="en-US" sz="1200">
              <a:latin typeface="Comic Sans MS" panose="030F0702030302020204" pitchFamily="66" charset="0"/>
            </a:endParaRPr>
          </a:p>
        </p:txBody>
      </p:sp>
      <p:sp>
        <p:nvSpPr>
          <p:cNvPr id="80916" name="Text Box 56"/>
          <p:cNvSpPr txBox="1">
            <a:spLocks noChangeArrowheads="1"/>
          </p:cNvSpPr>
          <p:nvPr/>
        </p:nvSpPr>
        <p:spPr bwMode="auto">
          <a:xfrm>
            <a:off x="5969000" y="4349750"/>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223.1.3.1</a:t>
            </a:r>
            <a:endParaRPr lang="en-US" altLang="en-US" sz="1200">
              <a:latin typeface="Comic Sans MS" panose="030F0702030302020204" pitchFamily="66" charset="0"/>
            </a:endParaRPr>
          </a:p>
        </p:txBody>
      </p:sp>
      <p:grpSp>
        <p:nvGrpSpPr>
          <p:cNvPr id="80917" name="Group 57"/>
          <p:cNvGrpSpPr>
            <a:grpSpLocks/>
          </p:cNvGrpSpPr>
          <p:nvPr/>
        </p:nvGrpSpPr>
        <p:grpSpPr bwMode="auto">
          <a:xfrm>
            <a:off x="6113463" y="3101975"/>
            <a:ext cx="935037" cy="276225"/>
            <a:chOff x="4532" y="1229"/>
            <a:chExt cx="589" cy="174"/>
          </a:xfrm>
        </p:grpSpPr>
        <p:sp>
          <p:nvSpPr>
            <p:cNvPr id="80964" name="Rectangle 58"/>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80965" name="Text Box 59"/>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223.1.3.27</a:t>
              </a:r>
              <a:endParaRPr lang="en-US" altLang="en-US" sz="1200">
                <a:latin typeface="Comic Sans MS" panose="030F0702030302020204" pitchFamily="66" charset="0"/>
              </a:endParaRPr>
            </a:p>
          </p:txBody>
        </p:sp>
      </p:grpSp>
      <p:sp>
        <p:nvSpPr>
          <p:cNvPr id="80918" name="Text Box 60"/>
          <p:cNvSpPr txBox="1">
            <a:spLocks noChangeArrowheads="1"/>
          </p:cNvSpPr>
          <p:nvPr/>
        </p:nvSpPr>
        <p:spPr bwMode="auto">
          <a:xfrm>
            <a:off x="3984625" y="5341938"/>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223.1.1.1 = 11011111 00000001 00000001 00000001</a:t>
            </a:r>
            <a:endParaRPr lang="en-US" altLang="en-US" sz="1800">
              <a:latin typeface="Comic Sans MS" panose="030F0702030302020204" pitchFamily="66" charset="0"/>
            </a:endParaRPr>
          </a:p>
        </p:txBody>
      </p:sp>
      <p:sp>
        <p:nvSpPr>
          <p:cNvPr id="80919" name="Freeform 61"/>
          <p:cNvSpPr>
            <a:spLocks/>
          </p:cNvSpPr>
          <p:nvPr/>
        </p:nvSpPr>
        <p:spPr bwMode="auto">
          <a:xfrm>
            <a:off x="5162550" y="5597525"/>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20" name="Freeform 62"/>
          <p:cNvSpPr>
            <a:spLocks/>
          </p:cNvSpPr>
          <p:nvPr/>
        </p:nvSpPr>
        <p:spPr bwMode="auto">
          <a:xfrm>
            <a:off x="6124575" y="5616575"/>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21" name="Freeform 63"/>
          <p:cNvSpPr>
            <a:spLocks/>
          </p:cNvSpPr>
          <p:nvPr/>
        </p:nvSpPr>
        <p:spPr bwMode="auto">
          <a:xfrm>
            <a:off x="7089775" y="5619750"/>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22" name="Freeform 64"/>
          <p:cNvSpPr>
            <a:spLocks/>
          </p:cNvSpPr>
          <p:nvPr/>
        </p:nvSpPr>
        <p:spPr bwMode="auto">
          <a:xfrm>
            <a:off x="8054975" y="5622925"/>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23" name="Text Box 65"/>
          <p:cNvSpPr txBox="1">
            <a:spLocks noChangeArrowheads="1"/>
          </p:cNvSpPr>
          <p:nvPr/>
        </p:nvSpPr>
        <p:spPr bwMode="auto">
          <a:xfrm>
            <a:off x="5360988" y="581818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a:t>
            </a:r>
            <a:endParaRPr lang="en-US" altLang="en-US" sz="1800">
              <a:latin typeface="Comic Sans MS" panose="030F0702030302020204" pitchFamily="66" charset="0"/>
            </a:endParaRPr>
          </a:p>
        </p:txBody>
      </p:sp>
      <p:sp>
        <p:nvSpPr>
          <p:cNvPr id="80924" name="Text Box 66"/>
          <p:cNvSpPr txBox="1">
            <a:spLocks noChangeArrowheads="1"/>
          </p:cNvSpPr>
          <p:nvPr/>
        </p:nvSpPr>
        <p:spPr bwMode="auto">
          <a:xfrm>
            <a:off x="6403975" y="5827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a:t>
            </a:r>
            <a:endParaRPr lang="en-US" altLang="en-US" sz="1800">
              <a:latin typeface="Comic Sans MS" panose="030F0702030302020204" pitchFamily="66" charset="0"/>
            </a:endParaRPr>
          </a:p>
        </p:txBody>
      </p:sp>
      <p:sp>
        <p:nvSpPr>
          <p:cNvPr id="80925" name="Text Box 67"/>
          <p:cNvSpPr txBox="1">
            <a:spLocks noChangeArrowheads="1"/>
          </p:cNvSpPr>
          <p:nvPr/>
        </p:nvSpPr>
        <p:spPr bwMode="auto">
          <a:xfrm>
            <a:off x="8361363"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a:t>
            </a:r>
            <a:endParaRPr lang="en-US" altLang="en-US" sz="1800">
              <a:latin typeface="Comic Sans MS" panose="030F0702030302020204" pitchFamily="66" charset="0"/>
            </a:endParaRPr>
          </a:p>
        </p:txBody>
      </p:sp>
      <p:sp>
        <p:nvSpPr>
          <p:cNvPr id="80926" name="Text Box 68"/>
          <p:cNvSpPr txBox="1">
            <a:spLocks noChangeArrowheads="1"/>
          </p:cNvSpPr>
          <p:nvPr/>
        </p:nvSpPr>
        <p:spPr bwMode="auto">
          <a:xfrm>
            <a:off x="7342188"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a:t>
            </a:r>
            <a:endParaRPr lang="en-US" altLang="en-US" sz="1800">
              <a:latin typeface="Comic Sans MS" panose="030F0702030302020204" pitchFamily="66" charset="0"/>
            </a:endParaRPr>
          </a:p>
        </p:txBody>
      </p:sp>
      <p:grpSp>
        <p:nvGrpSpPr>
          <p:cNvPr id="80927" name="Group 73"/>
          <p:cNvGrpSpPr>
            <a:grpSpLocks/>
          </p:cNvGrpSpPr>
          <p:nvPr/>
        </p:nvGrpSpPr>
        <p:grpSpPr bwMode="auto">
          <a:xfrm>
            <a:off x="4373563" y="1528763"/>
            <a:ext cx="641350" cy="558800"/>
            <a:chOff x="-44" y="1473"/>
            <a:chExt cx="981" cy="1105"/>
          </a:xfrm>
        </p:grpSpPr>
        <p:pic>
          <p:nvPicPr>
            <p:cNvPr id="80962" name="Picture 7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63" name="Freeform 7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0928" name="Group 80"/>
          <p:cNvGrpSpPr>
            <a:grpSpLocks/>
          </p:cNvGrpSpPr>
          <p:nvPr/>
        </p:nvGrpSpPr>
        <p:grpSpPr bwMode="auto">
          <a:xfrm>
            <a:off x="4368800" y="2127250"/>
            <a:ext cx="641350" cy="558800"/>
            <a:chOff x="-44" y="1473"/>
            <a:chExt cx="981" cy="1105"/>
          </a:xfrm>
        </p:grpSpPr>
        <p:pic>
          <p:nvPicPr>
            <p:cNvPr id="80960" name="Picture 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61" name="Freeform 8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0929" name="Group 83"/>
          <p:cNvGrpSpPr>
            <a:grpSpLocks/>
          </p:cNvGrpSpPr>
          <p:nvPr/>
        </p:nvGrpSpPr>
        <p:grpSpPr bwMode="auto">
          <a:xfrm>
            <a:off x="4397375" y="2736850"/>
            <a:ext cx="641350" cy="558800"/>
            <a:chOff x="-44" y="1473"/>
            <a:chExt cx="981" cy="1105"/>
          </a:xfrm>
        </p:grpSpPr>
        <p:pic>
          <p:nvPicPr>
            <p:cNvPr id="80958" name="Picture 8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9" name="Freeform 8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0930" name="Group 87"/>
          <p:cNvGrpSpPr>
            <a:grpSpLocks/>
          </p:cNvGrpSpPr>
          <p:nvPr/>
        </p:nvGrpSpPr>
        <p:grpSpPr bwMode="auto">
          <a:xfrm flipH="1">
            <a:off x="8056563" y="1685925"/>
            <a:ext cx="641350" cy="558800"/>
            <a:chOff x="-44" y="1473"/>
            <a:chExt cx="981" cy="1105"/>
          </a:xfrm>
        </p:grpSpPr>
        <p:pic>
          <p:nvPicPr>
            <p:cNvPr id="80956" name="Picture 8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7" name="Freeform 8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0931" name="Group 90"/>
          <p:cNvGrpSpPr>
            <a:grpSpLocks/>
          </p:cNvGrpSpPr>
          <p:nvPr/>
        </p:nvGrpSpPr>
        <p:grpSpPr bwMode="auto">
          <a:xfrm flipH="1">
            <a:off x="8070850" y="2965450"/>
            <a:ext cx="641350" cy="558800"/>
            <a:chOff x="-44" y="1473"/>
            <a:chExt cx="981" cy="1105"/>
          </a:xfrm>
        </p:grpSpPr>
        <p:pic>
          <p:nvPicPr>
            <p:cNvPr id="80954" name="Picture 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5" name="Freeform 9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0932" name="Group 93"/>
          <p:cNvGrpSpPr>
            <a:grpSpLocks/>
          </p:cNvGrpSpPr>
          <p:nvPr/>
        </p:nvGrpSpPr>
        <p:grpSpPr bwMode="auto">
          <a:xfrm flipH="1">
            <a:off x="6972300" y="4489450"/>
            <a:ext cx="641350" cy="558800"/>
            <a:chOff x="-44" y="1473"/>
            <a:chExt cx="981" cy="1105"/>
          </a:xfrm>
        </p:grpSpPr>
        <p:pic>
          <p:nvPicPr>
            <p:cNvPr id="80952"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3" name="Freeform 9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0933" name="Group 96"/>
          <p:cNvGrpSpPr>
            <a:grpSpLocks/>
          </p:cNvGrpSpPr>
          <p:nvPr/>
        </p:nvGrpSpPr>
        <p:grpSpPr bwMode="auto">
          <a:xfrm flipH="1">
            <a:off x="5808663" y="4530725"/>
            <a:ext cx="641350" cy="558800"/>
            <a:chOff x="-44" y="1473"/>
            <a:chExt cx="981" cy="1105"/>
          </a:xfrm>
        </p:grpSpPr>
        <p:pic>
          <p:nvPicPr>
            <p:cNvPr id="80950"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1" name="Freeform 9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0934" name="Group 99"/>
          <p:cNvGrpSpPr>
            <a:grpSpLocks/>
          </p:cNvGrpSpPr>
          <p:nvPr/>
        </p:nvGrpSpPr>
        <p:grpSpPr bwMode="auto">
          <a:xfrm>
            <a:off x="6237288" y="2624138"/>
            <a:ext cx="698500" cy="355600"/>
            <a:chOff x="4396" y="1245"/>
            <a:chExt cx="672" cy="248"/>
          </a:xfrm>
        </p:grpSpPr>
        <p:sp>
          <p:nvSpPr>
            <p:cNvPr id="809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latin typeface="Times New Roman" panose="02020603050405020304" pitchFamily="18" charset="0"/>
                <a:cs typeface="Arial" panose="020B0604020202020204" pitchFamily="34" charset="0"/>
              </a:endParaRPr>
            </a:p>
          </p:txBody>
        </p:sp>
        <p:sp>
          <p:nvSpPr>
            <p:cNvPr id="809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latin typeface="Times New Roman" panose="02020603050405020304" pitchFamily="18" charset="0"/>
                <a:cs typeface="Arial" panose="020B0604020202020204" pitchFamily="34" charset="0"/>
              </a:endParaRPr>
            </a:p>
          </p:txBody>
        </p:sp>
        <p:sp>
          <p:nvSpPr>
            <p:cNvPr id="809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latin typeface="Times New Roman" panose="02020603050405020304" pitchFamily="18" charset="0"/>
                <a:cs typeface="Arial" panose="020B0604020202020204" pitchFamily="34" charset="0"/>
              </a:endParaRPr>
            </a:p>
          </p:txBody>
        </p:sp>
        <p:grpSp>
          <p:nvGrpSpPr>
            <p:cNvPr id="80945" name="Group 103"/>
            <p:cNvGrpSpPr>
              <a:grpSpLocks/>
            </p:cNvGrpSpPr>
            <p:nvPr/>
          </p:nvGrpSpPr>
          <p:grpSpPr bwMode="auto">
            <a:xfrm>
              <a:off x="4530" y="1287"/>
              <a:ext cx="377" cy="75"/>
              <a:chOff x="2468" y="1332"/>
              <a:chExt cx="310" cy="60"/>
            </a:xfrm>
          </p:grpSpPr>
          <p:sp>
            <p:nvSpPr>
              <p:cNvPr id="80948" name="Freeform 1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949" name="Freeform 1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0946" name="Line 10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47" name="Line 10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80935" name="Picture 108"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91122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36" name="Line 5"/>
          <p:cNvSpPr>
            <a:spLocks noChangeShapeType="1"/>
          </p:cNvSpPr>
          <p:nvPr/>
        </p:nvSpPr>
        <p:spPr bwMode="auto">
          <a:xfrm>
            <a:off x="4979988" y="1816100"/>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37" name="Line 7"/>
          <p:cNvSpPr>
            <a:spLocks noChangeShapeType="1"/>
          </p:cNvSpPr>
          <p:nvPr/>
        </p:nvSpPr>
        <p:spPr bwMode="auto">
          <a:xfrm flipV="1">
            <a:off x="5014913" y="2555875"/>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38" name="Line 8"/>
          <p:cNvSpPr>
            <a:spLocks noChangeShapeType="1"/>
          </p:cNvSpPr>
          <p:nvPr/>
        </p:nvSpPr>
        <p:spPr bwMode="auto">
          <a:xfrm>
            <a:off x="5026025" y="3087688"/>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39" name="Line 11"/>
          <p:cNvSpPr>
            <a:spLocks noChangeShapeType="1"/>
          </p:cNvSpPr>
          <p:nvPr/>
        </p:nvSpPr>
        <p:spPr bwMode="auto">
          <a:xfrm>
            <a:off x="5780088" y="2663825"/>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94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28143B-1363-4C7B-9BAF-9AEC8F0BB759}" type="slidenum">
              <a:rPr lang="en-US" altLang="en-US" sz="1200">
                <a:latin typeface="Tahoma" panose="020B0604030504040204" pitchFamily="34" charset="0"/>
              </a:rPr>
              <a:pPr/>
              <a:t>30</a:t>
            </a:fld>
            <a:endParaRPr lang="en-US" altLang="en-US" sz="1200">
              <a:latin typeface="Tahoma" panose="020B0604030504040204" pitchFamily="34" charset="0"/>
            </a:endParaRPr>
          </a:p>
        </p:txBody>
      </p:sp>
      <p:sp>
        <p:nvSpPr>
          <p:cNvPr id="8094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xfrm>
            <a:off x="533400" y="230188"/>
            <a:ext cx="7772400" cy="952500"/>
          </a:xfrm>
        </p:spPr>
        <p:txBody>
          <a:bodyPr/>
          <a:lstStyle/>
          <a:p>
            <a:r>
              <a:rPr lang="en-US" altLang="en-US" sz="4000" dirty="0"/>
              <a:t>IP addressing</a:t>
            </a:r>
            <a:endParaRPr lang="en-US" altLang="en-US" dirty="0"/>
          </a:p>
        </p:txBody>
      </p:sp>
      <p:pic>
        <p:nvPicPr>
          <p:cNvPr id="80935" name="Picture 10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911225"/>
            <a:ext cx="32004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4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28143B-1363-4C7B-9BAF-9AEC8F0BB759}" type="slidenum">
              <a:rPr lang="en-US" altLang="en-US" sz="1200">
                <a:latin typeface="Tahoma" panose="020B0604030504040204" pitchFamily="34" charset="0"/>
              </a:rPr>
              <a:pPr/>
              <a:t>31</a:t>
            </a:fld>
            <a:endParaRPr lang="en-US" altLang="en-US" sz="1200">
              <a:latin typeface="Tahoma" panose="020B0604030504040204" pitchFamily="34" charset="0"/>
            </a:endParaRPr>
          </a:p>
        </p:txBody>
      </p:sp>
      <p:sp>
        <p:nvSpPr>
          <p:cNvPr id="8094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74" name="Content Placeholder 2"/>
          <p:cNvSpPr>
            <a:spLocks noGrp="1"/>
          </p:cNvSpPr>
          <p:nvPr>
            <p:ph idx="1"/>
          </p:nvPr>
        </p:nvSpPr>
        <p:spPr>
          <a:xfrm>
            <a:off x="304800" y="1261355"/>
            <a:ext cx="8534400" cy="5105400"/>
          </a:xfrm>
        </p:spPr>
        <p:txBody>
          <a:bodyPr/>
          <a:lstStyle/>
          <a:p>
            <a:r>
              <a:rPr lang="en-US" sz="2400" dirty="0"/>
              <a:t>The source and destination address fields in the IP header each contains 32-bits global internet address, generally consisting of a </a:t>
            </a:r>
            <a:r>
              <a:rPr lang="en-US" sz="2400" i="1" u="sng" dirty="0"/>
              <a:t>network identifier</a:t>
            </a:r>
            <a:r>
              <a:rPr lang="en-US" sz="2400" dirty="0"/>
              <a:t> and a </a:t>
            </a:r>
            <a:r>
              <a:rPr lang="en-US" sz="2400" i="1" u="sng" dirty="0"/>
              <a:t>host identifier</a:t>
            </a:r>
          </a:p>
          <a:p>
            <a:endParaRPr lang="en-US" sz="2400" i="1" u="sng" dirty="0"/>
          </a:p>
          <a:p>
            <a:endParaRPr lang="en-US" sz="2400" i="1" u="sng" dirty="0"/>
          </a:p>
          <a:p>
            <a:endParaRPr lang="en-US" sz="2400" i="1" u="sng" dirty="0"/>
          </a:p>
          <a:p>
            <a:endParaRPr lang="en-US" sz="2400" i="1" u="sng" dirty="0"/>
          </a:p>
          <a:p>
            <a:endParaRPr lang="en-US" sz="2400" i="1" u="sng" dirty="0"/>
          </a:p>
          <a:p>
            <a:endParaRPr lang="en-US" sz="2400" i="1" u="sng" dirty="0"/>
          </a:p>
          <a:p>
            <a:endParaRPr lang="en-US" sz="2400" i="1" u="sng" dirty="0"/>
          </a:p>
          <a:p>
            <a:endParaRPr lang="en-US" sz="2400" i="1" u="sng" dirty="0"/>
          </a:p>
          <a:p>
            <a:pPr>
              <a:spcBef>
                <a:spcPts val="0"/>
              </a:spcBef>
            </a:pPr>
            <a:r>
              <a:rPr lang="en-US" sz="2400" b="1" dirty="0">
                <a:solidFill>
                  <a:srgbClr val="0000FF"/>
                </a:solidFill>
              </a:rPr>
              <a:t>Class A</a:t>
            </a:r>
            <a:r>
              <a:rPr lang="en-US" sz="2400" dirty="0"/>
              <a:t>: few networks, each with many hosts</a:t>
            </a:r>
          </a:p>
          <a:p>
            <a:pPr>
              <a:spcBef>
                <a:spcPts val="0"/>
              </a:spcBef>
            </a:pPr>
            <a:r>
              <a:rPr lang="en-US" sz="2400" b="1" dirty="0">
                <a:solidFill>
                  <a:srgbClr val="0000FF"/>
                </a:solidFill>
              </a:rPr>
              <a:t>Class B</a:t>
            </a:r>
            <a:r>
              <a:rPr lang="en-US" sz="2400" dirty="0"/>
              <a:t>: Medium number of networks, each with a medium number of hosts</a:t>
            </a:r>
          </a:p>
          <a:p>
            <a:pPr>
              <a:spcBef>
                <a:spcPts val="0"/>
              </a:spcBef>
            </a:pPr>
            <a:r>
              <a:rPr lang="en-US" sz="2400" b="1" dirty="0">
                <a:solidFill>
                  <a:srgbClr val="0000FF"/>
                </a:solidFill>
              </a:rPr>
              <a:t>Class C</a:t>
            </a:r>
            <a:r>
              <a:rPr lang="en-US" sz="2400" dirty="0"/>
              <a:t>: Many networks, each with a few hosts</a:t>
            </a:r>
          </a:p>
        </p:txBody>
      </p:sp>
      <p:pic>
        <p:nvPicPr>
          <p:cNvPr id="75" name="Picture 2"/>
          <p:cNvPicPr>
            <a:picLocks noChangeAspect="1" noChangeArrowheads="1"/>
          </p:cNvPicPr>
          <p:nvPr/>
        </p:nvPicPr>
        <p:blipFill>
          <a:blip r:embed="rId3" cstate="print"/>
          <a:srcRect/>
          <a:stretch>
            <a:fillRect/>
          </a:stretch>
        </p:blipFill>
        <p:spPr bwMode="auto">
          <a:xfrm>
            <a:off x="277240" y="2269793"/>
            <a:ext cx="8763000" cy="2895600"/>
          </a:xfrm>
          <a:prstGeom prst="rect">
            <a:avLst/>
          </a:prstGeom>
          <a:noFill/>
          <a:ln w="9525">
            <a:noFill/>
            <a:miter lim="800000"/>
            <a:headEnd/>
            <a:tailEnd/>
          </a:ln>
        </p:spPr>
      </p:pic>
    </p:spTree>
    <p:extLst>
      <p:ext uri="{BB962C8B-B14F-4D97-AF65-F5344CB8AC3E}">
        <p14:creationId xmlns:p14="http://schemas.microsoft.com/office/powerpoint/2010/main" val="3202254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xfrm>
            <a:off x="533400" y="230188"/>
            <a:ext cx="7772400" cy="952500"/>
          </a:xfrm>
        </p:spPr>
        <p:txBody>
          <a:bodyPr/>
          <a:lstStyle/>
          <a:p>
            <a:r>
              <a:rPr lang="en-US" altLang="en-US" sz="4000" dirty="0"/>
              <a:t>IP addressing</a:t>
            </a:r>
            <a:endParaRPr lang="en-US" altLang="en-US" dirty="0"/>
          </a:p>
        </p:txBody>
      </p:sp>
      <p:pic>
        <p:nvPicPr>
          <p:cNvPr id="80935" name="Picture 10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911225"/>
            <a:ext cx="32004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4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28143B-1363-4C7B-9BAF-9AEC8F0BB759}" type="slidenum">
              <a:rPr lang="en-US" altLang="en-US" sz="1200">
                <a:latin typeface="Tahoma" panose="020B0604030504040204" pitchFamily="34" charset="0"/>
              </a:rPr>
              <a:pPr/>
              <a:t>32</a:t>
            </a:fld>
            <a:endParaRPr lang="en-US" altLang="en-US" sz="1200">
              <a:latin typeface="Tahoma" panose="020B0604030504040204" pitchFamily="34" charset="0"/>
            </a:endParaRPr>
          </a:p>
        </p:txBody>
      </p:sp>
      <p:sp>
        <p:nvSpPr>
          <p:cNvPr id="8094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9" name="Content Placeholder 2"/>
          <p:cNvSpPr>
            <a:spLocks noGrp="1"/>
          </p:cNvSpPr>
          <p:nvPr>
            <p:ph idx="1"/>
          </p:nvPr>
        </p:nvSpPr>
        <p:spPr>
          <a:xfrm>
            <a:off x="304800" y="1164080"/>
            <a:ext cx="8534400" cy="5181600"/>
          </a:xfrm>
        </p:spPr>
        <p:txBody>
          <a:bodyPr/>
          <a:lstStyle/>
          <a:p>
            <a:pPr>
              <a:spcBef>
                <a:spcPts val="600"/>
              </a:spcBef>
            </a:pPr>
            <a:r>
              <a:rPr lang="en-US" sz="2400" dirty="0"/>
              <a:t>IP addresses are written in </a:t>
            </a:r>
            <a:r>
              <a:rPr lang="en-US" sz="2400" b="1" dirty="0"/>
              <a:t>dotted decimal notation, </a:t>
            </a:r>
            <a:r>
              <a:rPr lang="en-US" sz="2400" dirty="0"/>
              <a:t>with a decimal number representing each of the octets of the 32-bit address. For example, the IP address 11000000 11100100 00010001 00111001 is written as 192.228.17.57 </a:t>
            </a:r>
          </a:p>
          <a:p>
            <a:pPr>
              <a:spcBef>
                <a:spcPts val="600"/>
              </a:spcBef>
            </a:pPr>
            <a:r>
              <a:rPr lang="en-US" sz="2400" dirty="0"/>
              <a:t>Class </a:t>
            </a:r>
            <a:r>
              <a:rPr lang="en-US" sz="2400" b="1" dirty="0">
                <a:solidFill>
                  <a:srgbClr val="FF0000"/>
                </a:solidFill>
                <a:effectLst>
                  <a:outerShdw blurRad="38100" dist="38100" dir="2700000" algn="tl">
                    <a:srgbClr val="C0C0C0"/>
                  </a:outerShdw>
                </a:effectLst>
                <a:ea typeface="+mj-ea"/>
                <a:cs typeface="+mj-cs"/>
              </a:rPr>
              <a:t>A</a:t>
            </a:r>
            <a:r>
              <a:rPr lang="en-US" sz="2400" dirty="0"/>
              <a:t> network addresses begin with a binary 0. Network addresses with a first octet of 0 (binary </a:t>
            </a:r>
            <a:r>
              <a:rPr lang="en-US" sz="2400" b="1" dirty="0">
                <a:solidFill>
                  <a:srgbClr val="FF0000"/>
                </a:solidFill>
              </a:rPr>
              <a:t>0</a:t>
            </a:r>
            <a:r>
              <a:rPr lang="en-US" sz="2400" dirty="0"/>
              <a:t>0000000) and 127 (binary </a:t>
            </a:r>
            <a:r>
              <a:rPr lang="en-US" sz="2400" b="1" dirty="0">
                <a:solidFill>
                  <a:srgbClr val="FF0000"/>
                </a:solidFill>
              </a:rPr>
              <a:t>0</a:t>
            </a:r>
            <a:r>
              <a:rPr lang="en-US" sz="2400" dirty="0"/>
              <a:t>1111111) are reserved, so there are </a:t>
            </a:r>
            <a:r>
              <a:rPr lang="en-US" sz="2400" b="1" dirty="0">
                <a:solidFill>
                  <a:srgbClr val="0000FF"/>
                </a:solidFill>
              </a:rPr>
              <a:t>126</a:t>
            </a:r>
            <a:r>
              <a:rPr lang="en-US" sz="2400" dirty="0"/>
              <a:t> potential Class </a:t>
            </a:r>
            <a:r>
              <a:rPr lang="en-US" sz="2400" b="1" dirty="0">
                <a:solidFill>
                  <a:srgbClr val="FF0000"/>
                </a:solidFill>
                <a:effectLst>
                  <a:outerShdw blurRad="38100" dist="38100" dir="2700000" algn="tl">
                    <a:srgbClr val="C0C0C0"/>
                  </a:outerShdw>
                </a:effectLst>
                <a:ea typeface="+mj-ea"/>
                <a:cs typeface="+mj-cs"/>
              </a:rPr>
              <a:t>A</a:t>
            </a:r>
            <a:r>
              <a:rPr lang="en-US" sz="2400" dirty="0"/>
              <a:t> network numbers, which have a first dotted decimal number in the range </a:t>
            </a:r>
            <a:r>
              <a:rPr lang="en-US" sz="2400" b="1" dirty="0">
                <a:solidFill>
                  <a:srgbClr val="0000FF"/>
                </a:solidFill>
              </a:rPr>
              <a:t>1</a:t>
            </a:r>
            <a:r>
              <a:rPr lang="en-US" sz="2400" dirty="0"/>
              <a:t> to </a:t>
            </a:r>
            <a:r>
              <a:rPr lang="en-US" sz="2400" b="1" dirty="0">
                <a:solidFill>
                  <a:srgbClr val="0000FF"/>
                </a:solidFill>
              </a:rPr>
              <a:t>126</a:t>
            </a:r>
          </a:p>
          <a:p>
            <a:pPr>
              <a:spcBef>
                <a:spcPts val="600"/>
              </a:spcBef>
            </a:pPr>
            <a:r>
              <a:rPr lang="en-US" sz="2400" dirty="0"/>
              <a:t>Class </a:t>
            </a:r>
            <a:r>
              <a:rPr lang="en-US" sz="2400" b="1" dirty="0">
                <a:solidFill>
                  <a:srgbClr val="FF0000"/>
                </a:solidFill>
                <a:effectLst>
                  <a:outerShdw blurRad="38100" dist="38100" dir="2700000" algn="tl">
                    <a:srgbClr val="C0C0C0"/>
                  </a:outerShdw>
                </a:effectLst>
                <a:ea typeface="+mj-ea"/>
                <a:cs typeface="+mj-cs"/>
              </a:rPr>
              <a:t>B</a:t>
            </a:r>
            <a:r>
              <a:rPr lang="en-US" sz="2400" dirty="0"/>
              <a:t> network addresses begin with a binary 10, so that the range of the </a:t>
            </a:r>
            <a:r>
              <a:rPr lang="en-US" sz="2400" b="1" u="sng" dirty="0"/>
              <a:t>first decimal </a:t>
            </a:r>
            <a:r>
              <a:rPr lang="en-US" sz="2400" dirty="0"/>
              <a:t>number in a Class B address is </a:t>
            </a:r>
            <a:r>
              <a:rPr lang="en-US" sz="2400" b="1" dirty="0">
                <a:solidFill>
                  <a:srgbClr val="0000FF"/>
                </a:solidFill>
              </a:rPr>
              <a:t>128</a:t>
            </a:r>
            <a:r>
              <a:rPr lang="en-US" sz="2400" dirty="0"/>
              <a:t> to </a:t>
            </a:r>
            <a:r>
              <a:rPr lang="en-US" sz="2400" b="1" dirty="0">
                <a:solidFill>
                  <a:srgbClr val="0000FF"/>
                </a:solidFill>
              </a:rPr>
              <a:t>191</a:t>
            </a:r>
            <a:r>
              <a:rPr lang="en-US" sz="2400" dirty="0"/>
              <a:t> (binary 10000000 to 10111111) </a:t>
            </a:r>
          </a:p>
          <a:p>
            <a:pPr>
              <a:spcBef>
                <a:spcPts val="600"/>
              </a:spcBef>
            </a:pPr>
            <a:r>
              <a:rPr lang="en-US" sz="2400" dirty="0"/>
              <a:t>There are 2</a:t>
            </a:r>
            <a:r>
              <a:rPr lang="en-US" sz="2400" baseline="30000" dirty="0"/>
              <a:t>14</a:t>
            </a:r>
            <a:r>
              <a:rPr lang="en-US" sz="2400" dirty="0"/>
              <a:t> = 16,384 Class B network addresses</a:t>
            </a:r>
          </a:p>
          <a:p>
            <a:pPr>
              <a:spcBef>
                <a:spcPts val="600"/>
              </a:spcBef>
            </a:pPr>
            <a:r>
              <a:rPr lang="en-US" sz="2400" dirty="0"/>
              <a:t>For Class </a:t>
            </a:r>
            <a:r>
              <a:rPr lang="en-US" sz="2400" b="1" dirty="0">
                <a:solidFill>
                  <a:srgbClr val="FF0000"/>
                </a:solidFill>
                <a:effectLst>
                  <a:outerShdw blurRad="38100" dist="38100" dir="2700000" algn="tl">
                    <a:srgbClr val="C0C0C0"/>
                  </a:outerShdw>
                </a:effectLst>
                <a:ea typeface="+mj-ea"/>
                <a:cs typeface="+mj-cs"/>
              </a:rPr>
              <a:t>C</a:t>
            </a:r>
            <a:r>
              <a:rPr lang="en-US" sz="2400" dirty="0"/>
              <a:t> addresses, the </a:t>
            </a:r>
            <a:r>
              <a:rPr lang="en-US" sz="2400" b="1" u="sng" dirty="0"/>
              <a:t>first decimal</a:t>
            </a:r>
            <a:r>
              <a:rPr lang="en-US" sz="2400" dirty="0"/>
              <a:t> number ranges from </a:t>
            </a:r>
            <a:r>
              <a:rPr lang="en-US" sz="2400" b="1" dirty="0">
                <a:solidFill>
                  <a:srgbClr val="0000FF"/>
                </a:solidFill>
              </a:rPr>
              <a:t>192</a:t>
            </a:r>
            <a:r>
              <a:rPr lang="en-US" sz="2400" dirty="0"/>
              <a:t> to </a:t>
            </a:r>
            <a:r>
              <a:rPr lang="en-US" sz="2400" b="1" dirty="0">
                <a:solidFill>
                  <a:srgbClr val="0000FF"/>
                </a:solidFill>
              </a:rPr>
              <a:t>223</a:t>
            </a:r>
            <a:r>
              <a:rPr lang="en-US" sz="2400" dirty="0"/>
              <a:t> (binary 11000000 to 11011111). The total number of Class </a:t>
            </a:r>
            <a:r>
              <a:rPr lang="en-US" sz="2400" b="1" dirty="0">
                <a:solidFill>
                  <a:srgbClr val="FF0000"/>
                </a:solidFill>
                <a:effectLst>
                  <a:outerShdw blurRad="38100" dist="38100" dir="2700000" algn="tl">
                    <a:srgbClr val="C0C0C0"/>
                  </a:outerShdw>
                </a:effectLst>
                <a:ea typeface="+mj-ea"/>
                <a:cs typeface="+mj-cs"/>
              </a:rPr>
              <a:t>C</a:t>
            </a:r>
            <a:r>
              <a:rPr lang="en-US" sz="2400" dirty="0"/>
              <a:t> network addresses is 2</a:t>
            </a:r>
            <a:r>
              <a:rPr lang="en-US" sz="2400" baseline="30000" dirty="0"/>
              <a:t>21</a:t>
            </a:r>
            <a:r>
              <a:rPr lang="en-US" sz="2400" dirty="0"/>
              <a:t> = 2,097,152    </a:t>
            </a:r>
          </a:p>
        </p:txBody>
      </p:sp>
    </p:spTree>
    <p:extLst>
      <p:ext uri="{BB962C8B-B14F-4D97-AF65-F5344CB8AC3E}">
        <p14:creationId xmlns:p14="http://schemas.microsoft.com/office/powerpoint/2010/main" val="53348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dissolv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dissolv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dissolve">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4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28143B-1363-4C7B-9BAF-9AEC8F0BB759}" type="slidenum">
              <a:rPr lang="en-US" altLang="en-US" sz="1200">
                <a:latin typeface="Tahoma" panose="020B0604030504040204" pitchFamily="34" charset="0"/>
              </a:rPr>
              <a:pPr/>
              <a:t>33</a:t>
            </a:fld>
            <a:endParaRPr lang="en-US" altLang="en-US" sz="1200">
              <a:latin typeface="Tahoma" panose="020B0604030504040204" pitchFamily="34" charset="0"/>
            </a:endParaRPr>
          </a:p>
        </p:txBody>
      </p:sp>
      <p:sp>
        <p:nvSpPr>
          <p:cNvPr id="8094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9" name="Content Placeholder 2"/>
          <p:cNvSpPr>
            <a:spLocks noGrp="1"/>
          </p:cNvSpPr>
          <p:nvPr>
            <p:ph idx="1"/>
          </p:nvPr>
        </p:nvSpPr>
        <p:spPr>
          <a:xfrm>
            <a:off x="304800" y="1164080"/>
            <a:ext cx="8534400" cy="5181600"/>
          </a:xfrm>
        </p:spPr>
        <p:txBody>
          <a:bodyPr/>
          <a:lstStyle/>
          <a:p>
            <a:pPr>
              <a:spcBef>
                <a:spcPts val="600"/>
              </a:spcBef>
              <a:spcAft>
                <a:spcPts val="600"/>
              </a:spcAft>
            </a:pPr>
            <a:r>
              <a:rPr lang="en-US" sz="2400" dirty="0"/>
              <a:t>Consider an internet that includes one or more WANs and a number of sites, each of which has a number of LANs</a:t>
            </a:r>
          </a:p>
          <a:p>
            <a:pPr>
              <a:spcBef>
                <a:spcPts val="600"/>
              </a:spcBef>
              <a:spcAft>
                <a:spcPts val="600"/>
              </a:spcAft>
            </a:pPr>
            <a:r>
              <a:rPr lang="en-US" sz="2400" dirty="0"/>
              <a:t>We would like to insulate the overall internet against explosive growth in network numbers and routing complexity</a:t>
            </a:r>
          </a:p>
          <a:p>
            <a:pPr>
              <a:spcBef>
                <a:spcPts val="600"/>
              </a:spcBef>
              <a:spcAft>
                <a:spcPts val="600"/>
              </a:spcAft>
            </a:pPr>
            <a:r>
              <a:rPr lang="en-US" sz="2400" dirty="0"/>
              <a:t>Assign a single network number to </a:t>
            </a:r>
            <a:r>
              <a:rPr lang="en-US" sz="2400" u="sng" dirty="0">
                <a:solidFill>
                  <a:srgbClr val="C00000"/>
                </a:solidFill>
              </a:rPr>
              <a:t>ALL</a:t>
            </a:r>
            <a:r>
              <a:rPr lang="en-US" sz="2400" dirty="0"/>
              <a:t> of the LANs at a site</a:t>
            </a:r>
          </a:p>
          <a:p>
            <a:pPr>
              <a:spcBef>
                <a:spcPts val="600"/>
              </a:spcBef>
              <a:spcAft>
                <a:spcPts val="600"/>
              </a:spcAft>
            </a:pPr>
            <a:r>
              <a:rPr lang="en-US" sz="2400" dirty="0"/>
              <a:t>Each LAN is assigned a </a:t>
            </a:r>
            <a:r>
              <a:rPr lang="en-US" sz="2400" u="sng" dirty="0">
                <a:solidFill>
                  <a:srgbClr val="C00000"/>
                </a:solidFill>
              </a:rPr>
              <a:t>subnet</a:t>
            </a:r>
            <a:r>
              <a:rPr lang="en-US" sz="2400" dirty="0"/>
              <a:t> number</a:t>
            </a:r>
          </a:p>
          <a:p>
            <a:pPr>
              <a:spcBef>
                <a:spcPts val="600"/>
              </a:spcBef>
              <a:spcAft>
                <a:spcPts val="600"/>
              </a:spcAft>
            </a:pPr>
            <a:r>
              <a:rPr lang="en-US" sz="2400" dirty="0"/>
              <a:t>The </a:t>
            </a:r>
            <a:r>
              <a:rPr lang="en-US" sz="2400" i="1" u="sng" dirty="0">
                <a:solidFill>
                  <a:srgbClr val="000099"/>
                </a:solidFill>
              </a:rPr>
              <a:t>host</a:t>
            </a:r>
            <a:r>
              <a:rPr lang="en-US" sz="2400" dirty="0"/>
              <a:t>  portion of the IP address is partitioned into a subnet number and a host number   </a:t>
            </a:r>
          </a:p>
          <a:p>
            <a:pPr>
              <a:spcBef>
                <a:spcPts val="600"/>
              </a:spcBef>
              <a:spcAft>
                <a:spcPts val="600"/>
              </a:spcAft>
            </a:pPr>
            <a:r>
              <a:rPr lang="en-US" sz="2400" dirty="0"/>
              <a:t>The local router must route on the basis of an extended network number consisting of the network portion of the IP address and the subnet number</a:t>
            </a:r>
          </a:p>
          <a:p>
            <a:pPr>
              <a:spcBef>
                <a:spcPts val="600"/>
              </a:spcBef>
              <a:spcAft>
                <a:spcPts val="600"/>
              </a:spcAft>
            </a:pPr>
            <a:r>
              <a:rPr lang="en-US" sz="2400" dirty="0"/>
              <a:t>The address mask indicates the bit positions of this extended network number     </a:t>
            </a:r>
          </a:p>
        </p:txBody>
      </p:sp>
      <p:sp>
        <p:nvSpPr>
          <p:cNvPr id="8" name="Rectangle 2"/>
          <p:cNvSpPr>
            <a:spLocks noGrp="1" noChangeArrowheads="1"/>
          </p:cNvSpPr>
          <p:nvPr>
            <p:ph type="title"/>
          </p:nvPr>
        </p:nvSpPr>
        <p:spPr>
          <a:xfrm>
            <a:off x="533400" y="230188"/>
            <a:ext cx="7772400" cy="952500"/>
          </a:xfrm>
        </p:spPr>
        <p:txBody>
          <a:bodyPr/>
          <a:lstStyle/>
          <a:p>
            <a:r>
              <a:rPr lang="en-US" altLang="en-US" sz="4000" dirty="0"/>
              <a:t>Subnets and Subnet Masks</a:t>
            </a:r>
            <a:endParaRPr lang="en-US" altLang="en-US" dirty="0"/>
          </a:p>
        </p:txBody>
      </p:sp>
      <p:pic>
        <p:nvPicPr>
          <p:cNvPr id="10" name="Picture 10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911225"/>
            <a:ext cx="566928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78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dissolv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dissolv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dissolve">
                                      <p:cBhvr>
                                        <p:cTn id="37"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4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28143B-1363-4C7B-9BAF-9AEC8F0BB759}" type="slidenum">
              <a:rPr lang="en-US" altLang="en-US" sz="1200">
                <a:latin typeface="Tahoma" panose="020B0604030504040204" pitchFamily="34" charset="0"/>
              </a:rPr>
              <a:pPr/>
              <a:t>34</a:t>
            </a:fld>
            <a:endParaRPr lang="en-US" altLang="en-US" sz="1200">
              <a:latin typeface="Tahoma" panose="020B0604030504040204" pitchFamily="34" charset="0"/>
            </a:endParaRPr>
          </a:p>
        </p:txBody>
      </p:sp>
      <p:sp>
        <p:nvSpPr>
          <p:cNvPr id="8094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8" name="Rectangle 2"/>
          <p:cNvSpPr>
            <a:spLocks noGrp="1" noChangeArrowheads="1"/>
          </p:cNvSpPr>
          <p:nvPr>
            <p:ph type="title"/>
          </p:nvPr>
        </p:nvSpPr>
        <p:spPr>
          <a:xfrm>
            <a:off x="533400" y="230188"/>
            <a:ext cx="7772400" cy="952500"/>
          </a:xfrm>
        </p:spPr>
        <p:txBody>
          <a:bodyPr/>
          <a:lstStyle/>
          <a:p>
            <a:r>
              <a:rPr lang="en-US" altLang="en-US" sz="4000" dirty="0"/>
              <a:t>Subnets and Subnet Masks</a:t>
            </a:r>
            <a:endParaRPr lang="en-US" altLang="en-US" dirty="0"/>
          </a:p>
        </p:txBody>
      </p:sp>
      <p:pic>
        <p:nvPicPr>
          <p:cNvPr id="10" name="Picture 10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911225"/>
            <a:ext cx="566928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noChangeArrowheads="1"/>
          </p:cNvPicPr>
          <p:nvPr/>
        </p:nvPicPr>
        <p:blipFill>
          <a:blip r:embed="rId3" cstate="print"/>
          <a:srcRect/>
          <a:stretch>
            <a:fillRect/>
          </a:stretch>
        </p:blipFill>
        <p:spPr bwMode="auto">
          <a:xfrm>
            <a:off x="124840" y="1201368"/>
            <a:ext cx="8901112" cy="3906049"/>
          </a:xfrm>
          <a:prstGeom prst="rect">
            <a:avLst/>
          </a:prstGeom>
          <a:noFill/>
          <a:ln w="9525">
            <a:noFill/>
            <a:miter lim="800000"/>
            <a:headEnd/>
            <a:tailEnd/>
          </a:ln>
        </p:spPr>
      </p:pic>
    </p:spTree>
    <p:extLst>
      <p:ext uri="{BB962C8B-B14F-4D97-AF65-F5344CB8AC3E}">
        <p14:creationId xmlns:p14="http://schemas.microsoft.com/office/powerpoint/2010/main" val="41821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4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28143B-1363-4C7B-9BAF-9AEC8F0BB759}" type="slidenum">
              <a:rPr lang="en-US" altLang="en-US" sz="1200">
                <a:latin typeface="Tahoma" panose="020B0604030504040204" pitchFamily="34" charset="0"/>
              </a:rPr>
              <a:pPr/>
              <a:t>35</a:t>
            </a:fld>
            <a:endParaRPr lang="en-US" altLang="en-US" sz="1200">
              <a:latin typeface="Tahoma" panose="020B0604030504040204" pitchFamily="34" charset="0"/>
            </a:endParaRPr>
          </a:p>
        </p:txBody>
      </p:sp>
      <p:sp>
        <p:nvSpPr>
          <p:cNvPr id="8094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8" name="Rectangle 2"/>
          <p:cNvSpPr>
            <a:spLocks noGrp="1" noChangeArrowheads="1"/>
          </p:cNvSpPr>
          <p:nvPr>
            <p:ph type="title"/>
          </p:nvPr>
        </p:nvSpPr>
        <p:spPr>
          <a:xfrm>
            <a:off x="533400" y="230188"/>
            <a:ext cx="7772400" cy="952500"/>
          </a:xfrm>
        </p:spPr>
        <p:txBody>
          <a:bodyPr/>
          <a:lstStyle/>
          <a:p>
            <a:r>
              <a:rPr lang="en-US" altLang="en-US" sz="4000" dirty="0"/>
              <a:t>Subnets and Subnet Masks</a:t>
            </a:r>
            <a:endParaRPr lang="en-US" altLang="en-US" dirty="0"/>
          </a:p>
        </p:txBody>
      </p:sp>
      <p:pic>
        <p:nvPicPr>
          <p:cNvPr id="10" name="Picture 10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911225"/>
            <a:ext cx="566928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p:nvPicPr>
        <p:blipFill>
          <a:blip r:embed="rId3" cstate="print"/>
          <a:srcRect/>
          <a:stretch>
            <a:fillRect/>
          </a:stretch>
        </p:blipFill>
        <p:spPr bwMode="auto">
          <a:xfrm>
            <a:off x="75752" y="1597888"/>
            <a:ext cx="8938944" cy="3043238"/>
          </a:xfrm>
          <a:prstGeom prst="rect">
            <a:avLst/>
          </a:prstGeom>
          <a:noFill/>
          <a:ln w="9525">
            <a:noFill/>
            <a:miter lim="800000"/>
            <a:headEnd/>
            <a:tailEnd/>
          </a:ln>
        </p:spPr>
      </p:pic>
    </p:spTree>
    <p:extLst>
      <p:ext uri="{BB962C8B-B14F-4D97-AF65-F5344CB8AC3E}">
        <p14:creationId xmlns:p14="http://schemas.microsoft.com/office/powerpoint/2010/main" val="751896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4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28143B-1363-4C7B-9BAF-9AEC8F0BB759}" type="slidenum">
              <a:rPr lang="en-US" altLang="en-US" sz="1200">
                <a:latin typeface="Tahoma" panose="020B0604030504040204" pitchFamily="34" charset="0"/>
              </a:rPr>
              <a:pPr/>
              <a:t>36</a:t>
            </a:fld>
            <a:endParaRPr lang="en-US" altLang="en-US" sz="1200">
              <a:latin typeface="Tahoma" panose="020B0604030504040204" pitchFamily="34" charset="0"/>
            </a:endParaRPr>
          </a:p>
        </p:txBody>
      </p:sp>
      <p:sp>
        <p:nvSpPr>
          <p:cNvPr id="8094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8" name="Rectangle 2"/>
          <p:cNvSpPr>
            <a:spLocks noGrp="1" noChangeArrowheads="1"/>
          </p:cNvSpPr>
          <p:nvPr>
            <p:ph type="title"/>
          </p:nvPr>
        </p:nvSpPr>
        <p:spPr>
          <a:xfrm>
            <a:off x="533400" y="230188"/>
            <a:ext cx="7772400" cy="952500"/>
          </a:xfrm>
        </p:spPr>
        <p:txBody>
          <a:bodyPr/>
          <a:lstStyle/>
          <a:p>
            <a:r>
              <a:rPr lang="en-US" altLang="en-US" sz="4000" dirty="0"/>
              <a:t>Subnets and Subnet Masks</a:t>
            </a:r>
            <a:endParaRPr lang="en-US" altLang="en-US" dirty="0"/>
          </a:p>
        </p:txBody>
      </p:sp>
      <p:pic>
        <p:nvPicPr>
          <p:cNvPr id="10" name="Picture 10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911225"/>
            <a:ext cx="566928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3" cstate="print"/>
          <a:srcRect/>
          <a:stretch>
            <a:fillRect/>
          </a:stretch>
        </p:blipFill>
        <p:spPr bwMode="auto">
          <a:xfrm>
            <a:off x="533400" y="1373616"/>
            <a:ext cx="7787698" cy="4910869"/>
          </a:xfrm>
          <a:prstGeom prst="rect">
            <a:avLst/>
          </a:prstGeom>
          <a:noFill/>
          <a:ln w="9525">
            <a:noFill/>
            <a:miter lim="800000"/>
            <a:headEnd/>
            <a:tailEnd/>
          </a:ln>
        </p:spPr>
      </p:pic>
      <p:sp>
        <p:nvSpPr>
          <p:cNvPr id="11" name="TextBox 10"/>
          <p:cNvSpPr txBox="1"/>
          <p:nvPr/>
        </p:nvSpPr>
        <p:spPr>
          <a:xfrm>
            <a:off x="4495800" y="5715000"/>
            <a:ext cx="3886200" cy="430887"/>
          </a:xfrm>
          <a:prstGeom prst="rect">
            <a:avLst/>
          </a:prstGeom>
          <a:noFill/>
        </p:spPr>
        <p:txBody>
          <a:bodyPr wrap="square" rtlCol="0">
            <a:spAutoFit/>
          </a:bodyPr>
          <a:lstStyle/>
          <a:p>
            <a:r>
              <a:rPr lang="en-US" sz="2200" b="1" dirty="0">
                <a:solidFill>
                  <a:srgbClr val="0000FF"/>
                </a:solidFill>
                <a:latin typeface="+mj-lt"/>
              </a:rPr>
              <a:t>Example of Subnetworking</a:t>
            </a:r>
          </a:p>
        </p:txBody>
      </p:sp>
    </p:spTree>
    <p:extLst>
      <p:ext uri="{BB962C8B-B14F-4D97-AF65-F5344CB8AC3E}">
        <p14:creationId xmlns:p14="http://schemas.microsoft.com/office/powerpoint/2010/main" val="114303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type="title"/>
          </p:nvPr>
        </p:nvSpPr>
        <p:spPr>
          <a:xfrm>
            <a:off x="533400" y="228600"/>
            <a:ext cx="3702050" cy="763588"/>
          </a:xfrm>
        </p:spPr>
        <p:txBody>
          <a:bodyPr/>
          <a:lstStyle/>
          <a:p>
            <a:pPr>
              <a:defRPr/>
            </a:pPr>
            <a:r>
              <a:rPr lang="en-US">
                <a:ea typeface="ＭＳ Ｐゴシック" charset="0"/>
                <a:cs typeface="+mj-cs"/>
              </a:rPr>
              <a:t>Subnets</a:t>
            </a:r>
          </a:p>
        </p:txBody>
      </p:sp>
      <p:sp>
        <p:nvSpPr>
          <p:cNvPr id="82947" name="Text Box 56"/>
          <p:cNvSpPr txBox="1">
            <a:spLocks noChangeArrowheads="1"/>
          </p:cNvSpPr>
          <p:nvPr/>
        </p:nvSpPr>
        <p:spPr bwMode="auto">
          <a:xfrm>
            <a:off x="2752659" y="5257431"/>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t>network consisting of 3 subnets</a:t>
            </a:r>
          </a:p>
        </p:txBody>
      </p:sp>
      <p:pic>
        <p:nvPicPr>
          <p:cNvPr id="82948" name="Picture 59"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300" y="855663"/>
            <a:ext cx="20113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Rectangle 139"/>
          <p:cNvSpPr>
            <a:spLocks noChangeArrowheads="1"/>
          </p:cNvSpPr>
          <p:nvPr/>
        </p:nvSpPr>
        <p:spPr bwMode="auto">
          <a:xfrm>
            <a:off x="2981259" y="3412756"/>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50" name="Freeform 140"/>
          <p:cNvSpPr>
            <a:spLocks/>
          </p:cNvSpPr>
          <p:nvPr/>
        </p:nvSpPr>
        <p:spPr bwMode="auto">
          <a:xfrm>
            <a:off x="2393884" y="1352181"/>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951" name="Freeform 141"/>
          <p:cNvSpPr>
            <a:spLocks/>
          </p:cNvSpPr>
          <p:nvPr/>
        </p:nvSpPr>
        <p:spPr bwMode="auto">
          <a:xfrm>
            <a:off x="4921184" y="1661743"/>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952" name="Freeform 142"/>
          <p:cNvSpPr>
            <a:spLocks/>
          </p:cNvSpPr>
          <p:nvPr/>
        </p:nvSpPr>
        <p:spPr bwMode="auto">
          <a:xfrm>
            <a:off x="3594034" y="3095256"/>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2953" name="Line 143"/>
          <p:cNvSpPr>
            <a:spLocks noChangeShapeType="1"/>
          </p:cNvSpPr>
          <p:nvPr/>
        </p:nvSpPr>
        <p:spPr bwMode="auto">
          <a:xfrm>
            <a:off x="3032059" y="1874468"/>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4" name="Line 145"/>
          <p:cNvSpPr>
            <a:spLocks noChangeShapeType="1"/>
          </p:cNvSpPr>
          <p:nvPr/>
        </p:nvSpPr>
        <p:spPr bwMode="auto">
          <a:xfrm flipV="1">
            <a:off x="3032059" y="2518993"/>
            <a:ext cx="27781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5" name="Line 146"/>
          <p:cNvSpPr>
            <a:spLocks noChangeShapeType="1"/>
          </p:cNvSpPr>
          <p:nvPr/>
        </p:nvSpPr>
        <p:spPr bwMode="auto">
          <a:xfrm>
            <a:off x="3041584" y="3146056"/>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6" name="Line 147"/>
          <p:cNvSpPr>
            <a:spLocks noChangeShapeType="1"/>
          </p:cNvSpPr>
          <p:nvPr/>
        </p:nvSpPr>
        <p:spPr bwMode="auto">
          <a:xfrm>
            <a:off x="3535297" y="2720606"/>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57" name="Text Box 148"/>
          <p:cNvSpPr txBox="1">
            <a:spLocks noChangeArrowheads="1"/>
          </p:cNvSpPr>
          <p:nvPr/>
        </p:nvSpPr>
        <p:spPr bwMode="auto">
          <a:xfrm>
            <a:off x="2990784" y="1549031"/>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223.1.1.1</a:t>
            </a:r>
            <a:endParaRPr lang="en-US" altLang="en-US" sz="1800">
              <a:latin typeface="Comic Sans MS" panose="030F0702030302020204" pitchFamily="66" charset="0"/>
            </a:endParaRPr>
          </a:p>
        </p:txBody>
      </p:sp>
      <p:sp>
        <p:nvSpPr>
          <p:cNvPr id="82958" name="Text Box 149"/>
          <p:cNvSpPr txBox="1">
            <a:spLocks noChangeArrowheads="1"/>
          </p:cNvSpPr>
          <p:nvPr/>
        </p:nvSpPr>
        <p:spPr bwMode="auto">
          <a:xfrm>
            <a:off x="2876484" y="3174631"/>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223.1.1.3</a:t>
            </a:r>
            <a:endParaRPr lang="en-US" altLang="en-US" sz="1800">
              <a:latin typeface="Comic Sans MS" panose="030F0702030302020204" pitchFamily="66" charset="0"/>
            </a:endParaRPr>
          </a:p>
        </p:txBody>
      </p:sp>
      <p:sp>
        <p:nvSpPr>
          <p:cNvPr id="82959" name="Text Box 150"/>
          <p:cNvSpPr txBox="1">
            <a:spLocks noChangeArrowheads="1"/>
          </p:cNvSpPr>
          <p:nvPr/>
        </p:nvSpPr>
        <p:spPr bwMode="auto">
          <a:xfrm>
            <a:off x="3622609" y="241421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223.1.1.4</a:t>
            </a:r>
            <a:endParaRPr lang="en-US" altLang="en-US" sz="1800">
              <a:latin typeface="Comic Sans MS" panose="030F0702030302020204" pitchFamily="66" charset="0"/>
            </a:endParaRPr>
          </a:p>
        </p:txBody>
      </p:sp>
      <p:sp>
        <p:nvSpPr>
          <p:cNvPr id="82960" name="Line 151"/>
          <p:cNvSpPr>
            <a:spLocks noChangeShapeType="1"/>
          </p:cNvSpPr>
          <p:nvPr/>
        </p:nvSpPr>
        <p:spPr bwMode="auto">
          <a:xfrm>
            <a:off x="4870384" y="2726956"/>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1" name="Text Box 152"/>
          <p:cNvSpPr txBox="1">
            <a:spLocks noChangeArrowheads="1"/>
          </p:cNvSpPr>
          <p:nvPr/>
        </p:nvSpPr>
        <p:spPr bwMode="auto">
          <a:xfrm>
            <a:off x="4743384" y="2415806"/>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223.1.2.9</a:t>
            </a:r>
            <a:endParaRPr lang="en-US" altLang="en-US" sz="1800">
              <a:latin typeface="Comic Sans MS" panose="030F0702030302020204" pitchFamily="66" charset="0"/>
            </a:endParaRPr>
          </a:p>
        </p:txBody>
      </p:sp>
      <p:sp>
        <p:nvSpPr>
          <p:cNvPr id="82962" name="Line 154"/>
          <p:cNvSpPr>
            <a:spLocks noChangeShapeType="1"/>
          </p:cNvSpPr>
          <p:nvPr/>
        </p:nvSpPr>
        <p:spPr bwMode="auto">
          <a:xfrm>
            <a:off x="5894322" y="203639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3" name="Line 155"/>
          <p:cNvSpPr>
            <a:spLocks noChangeShapeType="1"/>
          </p:cNvSpPr>
          <p:nvPr/>
        </p:nvSpPr>
        <p:spPr bwMode="auto">
          <a:xfrm>
            <a:off x="5894322" y="3307981"/>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4" name="Line 156"/>
          <p:cNvSpPr>
            <a:spLocks noChangeShapeType="1"/>
          </p:cNvSpPr>
          <p:nvPr/>
        </p:nvSpPr>
        <p:spPr bwMode="auto">
          <a:xfrm>
            <a:off x="4632259" y="3065093"/>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5" name="Line 158"/>
          <p:cNvSpPr>
            <a:spLocks noChangeShapeType="1"/>
          </p:cNvSpPr>
          <p:nvPr/>
        </p:nvSpPr>
        <p:spPr bwMode="auto">
          <a:xfrm flipH="1" flipV="1">
            <a:off x="4019484" y="433826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6" name="Line 159"/>
          <p:cNvSpPr>
            <a:spLocks noChangeShapeType="1"/>
          </p:cNvSpPr>
          <p:nvPr/>
        </p:nvSpPr>
        <p:spPr bwMode="auto">
          <a:xfrm flipH="1" flipV="1">
            <a:off x="5195822" y="4343031"/>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967" name="Text Box 160"/>
          <p:cNvSpPr txBox="1">
            <a:spLocks noChangeArrowheads="1"/>
          </p:cNvSpPr>
          <p:nvPr/>
        </p:nvSpPr>
        <p:spPr bwMode="auto">
          <a:xfrm>
            <a:off x="5167247" y="422079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a:t>
            </a:r>
            <a:endParaRPr lang="en-US" altLang="en-US" sz="1800">
              <a:latin typeface="Comic Sans MS" panose="030F0702030302020204" pitchFamily="66" charset="0"/>
            </a:endParaRPr>
          </a:p>
        </p:txBody>
      </p:sp>
      <p:sp>
        <p:nvSpPr>
          <p:cNvPr id="82968" name="Text Box 161"/>
          <p:cNvSpPr txBox="1">
            <a:spLocks noChangeArrowheads="1"/>
          </p:cNvSpPr>
          <p:nvPr/>
        </p:nvSpPr>
        <p:spPr bwMode="auto">
          <a:xfrm>
            <a:off x="2997134" y="431604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223.1.3.1</a:t>
            </a:r>
            <a:endParaRPr lang="en-US" altLang="en-US" sz="1800">
              <a:latin typeface="Comic Sans MS" panose="030F0702030302020204" pitchFamily="66" charset="0"/>
            </a:endParaRPr>
          </a:p>
        </p:txBody>
      </p:sp>
      <p:grpSp>
        <p:nvGrpSpPr>
          <p:cNvPr id="82969" name="Group 162"/>
          <p:cNvGrpSpPr>
            <a:grpSpLocks/>
          </p:cNvGrpSpPr>
          <p:nvPr/>
        </p:nvGrpSpPr>
        <p:grpSpPr bwMode="auto">
          <a:xfrm>
            <a:off x="2389122" y="1576018"/>
            <a:ext cx="641350" cy="558800"/>
            <a:chOff x="-44" y="1473"/>
            <a:chExt cx="981" cy="1105"/>
          </a:xfrm>
        </p:grpSpPr>
        <p:pic>
          <p:nvPicPr>
            <p:cNvPr id="83010" name="Picture 16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11" name="Freeform 16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2970" name="Group 165"/>
          <p:cNvGrpSpPr>
            <a:grpSpLocks/>
          </p:cNvGrpSpPr>
          <p:nvPr/>
        </p:nvGrpSpPr>
        <p:grpSpPr bwMode="auto">
          <a:xfrm>
            <a:off x="2384359" y="2185618"/>
            <a:ext cx="641350" cy="558800"/>
            <a:chOff x="-44" y="1473"/>
            <a:chExt cx="981" cy="1105"/>
          </a:xfrm>
        </p:grpSpPr>
        <p:pic>
          <p:nvPicPr>
            <p:cNvPr id="83008" name="Picture 16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9" name="Freeform 16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2971" name="Group 168"/>
          <p:cNvGrpSpPr>
            <a:grpSpLocks/>
          </p:cNvGrpSpPr>
          <p:nvPr/>
        </p:nvGrpSpPr>
        <p:grpSpPr bwMode="auto">
          <a:xfrm>
            <a:off x="2412934" y="2795218"/>
            <a:ext cx="641350" cy="558800"/>
            <a:chOff x="-44" y="1473"/>
            <a:chExt cx="981" cy="1105"/>
          </a:xfrm>
        </p:grpSpPr>
        <p:pic>
          <p:nvPicPr>
            <p:cNvPr id="83006" name="Picture 16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7" name="Freeform 17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2972" name="Group 171"/>
          <p:cNvGrpSpPr>
            <a:grpSpLocks/>
          </p:cNvGrpSpPr>
          <p:nvPr/>
        </p:nvGrpSpPr>
        <p:grpSpPr bwMode="auto">
          <a:xfrm flipH="1">
            <a:off x="6121334" y="1744293"/>
            <a:ext cx="641350" cy="558800"/>
            <a:chOff x="-44" y="1473"/>
            <a:chExt cx="981" cy="1105"/>
          </a:xfrm>
        </p:grpSpPr>
        <p:pic>
          <p:nvPicPr>
            <p:cNvPr id="83004" name="Picture 17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5" name="Freeform 17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2973" name="Group 174"/>
          <p:cNvGrpSpPr>
            <a:grpSpLocks/>
          </p:cNvGrpSpPr>
          <p:nvPr/>
        </p:nvGrpSpPr>
        <p:grpSpPr bwMode="auto">
          <a:xfrm flipH="1">
            <a:off x="6195947" y="3023818"/>
            <a:ext cx="641350" cy="558800"/>
            <a:chOff x="-44" y="1473"/>
            <a:chExt cx="981" cy="1105"/>
          </a:xfrm>
        </p:grpSpPr>
        <p:pic>
          <p:nvPicPr>
            <p:cNvPr id="83002" name="Picture 17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3" name="Freeform 176"/>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2974" name="Group 177"/>
          <p:cNvGrpSpPr>
            <a:grpSpLocks/>
          </p:cNvGrpSpPr>
          <p:nvPr/>
        </p:nvGrpSpPr>
        <p:grpSpPr bwMode="auto">
          <a:xfrm flipH="1">
            <a:off x="4987859" y="4547818"/>
            <a:ext cx="641350" cy="558800"/>
            <a:chOff x="-44" y="1473"/>
            <a:chExt cx="981" cy="1105"/>
          </a:xfrm>
        </p:grpSpPr>
        <p:pic>
          <p:nvPicPr>
            <p:cNvPr id="83000" name="Picture 17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1" name="Freeform 17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2975" name="Group 180"/>
          <p:cNvGrpSpPr>
            <a:grpSpLocks/>
          </p:cNvGrpSpPr>
          <p:nvPr/>
        </p:nvGrpSpPr>
        <p:grpSpPr bwMode="auto">
          <a:xfrm flipH="1">
            <a:off x="3824222" y="4589093"/>
            <a:ext cx="641350" cy="558800"/>
            <a:chOff x="-44" y="1473"/>
            <a:chExt cx="981" cy="1105"/>
          </a:xfrm>
        </p:grpSpPr>
        <p:pic>
          <p:nvPicPr>
            <p:cNvPr id="82998" name="Picture 18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99" name="Freeform 18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2976" name="Group 183"/>
          <p:cNvGrpSpPr>
            <a:grpSpLocks/>
          </p:cNvGrpSpPr>
          <p:nvPr/>
        </p:nvGrpSpPr>
        <p:grpSpPr bwMode="auto">
          <a:xfrm>
            <a:off x="4252847" y="2682506"/>
            <a:ext cx="698500" cy="355600"/>
            <a:chOff x="4396" y="1245"/>
            <a:chExt cx="672" cy="248"/>
          </a:xfrm>
        </p:grpSpPr>
        <p:sp>
          <p:nvSpPr>
            <p:cNvPr id="8299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299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299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2993" name="Group 187"/>
            <p:cNvGrpSpPr>
              <a:grpSpLocks/>
            </p:cNvGrpSpPr>
            <p:nvPr/>
          </p:nvGrpSpPr>
          <p:grpSpPr bwMode="auto">
            <a:xfrm>
              <a:off x="4530" y="1287"/>
              <a:ext cx="377" cy="75"/>
              <a:chOff x="2468" y="1332"/>
              <a:chExt cx="310" cy="60"/>
            </a:xfrm>
          </p:grpSpPr>
          <p:sp>
            <p:nvSpPr>
              <p:cNvPr id="82996" name="Freeform 1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97" name="Freeform 1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2994" name="Line 190"/>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95" name="Line 19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2977" name="Group 192"/>
          <p:cNvGrpSpPr>
            <a:grpSpLocks/>
          </p:cNvGrpSpPr>
          <p:nvPr/>
        </p:nvGrpSpPr>
        <p:grpSpPr bwMode="auto">
          <a:xfrm>
            <a:off x="4865622" y="3587381"/>
            <a:ext cx="1006475" cy="573087"/>
            <a:chOff x="4758" y="3508"/>
            <a:chExt cx="634" cy="361"/>
          </a:xfrm>
        </p:grpSpPr>
        <p:sp>
          <p:nvSpPr>
            <p:cNvPr id="82988" name="Text Box 193"/>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subnet</a:t>
              </a:r>
            </a:p>
          </p:txBody>
        </p:sp>
        <p:sp>
          <p:nvSpPr>
            <p:cNvPr id="82989" name="Line 194"/>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2978" name="Rectangle 195"/>
          <p:cNvSpPr>
            <a:spLocks noChangeArrowheads="1"/>
          </p:cNvSpPr>
          <p:nvPr/>
        </p:nvSpPr>
        <p:spPr bwMode="auto">
          <a:xfrm>
            <a:off x="3146359" y="2222131"/>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79" name="Text Box 196"/>
          <p:cNvSpPr txBox="1">
            <a:spLocks noChangeArrowheads="1"/>
          </p:cNvSpPr>
          <p:nvPr/>
        </p:nvSpPr>
        <p:spPr bwMode="auto">
          <a:xfrm>
            <a:off x="2990784" y="219196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223.1.1.2</a:t>
            </a:r>
            <a:endParaRPr lang="en-US" altLang="en-US" sz="1800">
              <a:latin typeface="Comic Sans MS" panose="030F0702030302020204" pitchFamily="66" charset="0"/>
            </a:endParaRPr>
          </a:p>
        </p:txBody>
      </p:sp>
      <p:sp>
        <p:nvSpPr>
          <p:cNvPr id="82980" name="Rectangle 197"/>
          <p:cNvSpPr>
            <a:spLocks noChangeArrowheads="1"/>
          </p:cNvSpPr>
          <p:nvPr/>
        </p:nvSpPr>
        <p:spPr bwMode="auto">
          <a:xfrm>
            <a:off x="5851459" y="2207843"/>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1" name="Rectangle 198"/>
          <p:cNvSpPr>
            <a:spLocks noChangeArrowheads="1"/>
          </p:cNvSpPr>
          <p:nvPr/>
        </p:nvSpPr>
        <p:spPr bwMode="auto">
          <a:xfrm>
            <a:off x="5848284" y="3007943"/>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2" name="Rectangle 199"/>
          <p:cNvSpPr>
            <a:spLocks noChangeArrowheads="1"/>
          </p:cNvSpPr>
          <p:nvPr/>
        </p:nvSpPr>
        <p:spPr bwMode="auto">
          <a:xfrm>
            <a:off x="4495734" y="3193681"/>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3" name="Text Box 200"/>
          <p:cNvSpPr txBox="1">
            <a:spLocks noChangeArrowheads="1"/>
          </p:cNvSpPr>
          <p:nvPr/>
        </p:nvSpPr>
        <p:spPr bwMode="auto">
          <a:xfrm>
            <a:off x="4019484" y="3155581"/>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223.1.3.27</a:t>
            </a:r>
            <a:endParaRPr lang="en-US" altLang="en-US" sz="1800">
              <a:latin typeface="Comic Sans MS" panose="030F0702030302020204" pitchFamily="66" charset="0"/>
            </a:endParaRPr>
          </a:p>
        </p:txBody>
      </p:sp>
      <p:sp>
        <p:nvSpPr>
          <p:cNvPr id="82984" name="Text Box 201"/>
          <p:cNvSpPr txBox="1">
            <a:spLocks noChangeArrowheads="1"/>
          </p:cNvSpPr>
          <p:nvPr/>
        </p:nvSpPr>
        <p:spPr bwMode="auto">
          <a:xfrm>
            <a:off x="5205347" y="2946031"/>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223.1.2.2</a:t>
            </a:r>
            <a:endParaRPr lang="en-US" altLang="en-US" sz="1800">
              <a:latin typeface="Comic Sans MS" panose="030F0702030302020204" pitchFamily="66" charset="0"/>
            </a:endParaRPr>
          </a:p>
        </p:txBody>
      </p:sp>
      <p:sp>
        <p:nvSpPr>
          <p:cNvPr id="82985" name="Text Box 202"/>
          <p:cNvSpPr txBox="1">
            <a:spLocks noChangeArrowheads="1"/>
          </p:cNvSpPr>
          <p:nvPr/>
        </p:nvSpPr>
        <p:spPr bwMode="auto">
          <a:xfrm>
            <a:off x="5602222" y="2187206"/>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223.1.2.1</a:t>
            </a:r>
            <a:endParaRPr lang="en-US" altLang="en-US" sz="1800">
              <a:latin typeface="Comic Sans MS" panose="030F0702030302020204" pitchFamily="66" charset="0"/>
            </a:endParaRPr>
          </a:p>
        </p:txBody>
      </p:sp>
      <p:sp>
        <p:nvSpPr>
          <p:cNvPr id="82986"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F3C3ACFC-2B65-4CB8-B2A1-50933108D4EE}" type="slidenum">
              <a:rPr lang="en-US" altLang="en-US" sz="1200">
                <a:latin typeface="Tahoma" panose="020B0604030504040204" pitchFamily="34" charset="0"/>
              </a:rPr>
              <a:pPr/>
              <a:t>37</a:t>
            </a:fld>
            <a:endParaRPr lang="en-US" altLang="en-US" sz="1200">
              <a:latin typeface="Tahoma" panose="020B0604030504040204" pitchFamily="34" charset="0"/>
            </a:endParaRPr>
          </a:p>
        </p:txBody>
      </p:sp>
      <p:sp>
        <p:nvSpPr>
          <p:cNvPr id="82987"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reeform 2"/>
          <p:cNvSpPr>
            <a:spLocks/>
          </p:cNvSpPr>
          <p:nvPr/>
        </p:nvSpPr>
        <p:spPr bwMode="auto">
          <a:xfrm>
            <a:off x="6115050" y="2819400"/>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994" name="Freeform 3"/>
          <p:cNvSpPr>
            <a:spLocks/>
          </p:cNvSpPr>
          <p:nvPr/>
        </p:nvSpPr>
        <p:spPr bwMode="auto">
          <a:xfrm>
            <a:off x="4819650" y="4330700"/>
            <a:ext cx="2257425" cy="327025"/>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995" name="Freeform 4"/>
          <p:cNvSpPr>
            <a:spLocks/>
          </p:cNvSpPr>
          <p:nvPr/>
        </p:nvSpPr>
        <p:spPr bwMode="auto">
          <a:xfrm>
            <a:off x="4562475" y="2743200"/>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4996" name="Freeform 5"/>
          <p:cNvSpPr>
            <a:spLocks/>
          </p:cNvSpPr>
          <p:nvPr/>
        </p:nvSpPr>
        <p:spPr bwMode="auto">
          <a:xfrm rot="5265760">
            <a:off x="5276851" y="506412"/>
            <a:ext cx="1612900"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41992" name="Rectangle 7"/>
          <p:cNvSpPr>
            <a:spLocks noGrp="1" noChangeArrowheads="1"/>
          </p:cNvSpPr>
          <p:nvPr>
            <p:ph type="body" sz="half" idx="1"/>
          </p:nvPr>
        </p:nvSpPr>
        <p:spPr>
          <a:xfrm>
            <a:off x="582613" y="1336675"/>
            <a:ext cx="3695700" cy="474663"/>
          </a:xfrm>
        </p:spPr>
        <p:txBody>
          <a:bodyPr/>
          <a:lstStyle/>
          <a:p>
            <a:pPr>
              <a:buFont typeface="Wingdings" charset="0"/>
              <a:buNone/>
              <a:defRPr/>
            </a:pPr>
            <a:r>
              <a:rPr lang="en-US" dirty="0">
                <a:solidFill>
                  <a:srgbClr val="000099"/>
                </a:solidFill>
                <a:ea typeface="ＭＳ Ｐゴシック" charset="0"/>
                <a:cs typeface="+mn-cs"/>
              </a:rPr>
              <a:t>how many?</a:t>
            </a:r>
          </a:p>
        </p:txBody>
      </p:sp>
      <p:sp>
        <p:nvSpPr>
          <p:cNvPr id="84998" name="Line 10"/>
          <p:cNvSpPr>
            <a:spLocks noChangeShapeType="1"/>
          </p:cNvSpPr>
          <p:nvPr/>
        </p:nvSpPr>
        <p:spPr bwMode="auto">
          <a:xfrm flipH="1" flipV="1">
            <a:off x="6727825" y="1401763"/>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4999" name="Line 11"/>
          <p:cNvSpPr>
            <a:spLocks noChangeShapeType="1"/>
          </p:cNvSpPr>
          <p:nvPr/>
        </p:nvSpPr>
        <p:spPr bwMode="auto">
          <a:xfrm flipH="1">
            <a:off x="5227638" y="1347788"/>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Line 14"/>
          <p:cNvSpPr>
            <a:spLocks noChangeShapeType="1"/>
          </p:cNvSpPr>
          <p:nvPr/>
        </p:nvSpPr>
        <p:spPr bwMode="auto">
          <a:xfrm flipH="1">
            <a:off x="5856288" y="1790700"/>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1" name="Text Box 15"/>
          <p:cNvSpPr txBox="1">
            <a:spLocks noChangeArrowheads="1"/>
          </p:cNvSpPr>
          <p:nvPr/>
        </p:nvSpPr>
        <p:spPr bwMode="auto">
          <a:xfrm>
            <a:off x="4237038" y="13462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223.1.1.1</a:t>
            </a:r>
            <a:endParaRPr lang="en-US" altLang="en-US" sz="1800">
              <a:latin typeface="Comic Sans MS" panose="030F0702030302020204" pitchFamily="66" charset="0"/>
            </a:endParaRPr>
          </a:p>
        </p:txBody>
      </p:sp>
      <p:sp>
        <p:nvSpPr>
          <p:cNvPr id="85002" name="Rectangle 16"/>
          <p:cNvSpPr>
            <a:spLocks noChangeArrowheads="1"/>
          </p:cNvSpPr>
          <p:nvPr/>
        </p:nvSpPr>
        <p:spPr bwMode="auto">
          <a:xfrm>
            <a:off x="5729288" y="2052638"/>
            <a:ext cx="309562"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5003" name="Text Box 17"/>
          <p:cNvSpPr txBox="1">
            <a:spLocks noChangeArrowheads="1"/>
          </p:cNvSpPr>
          <p:nvPr/>
        </p:nvSpPr>
        <p:spPr bwMode="auto">
          <a:xfrm>
            <a:off x="5372100" y="1954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223.1.1.3</a:t>
            </a:r>
            <a:endParaRPr lang="en-US" altLang="en-US" sz="1800">
              <a:latin typeface="Comic Sans MS" panose="030F0702030302020204" pitchFamily="66" charset="0"/>
            </a:endParaRPr>
          </a:p>
        </p:txBody>
      </p:sp>
      <p:sp>
        <p:nvSpPr>
          <p:cNvPr id="85004" name="Text Box 18"/>
          <p:cNvSpPr txBox="1">
            <a:spLocks noChangeArrowheads="1"/>
          </p:cNvSpPr>
          <p:nvPr/>
        </p:nvSpPr>
        <p:spPr bwMode="auto">
          <a:xfrm>
            <a:off x="6684963" y="13509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223.1.1.4</a:t>
            </a:r>
            <a:endParaRPr lang="en-US" altLang="en-US" sz="1800">
              <a:latin typeface="Comic Sans MS" panose="030F0702030302020204" pitchFamily="66" charset="0"/>
            </a:endParaRPr>
          </a:p>
        </p:txBody>
      </p:sp>
      <p:sp>
        <p:nvSpPr>
          <p:cNvPr id="85005" name="Freeform 19"/>
          <p:cNvSpPr>
            <a:spLocks/>
          </p:cNvSpPr>
          <p:nvPr/>
        </p:nvSpPr>
        <p:spPr bwMode="auto">
          <a:xfrm>
            <a:off x="3622675" y="4437063"/>
            <a:ext cx="1539875" cy="165893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006" name="Line 34"/>
          <p:cNvSpPr>
            <a:spLocks noChangeShapeType="1"/>
          </p:cNvSpPr>
          <p:nvPr/>
        </p:nvSpPr>
        <p:spPr bwMode="auto">
          <a:xfrm>
            <a:off x="4378325" y="4667250"/>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7" name="Line 36"/>
          <p:cNvSpPr>
            <a:spLocks noChangeShapeType="1"/>
          </p:cNvSpPr>
          <p:nvPr/>
        </p:nvSpPr>
        <p:spPr bwMode="auto">
          <a:xfrm flipH="1" flipV="1">
            <a:off x="3870325" y="5387975"/>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8" name="Line 37"/>
          <p:cNvSpPr>
            <a:spLocks noChangeShapeType="1"/>
          </p:cNvSpPr>
          <p:nvPr/>
        </p:nvSpPr>
        <p:spPr bwMode="auto">
          <a:xfrm flipH="1" flipV="1">
            <a:off x="4865688" y="537368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9" name="Text Box 40"/>
          <p:cNvSpPr txBox="1">
            <a:spLocks noChangeArrowheads="1"/>
          </p:cNvSpPr>
          <p:nvPr/>
        </p:nvSpPr>
        <p:spPr bwMode="auto">
          <a:xfrm>
            <a:off x="4813300" y="52609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223.1.2.2</a:t>
            </a:r>
            <a:endParaRPr lang="en-US" altLang="en-US" sz="1800">
              <a:latin typeface="Comic Sans MS" panose="030F0702030302020204" pitchFamily="66" charset="0"/>
            </a:endParaRPr>
          </a:p>
        </p:txBody>
      </p:sp>
      <p:sp>
        <p:nvSpPr>
          <p:cNvPr id="85010" name="Text Box 41"/>
          <p:cNvSpPr txBox="1">
            <a:spLocks noChangeArrowheads="1"/>
          </p:cNvSpPr>
          <p:nvPr/>
        </p:nvSpPr>
        <p:spPr bwMode="auto">
          <a:xfrm>
            <a:off x="2917825" y="5256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223.1.2.1</a:t>
            </a:r>
            <a:endParaRPr lang="en-US" altLang="en-US" sz="1800">
              <a:latin typeface="Comic Sans MS" panose="030F0702030302020204" pitchFamily="66" charset="0"/>
            </a:endParaRPr>
          </a:p>
        </p:txBody>
      </p:sp>
      <p:sp>
        <p:nvSpPr>
          <p:cNvPr id="85011" name="Rectangle 42"/>
          <p:cNvSpPr>
            <a:spLocks noChangeArrowheads="1"/>
          </p:cNvSpPr>
          <p:nvPr/>
        </p:nvSpPr>
        <p:spPr bwMode="auto">
          <a:xfrm>
            <a:off x="4319588" y="4767263"/>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5012" name="Text Box 43"/>
          <p:cNvSpPr txBox="1">
            <a:spLocks noChangeArrowheads="1"/>
          </p:cNvSpPr>
          <p:nvPr/>
        </p:nvSpPr>
        <p:spPr bwMode="auto">
          <a:xfrm>
            <a:off x="3876675" y="4706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223.1.2.6</a:t>
            </a:r>
            <a:endParaRPr lang="en-US" altLang="en-US" sz="1800">
              <a:latin typeface="Comic Sans MS" panose="030F0702030302020204" pitchFamily="66" charset="0"/>
            </a:endParaRPr>
          </a:p>
        </p:txBody>
      </p:sp>
      <p:sp>
        <p:nvSpPr>
          <p:cNvPr id="85013" name="Freeform 45"/>
          <p:cNvSpPr>
            <a:spLocks/>
          </p:cNvSpPr>
          <p:nvPr/>
        </p:nvSpPr>
        <p:spPr bwMode="auto">
          <a:xfrm>
            <a:off x="6640513" y="4416425"/>
            <a:ext cx="1539875" cy="1670050"/>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85014" name="Line 60"/>
          <p:cNvSpPr>
            <a:spLocks noChangeShapeType="1"/>
          </p:cNvSpPr>
          <p:nvPr/>
        </p:nvSpPr>
        <p:spPr bwMode="auto">
          <a:xfrm>
            <a:off x="7407275" y="4686300"/>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5" name="Line 62"/>
          <p:cNvSpPr>
            <a:spLocks noChangeShapeType="1"/>
          </p:cNvSpPr>
          <p:nvPr/>
        </p:nvSpPr>
        <p:spPr bwMode="auto">
          <a:xfrm flipH="1" flipV="1">
            <a:off x="6899275" y="5407025"/>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6" name="Line 63"/>
          <p:cNvSpPr>
            <a:spLocks noChangeShapeType="1"/>
          </p:cNvSpPr>
          <p:nvPr/>
        </p:nvSpPr>
        <p:spPr bwMode="auto">
          <a:xfrm flipH="1" flipV="1">
            <a:off x="7894638" y="539273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7" name="Text Box 66"/>
          <p:cNvSpPr txBox="1">
            <a:spLocks noChangeArrowheads="1"/>
          </p:cNvSpPr>
          <p:nvPr/>
        </p:nvSpPr>
        <p:spPr bwMode="auto">
          <a:xfrm>
            <a:off x="7842250" y="528002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a:t>
            </a:r>
            <a:endParaRPr lang="en-US" altLang="en-US" sz="1800">
              <a:latin typeface="Comic Sans MS" panose="030F0702030302020204" pitchFamily="66" charset="0"/>
            </a:endParaRPr>
          </a:p>
        </p:txBody>
      </p:sp>
      <p:sp>
        <p:nvSpPr>
          <p:cNvPr id="85018" name="Text Box 67"/>
          <p:cNvSpPr txBox="1">
            <a:spLocks noChangeArrowheads="1"/>
          </p:cNvSpPr>
          <p:nvPr/>
        </p:nvSpPr>
        <p:spPr bwMode="auto">
          <a:xfrm>
            <a:off x="5946775" y="52752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223.1.3.1</a:t>
            </a:r>
            <a:endParaRPr lang="en-US" altLang="en-US" sz="1800">
              <a:latin typeface="Comic Sans MS" panose="030F0702030302020204" pitchFamily="66" charset="0"/>
            </a:endParaRPr>
          </a:p>
        </p:txBody>
      </p:sp>
      <p:sp>
        <p:nvSpPr>
          <p:cNvPr id="85019" name="Rectangle 68"/>
          <p:cNvSpPr>
            <a:spLocks noChangeArrowheads="1"/>
          </p:cNvSpPr>
          <p:nvPr/>
        </p:nvSpPr>
        <p:spPr bwMode="auto">
          <a:xfrm>
            <a:off x="7348538" y="4786313"/>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5020" name="Text Box 69"/>
          <p:cNvSpPr txBox="1">
            <a:spLocks noChangeArrowheads="1"/>
          </p:cNvSpPr>
          <p:nvPr/>
        </p:nvSpPr>
        <p:spPr bwMode="auto">
          <a:xfrm>
            <a:off x="6899275" y="475138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223.1.3.27</a:t>
            </a:r>
            <a:endParaRPr lang="en-US" altLang="en-US" sz="1800">
              <a:latin typeface="Comic Sans MS" panose="030F0702030302020204" pitchFamily="66" charset="0"/>
            </a:endParaRPr>
          </a:p>
        </p:txBody>
      </p:sp>
      <p:sp>
        <p:nvSpPr>
          <p:cNvPr id="85021" name="Line 84"/>
          <p:cNvSpPr>
            <a:spLocks noChangeShapeType="1"/>
          </p:cNvSpPr>
          <p:nvPr/>
        </p:nvSpPr>
        <p:spPr bwMode="auto">
          <a:xfrm flipH="1" flipV="1">
            <a:off x="6108700" y="1306513"/>
            <a:ext cx="3175" cy="265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2" name="Text Box 86"/>
          <p:cNvSpPr txBox="1">
            <a:spLocks noChangeArrowheads="1"/>
          </p:cNvSpPr>
          <p:nvPr/>
        </p:nvSpPr>
        <p:spPr bwMode="auto">
          <a:xfrm>
            <a:off x="5618163" y="557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223.1.1.2</a:t>
            </a:r>
            <a:endParaRPr lang="en-US" altLang="en-US" sz="1600">
              <a:latin typeface="Comic Sans MS" panose="030F0702030302020204" pitchFamily="66" charset="0"/>
            </a:endParaRPr>
          </a:p>
        </p:txBody>
      </p:sp>
      <p:sp>
        <p:nvSpPr>
          <p:cNvPr id="85023" name="Line 87"/>
          <p:cNvSpPr>
            <a:spLocks noChangeShapeType="1"/>
          </p:cNvSpPr>
          <p:nvPr/>
        </p:nvSpPr>
        <p:spPr bwMode="auto">
          <a:xfrm flipV="1">
            <a:off x="4591050" y="2762250"/>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4" name="Line 88"/>
          <p:cNvSpPr>
            <a:spLocks noChangeShapeType="1"/>
          </p:cNvSpPr>
          <p:nvPr/>
        </p:nvSpPr>
        <p:spPr bwMode="auto">
          <a:xfrm flipH="1" flipV="1">
            <a:off x="6105525" y="2743200"/>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5" name="Line 89"/>
          <p:cNvSpPr>
            <a:spLocks noChangeShapeType="1"/>
          </p:cNvSpPr>
          <p:nvPr/>
        </p:nvSpPr>
        <p:spPr bwMode="auto">
          <a:xfrm flipH="1" flipV="1">
            <a:off x="4781550" y="4505325"/>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26" name="Text Box 90"/>
          <p:cNvSpPr txBox="1">
            <a:spLocks noChangeArrowheads="1"/>
          </p:cNvSpPr>
          <p:nvPr/>
        </p:nvSpPr>
        <p:spPr bwMode="auto">
          <a:xfrm>
            <a:off x="6184900" y="265588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223.1.7.0</a:t>
            </a:r>
            <a:endParaRPr lang="en-US" altLang="en-US" sz="1800">
              <a:latin typeface="Comic Sans MS" panose="030F0702030302020204" pitchFamily="66" charset="0"/>
            </a:endParaRPr>
          </a:p>
        </p:txBody>
      </p:sp>
      <p:sp>
        <p:nvSpPr>
          <p:cNvPr id="85027" name="Text Box 91"/>
          <p:cNvSpPr txBox="1">
            <a:spLocks noChangeArrowheads="1"/>
          </p:cNvSpPr>
          <p:nvPr/>
        </p:nvSpPr>
        <p:spPr bwMode="auto">
          <a:xfrm>
            <a:off x="7261225" y="39417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223.1.7.1</a:t>
            </a:r>
            <a:endParaRPr lang="en-US" altLang="en-US" sz="1800">
              <a:latin typeface="Comic Sans MS" panose="030F0702030302020204" pitchFamily="66" charset="0"/>
            </a:endParaRPr>
          </a:p>
        </p:txBody>
      </p:sp>
      <p:sp>
        <p:nvSpPr>
          <p:cNvPr id="85028" name="Text Box 92"/>
          <p:cNvSpPr txBox="1">
            <a:spLocks noChangeArrowheads="1"/>
          </p:cNvSpPr>
          <p:nvPr/>
        </p:nvSpPr>
        <p:spPr bwMode="auto">
          <a:xfrm>
            <a:off x="6022975" y="4198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223.1.8.0</a:t>
            </a:r>
            <a:endParaRPr lang="en-US" altLang="en-US" sz="1800">
              <a:latin typeface="Comic Sans MS" panose="030F0702030302020204" pitchFamily="66" charset="0"/>
            </a:endParaRPr>
          </a:p>
        </p:txBody>
      </p:sp>
      <p:sp>
        <p:nvSpPr>
          <p:cNvPr id="85029" name="Text Box 93"/>
          <p:cNvSpPr txBox="1">
            <a:spLocks noChangeArrowheads="1"/>
          </p:cNvSpPr>
          <p:nvPr/>
        </p:nvSpPr>
        <p:spPr bwMode="auto">
          <a:xfrm>
            <a:off x="4775200" y="4198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223.1.8.1</a:t>
            </a:r>
            <a:endParaRPr lang="en-US" altLang="en-US" sz="1800">
              <a:latin typeface="Comic Sans MS" panose="030F0702030302020204" pitchFamily="66" charset="0"/>
            </a:endParaRPr>
          </a:p>
        </p:txBody>
      </p:sp>
      <p:sp>
        <p:nvSpPr>
          <p:cNvPr id="85030" name="Text Box 94"/>
          <p:cNvSpPr txBox="1">
            <a:spLocks noChangeArrowheads="1"/>
          </p:cNvSpPr>
          <p:nvPr/>
        </p:nvSpPr>
        <p:spPr bwMode="auto">
          <a:xfrm>
            <a:off x="3698875" y="3903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223.1.9.1</a:t>
            </a:r>
            <a:endParaRPr lang="en-US" altLang="en-US" sz="1800">
              <a:latin typeface="Comic Sans MS" panose="030F0702030302020204" pitchFamily="66" charset="0"/>
            </a:endParaRPr>
          </a:p>
        </p:txBody>
      </p:sp>
      <p:sp>
        <p:nvSpPr>
          <p:cNvPr id="85031" name="Text Box 95"/>
          <p:cNvSpPr txBox="1">
            <a:spLocks noChangeArrowheads="1"/>
          </p:cNvSpPr>
          <p:nvPr/>
        </p:nvSpPr>
        <p:spPr bwMode="auto">
          <a:xfrm>
            <a:off x="4565650" y="26654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223.1.9.2</a:t>
            </a:r>
            <a:endParaRPr lang="en-US" altLang="en-US" sz="1800">
              <a:latin typeface="Comic Sans MS" panose="030F0702030302020204" pitchFamily="66" charset="0"/>
            </a:endParaRPr>
          </a:p>
        </p:txBody>
      </p:sp>
      <p:sp>
        <p:nvSpPr>
          <p:cNvPr id="42031" name="Rectangle 98"/>
          <p:cNvSpPr>
            <a:spLocks noGrp="1" noChangeArrowheads="1"/>
          </p:cNvSpPr>
          <p:nvPr>
            <p:ph type="title"/>
          </p:nvPr>
        </p:nvSpPr>
        <p:spPr>
          <a:xfrm>
            <a:off x="533400" y="228600"/>
            <a:ext cx="3702050" cy="763588"/>
          </a:xfrm>
        </p:spPr>
        <p:txBody>
          <a:bodyPr/>
          <a:lstStyle/>
          <a:p>
            <a:pPr>
              <a:defRPr/>
            </a:pPr>
            <a:r>
              <a:rPr lang="en-US">
                <a:ea typeface="ＭＳ Ｐゴシック" charset="0"/>
                <a:cs typeface="+mj-cs"/>
              </a:rPr>
              <a:t>Subnets</a:t>
            </a:r>
          </a:p>
        </p:txBody>
      </p:sp>
      <p:pic>
        <p:nvPicPr>
          <p:cNvPr id="85033" name="Picture 99"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300" y="855663"/>
            <a:ext cx="20113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5034" name="Group 100"/>
          <p:cNvGrpSpPr>
            <a:grpSpLocks/>
          </p:cNvGrpSpPr>
          <p:nvPr/>
        </p:nvGrpSpPr>
        <p:grpSpPr bwMode="auto">
          <a:xfrm>
            <a:off x="5545138" y="2379663"/>
            <a:ext cx="742950" cy="388937"/>
            <a:chOff x="4396" y="1245"/>
            <a:chExt cx="672" cy="248"/>
          </a:xfrm>
        </p:grpSpPr>
        <p:sp>
          <p:nvSpPr>
            <p:cNvPr id="8507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507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507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5079" name="Group 104"/>
            <p:cNvGrpSpPr>
              <a:grpSpLocks/>
            </p:cNvGrpSpPr>
            <p:nvPr/>
          </p:nvGrpSpPr>
          <p:grpSpPr bwMode="auto">
            <a:xfrm>
              <a:off x="4530" y="1287"/>
              <a:ext cx="377" cy="75"/>
              <a:chOff x="2468" y="1332"/>
              <a:chExt cx="310" cy="60"/>
            </a:xfrm>
          </p:grpSpPr>
          <p:sp>
            <p:nvSpPr>
              <p:cNvPr id="85082" name="Freeform 10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083" name="Freeform 10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5080" name="Line 10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81" name="Line 108"/>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5035" name="Group 109"/>
          <p:cNvGrpSpPr>
            <a:grpSpLocks/>
          </p:cNvGrpSpPr>
          <p:nvPr/>
        </p:nvGrpSpPr>
        <p:grpSpPr bwMode="auto">
          <a:xfrm>
            <a:off x="7080250" y="4271963"/>
            <a:ext cx="742950" cy="388937"/>
            <a:chOff x="4396" y="1245"/>
            <a:chExt cx="672" cy="248"/>
          </a:xfrm>
        </p:grpSpPr>
        <p:sp>
          <p:nvSpPr>
            <p:cNvPr id="850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50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50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5071" name="Group 113"/>
            <p:cNvGrpSpPr>
              <a:grpSpLocks/>
            </p:cNvGrpSpPr>
            <p:nvPr/>
          </p:nvGrpSpPr>
          <p:grpSpPr bwMode="auto">
            <a:xfrm>
              <a:off x="4530" y="1287"/>
              <a:ext cx="377" cy="75"/>
              <a:chOff x="2468" y="1332"/>
              <a:chExt cx="310" cy="60"/>
            </a:xfrm>
          </p:grpSpPr>
          <p:sp>
            <p:nvSpPr>
              <p:cNvPr id="85074" name="Freeform 1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075" name="Freeform 1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5072" name="Line 11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73" name="Line 117"/>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5036" name="Group 118"/>
          <p:cNvGrpSpPr>
            <a:grpSpLocks/>
          </p:cNvGrpSpPr>
          <p:nvPr/>
        </p:nvGrpSpPr>
        <p:grpSpPr bwMode="auto">
          <a:xfrm>
            <a:off x="4087813" y="4279900"/>
            <a:ext cx="742950" cy="388938"/>
            <a:chOff x="4396" y="1245"/>
            <a:chExt cx="672" cy="248"/>
          </a:xfrm>
        </p:grpSpPr>
        <p:sp>
          <p:nvSpPr>
            <p:cNvPr id="8506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506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506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5063" name="Group 122"/>
            <p:cNvGrpSpPr>
              <a:grpSpLocks/>
            </p:cNvGrpSpPr>
            <p:nvPr/>
          </p:nvGrpSpPr>
          <p:grpSpPr bwMode="auto">
            <a:xfrm>
              <a:off x="4530" y="1287"/>
              <a:ext cx="377" cy="75"/>
              <a:chOff x="2468" y="1332"/>
              <a:chExt cx="310" cy="60"/>
            </a:xfrm>
          </p:grpSpPr>
          <p:sp>
            <p:nvSpPr>
              <p:cNvPr id="85066" name="Freeform 1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067" name="Freeform 1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5064" name="Line 125"/>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65" name="Line 126"/>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5037" name="Group 127"/>
          <p:cNvGrpSpPr>
            <a:grpSpLocks/>
          </p:cNvGrpSpPr>
          <p:nvPr/>
        </p:nvGrpSpPr>
        <p:grpSpPr bwMode="auto">
          <a:xfrm>
            <a:off x="6315075" y="881063"/>
            <a:ext cx="641350" cy="558800"/>
            <a:chOff x="-44" y="1473"/>
            <a:chExt cx="981" cy="1105"/>
          </a:xfrm>
        </p:grpSpPr>
        <p:pic>
          <p:nvPicPr>
            <p:cNvPr id="85058" name="Picture 12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9" name="Freeform 12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5038" name="Group 130"/>
          <p:cNvGrpSpPr>
            <a:grpSpLocks/>
          </p:cNvGrpSpPr>
          <p:nvPr/>
        </p:nvGrpSpPr>
        <p:grpSpPr bwMode="auto">
          <a:xfrm>
            <a:off x="4918075" y="898525"/>
            <a:ext cx="641350" cy="558800"/>
            <a:chOff x="-44" y="1473"/>
            <a:chExt cx="981" cy="1105"/>
          </a:xfrm>
        </p:grpSpPr>
        <p:pic>
          <p:nvPicPr>
            <p:cNvPr id="85056" name="Picture 13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7" name="Freeform 13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5039" name="Group 133"/>
          <p:cNvGrpSpPr>
            <a:grpSpLocks/>
          </p:cNvGrpSpPr>
          <p:nvPr/>
        </p:nvGrpSpPr>
        <p:grpSpPr bwMode="auto">
          <a:xfrm>
            <a:off x="5749925" y="849313"/>
            <a:ext cx="641350" cy="558800"/>
            <a:chOff x="-44" y="1473"/>
            <a:chExt cx="981" cy="1105"/>
          </a:xfrm>
        </p:grpSpPr>
        <p:pic>
          <p:nvPicPr>
            <p:cNvPr id="85054" name="Picture 13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5" name="Freeform 13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5040" name="Group 136"/>
          <p:cNvGrpSpPr>
            <a:grpSpLocks/>
          </p:cNvGrpSpPr>
          <p:nvPr/>
        </p:nvGrpSpPr>
        <p:grpSpPr bwMode="auto">
          <a:xfrm>
            <a:off x="7473950" y="5551488"/>
            <a:ext cx="641350" cy="558800"/>
            <a:chOff x="-44" y="1473"/>
            <a:chExt cx="981" cy="1105"/>
          </a:xfrm>
        </p:grpSpPr>
        <p:pic>
          <p:nvPicPr>
            <p:cNvPr id="85052" name="Picture 13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3" name="Freeform 13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5041" name="Group 139"/>
          <p:cNvGrpSpPr>
            <a:grpSpLocks/>
          </p:cNvGrpSpPr>
          <p:nvPr/>
        </p:nvGrpSpPr>
        <p:grpSpPr bwMode="auto">
          <a:xfrm>
            <a:off x="6523038" y="5514975"/>
            <a:ext cx="641350" cy="558800"/>
            <a:chOff x="-44" y="1473"/>
            <a:chExt cx="981" cy="1105"/>
          </a:xfrm>
        </p:grpSpPr>
        <p:pic>
          <p:nvPicPr>
            <p:cNvPr id="85050" name="Picture 14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51" name="Freeform 14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5042" name="Group 142"/>
          <p:cNvGrpSpPr>
            <a:grpSpLocks/>
          </p:cNvGrpSpPr>
          <p:nvPr/>
        </p:nvGrpSpPr>
        <p:grpSpPr bwMode="auto">
          <a:xfrm>
            <a:off x="3497263" y="5522913"/>
            <a:ext cx="641350" cy="558800"/>
            <a:chOff x="-44" y="1473"/>
            <a:chExt cx="981" cy="1105"/>
          </a:xfrm>
        </p:grpSpPr>
        <p:pic>
          <p:nvPicPr>
            <p:cNvPr id="85048" name="Picture 14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9" name="Freeform 14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85043" name="Group 145"/>
          <p:cNvGrpSpPr>
            <a:grpSpLocks/>
          </p:cNvGrpSpPr>
          <p:nvPr/>
        </p:nvGrpSpPr>
        <p:grpSpPr bwMode="auto">
          <a:xfrm>
            <a:off x="4419600" y="5564188"/>
            <a:ext cx="641350" cy="558800"/>
            <a:chOff x="-44" y="1473"/>
            <a:chExt cx="981" cy="1105"/>
          </a:xfrm>
        </p:grpSpPr>
        <p:pic>
          <p:nvPicPr>
            <p:cNvPr id="85046" name="Picture 14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7" name="Freeform 14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85044"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B0749E80-22AB-4687-A5DF-F90A40195B12}" type="slidenum">
              <a:rPr lang="en-US" altLang="en-US" sz="1200">
                <a:latin typeface="Tahoma" panose="020B0604030504040204" pitchFamily="34" charset="0"/>
              </a:rPr>
              <a:pPr/>
              <a:t>38</a:t>
            </a:fld>
            <a:endParaRPr lang="en-US" altLang="en-US" sz="1200">
              <a:latin typeface="Tahoma" panose="020B0604030504040204" pitchFamily="34" charset="0"/>
            </a:endParaRPr>
          </a:p>
        </p:txBody>
      </p:sp>
      <p:sp>
        <p:nvSpPr>
          <p:cNvPr id="85045"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93" name="Rectangle 7"/>
          <p:cNvSpPr txBox="1">
            <a:spLocks noChangeArrowheads="1"/>
          </p:cNvSpPr>
          <p:nvPr/>
        </p:nvSpPr>
        <p:spPr bwMode="auto">
          <a:xfrm>
            <a:off x="766560" y="1837531"/>
            <a:ext cx="1722842"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mn-lt"/>
                <a:ea typeface="MS PGothic" panose="020B0600070205080204" pitchFamily="34" charset="-128"/>
                <a:cs typeface="MS PGothic" panose="020B0600070205080204" pitchFamily="34" charset="-128"/>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MS PGothic" panose="020B0600070205080204" pitchFamily="34" charset="-128"/>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buFont typeface="Wingdings" charset="0"/>
              <a:buNone/>
              <a:defRPr/>
            </a:pPr>
            <a:r>
              <a:rPr lang="en-US" kern="0" dirty="0">
                <a:solidFill>
                  <a:srgbClr val="CC0000"/>
                </a:solidFill>
                <a:ea typeface="ＭＳ Ｐゴシック" charset="0"/>
                <a:cs typeface="+mn-cs"/>
              </a:rPr>
              <a:t>6 subnets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4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28143B-1363-4C7B-9BAF-9AEC8F0BB759}" type="slidenum">
              <a:rPr lang="en-US" altLang="en-US" sz="1200">
                <a:latin typeface="Tahoma" panose="020B0604030504040204" pitchFamily="34" charset="0"/>
              </a:rPr>
              <a:pPr/>
              <a:t>39</a:t>
            </a:fld>
            <a:endParaRPr lang="en-US" altLang="en-US" sz="1200">
              <a:latin typeface="Tahoma" panose="020B0604030504040204" pitchFamily="34" charset="0"/>
            </a:endParaRPr>
          </a:p>
        </p:txBody>
      </p:sp>
      <p:sp>
        <p:nvSpPr>
          <p:cNvPr id="8094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8" name="Rectangle 2"/>
          <p:cNvSpPr>
            <a:spLocks noGrp="1" noChangeArrowheads="1"/>
          </p:cNvSpPr>
          <p:nvPr>
            <p:ph type="title"/>
          </p:nvPr>
        </p:nvSpPr>
        <p:spPr>
          <a:xfrm>
            <a:off x="533400" y="230188"/>
            <a:ext cx="7772400" cy="952500"/>
          </a:xfrm>
        </p:spPr>
        <p:txBody>
          <a:bodyPr/>
          <a:lstStyle/>
          <a:p>
            <a:r>
              <a:rPr lang="en-US" altLang="en-US" sz="4000" dirty="0"/>
              <a:t>Exercise</a:t>
            </a:r>
            <a:endParaRPr lang="en-US" altLang="en-US" dirty="0"/>
          </a:p>
        </p:txBody>
      </p:sp>
      <p:pic>
        <p:nvPicPr>
          <p:cNvPr id="10" name="Picture 108" descr="underline_base"/>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911225"/>
            <a:ext cx="210312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a:spLocks noGrp="1"/>
          </p:cNvSpPr>
          <p:nvPr>
            <p:ph idx="1"/>
          </p:nvPr>
        </p:nvSpPr>
        <p:spPr>
          <a:xfrm>
            <a:off x="304800" y="1183534"/>
            <a:ext cx="8534400" cy="5105400"/>
          </a:xfrm>
        </p:spPr>
        <p:txBody>
          <a:bodyPr/>
          <a:lstStyle/>
          <a:p>
            <a:pPr>
              <a:spcBef>
                <a:spcPts val="600"/>
              </a:spcBef>
            </a:pPr>
            <a:r>
              <a:rPr lang="en-US" sz="2400" dirty="0"/>
              <a:t>Exercise:</a:t>
            </a:r>
          </a:p>
          <a:p>
            <a:pPr indent="0">
              <a:spcBef>
                <a:spcPts val="600"/>
              </a:spcBef>
              <a:buNone/>
            </a:pPr>
            <a:r>
              <a:rPr lang="en-US" sz="2400" dirty="0"/>
              <a:t>Given a network address of 192.168.100.0 and a subnet mask of 255.255.255.192,</a:t>
            </a:r>
          </a:p>
          <a:p>
            <a:pPr lvl="1" indent="0">
              <a:spcBef>
                <a:spcPts val="600"/>
              </a:spcBef>
              <a:buNone/>
            </a:pPr>
            <a:r>
              <a:rPr lang="en-US" dirty="0">
                <a:latin typeface="+mn-lt"/>
              </a:rPr>
              <a:t> a) How many subnets are created?</a:t>
            </a:r>
          </a:p>
          <a:p>
            <a:pPr lvl="1" indent="0">
              <a:spcBef>
                <a:spcPts val="600"/>
              </a:spcBef>
              <a:buNone/>
            </a:pPr>
            <a:r>
              <a:rPr lang="en-US" dirty="0">
                <a:latin typeface="+mn-lt"/>
              </a:rPr>
              <a:t> b) How many hosts are there per subnet? </a:t>
            </a:r>
          </a:p>
          <a:p>
            <a:pPr lvl="1" indent="0">
              <a:spcBef>
                <a:spcPts val="600"/>
              </a:spcBef>
              <a:buNone/>
            </a:pPr>
            <a:endParaRPr lang="en-US" dirty="0">
              <a:latin typeface="+mn-lt"/>
            </a:endParaRPr>
          </a:p>
          <a:p>
            <a:pPr>
              <a:spcBef>
                <a:spcPts val="600"/>
              </a:spcBef>
            </a:pPr>
            <a:r>
              <a:rPr lang="en-US" sz="2400" dirty="0"/>
              <a:t>Exercise:</a:t>
            </a:r>
          </a:p>
          <a:p>
            <a:pPr indent="0">
              <a:spcBef>
                <a:spcPts val="600"/>
              </a:spcBef>
              <a:buNone/>
            </a:pPr>
            <a:r>
              <a:rPr lang="en-US" sz="2400" dirty="0"/>
              <a:t>Given a company with six individual departments and each department having ten computers or networked devices, what mask could be applied to the company network to provide the subnetting necessary to divide up the network </a:t>
            </a:r>
            <a:r>
              <a:rPr lang="en-US" sz="2400" i="1" u="sng" dirty="0">
                <a:solidFill>
                  <a:srgbClr val="000099"/>
                </a:solidFill>
              </a:rPr>
              <a:t>equally</a:t>
            </a:r>
            <a:r>
              <a:rPr lang="en-US" sz="2400" dirty="0"/>
              <a:t>? </a:t>
            </a:r>
          </a:p>
          <a:p>
            <a:endParaRPr lang="en-US" sz="2400" dirty="0"/>
          </a:p>
        </p:txBody>
      </p:sp>
    </p:spTree>
    <p:extLst>
      <p:ext uri="{BB962C8B-B14F-4D97-AF65-F5344CB8AC3E}">
        <p14:creationId xmlns:p14="http://schemas.microsoft.com/office/powerpoint/2010/main" val="225002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reeform 1285"/>
          <p:cNvSpPr>
            <a:spLocks/>
          </p:cNvSpPr>
          <p:nvPr/>
        </p:nvSpPr>
        <p:spPr bwMode="auto">
          <a:xfrm>
            <a:off x="6748463" y="3516313"/>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34" name="Freeform 1286"/>
          <p:cNvSpPr>
            <a:spLocks/>
          </p:cNvSpPr>
          <p:nvPr/>
        </p:nvSpPr>
        <p:spPr bwMode="auto">
          <a:xfrm>
            <a:off x="6767513" y="1990725"/>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35" name="Freeform 1287"/>
          <p:cNvSpPr>
            <a:spLocks/>
          </p:cNvSpPr>
          <p:nvPr/>
        </p:nvSpPr>
        <p:spPr bwMode="auto">
          <a:xfrm>
            <a:off x="4946650" y="1698625"/>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036" name="Group 1288"/>
          <p:cNvGrpSpPr>
            <a:grpSpLocks/>
          </p:cNvGrpSpPr>
          <p:nvPr/>
        </p:nvGrpSpPr>
        <p:grpSpPr bwMode="auto">
          <a:xfrm>
            <a:off x="5022850" y="2963863"/>
            <a:ext cx="1458913" cy="933450"/>
            <a:chOff x="2889" y="1631"/>
            <a:chExt cx="980" cy="743"/>
          </a:xfrm>
        </p:grpSpPr>
        <p:sp>
          <p:nvSpPr>
            <p:cNvPr id="44654" name="Rectangle 128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655" name="AutoShape 129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00CCFF"/>
                </a:solidFill>
              </a:endParaRPr>
            </a:p>
          </p:txBody>
        </p:sp>
      </p:grpSp>
      <p:sp>
        <p:nvSpPr>
          <p:cNvPr id="44037" name="Line 1291"/>
          <p:cNvSpPr>
            <a:spLocks noChangeShapeType="1"/>
          </p:cNvSpPr>
          <p:nvPr/>
        </p:nvSpPr>
        <p:spPr bwMode="auto">
          <a:xfrm>
            <a:off x="7140575" y="3802063"/>
            <a:ext cx="163513"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8" name="Line 1292"/>
          <p:cNvSpPr>
            <a:spLocks noChangeShapeType="1"/>
          </p:cNvSpPr>
          <p:nvPr/>
        </p:nvSpPr>
        <p:spPr bwMode="auto">
          <a:xfrm>
            <a:off x="7237413" y="3722688"/>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9" name="Line 1293"/>
          <p:cNvSpPr>
            <a:spLocks noChangeShapeType="1"/>
          </p:cNvSpPr>
          <p:nvPr/>
        </p:nvSpPr>
        <p:spPr bwMode="auto">
          <a:xfrm flipV="1">
            <a:off x="7473950" y="3808413"/>
            <a:ext cx="134938"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0" name="Line 1294"/>
          <p:cNvSpPr>
            <a:spLocks noChangeShapeType="1"/>
          </p:cNvSpPr>
          <p:nvPr/>
        </p:nvSpPr>
        <p:spPr bwMode="auto">
          <a:xfrm>
            <a:off x="6172200" y="3729038"/>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1" name="Line 1295"/>
          <p:cNvSpPr>
            <a:spLocks noChangeShapeType="1"/>
          </p:cNvSpPr>
          <p:nvPr/>
        </p:nvSpPr>
        <p:spPr bwMode="auto">
          <a:xfrm>
            <a:off x="6467475" y="2576513"/>
            <a:ext cx="509588"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2" name="Line 1296"/>
          <p:cNvSpPr>
            <a:spLocks noChangeShapeType="1"/>
          </p:cNvSpPr>
          <p:nvPr/>
        </p:nvSpPr>
        <p:spPr bwMode="auto">
          <a:xfrm>
            <a:off x="6034088" y="2392363"/>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3" name="Freeform 1297"/>
          <p:cNvSpPr>
            <a:spLocks/>
          </p:cNvSpPr>
          <p:nvPr/>
        </p:nvSpPr>
        <p:spPr bwMode="auto">
          <a:xfrm>
            <a:off x="5241925" y="4367213"/>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44" name="Line 1298"/>
          <p:cNvSpPr>
            <a:spLocks noChangeShapeType="1"/>
          </p:cNvSpPr>
          <p:nvPr/>
        </p:nvSpPr>
        <p:spPr bwMode="auto">
          <a:xfrm rot="16200000" flipV="1">
            <a:off x="7541419" y="5239544"/>
            <a:ext cx="474662"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5" name="Line 1299"/>
          <p:cNvSpPr>
            <a:spLocks noChangeShapeType="1"/>
          </p:cNvSpPr>
          <p:nvPr/>
        </p:nvSpPr>
        <p:spPr bwMode="auto">
          <a:xfrm rot="5400000" flipV="1">
            <a:off x="7735888" y="5429250"/>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6" name="Line 1300"/>
          <p:cNvSpPr>
            <a:spLocks noChangeShapeType="1"/>
          </p:cNvSpPr>
          <p:nvPr/>
        </p:nvSpPr>
        <p:spPr bwMode="auto">
          <a:xfrm rot="16200000" flipH="1">
            <a:off x="7843837" y="5027613"/>
            <a:ext cx="193675"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7" name="Line 1301"/>
          <p:cNvSpPr>
            <a:spLocks noChangeShapeType="1"/>
          </p:cNvSpPr>
          <p:nvPr/>
        </p:nvSpPr>
        <p:spPr bwMode="auto">
          <a:xfrm>
            <a:off x="7102475" y="4686300"/>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8" name="Line 1302"/>
          <p:cNvSpPr>
            <a:spLocks noChangeShapeType="1"/>
          </p:cNvSpPr>
          <p:nvPr/>
        </p:nvSpPr>
        <p:spPr bwMode="auto">
          <a:xfrm flipV="1">
            <a:off x="6481763" y="4673600"/>
            <a:ext cx="322262"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49" name="Line 1303"/>
          <p:cNvSpPr>
            <a:spLocks noChangeShapeType="1"/>
          </p:cNvSpPr>
          <p:nvPr/>
        </p:nvSpPr>
        <p:spPr bwMode="auto">
          <a:xfrm flipV="1">
            <a:off x="6524625" y="4965700"/>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0" name="Line 1305"/>
          <p:cNvSpPr>
            <a:spLocks noChangeShapeType="1"/>
          </p:cNvSpPr>
          <p:nvPr/>
        </p:nvSpPr>
        <p:spPr bwMode="auto">
          <a:xfrm>
            <a:off x="5845175" y="4762500"/>
            <a:ext cx="233363"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1" name="Line 1306"/>
          <p:cNvSpPr>
            <a:spLocks noChangeShapeType="1"/>
          </p:cNvSpPr>
          <p:nvPr/>
        </p:nvSpPr>
        <p:spPr bwMode="auto">
          <a:xfrm flipV="1">
            <a:off x="5586413" y="4999038"/>
            <a:ext cx="403225"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2" name="Line 1309"/>
          <p:cNvSpPr>
            <a:spLocks noChangeShapeType="1"/>
          </p:cNvSpPr>
          <p:nvPr/>
        </p:nvSpPr>
        <p:spPr bwMode="auto">
          <a:xfrm flipH="1">
            <a:off x="6011863" y="5054600"/>
            <a:ext cx="1778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3" name="Line 1310"/>
          <p:cNvSpPr>
            <a:spLocks noChangeShapeType="1"/>
          </p:cNvSpPr>
          <p:nvPr/>
        </p:nvSpPr>
        <p:spPr bwMode="auto">
          <a:xfrm flipH="1" flipV="1">
            <a:off x="6405563" y="5038725"/>
            <a:ext cx="1587" cy="220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4" name="Line 1311"/>
          <p:cNvSpPr>
            <a:spLocks noChangeShapeType="1"/>
          </p:cNvSpPr>
          <p:nvPr/>
        </p:nvSpPr>
        <p:spPr bwMode="auto">
          <a:xfrm>
            <a:off x="6488113" y="5041900"/>
            <a:ext cx="503237"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5" name="Line 1313"/>
          <p:cNvSpPr>
            <a:spLocks noChangeShapeType="1"/>
          </p:cNvSpPr>
          <p:nvPr/>
        </p:nvSpPr>
        <p:spPr bwMode="auto">
          <a:xfrm>
            <a:off x="6026150" y="3511550"/>
            <a:ext cx="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6" name="Line 1314"/>
          <p:cNvSpPr>
            <a:spLocks noChangeShapeType="1"/>
          </p:cNvSpPr>
          <p:nvPr/>
        </p:nvSpPr>
        <p:spPr bwMode="auto">
          <a:xfrm flipV="1">
            <a:off x="7321550" y="2481263"/>
            <a:ext cx="123825"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7" name="Line 1315"/>
          <p:cNvSpPr>
            <a:spLocks noChangeShapeType="1"/>
          </p:cNvSpPr>
          <p:nvPr/>
        </p:nvSpPr>
        <p:spPr bwMode="auto">
          <a:xfrm>
            <a:off x="7150100" y="2654300"/>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8" name="Line 1316"/>
          <p:cNvSpPr>
            <a:spLocks noChangeShapeType="1"/>
          </p:cNvSpPr>
          <p:nvPr/>
        </p:nvSpPr>
        <p:spPr bwMode="auto">
          <a:xfrm flipV="1">
            <a:off x="7321550" y="2551113"/>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59" name="Line 1317"/>
          <p:cNvSpPr>
            <a:spLocks noChangeShapeType="1"/>
          </p:cNvSpPr>
          <p:nvPr/>
        </p:nvSpPr>
        <p:spPr bwMode="auto">
          <a:xfrm>
            <a:off x="7686675" y="254952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0" name="Line 1318"/>
          <p:cNvSpPr>
            <a:spLocks noChangeShapeType="1"/>
          </p:cNvSpPr>
          <p:nvPr/>
        </p:nvSpPr>
        <p:spPr bwMode="auto">
          <a:xfrm>
            <a:off x="7340600" y="2855913"/>
            <a:ext cx="188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1" name="Line 1319"/>
          <p:cNvSpPr>
            <a:spLocks noChangeShapeType="1"/>
          </p:cNvSpPr>
          <p:nvPr/>
        </p:nvSpPr>
        <p:spPr bwMode="auto">
          <a:xfrm flipV="1">
            <a:off x="5635625" y="3722688"/>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2" name="Line 1320"/>
          <p:cNvSpPr>
            <a:spLocks noChangeShapeType="1"/>
          </p:cNvSpPr>
          <p:nvPr/>
        </p:nvSpPr>
        <p:spPr bwMode="auto">
          <a:xfrm>
            <a:off x="7894638" y="2846388"/>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3" name="Line 1321"/>
          <p:cNvSpPr>
            <a:spLocks noChangeShapeType="1"/>
          </p:cNvSpPr>
          <p:nvPr/>
        </p:nvSpPr>
        <p:spPr bwMode="auto">
          <a:xfrm flipH="1">
            <a:off x="7040563" y="2922588"/>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4" name="Line 1322"/>
          <p:cNvSpPr>
            <a:spLocks noChangeShapeType="1"/>
          </p:cNvSpPr>
          <p:nvPr/>
        </p:nvSpPr>
        <p:spPr bwMode="auto">
          <a:xfrm flipH="1">
            <a:off x="7632700" y="2922588"/>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5" name="Line 1323"/>
          <p:cNvSpPr>
            <a:spLocks noChangeShapeType="1"/>
          </p:cNvSpPr>
          <p:nvPr/>
        </p:nvSpPr>
        <p:spPr bwMode="auto">
          <a:xfrm flipV="1">
            <a:off x="7016750" y="4064000"/>
            <a:ext cx="227013" cy="436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066" name="Group 1324"/>
          <p:cNvGrpSpPr>
            <a:grpSpLocks/>
          </p:cNvGrpSpPr>
          <p:nvPr/>
        </p:nvGrpSpPr>
        <p:grpSpPr bwMode="auto">
          <a:xfrm flipH="1">
            <a:off x="5519738" y="4522788"/>
            <a:ext cx="414337" cy="373062"/>
            <a:chOff x="2839" y="3501"/>
            <a:chExt cx="755" cy="803"/>
          </a:xfrm>
        </p:grpSpPr>
        <p:pic>
          <p:nvPicPr>
            <p:cNvPr id="44652" name="Picture 1325"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53"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067" name="Group 1327"/>
          <p:cNvGrpSpPr>
            <a:grpSpLocks/>
          </p:cNvGrpSpPr>
          <p:nvPr/>
        </p:nvGrpSpPr>
        <p:grpSpPr bwMode="auto">
          <a:xfrm flipH="1">
            <a:off x="5202238" y="4943475"/>
            <a:ext cx="482600" cy="406400"/>
            <a:chOff x="2839" y="3501"/>
            <a:chExt cx="755" cy="803"/>
          </a:xfrm>
        </p:grpSpPr>
        <p:pic>
          <p:nvPicPr>
            <p:cNvPr id="44650" name="Picture 1328"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51"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068" name="Group 1330"/>
          <p:cNvGrpSpPr>
            <a:grpSpLocks/>
          </p:cNvGrpSpPr>
          <p:nvPr/>
        </p:nvGrpSpPr>
        <p:grpSpPr bwMode="auto">
          <a:xfrm flipH="1">
            <a:off x="5680075" y="5245100"/>
            <a:ext cx="427038" cy="349250"/>
            <a:chOff x="2839" y="3501"/>
            <a:chExt cx="755" cy="803"/>
          </a:xfrm>
        </p:grpSpPr>
        <p:pic>
          <p:nvPicPr>
            <p:cNvPr id="44648" name="Picture 1331" descr="desktop_computer_stylized_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9"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069" name="Group 1333"/>
          <p:cNvGrpSpPr>
            <a:grpSpLocks/>
          </p:cNvGrpSpPr>
          <p:nvPr/>
        </p:nvGrpSpPr>
        <p:grpSpPr bwMode="auto">
          <a:xfrm>
            <a:off x="6294438" y="5227638"/>
            <a:ext cx="427037" cy="350837"/>
            <a:chOff x="2839" y="3501"/>
            <a:chExt cx="755" cy="803"/>
          </a:xfrm>
        </p:grpSpPr>
        <p:pic>
          <p:nvPicPr>
            <p:cNvPr id="44646" name="Picture 1334"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7"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pic>
        <p:nvPicPr>
          <p:cNvPr id="44070" name="Picture 1336" descr="car_icon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6475" y="1709738"/>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71" name="Group 1337"/>
          <p:cNvGrpSpPr>
            <a:grpSpLocks/>
          </p:cNvGrpSpPr>
          <p:nvPr/>
        </p:nvGrpSpPr>
        <p:grpSpPr bwMode="auto">
          <a:xfrm>
            <a:off x="5357813" y="1535113"/>
            <a:ext cx="415925" cy="385762"/>
            <a:chOff x="2751" y="1851"/>
            <a:chExt cx="462" cy="478"/>
          </a:xfrm>
        </p:grpSpPr>
        <p:pic>
          <p:nvPicPr>
            <p:cNvPr id="44644" name="Picture 1338" descr="iphone_stylized_small"/>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645" name="Picture 1339"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72" name="Group 1340"/>
          <p:cNvGrpSpPr>
            <a:grpSpLocks/>
          </p:cNvGrpSpPr>
          <p:nvPr/>
        </p:nvGrpSpPr>
        <p:grpSpPr bwMode="auto">
          <a:xfrm>
            <a:off x="7434263" y="2384425"/>
            <a:ext cx="390525" cy="169863"/>
            <a:chOff x="4650" y="1129"/>
            <a:chExt cx="246" cy="95"/>
          </a:xfrm>
        </p:grpSpPr>
        <p:sp>
          <p:nvSpPr>
            <p:cNvPr id="4463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3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3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39" name="Group 1344"/>
            <p:cNvGrpSpPr>
              <a:grpSpLocks/>
            </p:cNvGrpSpPr>
            <p:nvPr/>
          </p:nvGrpSpPr>
          <p:grpSpPr bwMode="auto">
            <a:xfrm>
              <a:off x="4699" y="1145"/>
              <a:ext cx="138" cy="29"/>
              <a:chOff x="2468" y="1332"/>
              <a:chExt cx="310" cy="60"/>
            </a:xfrm>
          </p:grpSpPr>
          <p:sp>
            <p:nvSpPr>
              <p:cNvPr id="44642"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643"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640" name="Line 134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41" name="Line 134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3" name="Group 1349"/>
          <p:cNvGrpSpPr>
            <a:grpSpLocks/>
          </p:cNvGrpSpPr>
          <p:nvPr/>
        </p:nvGrpSpPr>
        <p:grpSpPr bwMode="auto">
          <a:xfrm>
            <a:off x="7507288" y="2746375"/>
            <a:ext cx="390525" cy="176213"/>
            <a:chOff x="4650" y="1129"/>
            <a:chExt cx="246" cy="95"/>
          </a:xfrm>
        </p:grpSpPr>
        <p:sp>
          <p:nvSpPr>
            <p:cNvPr id="4462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2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3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31" name="Group 1353"/>
            <p:cNvGrpSpPr>
              <a:grpSpLocks/>
            </p:cNvGrpSpPr>
            <p:nvPr/>
          </p:nvGrpSpPr>
          <p:grpSpPr bwMode="auto">
            <a:xfrm>
              <a:off x="4699" y="1145"/>
              <a:ext cx="138" cy="29"/>
              <a:chOff x="2468" y="1332"/>
              <a:chExt cx="310" cy="60"/>
            </a:xfrm>
          </p:grpSpPr>
          <p:sp>
            <p:nvSpPr>
              <p:cNvPr id="44634"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635"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632" name="Line 1356"/>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33" name="Line 1357"/>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4" name="Group 1358"/>
          <p:cNvGrpSpPr>
            <a:grpSpLocks/>
          </p:cNvGrpSpPr>
          <p:nvPr/>
        </p:nvGrpSpPr>
        <p:grpSpPr bwMode="auto">
          <a:xfrm>
            <a:off x="6948488" y="2482850"/>
            <a:ext cx="390525" cy="169863"/>
            <a:chOff x="4650" y="1129"/>
            <a:chExt cx="246" cy="95"/>
          </a:xfrm>
        </p:grpSpPr>
        <p:sp>
          <p:nvSpPr>
            <p:cNvPr id="4462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2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2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23" name="Group 1362"/>
            <p:cNvGrpSpPr>
              <a:grpSpLocks/>
            </p:cNvGrpSpPr>
            <p:nvPr/>
          </p:nvGrpSpPr>
          <p:grpSpPr bwMode="auto">
            <a:xfrm>
              <a:off x="4699" y="1145"/>
              <a:ext cx="138" cy="29"/>
              <a:chOff x="2468" y="1332"/>
              <a:chExt cx="310" cy="60"/>
            </a:xfrm>
          </p:grpSpPr>
          <p:sp>
            <p:nvSpPr>
              <p:cNvPr id="44626"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627"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624" name="Line 1365"/>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25" name="Line 1366"/>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5" name="Group 1367"/>
          <p:cNvGrpSpPr>
            <a:grpSpLocks/>
          </p:cNvGrpSpPr>
          <p:nvPr/>
        </p:nvGrpSpPr>
        <p:grpSpPr bwMode="auto">
          <a:xfrm>
            <a:off x="6959600" y="2746375"/>
            <a:ext cx="390525" cy="169863"/>
            <a:chOff x="4650" y="1129"/>
            <a:chExt cx="246" cy="95"/>
          </a:xfrm>
        </p:grpSpPr>
        <p:sp>
          <p:nvSpPr>
            <p:cNvPr id="4461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1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1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15" name="Group 1371"/>
            <p:cNvGrpSpPr>
              <a:grpSpLocks/>
            </p:cNvGrpSpPr>
            <p:nvPr/>
          </p:nvGrpSpPr>
          <p:grpSpPr bwMode="auto">
            <a:xfrm>
              <a:off x="4699" y="1145"/>
              <a:ext cx="138" cy="29"/>
              <a:chOff x="2468" y="1332"/>
              <a:chExt cx="310" cy="60"/>
            </a:xfrm>
          </p:grpSpPr>
          <p:sp>
            <p:nvSpPr>
              <p:cNvPr id="44618"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619"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616" name="Line 137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17" name="Line 137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76" name="Line 1376"/>
          <p:cNvSpPr>
            <a:spLocks noChangeShapeType="1"/>
          </p:cNvSpPr>
          <p:nvPr/>
        </p:nvSpPr>
        <p:spPr bwMode="auto">
          <a:xfrm>
            <a:off x="8089900" y="2844800"/>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4077" name="Group 1377"/>
          <p:cNvGrpSpPr>
            <a:grpSpLocks/>
          </p:cNvGrpSpPr>
          <p:nvPr/>
        </p:nvGrpSpPr>
        <p:grpSpPr bwMode="auto">
          <a:xfrm>
            <a:off x="7145338" y="3900488"/>
            <a:ext cx="485775" cy="203200"/>
            <a:chOff x="4650" y="1129"/>
            <a:chExt cx="246" cy="95"/>
          </a:xfrm>
        </p:grpSpPr>
        <p:sp>
          <p:nvSpPr>
            <p:cNvPr id="4460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0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0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07" name="Group 1381"/>
            <p:cNvGrpSpPr>
              <a:grpSpLocks/>
            </p:cNvGrpSpPr>
            <p:nvPr/>
          </p:nvGrpSpPr>
          <p:grpSpPr bwMode="auto">
            <a:xfrm>
              <a:off x="4699" y="1145"/>
              <a:ext cx="138" cy="29"/>
              <a:chOff x="2468" y="1332"/>
              <a:chExt cx="310" cy="60"/>
            </a:xfrm>
          </p:grpSpPr>
          <p:sp>
            <p:nvSpPr>
              <p:cNvPr id="44610"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611"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608" name="Line 1384"/>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09" name="Line 1385"/>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8" name="Group 1386"/>
          <p:cNvGrpSpPr>
            <a:grpSpLocks/>
          </p:cNvGrpSpPr>
          <p:nvPr/>
        </p:nvGrpSpPr>
        <p:grpSpPr bwMode="auto">
          <a:xfrm>
            <a:off x="6826250" y="3619500"/>
            <a:ext cx="485775" cy="203200"/>
            <a:chOff x="4650" y="1129"/>
            <a:chExt cx="246" cy="95"/>
          </a:xfrm>
        </p:grpSpPr>
        <p:sp>
          <p:nvSpPr>
            <p:cNvPr id="4459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9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9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99" name="Group 1390"/>
            <p:cNvGrpSpPr>
              <a:grpSpLocks/>
            </p:cNvGrpSpPr>
            <p:nvPr/>
          </p:nvGrpSpPr>
          <p:grpSpPr bwMode="auto">
            <a:xfrm>
              <a:off x="4699" y="1145"/>
              <a:ext cx="138" cy="29"/>
              <a:chOff x="2468" y="1332"/>
              <a:chExt cx="310" cy="60"/>
            </a:xfrm>
          </p:grpSpPr>
          <p:sp>
            <p:nvSpPr>
              <p:cNvPr id="44602"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603"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600" name="Line 1393"/>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601" name="Line 1394"/>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79" name="Group 1395"/>
          <p:cNvGrpSpPr>
            <a:grpSpLocks/>
          </p:cNvGrpSpPr>
          <p:nvPr/>
        </p:nvGrpSpPr>
        <p:grpSpPr bwMode="auto">
          <a:xfrm>
            <a:off x="7488238" y="3632200"/>
            <a:ext cx="485775" cy="203200"/>
            <a:chOff x="4650" y="1129"/>
            <a:chExt cx="246" cy="95"/>
          </a:xfrm>
        </p:grpSpPr>
        <p:sp>
          <p:nvSpPr>
            <p:cNvPr id="4458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8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9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91" name="Group 1399"/>
            <p:cNvGrpSpPr>
              <a:grpSpLocks/>
            </p:cNvGrpSpPr>
            <p:nvPr/>
          </p:nvGrpSpPr>
          <p:grpSpPr bwMode="auto">
            <a:xfrm>
              <a:off x="4699" y="1145"/>
              <a:ext cx="138" cy="29"/>
              <a:chOff x="2468" y="1332"/>
              <a:chExt cx="310" cy="60"/>
            </a:xfrm>
          </p:grpSpPr>
          <p:sp>
            <p:nvSpPr>
              <p:cNvPr id="44594"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595"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592" name="Line 1402"/>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593" name="Line 1403"/>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0" name="Group 1404"/>
          <p:cNvGrpSpPr>
            <a:grpSpLocks/>
          </p:cNvGrpSpPr>
          <p:nvPr/>
        </p:nvGrpSpPr>
        <p:grpSpPr bwMode="auto">
          <a:xfrm>
            <a:off x="6707188" y="4494213"/>
            <a:ext cx="619125" cy="242887"/>
            <a:chOff x="4650" y="1129"/>
            <a:chExt cx="246" cy="95"/>
          </a:xfrm>
        </p:grpSpPr>
        <p:sp>
          <p:nvSpPr>
            <p:cNvPr id="4458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8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8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83" name="Group 1408"/>
            <p:cNvGrpSpPr>
              <a:grpSpLocks/>
            </p:cNvGrpSpPr>
            <p:nvPr/>
          </p:nvGrpSpPr>
          <p:grpSpPr bwMode="auto">
            <a:xfrm>
              <a:off x="4699" y="1145"/>
              <a:ext cx="138" cy="29"/>
              <a:chOff x="2468" y="1332"/>
              <a:chExt cx="310" cy="60"/>
            </a:xfrm>
          </p:grpSpPr>
          <p:sp>
            <p:nvSpPr>
              <p:cNvPr id="44586"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587"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584" name="Line 1411"/>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585" name="Line 1412"/>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1" name="Group 1413"/>
          <p:cNvGrpSpPr>
            <a:grpSpLocks/>
          </p:cNvGrpSpPr>
          <p:nvPr/>
        </p:nvGrpSpPr>
        <p:grpSpPr bwMode="auto">
          <a:xfrm>
            <a:off x="7340600" y="4792663"/>
            <a:ext cx="619125" cy="242887"/>
            <a:chOff x="4650" y="1129"/>
            <a:chExt cx="246" cy="95"/>
          </a:xfrm>
        </p:grpSpPr>
        <p:sp>
          <p:nvSpPr>
            <p:cNvPr id="4457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7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7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75" name="Group 1417"/>
            <p:cNvGrpSpPr>
              <a:grpSpLocks/>
            </p:cNvGrpSpPr>
            <p:nvPr/>
          </p:nvGrpSpPr>
          <p:grpSpPr bwMode="auto">
            <a:xfrm>
              <a:off x="4699" y="1145"/>
              <a:ext cx="138" cy="29"/>
              <a:chOff x="2468" y="1332"/>
              <a:chExt cx="310" cy="60"/>
            </a:xfrm>
          </p:grpSpPr>
          <p:sp>
            <p:nvSpPr>
              <p:cNvPr id="44578"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579"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576" name="Line 1420"/>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577" name="Line 1421"/>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2" name="Group 1422"/>
          <p:cNvGrpSpPr>
            <a:grpSpLocks/>
          </p:cNvGrpSpPr>
          <p:nvPr/>
        </p:nvGrpSpPr>
        <p:grpSpPr bwMode="auto">
          <a:xfrm>
            <a:off x="5991225" y="4837113"/>
            <a:ext cx="619125" cy="242887"/>
            <a:chOff x="4650" y="1129"/>
            <a:chExt cx="246" cy="95"/>
          </a:xfrm>
        </p:grpSpPr>
        <p:sp>
          <p:nvSpPr>
            <p:cNvPr id="4456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6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6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67" name="Group 1426"/>
            <p:cNvGrpSpPr>
              <a:grpSpLocks/>
            </p:cNvGrpSpPr>
            <p:nvPr/>
          </p:nvGrpSpPr>
          <p:grpSpPr bwMode="auto">
            <a:xfrm>
              <a:off x="4699" y="1145"/>
              <a:ext cx="138" cy="29"/>
              <a:chOff x="2468" y="1332"/>
              <a:chExt cx="310" cy="60"/>
            </a:xfrm>
          </p:grpSpPr>
          <p:sp>
            <p:nvSpPr>
              <p:cNvPr id="44570"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571"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568" name="Line 1429"/>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569" name="Line 1430"/>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3" name="Group 1431"/>
          <p:cNvGrpSpPr>
            <a:grpSpLocks/>
          </p:cNvGrpSpPr>
          <p:nvPr/>
        </p:nvGrpSpPr>
        <p:grpSpPr bwMode="auto">
          <a:xfrm>
            <a:off x="5797550" y="3629025"/>
            <a:ext cx="390525" cy="169863"/>
            <a:chOff x="4650" y="1129"/>
            <a:chExt cx="246" cy="95"/>
          </a:xfrm>
        </p:grpSpPr>
        <p:sp>
          <p:nvSpPr>
            <p:cNvPr id="4455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5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5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59" name="Group 1435"/>
            <p:cNvGrpSpPr>
              <a:grpSpLocks/>
            </p:cNvGrpSpPr>
            <p:nvPr/>
          </p:nvGrpSpPr>
          <p:grpSpPr bwMode="auto">
            <a:xfrm>
              <a:off x="4699" y="1145"/>
              <a:ext cx="138" cy="29"/>
              <a:chOff x="2468" y="1332"/>
              <a:chExt cx="310" cy="60"/>
            </a:xfrm>
          </p:grpSpPr>
          <p:sp>
            <p:nvSpPr>
              <p:cNvPr id="44562"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563"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560" name="Line 1438"/>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561" name="Line 1439"/>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4" name="Group 1440"/>
          <p:cNvGrpSpPr>
            <a:grpSpLocks/>
          </p:cNvGrpSpPr>
          <p:nvPr/>
        </p:nvGrpSpPr>
        <p:grpSpPr bwMode="auto">
          <a:xfrm>
            <a:off x="6097588" y="2476500"/>
            <a:ext cx="390525" cy="169863"/>
            <a:chOff x="4650" y="1129"/>
            <a:chExt cx="246" cy="95"/>
          </a:xfrm>
        </p:grpSpPr>
        <p:sp>
          <p:nvSpPr>
            <p:cNvPr id="4454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4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5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51" name="Group 1444"/>
            <p:cNvGrpSpPr>
              <a:grpSpLocks/>
            </p:cNvGrpSpPr>
            <p:nvPr/>
          </p:nvGrpSpPr>
          <p:grpSpPr bwMode="auto">
            <a:xfrm>
              <a:off x="4699" y="1145"/>
              <a:ext cx="138" cy="29"/>
              <a:chOff x="2468" y="1332"/>
              <a:chExt cx="310" cy="60"/>
            </a:xfrm>
          </p:grpSpPr>
          <p:sp>
            <p:nvSpPr>
              <p:cNvPr id="44554"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555"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552" name="Line 1447"/>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553" name="Line 1448"/>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85" name="Group 1449"/>
          <p:cNvGrpSpPr>
            <a:grpSpLocks/>
          </p:cNvGrpSpPr>
          <p:nvPr/>
        </p:nvGrpSpPr>
        <p:grpSpPr bwMode="auto">
          <a:xfrm>
            <a:off x="5356225" y="3489325"/>
            <a:ext cx="506413" cy="352425"/>
            <a:chOff x="2967" y="478"/>
            <a:chExt cx="788" cy="625"/>
          </a:xfrm>
        </p:grpSpPr>
        <p:pic>
          <p:nvPicPr>
            <p:cNvPr id="44546" name="Picture 1450"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547" name="Picture 1451" descr="antenna_radiation_stylized"/>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86" name="Group 1452"/>
          <p:cNvGrpSpPr>
            <a:grpSpLocks/>
          </p:cNvGrpSpPr>
          <p:nvPr/>
        </p:nvGrpSpPr>
        <p:grpSpPr bwMode="auto">
          <a:xfrm>
            <a:off x="6877050" y="4992688"/>
            <a:ext cx="563563" cy="420687"/>
            <a:chOff x="2967" y="478"/>
            <a:chExt cx="788" cy="625"/>
          </a:xfrm>
        </p:grpSpPr>
        <p:pic>
          <p:nvPicPr>
            <p:cNvPr id="44544" name="Picture 1453" descr="access_point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545" name="Picture 1454" descr="antenna_radiation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87" name="Group 1455"/>
          <p:cNvGrpSpPr>
            <a:grpSpLocks/>
          </p:cNvGrpSpPr>
          <p:nvPr/>
        </p:nvGrpSpPr>
        <p:grpSpPr bwMode="auto">
          <a:xfrm>
            <a:off x="5805488" y="1833563"/>
            <a:ext cx="457200" cy="631825"/>
            <a:chOff x="742" y="2409"/>
            <a:chExt cx="576" cy="881"/>
          </a:xfrm>
        </p:grpSpPr>
        <p:grpSp>
          <p:nvGrpSpPr>
            <p:cNvPr id="44526" name="Group 1456"/>
            <p:cNvGrpSpPr>
              <a:grpSpLocks/>
            </p:cNvGrpSpPr>
            <p:nvPr/>
          </p:nvGrpSpPr>
          <p:grpSpPr bwMode="auto">
            <a:xfrm>
              <a:off x="832" y="2643"/>
              <a:ext cx="376" cy="647"/>
              <a:chOff x="3130" y="3288"/>
              <a:chExt cx="410" cy="742"/>
            </a:xfrm>
          </p:grpSpPr>
          <p:sp>
            <p:nvSpPr>
              <p:cNvPr id="44529"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0"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1"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2"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3"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4"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5"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6"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7"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8"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39"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40"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41"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42"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543"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44527" name="Picture 1472" descr="cell_tower_radiation cop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28" name="Oval 1473"/>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4088" name="Group 1474"/>
          <p:cNvGrpSpPr>
            <a:grpSpLocks/>
          </p:cNvGrpSpPr>
          <p:nvPr/>
        </p:nvGrpSpPr>
        <p:grpSpPr bwMode="auto">
          <a:xfrm>
            <a:off x="7985125" y="4991100"/>
            <a:ext cx="227013" cy="481013"/>
            <a:chOff x="4140" y="429"/>
            <a:chExt cx="1425" cy="2396"/>
          </a:xfrm>
        </p:grpSpPr>
        <p:sp>
          <p:nvSpPr>
            <p:cNvPr id="44494" name="Freeform 1475"/>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5"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96" name="Freeform 1477"/>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7" name="Freeform 1478"/>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98" name="Rectangle 1479"/>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499" name="Group 1480"/>
            <p:cNvGrpSpPr>
              <a:grpSpLocks/>
            </p:cNvGrpSpPr>
            <p:nvPr/>
          </p:nvGrpSpPr>
          <p:grpSpPr bwMode="auto">
            <a:xfrm>
              <a:off x="4749" y="668"/>
              <a:ext cx="581" cy="145"/>
              <a:chOff x="614" y="2568"/>
              <a:chExt cx="725" cy="139"/>
            </a:xfrm>
          </p:grpSpPr>
          <p:sp>
            <p:nvSpPr>
              <p:cNvPr id="44524" name="AutoShape 1481"/>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25"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500" name="Rectangle 1483"/>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501" name="Group 1484"/>
            <p:cNvGrpSpPr>
              <a:grpSpLocks/>
            </p:cNvGrpSpPr>
            <p:nvPr/>
          </p:nvGrpSpPr>
          <p:grpSpPr bwMode="auto">
            <a:xfrm>
              <a:off x="4747" y="994"/>
              <a:ext cx="581" cy="134"/>
              <a:chOff x="614" y="2568"/>
              <a:chExt cx="725" cy="139"/>
            </a:xfrm>
          </p:grpSpPr>
          <p:sp>
            <p:nvSpPr>
              <p:cNvPr id="44522" name="AutoShape 1485"/>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23"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502" name="Rectangle 1487"/>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03" name="Rectangle 1488"/>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504" name="Group 1489"/>
            <p:cNvGrpSpPr>
              <a:grpSpLocks/>
            </p:cNvGrpSpPr>
            <p:nvPr/>
          </p:nvGrpSpPr>
          <p:grpSpPr bwMode="auto">
            <a:xfrm>
              <a:off x="4735" y="1627"/>
              <a:ext cx="582" cy="151"/>
              <a:chOff x="614" y="2568"/>
              <a:chExt cx="725" cy="139"/>
            </a:xfrm>
          </p:grpSpPr>
          <p:sp>
            <p:nvSpPr>
              <p:cNvPr id="44520" name="AutoShape 1490"/>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21"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505" name="Freeform 1492"/>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506" name="Group 1493"/>
            <p:cNvGrpSpPr>
              <a:grpSpLocks/>
            </p:cNvGrpSpPr>
            <p:nvPr/>
          </p:nvGrpSpPr>
          <p:grpSpPr bwMode="auto">
            <a:xfrm>
              <a:off x="4739" y="1327"/>
              <a:ext cx="582" cy="139"/>
              <a:chOff x="614" y="2568"/>
              <a:chExt cx="725" cy="139"/>
            </a:xfrm>
          </p:grpSpPr>
          <p:sp>
            <p:nvSpPr>
              <p:cNvPr id="44518" name="AutoShape 1494"/>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9"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507"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08" name="Freeform 1497"/>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09" name="Freeform 1498"/>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10" name="Oval 149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1" name="Freeform 1500"/>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12"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3" name="AutoShape 1502"/>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4" name="Oval 150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5" name="Oval 150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44516" name="Oval 150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7" name="Rectangle 1506"/>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4089" name="Group 1507"/>
          <p:cNvGrpSpPr>
            <a:grpSpLocks/>
          </p:cNvGrpSpPr>
          <p:nvPr/>
        </p:nvGrpSpPr>
        <p:grpSpPr bwMode="auto">
          <a:xfrm>
            <a:off x="7669213" y="5292725"/>
            <a:ext cx="227012" cy="481013"/>
            <a:chOff x="4140" y="429"/>
            <a:chExt cx="1425" cy="2396"/>
          </a:xfrm>
        </p:grpSpPr>
        <p:sp>
          <p:nvSpPr>
            <p:cNvPr id="44462" name="Freeform 1508"/>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3"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64" name="Freeform 1510"/>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5" name="Freeform 1511"/>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6" name="Rectangle 1512"/>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467" name="Group 1513"/>
            <p:cNvGrpSpPr>
              <a:grpSpLocks/>
            </p:cNvGrpSpPr>
            <p:nvPr/>
          </p:nvGrpSpPr>
          <p:grpSpPr bwMode="auto">
            <a:xfrm>
              <a:off x="4749" y="668"/>
              <a:ext cx="581" cy="145"/>
              <a:chOff x="614" y="2568"/>
              <a:chExt cx="725" cy="139"/>
            </a:xfrm>
          </p:grpSpPr>
          <p:sp>
            <p:nvSpPr>
              <p:cNvPr id="44492" name="AutoShape 1514"/>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93"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468" name="Rectangle 1516"/>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469" name="Group 1517"/>
            <p:cNvGrpSpPr>
              <a:grpSpLocks/>
            </p:cNvGrpSpPr>
            <p:nvPr/>
          </p:nvGrpSpPr>
          <p:grpSpPr bwMode="auto">
            <a:xfrm>
              <a:off x="4747" y="994"/>
              <a:ext cx="581" cy="134"/>
              <a:chOff x="614" y="2568"/>
              <a:chExt cx="725" cy="139"/>
            </a:xfrm>
          </p:grpSpPr>
          <p:sp>
            <p:nvSpPr>
              <p:cNvPr id="44490" name="AutoShape 1518"/>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91"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470" name="Rectangle 1520"/>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71" name="Rectangle 1521"/>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472" name="Group 1522"/>
            <p:cNvGrpSpPr>
              <a:grpSpLocks/>
            </p:cNvGrpSpPr>
            <p:nvPr/>
          </p:nvGrpSpPr>
          <p:grpSpPr bwMode="auto">
            <a:xfrm>
              <a:off x="4735" y="1627"/>
              <a:ext cx="582" cy="151"/>
              <a:chOff x="614" y="2568"/>
              <a:chExt cx="725" cy="139"/>
            </a:xfrm>
          </p:grpSpPr>
          <p:sp>
            <p:nvSpPr>
              <p:cNvPr id="44488" name="AutoShape 1523"/>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9"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473" name="Freeform 1525"/>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474" name="Group 1526"/>
            <p:cNvGrpSpPr>
              <a:grpSpLocks/>
            </p:cNvGrpSpPr>
            <p:nvPr/>
          </p:nvGrpSpPr>
          <p:grpSpPr bwMode="auto">
            <a:xfrm>
              <a:off x="4739" y="1327"/>
              <a:ext cx="582" cy="139"/>
              <a:chOff x="614" y="2568"/>
              <a:chExt cx="725" cy="139"/>
            </a:xfrm>
          </p:grpSpPr>
          <p:sp>
            <p:nvSpPr>
              <p:cNvPr id="44486" name="AutoShape 1527"/>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7"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475"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76" name="Freeform 1530"/>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7" name="Freeform 1531"/>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78" name="Oval 153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79" name="Freeform 1533"/>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80"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1" name="AutoShape 1535"/>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2" name="Oval 153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3" name="Oval 153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44484" name="Oval 153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5" name="Rectangle 1539"/>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4090" name="Group 1540"/>
          <p:cNvGrpSpPr>
            <a:grpSpLocks/>
          </p:cNvGrpSpPr>
          <p:nvPr/>
        </p:nvGrpSpPr>
        <p:grpSpPr bwMode="auto">
          <a:xfrm>
            <a:off x="5046663" y="2032000"/>
            <a:ext cx="534987" cy="407988"/>
            <a:chOff x="877" y="1008"/>
            <a:chExt cx="2747" cy="2591"/>
          </a:xfrm>
        </p:grpSpPr>
        <p:pic>
          <p:nvPicPr>
            <p:cNvPr id="44439" name="Picture 1541" descr="antenna_styliz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40" name="Picture 1542" descr="laptop_keyboar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1" name="Freeform 1543"/>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4442" name="Picture 1544" descr="screen"/>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3" name="Freeform 1545"/>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4" name="Freeform 1546"/>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5" name="Freeform 1547"/>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6" name="Freeform 1548"/>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7" name="Freeform 1549"/>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48" name="Freeform 1550"/>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449" name="Group 1551"/>
            <p:cNvGrpSpPr>
              <a:grpSpLocks/>
            </p:cNvGrpSpPr>
            <p:nvPr/>
          </p:nvGrpSpPr>
          <p:grpSpPr bwMode="auto">
            <a:xfrm>
              <a:off x="1709" y="3008"/>
              <a:ext cx="507" cy="234"/>
              <a:chOff x="1740" y="2642"/>
              <a:chExt cx="752" cy="327"/>
            </a:xfrm>
          </p:grpSpPr>
          <p:sp>
            <p:nvSpPr>
              <p:cNvPr id="44456"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7"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8"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9"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0"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61"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450" name="Freeform 1558"/>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1" name="Freeform 1559"/>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2" name="Freeform 1560"/>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3" name="Freeform 1561"/>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4" name="Freeform 1562"/>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55" name="Freeform 1563"/>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4091" name="Group 1564"/>
          <p:cNvGrpSpPr>
            <a:grpSpLocks/>
          </p:cNvGrpSpPr>
          <p:nvPr/>
        </p:nvGrpSpPr>
        <p:grpSpPr bwMode="auto">
          <a:xfrm>
            <a:off x="6616700" y="5475288"/>
            <a:ext cx="474663" cy="407987"/>
            <a:chOff x="877" y="1008"/>
            <a:chExt cx="2747" cy="2591"/>
          </a:xfrm>
        </p:grpSpPr>
        <p:pic>
          <p:nvPicPr>
            <p:cNvPr id="44416" name="Picture 1565"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17" name="Picture 1566"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18" name="Freeform 1567"/>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4419" name="Picture 1568"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20" name="Freeform 1569"/>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1" name="Freeform 1570"/>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2" name="Freeform 1571"/>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3" name="Freeform 1572"/>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4" name="Freeform 1573"/>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5" name="Freeform 1574"/>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426" name="Group 1575"/>
            <p:cNvGrpSpPr>
              <a:grpSpLocks/>
            </p:cNvGrpSpPr>
            <p:nvPr/>
          </p:nvGrpSpPr>
          <p:grpSpPr bwMode="auto">
            <a:xfrm>
              <a:off x="1709" y="3008"/>
              <a:ext cx="507" cy="234"/>
              <a:chOff x="1740" y="2642"/>
              <a:chExt cx="752" cy="327"/>
            </a:xfrm>
          </p:grpSpPr>
          <p:sp>
            <p:nvSpPr>
              <p:cNvPr id="44433"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4"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5"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6"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7"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8"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427" name="Freeform 1582"/>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8" name="Freeform 1583"/>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29" name="Freeform 1584"/>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0" name="Freeform 1585"/>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1" name="Freeform 1586"/>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32" name="Freeform 1587"/>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4092" name="Group 1588"/>
          <p:cNvGrpSpPr>
            <a:grpSpLocks/>
          </p:cNvGrpSpPr>
          <p:nvPr/>
        </p:nvGrpSpPr>
        <p:grpSpPr bwMode="auto">
          <a:xfrm>
            <a:off x="5305425" y="3030538"/>
            <a:ext cx="444500" cy="407987"/>
            <a:chOff x="877" y="1008"/>
            <a:chExt cx="2747" cy="2591"/>
          </a:xfrm>
        </p:grpSpPr>
        <p:pic>
          <p:nvPicPr>
            <p:cNvPr id="44393" name="Picture 1589" descr="antenna_stylized"/>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94" name="Picture 1590" descr="laptop_keyboar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5" name="Freeform 1591"/>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4396" name="Picture 1592" descr="scree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7" name="Freeform 1593"/>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98" name="Freeform 1594"/>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99" name="Freeform 1595"/>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0" name="Freeform 1596"/>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1" name="Freeform 1597"/>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2" name="Freeform 1598"/>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403" name="Group 1599"/>
            <p:cNvGrpSpPr>
              <a:grpSpLocks/>
            </p:cNvGrpSpPr>
            <p:nvPr/>
          </p:nvGrpSpPr>
          <p:grpSpPr bwMode="auto">
            <a:xfrm>
              <a:off x="1709" y="3008"/>
              <a:ext cx="507" cy="234"/>
              <a:chOff x="1740" y="2642"/>
              <a:chExt cx="752" cy="327"/>
            </a:xfrm>
          </p:grpSpPr>
          <p:sp>
            <p:nvSpPr>
              <p:cNvPr id="44410"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1"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2"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3"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4"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15"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404" name="Freeform 1606"/>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5" name="Freeform 1607"/>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6" name="Freeform 1608"/>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7" name="Freeform 1609"/>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8" name="Freeform 1610"/>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09" name="Freeform 1611"/>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4093" name="Group 1612"/>
          <p:cNvGrpSpPr>
            <a:grpSpLocks/>
          </p:cNvGrpSpPr>
          <p:nvPr/>
        </p:nvGrpSpPr>
        <p:grpSpPr bwMode="auto">
          <a:xfrm flipH="1">
            <a:off x="5684838" y="3211513"/>
            <a:ext cx="414337" cy="373062"/>
            <a:chOff x="2839" y="3501"/>
            <a:chExt cx="755" cy="803"/>
          </a:xfrm>
        </p:grpSpPr>
        <p:pic>
          <p:nvPicPr>
            <p:cNvPr id="44391" name="Picture 1613"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2"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44094" name="Group 1615"/>
          <p:cNvGrpSpPr>
            <a:grpSpLocks/>
          </p:cNvGrpSpPr>
          <p:nvPr/>
        </p:nvGrpSpPr>
        <p:grpSpPr bwMode="auto">
          <a:xfrm>
            <a:off x="7051675" y="5411788"/>
            <a:ext cx="474663" cy="407987"/>
            <a:chOff x="877" y="1008"/>
            <a:chExt cx="2747" cy="2591"/>
          </a:xfrm>
        </p:grpSpPr>
        <p:pic>
          <p:nvPicPr>
            <p:cNvPr id="44368" name="Picture 1616" descr="antenna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69" name="Picture 1617" descr="laptop_keyboar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70" name="Freeform 1618"/>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44371" name="Picture 1619" descr="screen"/>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72" name="Freeform 1620"/>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73" name="Freeform 1621"/>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74" name="Freeform 1622"/>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75" name="Freeform 1623"/>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76" name="Freeform 1624"/>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77" name="Freeform 1625"/>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4378" name="Group 1626"/>
            <p:cNvGrpSpPr>
              <a:grpSpLocks/>
            </p:cNvGrpSpPr>
            <p:nvPr/>
          </p:nvGrpSpPr>
          <p:grpSpPr bwMode="auto">
            <a:xfrm>
              <a:off x="1709" y="3008"/>
              <a:ext cx="507" cy="234"/>
              <a:chOff x="1740" y="2642"/>
              <a:chExt cx="752" cy="327"/>
            </a:xfrm>
          </p:grpSpPr>
          <p:sp>
            <p:nvSpPr>
              <p:cNvPr id="44385"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6"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7"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8"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9"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90"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379" name="Freeform 1633"/>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0" name="Freeform 1634"/>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1" name="Freeform 1635"/>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2" name="Freeform 1636"/>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3" name="Freeform 1637"/>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84" name="Freeform 1638"/>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44095" name="Picture 1283" descr="underline_bas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3400" y="933450"/>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2"/>
          <p:cNvSpPr>
            <a:spLocks noGrp="1" noChangeArrowheads="1"/>
          </p:cNvSpPr>
          <p:nvPr>
            <p:ph type="title"/>
          </p:nvPr>
        </p:nvSpPr>
        <p:spPr>
          <a:xfrm>
            <a:off x="460375" y="222250"/>
            <a:ext cx="8382000" cy="942975"/>
          </a:xfrm>
        </p:spPr>
        <p:txBody>
          <a:bodyPr/>
          <a:lstStyle/>
          <a:p>
            <a:pPr>
              <a:defRPr/>
            </a:pPr>
            <a:r>
              <a:rPr lang="en-US" sz="4000">
                <a:ea typeface="ＭＳ Ｐゴシック" charset="0"/>
                <a:cs typeface="+mj-cs"/>
              </a:rPr>
              <a:t>Network layer</a:t>
            </a:r>
          </a:p>
        </p:txBody>
      </p:sp>
      <p:sp>
        <p:nvSpPr>
          <p:cNvPr id="44097" name="Rectangle 3"/>
          <p:cNvSpPr>
            <a:spLocks noGrp="1" noChangeArrowheads="1"/>
          </p:cNvSpPr>
          <p:nvPr>
            <p:ph type="body" sz="half" idx="1"/>
          </p:nvPr>
        </p:nvSpPr>
        <p:spPr>
          <a:xfrm>
            <a:off x="546100" y="1255713"/>
            <a:ext cx="4365625" cy="5100637"/>
          </a:xfrm>
        </p:spPr>
        <p:txBody>
          <a:bodyPr/>
          <a:lstStyle/>
          <a:p>
            <a:r>
              <a:rPr lang="en-US" altLang="en-US"/>
              <a:t>transport segment from sending to receiving host </a:t>
            </a:r>
          </a:p>
          <a:p>
            <a:r>
              <a:rPr lang="en-US" altLang="en-US"/>
              <a:t>on sending side encapsulates segments into datagrams</a:t>
            </a:r>
          </a:p>
          <a:p>
            <a:r>
              <a:rPr lang="en-US" altLang="en-US"/>
              <a:t>on receiving side, delivers segments to transport layer</a:t>
            </a:r>
          </a:p>
          <a:p>
            <a:r>
              <a:rPr lang="en-US" altLang="en-US"/>
              <a:t>network layer protocols in </a:t>
            </a:r>
            <a:r>
              <a:rPr lang="en-US" altLang="en-US" i="1">
                <a:solidFill>
                  <a:srgbClr val="000099"/>
                </a:solidFill>
              </a:rPr>
              <a:t>every</a:t>
            </a:r>
            <a:r>
              <a:rPr lang="en-US" altLang="en-US">
                <a:solidFill>
                  <a:srgbClr val="000099"/>
                </a:solidFill>
              </a:rPr>
              <a:t> </a:t>
            </a:r>
            <a:r>
              <a:rPr lang="en-US" altLang="en-US"/>
              <a:t>host, router</a:t>
            </a:r>
          </a:p>
          <a:p>
            <a:r>
              <a:rPr lang="en-US" altLang="en-US"/>
              <a:t>router examines header fields in all IP datagrams passing through it</a:t>
            </a:r>
            <a:endParaRPr lang="en-US" altLang="en-US" sz="2000"/>
          </a:p>
          <a:p>
            <a:endParaRPr lang="en-US" altLang="en-US" sz="2400"/>
          </a:p>
        </p:txBody>
      </p:sp>
      <p:grpSp>
        <p:nvGrpSpPr>
          <p:cNvPr id="19767" name="Group 1046"/>
          <p:cNvGrpSpPr>
            <a:grpSpLocks/>
          </p:cNvGrpSpPr>
          <p:nvPr/>
        </p:nvGrpSpPr>
        <p:grpSpPr bwMode="auto">
          <a:xfrm>
            <a:off x="5400675" y="1141413"/>
            <a:ext cx="1047750" cy="996950"/>
            <a:chOff x="3402" y="719"/>
            <a:chExt cx="660" cy="628"/>
          </a:xfrm>
        </p:grpSpPr>
        <p:sp>
          <p:nvSpPr>
            <p:cNvPr id="44358"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a:p>
          </p:txBody>
        </p:sp>
        <p:grpSp>
          <p:nvGrpSpPr>
            <p:cNvPr id="44359" name="Group 310"/>
            <p:cNvGrpSpPr>
              <a:grpSpLocks/>
            </p:cNvGrpSpPr>
            <p:nvPr/>
          </p:nvGrpSpPr>
          <p:grpSpPr bwMode="auto">
            <a:xfrm>
              <a:off x="3549" y="719"/>
              <a:ext cx="513" cy="547"/>
              <a:chOff x="2956" y="969"/>
              <a:chExt cx="513" cy="547"/>
            </a:xfrm>
          </p:grpSpPr>
          <p:sp>
            <p:nvSpPr>
              <p:cNvPr id="44360" name="Rectangle 311"/>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61" name="Rectangle 312"/>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62" name="Rectangle 313"/>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63" name="Text Box 314"/>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application</a:t>
                </a:r>
              </a:p>
              <a:p>
                <a:pPr algn="ctr"/>
                <a:r>
                  <a:rPr lang="en-US" altLang="en-US" sz="1000"/>
                  <a:t>transport</a:t>
                </a:r>
              </a:p>
              <a:p>
                <a:pPr algn="ctr"/>
                <a:r>
                  <a:rPr lang="en-US" altLang="en-US" sz="1000">
                    <a:solidFill>
                      <a:schemeClr val="bg1"/>
                    </a:solidFill>
                  </a:rPr>
                  <a:t>network</a:t>
                </a:r>
                <a:endParaRPr lang="en-US" altLang="en-US" sz="1000"/>
              </a:p>
              <a:p>
                <a:pPr algn="ctr"/>
                <a:r>
                  <a:rPr lang="en-US" altLang="en-US" sz="1000"/>
                  <a:t>data link</a:t>
                </a:r>
              </a:p>
              <a:p>
                <a:pPr algn="ctr"/>
                <a:r>
                  <a:rPr lang="en-US" altLang="en-US" sz="1000"/>
                  <a:t>physical</a:t>
                </a:r>
                <a:endParaRPr lang="en-US" altLang="en-US"/>
              </a:p>
            </p:txBody>
          </p:sp>
          <p:sp>
            <p:nvSpPr>
              <p:cNvPr id="44364" name="Line 315"/>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65" name="Line 316"/>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66" name="Line 317"/>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67" name="Line 318"/>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769" name="Group 1047"/>
          <p:cNvGrpSpPr>
            <a:grpSpLocks/>
          </p:cNvGrpSpPr>
          <p:nvPr/>
        </p:nvGrpSpPr>
        <p:grpSpPr bwMode="auto">
          <a:xfrm>
            <a:off x="8096250" y="4148138"/>
            <a:ext cx="1047750" cy="996950"/>
            <a:chOff x="3402" y="719"/>
            <a:chExt cx="660" cy="628"/>
          </a:xfrm>
        </p:grpSpPr>
        <p:sp>
          <p:nvSpPr>
            <p:cNvPr id="44348"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US"/>
            </a:p>
          </p:txBody>
        </p:sp>
        <p:grpSp>
          <p:nvGrpSpPr>
            <p:cNvPr id="44349" name="Group 1049"/>
            <p:cNvGrpSpPr>
              <a:grpSpLocks/>
            </p:cNvGrpSpPr>
            <p:nvPr/>
          </p:nvGrpSpPr>
          <p:grpSpPr bwMode="auto">
            <a:xfrm>
              <a:off x="3549" y="719"/>
              <a:ext cx="513" cy="547"/>
              <a:chOff x="2956" y="969"/>
              <a:chExt cx="513" cy="547"/>
            </a:xfrm>
          </p:grpSpPr>
          <p:sp>
            <p:nvSpPr>
              <p:cNvPr id="44350" name="Rectangle 1050"/>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51" name="Rectangle 1051"/>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52" name="Rectangle 1052"/>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53" name="Text Box 1053"/>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application</a:t>
                </a:r>
              </a:p>
              <a:p>
                <a:pPr algn="ctr"/>
                <a:r>
                  <a:rPr lang="en-US" altLang="en-US" sz="1000"/>
                  <a:t>transport</a:t>
                </a:r>
              </a:p>
              <a:p>
                <a:pPr algn="ctr"/>
                <a:r>
                  <a:rPr lang="en-US" altLang="en-US" sz="1000">
                    <a:solidFill>
                      <a:schemeClr val="bg1"/>
                    </a:solidFill>
                  </a:rPr>
                  <a:t>network</a:t>
                </a:r>
                <a:endParaRPr lang="en-US" altLang="en-US" sz="1000"/>
              </a:p>
              <a:p>
                <a:pPr algn="ctr"/>
                <a:r>
                  <a:rPr lang="en-US" altLang="en-US" sz="1000"/>
                  <a:t>data link</a:t>
                </a:r>
              </a:p>
              <a:p>
                <a:pPr algn="ctr"/>
                <a:r>
                  <a:rPr lang="en-US" altLang="en-US" sz="1000"/>
                  <a:t>physical</a:t>
                </a:r>
                <a:endParaRPr lang="en-US" altLang="en-US"/>
              </a:p>
            </p:txBody>
          </p:sp>
          <p:sp>
            <p:nvSpPr>
              <p:cNvPr id="44354" name="Line 1054"/>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55" name="Line 1055"/>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56" name="Line 1056"/>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57" name="Line 1057"/>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9771" name="Group 1278"/>
          <p:cNvGrpSpPr>
            <a:grpSpLocks/>
          </p:cNvGrpSpPr>
          <p:nvPr/>
        </p:nvGrpSpPr>
        <p:grpSpPr bwMode="auto">
          <a:xfrm>
            <a:off x="5853113" y="1763713"/>
            <a:ext cx="2546350" cy="3429000"/>
            <a:chOff x="3674" y="1148"/>
            <a:chExt cx="1604" cy="2160"/>
          </a:xfrm>
        </p:grpSpPr>
        <p:grpSp>
          <p:nvGrpSpPr>
            <p:cNvPr id="44106" name="Group 433"/>
            <p:cNvGrpSpPr>
              <a:grpSpLocks/>
            </p:cNvGrpSpPr>
            <p:nvPr/>
          </p:nvGrpSpPr>
          <p:grpSpPr bwMode="auto">
            <a:xfrm>
              <a:off x="3701" y="1305"/>
              <a:ext cx="513" cy="442"/>
              <a:chOff x="3937" y="633"/>
              <a:chExt cx="513" cy="442"/>
            </a:xfrm>
          </p:grpSpPr>
          <p:sp>
            <p:nvSpPr>
              <p:cNvPr id="44327" name="Line 434"/>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28" name="Line 435"/>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29" name="Oval 436"/>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30" name="Line 437"/>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31" name="Line 438"/>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32" name="Rectangle 439"/>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333" name="Oval 440"/>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334" name="Group 441"/>
              <p:cNvGrpSpPr>
                <a:grpSpLocks/>
              </p:cNvGrpSpPr>
              <p:nvPr/>
            </p:nvGrpSpPr>
            <p:grpSpPr bwMode="auto">
              <a:xfrm>
                <a:off x="4120" y="809"/>
                <a:ext cx="156" cy="55"/>
                <a:chOff x="2848" y="848"/>
                <a:chExt cx="140" cy="98"/>
              </a:xfrm>
            </p:grpSpPr>
            <p:sp>
              <p:nvSpPr>
                <p:cNvPr id="44345" name="Line 442"/>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6" name="Line 443"/>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7" name="Line 444"/>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335" name="Group 445"/>
              <p:cNvGrpSpPr>
                <a:grpSpLocks/>
              </p:cNvGrpSpPr>
              <p:nvPr/>
            </p:nvGrpSpPr>
            <p:grpSpPr bwMode="auto">
              <a:xfrm flipV="1">
                <a:off x="4120" y="808"/>
                <a:ext cx="156" cy="56"/>
                <a:chOff x="2848" y="848"/>
                <a:chExt cx="140" cy="98"/>
              </a:xfrm>
            </p:grpSpPr>
            <p:sp>
              <p:nvSpPr>
                <p:cNvPr id="44342" name="Line 446"/>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3" name="Line 447"/>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4" name="Line 448"/>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336" name="Rectangle 449"/>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37" name="Rectangle 450"/>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38" name="Line 451"/>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39" name="Line 452"/>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40" name="Rectangle 453"/>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solidFill>
                    <a:srgbClr val="CC0000"/>
                  </a:solidFill>
                  <a:latin typeface="Comic Sans MS" panose="030F0702030302020204" pitchFamily="66" charset="0"/>
                </a:endParaRPr>
              </a:p>
            </p:txBody>
          </p:sp>
          <p:sp>
            <p:nvSpPr>
              <p:cNvPr id="44341" name="Text Box 454"/>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07" name="Group 1058"/>
            <p:cNvGrpSpPr>
              <a:grpSpLocks/>
            </p:cNvGrpSpPr>
            <p:nvPr/>
          </p:nvGrpSpPr>
          <p:grpSpPr bwMode="auto">
            <a:xfrm>
              <a:off x="4207" y="1532"/>
              <a:ext cx="513" cy="442"/>
              <a:chOff x="3937" y="633"/>
              <a:chExt cx="513" cy="442"/>
            </a:xfrm>
          </p:grpSpPr>
          <p:sp>
            <p:nvSpPr>
              <p:cNvPr id="44306" name="Line 105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07" name="Line 106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08" name="Oval 106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09" name="Line 106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10" name="Line 106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11" name="Rectangle 106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312" name="Oval 106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313" name="Group 1066"/>
              <p:cNvGrpSpPr>
                <a:grpSpLocks/>
              </p:cNvGrpSpPr>
              <p:nvPr/>
            </p:nvGrpSpPr>
            <p:grpSpPr bwMode="auto">
              <a:xfrm>
                <a:off x="4120" y="809"/>
                <a:ext cx="156" cy="55"/>
                <a:chOff x="2848" y="848"/>
                <a:chExt cx="140" cy="98"/>
              </a:xfrm>
            </p:grpSpPr>
            <p:sp>
              <p:nvSpPr>
                <p:cNvPr id="44324" name="Line 106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25" name="Line 106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26" name="Line 106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314" name="Group 1070"/>
              <p:cNvGrpSpPr>
                <a:grpSpLocks/>
              </p:cNvGrpSpPr>
              <p:nvPr/>
            </p:nvGrpSpPr>
            <p:grpSpPr bwMode="auto">
              <a:xfrm flipV="1">
                <a:off x="4120" y="808"/>
                <a:ext cx="156" cy="56"/>
                <a:chOff x="2848" y="848"/>
                <a:chExt cx="140" cy="98"/>
              </a:xfrm>
            </p:grpSpPr>
            <p:sp>
              <p:nvSpPr>
                <p:cNvPr id="44321" name="Line 107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22" name="Line 107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23" name="Line 107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315" name="Rectangle 107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16" name="Rectangle 107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17" name="Line 107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18" name="Line 107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19" name="Rectangle 107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20" name="Text Box 107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08" name="Group 1080"/>
            <p:cNvGrpSpPr>
              <a:grpSpLocks/>
            </p:cNvGrpSpPr>
            <p:nvPr/>
          </p:nvGrpSpPr>
          <p:grpSpPr bwMode="auto">
            <a:xfrm>
              <a:off x="4661" y="1148"/>
              <a:ext cx="513" cy="442"/>
              <a:chOff x="3937" y="633"/>
              <a:chExt cx="513" cy="442"/>
            </a:xfrm>
          </p:grpSpPr>
          <p:sp>
            <p:nvSpPr>
              <p:cNvPr id="44285" name="Line 108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86" name="Line 108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87" name="Oval 108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88" name="Line 108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89" name="Line 108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90" name="Rectangle 108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91" name="Oval 108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92" name="Group 1088"/>
              <p:cNvGrpSpPr>
                <a:grpSpLocks/>
              </p:cNvGrpSpPr>
              <p:nvPr/>
            </p:nvGrpSpPr>
            <p:grpSpPr bwMode="auto">
              <a:xfrm>
                <a:off x="4120" y="809"/>
                <a:ext cx="156" cy="55"/>
                <a:chOff x="2848" y="848"/>
                <a:chExt cx="140" cy="98"/>
              </a:xfrm>
            </p:grpSpPr>
            <p:sp>
              <p:nvSpPr>
                <p:cNvPr id="44303" name="Line 108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04" name="Line 109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05" name="Line 109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293" name="Group 1092"/>
              <p:cNvGrpSpPr>
                <a:grpSpLocks/>
              </p:cNvGrpSpPr>
              <p:nvPr/>
            </p:nvGrpSpPr>
            <p:grpSpPr bwMode="auto">
              <a:xfrm flipV="1">
                <a:off x="4120" y="808"/>
                <a:ext cx="156" cy="56"/>
                <a:chOff x="2848" y="848"/>
                <a:chExt cx="140" cy="98"/>
              </a:xfrm>
            </p:grpSpPr>
            <p:sp>
              <p:nvSpPr>
                <p:cNvPr id="44300" name="Line 10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01" name="Line 10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302" name="Line 10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294" name="Rectangle 109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95" name="Rectangle 109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96" name="Line 109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97" name="Line 109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98" name="Rectangle 110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99" name="Text Box 110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09" name="Group 1102"/>
            <p:cNvGrpSpPr>
              <a:grpSpLocks/>
            </p:cNvGrpSpPr>
            <p:nvPr/>
          </p:nvGrpSpPr>
          <p:grpSpPr bwMode="auto">
            <a:xfrm>
              <a:off x="4702" y="1523"/>
              <a:ext cx="513" cy="442"/>
              <a:chOff x="3937" y="633"/>
              <a:chExt cx="513" cy="442"/>
            </a:xfrm>
          </p:grpSpPr>
          <p:sp>
            <p:nvSpPr>
              <p:cNvPr id="44264" name="Line 110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65" name="Line 110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66" name="Oval 110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67" name="Line 110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68" name="Line 110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69" name="Rectangle 110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70" name="Oval 110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71" name="Group 1110"/>
              <p:cNvGrpSpPr>
                <a:grpSpLocks/>
              </p:cNvGrpSpPr>
              <p:nvPr/>
            </p:nvGrpSpPr>
            <p:grpSpPr bwMode="auto">
              <a:xfrm>
                <a:off x="4120" y="809"/>
                <a:ext cx="156" cy="55"/>
                <a:chOff x="2848" y="848"/>
                <a:chExt cx="140" cy="98"/>
              </a:xfrm>
            </p:grpSpPr>
            <p:sp>
              <p:nvSpPr>
                <p:cNvPr id="44282" name="Line 111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83" name="Line 111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84" name="Line 111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272" name="Group 1114"/>
              <p:cNvGrpSpPr>
                <a:grpSpLocks/>
              </p:cNvGrpSpPr>
              <p:nvPr/>
            </p:nvGrpSpPr>
            <p:grpSpPr bwMode="auto">
              <a:xfrm flipV="1">
                <a:off x="4120" y="808"/>
                <a:ext cx="156" cy="56"/>
                <a:chOff x="2848" y="848"/>
                <a:chExt cx="140" cy="98"/>
              </a:xfrm>
            </p:grpSpPr>
            <p:sp>
              <p:nvSpPr>
                <p:cNvPr id="44279" name="Line 111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80" name="Line 111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81" name="Line 111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273" name="Rectangle 111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74" name="Rectangle 111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75" name="Line 112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76" name="Line 112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77" name="Rectangle 112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78" name="Text Box 112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0" name="Group 1124"/>
            <p:cNvGrpSpPr>
              <a:grpSpLocks/>
            </p:cNvGrpSpPr>
            <p:nvPr/>
          </p:nvGrpSpPr>
          <p:grpSpPr bwMode="auto">
            <a:xfrm>
              <a:off x="4197" y="1157"/>
              <a:ext cx="513" cy="442"/>
              <a:chOff x="3937" y="633"/>
              <a:chExt cx="513" cy="442"/>
            </a:xfrm>
          </p:grpSpPr>
          <p:sp>
            <p:nvSpPr>
              <p:cNvPr id="44243" name="Line 112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44" name="Line 112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45" name="Oval 112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46" name="Line 112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47" name="Line 112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48" name="Rectangle 113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49" name="Oval 113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50" name="Group 1132"/>
              <p:cNvGrpSpPr>
                <a:grpSpLocks/>
              </p:cNvGrpSpPr>
              <p:nvPr/>
            </p:nvGrpSpPr>
            <p:grpSpPr bwMode="auto">
              <a:xfrm>
                <a:off x="4120" y="809"/>
                <a:ext cx="156" cy="55"/>
                <a:chOff x="2848" y="848"/>
                <a:chExt cx="140" cy="98"/>
              </a:xfrm>
            </p:grpSpPr>
            <p:sp>
              <p:nvSpPr>
                <p:cNvPr id="44261" name="Line 11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62" name="Line 11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63" name="Line 11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251" name="Group 1136"/>
              <p:cNvGrpSpPr>
                <a:grpSpLocks/>
              </p:cNvGrpSpPr>
              <p:nvPr/>
            </p:nvGrpSpPr>
            <p:grpSpPr bwMode="auto">
              <a:xfrm flipV="1">
                <a:off x="4120" y="808"/>
                <a:ext cx="156" cy="56"/>
                <a:chOff x="2848" y="848"/>
                <a:chExt cx="140" cy="98"/>
              </a:xfrm>
            </p:grpSpPr>
            <p:sp>
              <p:nvSpPr>
                <p:cNvPr id="44258" name="Line 11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59" name="Line 11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60" name="Line 11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252" name="Rectangle 114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53" name="Rectangle 114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54" name="Line 114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55" name="Line 114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56" name="Rectangle 114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57" name="Text Box 114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1" name="Group 1146"/>
            <p:cNvGrpSpPr>
              <a:grpSpLocks/>
            </p:cNvGrpSpPr>
            <p:nvPr/>
          </p:nvGrpSpPr>
          <p:grpSpPr bwMode="auto">
            <a:xfrm>
              <a:off x="4389" y="2239"/>
              <a:ext cx="513" cy="442"/>
              <a:chOff x="3937" y="633"/>
              <a:chExt cx="513" cy="442"/>
            </a:xfrm>
          </p:grpSpPr>
          <p:sp>
            <p:nvSpPr>
              <p:cNvPr id="44222" name="Line 114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23" name="Line 114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24" name="Oval 114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25" name="Line 115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26" name="Line 115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27" name="Rectangle 115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28" name="Oval 115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29" name="Group 1154"/>
              <p:cNvGrpSpPr>
                <a:grpSpLocks/>
              </p:cNvGrpSpPr>
              <p:nvPr/>
            </p:nvGrpSpPr>
            <p:grpSpPr bwMode="auto">
              <a:xfrm>
                <a:off x="4120" y="809"/>
                <a:ext cx="156" cy="55"/>
                <a:chOff x="2848" y="848"/>
                <a:chExt cx="140" cy="98"/>
              </a:xfrm>
            </p:grpSpPr>
            <p:sp>
              <p:nvSpPr>
                <p:cNvPr id="44240" name="Line 1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41" name="Line 1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42" name="Line 1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230" name="Group 1158"/>
              <p:cNvGrpSpPr>
                <a:grpSpLocks/>
              </p:cNvGrpSpPr>
              <p:nvPr/>
            </p:nvGrpSpPr>
            <p:grpSpPr bwMode="auto">
              <a:xfrm flipV="1">
                <a:off x="4120" y="808"/>
                <a:ext cx="156" cy="56"/>
                <a:chOff x="2848" y="848"/>
                <a:chExt cx="140" cy="98"/>
              </a:xfrm>
            </p:grpSpPr>
            <p:sp>
              <p:nvSpPr>
                <p:cNvPr id="44237" name="Line 115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38" name="Line 116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39" name="Line 116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231" name="Rectangle 116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32" name="Rectangle 116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33" name="Line 116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34" name="Line 116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35" name="Rectangle 116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36" name="Text Box 116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2" name="Group 1168"/>
            <p:cNvGrpSpPr>
              <a:grpSpLocks/>
            </p:cNvGrpSpPr>
            <p:nvPr/>
          </p:nvGrpSpPr>
          <p:grpSpPr bwMode="auto">
            <a:xfrm>
              <a:off x="4765" y="1995"/>
              <a:ext cx="513" cy="442"/>
              <a:chOff x="3937" y="633"/>
              <a:chExt cx="513" cy="442"/>
            </a:xfrm>
          </p:grpSpPr>
          <p:sp>
            <p:nvSpPr>
              <p:cNvPr id="44201" name="Line 1169"/>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02" name="Line 1170"/>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03" name="Oval 1171"/>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04" name="Line 1172"/>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05" name="Line 1173"/>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06" name="Rectangle 1174"/>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07" name="Oval 1175"/>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08" name="Group 1176"/>
              <p:cNvGrpSpPr>
                <a:grpSpLocks/>
              </p:cNvGrpSpPr>
              <p:nvPr/>
            </p:nvGrpSpPr>
            <p:grpSpPr bwMode="auto">
              <a:xfrm>
                <a:off x="4120" y="809"/>
                <a:ext cx="156" cy="55"/>
                <a:chOff x="2848" y="848"/>
                <a:chExt cx="140" cy="98"/>
              </a:xfrm>
            </p:grpSpPr>
            <p:sp>
              <p:nvSpPr>
                <p:cNvPr id="44219" name="Line 117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20" name="Line 117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21" name="Line 117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209" name="Group 1180"/>
              <p:cNvGrpSpPr>
                <a:grpSpLocks/>
              </p:cNvGrpSpPr>
              <p:nvPr/>
            </p:nvGrpSpPr>
            <p:grpSpPr bwMode="auto">
              <a:xfrm flipV="1">
                <a:off x="4120" y="808"/>
                <a:ext cx="156" cy="56"/>
                <a:chOff x="2848" y="848"/>
                <a:chExt cx="140" cy="98"/>
              </a:xfrm>
            </p:grpSpPr>
            <p:sp>
              <p:nvSpPr>
                <p:cNvPr id="44216" name="Line 118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17" name="Line 118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18" name="Line 118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210" name="Rectangle 1184"/>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11" name="Rectangle 1185"/>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12" name="Line 1186"/>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13" name="Line 1187"/>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14" name="Rectangle 1188"/>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15" name="Text Box 118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3" name="Group 1190"/>
            <p:cNvGrpSpPr>
              <a:grpSpLocks/>
            </p:cNvGrpSpPr>
            <p:nvPr/>
          </p:nvGrpSpPr>
          <p:grpSpPr bwMode="auto">
            <a:xfrm>
              <a:off x="4128" y="2003"/>
              <a:ext cx="513" cy="442"/>
              <a:chOff x="3937" y="633"/>
              <a:chExt cx="513" cy="442"/>
            </a:xfrm>
          </p:grpSpPr>
          <p:sp>
            <p:nvSpPr>
              <p:cNvPr id="44180" name="Line 1191"/>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81" name="Line 1192"/>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82" name="Oval 1193"/>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83" name="Line 1194"/>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84" name="Line 1195"/>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85" name="Rectangle 1196"/>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186" name="Oval 1197"/>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187" name="Group 1198"/>
              <p:cNvGrpSpPr>
                <a:grpSpLocks/>
              </p:cNvGrpSpPr>
              <p:nvPr/>
            </p:nvGrpSpPr>
            <p:grpSpPr bwMode="auto">
              <a:xfrm>
                <a:off x="4120" y="809"/>
                <a:ext cx="156" cy="55"/>
                <a:chOff x="2848" y="848"/>
                <a:chExt cx="140" cy="98"/>
              </a:xfrm>
            </p:grpSpPr>
            <p:sp>
              <p:nvSpPr>
                <p:cNvPr id="44198" name="Line 119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99" name="Line 120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200" name="Line 120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188" name="Group 1202"/>
              <p:cNvGrpSpPr>
                <a:grpSpLocks/>
              </p:cNvGrpSpPr>
              <p:nvPr/>
            </p:nvGrpSpPr>
            <p:grpSpPr bwMode="auto">
              <a:xfrm flipV="1">
                <a:off x="4120" y="808"/>
                <a:ext cx="156" cy="56"/>
                <a:chOff x="2848" y="848"/>
                <a:chExt cx="140" cy="98"/>
              </a:xfrm>
            </p:grpSpPr>
            <p:sp>
              <p:nvSpPr>
                <p:cNvPr id="44195" name="Line 120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96" name="Line 120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97" name="Line 120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189" name="Rectangle 1206"/>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90" name="Rectangle 1207"/>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91" name="Line 1208"/>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92" name="Line 1209"/>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93" name="Rectangle 1210"/>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94" name="Text Box 121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4" name="Group 1212"/>
            <p:cNvGrpSpPr>
              <a:grpSpLocks/>
            </p:cNvGrpSpPr>
            <p:nvPr/>
          </p:nvGrpSpPr>
          <p:grpSpPr bwMode="auto">
            <a:xfrm>
              <a:off x="4608" y="2771"/>
              <a:ext cx="513" cy="442"/>
              <a:chOff x="3937" y="633"/>
              <a:chExt cx="513" cy="442"/>
            </a:xfrm>
          </p:grpSpPr>
          <p:sp>
            <p:nvSpPr>
              <p:cNvPr id="44159" name="Line 1213"/>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60" name="Line 1214"/>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61" name="Oval 1215"/>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62" name="Line 1216"/>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63" name="Line 1217"/>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64" name="Rectangle 1218"/>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165" name="Oval 1219"/>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166" name="Group 1220"/>
              <p:cNvGrpSpPr>
                <a:grpSpLocks/>
              </p:cNvGrpSpPr>
              <p:nvPr/>
            </p:nvGrpSpPr>
            <p:grpSpPr bwMode="auto">
              <a:xfrm>
                <a:off x="4120" y="809"/>
                <a:ext cx="156" cy="55"/>
                <a:chOff x="2848" y="848"/>
                <a:chExt cx="140" cy="98"/>
              </a:xfrm>
            </p:grpSpPr>
            <p:sp>
              <p:nvSpPr>
                <p:cNvPr id="44177" name="Line 122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78" name="Line 122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79" name="Line 122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167" name="Group 1224"/>
              <p:cNvGrpSpPr>
                <a:grpSpLocks/>
              </p:cNvGrpSpPr>
              <p:nvPr/>
            </p:nvGrpSpPr>
            <p:grpSpPr bwMode="auto">
              <a:xfrm flipV="1">
                <a:off x="4120" y="808"/>
                <a:ext cx="156" cy="56"/>
                <a:chOff x="2848" y="848"/>
                <a:chExt cx="140" cy="98"/>
              </a:xfrm>
            </p:grpSpPr>
            <p:sp>
              <p:nvSpPr>
                <p:cNvPr id="44174" name="Line 122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75" name="Line 122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76" name="Line 122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168" name="Rectangle 1228"/>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69" name="Rectangle 1229"/>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70" name="Line 1230"/>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71" name="Line 1231"/>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72" name="Rectangle 1232"/>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73" name="Text Box 123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5" name="Group 1234"/>
            <p:cNvGrpSpPr>
              <a:grpSpLocks/>
            </p:cNvGrpSpPr>
            <p:nvPr/>
          </p:nvGrpSpPr>
          <p:grpSpPr bwMode="auto">
            <a:xfrm>
              <a:off x="4119" y="2640"/>
              <a:ext cx="513" cy="442"/>
              <a:chOff x="3937" y="633"/>
              <a:chExt cx="513" cy="442"/>
            </a:xfrm>
          </p:grpSpPr>
          <p:sp>
            <p:nvSpPr>
              <p:cNvPr id="44138" name="Line 1235"/>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9" name="Line 1236"/>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40" name="Oval 1237"/>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41" name="Line 1238"/>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42" name="Line 1239"/>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43" name="Rectangle 1240"/>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144" name="Oval 1241"/>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145" name="Group 1242"/>
              <p:cNvGrpSpPr>
                <a:grpSpLocks/>
              </p:cNvGrpSpPr>
              <p:nvPr/>
            </p:nvGrpSpPr>
            <p:grpSpPr bwMode="auto">
              <a:xfrm>
                <a:off x="4120" y="809"/>
                <a:ext cx="156" cy="55"/>
                <a:chOff x="2848" y="848"/>
                <a:chExt cx="140" cy="98"/>
              </a:xfrm>
            </p:grpSpPr>
            <p:sp>
              <p:nvSpPr>
                <p:cNvPr id="44156" name="Line 124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57" name="Line 124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58" name="Line 124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146" name="Group 1246"/>
              <p:cNvGrpSpPr>
                <a:grpSpLocks/>
              </p:cNvGrpSpPr>
              <p:nvPr/>
            </p:nvGrpSpPr>
            <p:grpSpPr bwMode="auto">
              <a:xfrm flipV="1">
                <a:off x="4120" y="808"/>
                <a:ext cx="156" cy="56"/>
                <a:chOff x="2848" y="848"/>
                <a:chExt cx="140" cy="98"/>
              </a:xfrm>
            </p:grpSpPr>
            <p:sp>
              <p:nvSpPr>
                <p:cNvPr id="44153" name="Line 124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54" name="Line 124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55" name="Line 124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147" name="Rectangle 1250"/>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48" name="Rectangle 1251"/>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49" name="Line 1252"/>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50" name="Line 1253"/>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51" name="Rectangle 1254"/>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52" name="Text Box 125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6" name="Group 1256"/>
            <p:cNvGrpSpPr>
              <a:grpSpLocks/>
            </p:cNvGrpSpPr>
            <p:nvPr/>
          </p:nvGrpSpPr>
          <p:grpSpPr bwMode="auto">
            <a:xfrm>
              <a:off x="3674" y="2866"/>
              <a:ext cx="513" cy="442"/>
              <a:chOff x="3937" y="633"/>
              <a:chExt cx="513" cy="442"/>
            </a:xfrm>
          </p:grpSpPr>
          <p:sp>
            <p:nvSpPr>
              <p:cNvPr id="44117" name="Line 1257"/>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18" name="Line 1258"/>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19" name="Oval 1259"/>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20" name="Line 1260"/>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1" name="Line 1261"/>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2" name="Rectangle 1262"/>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123" name="Oval 1263"/>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124" name="Group 1264"/>
              <p:cNvGrpSpPr>
                <a:grpSpLocks/>
              </p:cNvGrpSpPr>
              <p:nvPr/>
            </p:nvGrpSpPr>
            <p:grpSpPr bwMode="auto">
              <a:xfrm>
                <a:off x="4120" y="809"/>
                <a:ext cx="156" cy="55"/>
                <a:chOff x="2848" y="848"/>
                <a:chExt cx="140" cy="98"/>
              </a:xfrm>
            </p:grpSpPr>
            <p:sp>
              <p:nvSpPr>
                <p:cNvPr id="44135" name="Line 12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6" name="Line 12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7" name="Line 12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125" name="Group 1268"/>
              <p:cNvGrpSpPr>
                <a:grpSpLocks/>
              </p:cNvGrpSpPr>
              <p:nvPr/>
            </p:nvGrpSpPr>
            <p:grpSpPr bwMode="auto">
              <a:xfrm flipV="1">
                <a:off x="4120" y="808"/>
                <a:ext cx="156" cy="56"/>
                <a:chOff x="2848" y="848"/>
                <a:chExt cx="140" cy="98"/>
              </a:xfrm>
            </p:grpSpPr>
            <p:sp>
              <p:nvSpPr>
                <p:cNvPr id="44132" name="Line 12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3" name="Line 12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4" name="Line 12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126" name="Rectangle 1272"/>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27" name="Rectangle 1273"/>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28" name="Line 1274"/>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9" name="Line 1275"/>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30" name="Rectangle 1276"/>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31" name="Text Box 127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sp>
        <p:nvSpPr>
          <p:cNvPr id="632064" name="Rectangle 1280"/>
          <p:cNvSpPr>
            <a:spLocks noChangeArrowheads="1"/>
          </p:cNvSpPr>
          <p:nvPr/>
        </p:nvSpPr>
        <p:spPr bwMode="auto">
          <a:xfrm>
            <a:off x="5721350" y="858838"/>
            <a:ext cx="388938"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32065" name="Rectangle 1281"/>
          <p:cNvSpPr>
            <a:spLocks noChangeArrowheads="1"/>
          </p:cNvSpPr>
          <p:nvPr/>
        </p:nvSpPr>
        <p:spPr bwMode="auto">
          <a:xfrm>
            <a:off x="5651500" y="1509713"/>
            <a:ext cx="596900"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32066" name="Rectangle 1282"/>
          <p:cNvSpPr>
            <a:spLocks noChangeArrowheads="1"/>
          </p:cNvSpPr>
          <p:nvPr/>
        </p:nvSpPr>
        <p:spPr bwMode="auto">
          <a:xfrm>
            <a:off x="8477250" y="4487863"/>
            <a:ext cx="388938"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04" name="Slide Number Placeholder 5"/>
          <p:cNvSpPr>
            <a:spLocks noGrp="1"/>
          </p:cNvSpPr>
          <p:nvPr>
            <p:ph type="sldNum" sz="quarter" idx="12"/>
          </p:nvPr>
        </p:nvSpPr>
        <p:spPr>
          <a:xfrm>
            <a:off x="8456613" y="6475413"/>
            <a:ext cx="458787"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584FF006-2A78-4501-BF3E-7DE4A89D426D}" type="slidenum">
              <a:rPr lang="en-US" altLang="en-US" sz="1200">
                <a:latin typeface="Tahoma" panose="020B0604030504040204" pitchFamily="34" charset="0"/>
              </a:rPr>
              <a:pPr/>
              <a:t>4</a:t>
            </a:fld>
            <a:endParaRPr lang="en-US" altLang="en-US" sz="1200">
              <a:latin typeface="Tahoma" panose="020B0604030504040204" pitchFamily="34" charset="0"/>
            </a:endParaRPr>
          </a:p>
        </p:txBody>
      </p:sp>
      <p:sp>
        <p:nvSpPr>
          <p:cNvPr id="44105"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7"/>
                                        </p:tgtEl>
                                        <p:attrNameLst>
                                          <p:attrName>style.visibility</p:attrName>
                                        </p:attrNameLst>
                                      </p:cBhvr>
                                      <p:to>
                                        <p:strVal val="visible"/>
                                      </p:to>
                                    </p:set>
                                    <p:animEffect transition="in" filter="wipe(left)">
                                      <p:cBhvr>
                                        <p:cTn id="7" dur="500"/>
                                        <p:tgtEl>
                                          <p:spTgt spid="19767"/>
                                        </p:tgtEl>
                                      </p:cBhvr>
                                    </p:animEffect>
                                  </p:childTnLst>
                                </p:cTn>
                              </p:par>
                              <p:par>
                                <p:cTn id="8" presetID="22" presetClass="entr" presetSubtype="8" fill="hold" nodeType="withEffect">
                                  <p:stCondLst>
                                    <p:cond delay="0"/>
                                  </p:stCondLst>
                                  <p:childTnLst>
                                    <p:set>
                                      <p:cBhvr>
                                        <p:cTn id="9" dur="1" fill="hold">
                                          <p:stCondLst>
                                            <p:cond delay="0"/>
                                          </p:stCondLst>
                                        </p:cTn>
                                        <p:tgtEl>
                                          <p:spTgt spid="19769"/>
                                        </p:tgtEl>
                                        <p:attrNameLst>
                                          <p:attrName>style.visibility</p:attrName>
                                        </p:attrNameLst>
                                      </p:cBhvr>
                                      <p:to>
                                        <p:strVal val="visible"/>
                                      </p:to>
                                    </p:set>
                                    <p:animEffect transition="in" filter="wipe(left)">
                                      <p:cBhvr>
                                        <p:cTn id="10" dur="500"/>
                                        <p:tgtEl>
                                          <p:spTgt spid="197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9771"/>
                                        </p:tgtEl>
                                        <p:attrNameLst>
                                          <p:attrName>style.visibility</p:attrName>
                                        </p:attrNameLst>
                                      </p:cBhvr>
                                      <p:to>
                                        <p:strVal val="visible"/>
                                      </p:to>
                                    </p:set>
                                    <p:animEffect transition="in" filter="dissolve">
                                      <p:cBhvr>
                                        <p:cTn id="15" dur="1000"/>
                                        <p:tgtEl>
                                          <p:spTgt spid="197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nodeType="afterGroup">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69" y="4120"/>
                                    </p:animMotion>
                                  </p:childTnLst>
                                </p:cTn>
                              </p:par>
                            </p:childTnLst>
                          </p:cTn>
                        </p:par>
                        <p:par>
                          <p:cTn id="23" fill="hold" nodeType="afterGroup">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nodeType="afterGroup">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nodeType="afterGroup">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nodeType="afterGroup">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nodeType="afterGroup">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7" name="Picture 13"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873125"/>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2"/>
          <p:cNvSpPr>
            <a:spLocks noGrp="1" noChangeArrowheads="1"/>
          </p:cNvSpPr>
          <p:nvPr>
            <p:ph type="title"/>
          </p:nvPr>
        </p:nvSpPr>
        <p:spPr>
          <a:xfrm>
            <a:off x="500063" y="195263"/>
            <a:ext cx="7772400" cy="850900"/>
          </a:xfrm>
        </p:spPr>
        <p:txBody>
          <a:bodyPr/>
          <a:lstStyle/>
          <a:p>
            <a:pPr>
              <a:defRPr/>
            </a:pPr>
            <a:r>
              <a:rPr lang="en-US">
                <a:ea typeface="ＭＳ Ｐゴシック" charset="0"/>
                <a:cs typeface="+mj-cs"/>
              </a:rPr>
              <a:t>IP addressing: CIDR</a:t>
            </a:r>
          </a:p>
        </p:txBody>
      </p:sp>
      <p:sp>
        <p:nvSpPr>
          <p:cNvPr id="43014" name="Rectangle 3"/>
          <p:cNvSpPr>
            <a:spLocks noGrp="1" noChangeArrowheads="1"/>
          </p:cNvSpPr>
          <p:nvPr>
            <p:ph type="body" idx="1"/>
          </p:nvPr>
        </p:nvSpPr>
        <p:spPr>
          <a:xfrm>
            <a:off x="565150" y="1528763"/>
            <a:ext cx="8107363" cy="3171825"/>
          </a:xfrm>
        </p:spPr>
        <p:txBody>
          <a:bodyPr/>
          <a:lstStyle/>
          <a:p>
            <a:pPr>
              <a:buFont typeface="Wingdings" charset="0"/>
              <a:buNone/>
              <a:defRPr/>
            </a:pPr>
            <a:r>
              <a:rPr lang="en-US" sz="3200" dirty="0">
                <a:solidFill>
                  <a:srgbClr val="CC0000"/>
                </a:solidFill>
                <a:ea typeface="ＭＳ Ｐゴシック" charset="0"/>
                <a:cs typeface="+mn-cs"/>
              </a:rPr>
              <a:t>CIDR:</a:t>
            </a:r>
            <a:r>
              <a:rPr lang="en-US" sz="3200" dirty="0">
                <a:ea typeface="ＭＳ Ｐゴシック" charset="0"/>
                <a:cs typeface="+mn-cs"/>
              </a:rPr>
              <a:t> </a:t>
            </a:r>
            <a:r>
              <a:rPr lang="en-US" sz="3200" dirty="0">
                <a:solidFill>
                  <a:srgbClr val="CC0000"/>
                </a:solidFill>
                <a:ea typeface="ＭＳ Ｐゴシック" charset="0"/>
                <a:cs typeface="+mn-cs"/>
              </a:rPr>
              <a:t>C</a:t>
            </a:r>
            <a:r>
              <a:rPr lang="en-US" sz="3200" dirty="0">
                <a:ea typeface="ＭＳ Ｐゴシック" charset="0"/>
                <a:cs typeface="+mn-cs"/>
              </a:rPr>
              <a:t>lassless </a:t>
            </a:r>
            <a:r>
              <a:rPr lang="en-US" sz="3200" dirty="0" err="1">
                <a:solidFill>
                  <a:srgbClr val="CC0000"/>
                </a:solidFill>
                <a:ea typeface="ＭＳ Ｐゴシック" charset="0"/>
                <a:cs typeface="+mn-cs"/>
              </a:rPr>
              <a:t>I</a:t>
            </a:r>
            <a:r>
              <a:rPr lang="en-US" sz="3200" dirty="0" err="1">
                <a:ea typeface="ＭＳ Ｐゴシック" charset="0"/>
                <a:cs typeface="+mn-cs"/>
              </a:rPr>
              <a:t>nter</a:t>
            </a:r>
            <a:r>
              <a:rPr lang="en-US" sz="3200" dirty="0" err="1">
                <a:solidFill>
                  <a:srgbClr val="CC0000"/>
                </a:solidFill>
                <a:ea typeface="ＭＳ Ｐゴシック" charset="0"/>
                <a:cs typeface="+mn-cs"/>
              </a:rPr>
              <a:t>D</a:t>
            </a:r>
            <a:r>
              <a:rPr lang="en-US" sz="3200" dirty="0" err="1">
                <a:ea typeface="ＭＳ Ｐゴシック" charset="0"/>
                <a:cs typeface="+mn-cs"/>
              </a:rPr>
              <a:t>omain</a:t>
            </a:r>
            <a:r>
              <a:rPr lang="en-US" sz="3200" dirty="0">
                <a:ea typeface="ＭＳ Ｐゴシック" charset="0"/>
                <a:cs typeface="+mn-cs"/>
              </a:rPr>
              <a:t> </a:t>
            </a:r>
            <a:r>
              <a:rPr lang="en-US" sz="3200" dirty="0">
                <a:solidFill>
                  <a:srgbClr val="CC0000"/>
                </a:solidFill>
                <a:ea typeface="ＭＳ Ｐゴシック" charset="0"/>
                <a:cs typeface="+mn-cs"/>
              </a:rPr>
              <a:t>R</a:t>
            </a:r>
            <a:r>
              <a:rPr lang="en-US" sz="3200" dirty="0">
                <a:ea typeface="ＭＳ Ｐゴシック" charset="0"/>
                <a:cs typeface="+mn-cs"/>
              </a:rPr>
              <a:t>outing</a:t>
            </a:r>
          </a:p>
          <a:p>
            <a:pPr lvl="1">
              <a:buFont typeface="Arial"/>
              <a:buChar char="•"/>
              <a:defRPr/>
            </a:pPr>
            <a:r>
              <a:rPr lang="en-US" sz="2800" dirty="0">
                <a:ea typeface="ＭＳ Ｐゴシック" charset="0"/>
              </a:rPr>
              <a:t>subnet portion of address of arbitrary length</a:t>
            </a:r>
          </a:p>
          <a:p>
            <a:pPr lvl="1">
              <a:buFont typeface="Arial"/>
              <a:buChar char="•"/>
              <a:defRPr/>
            </a:pPr>
            <a:r>
              <a:rPr lang="en-US" sz="2800" dirty="0">
                <a:ea typeface="ＭＳ Ｐゴシック" charset="0"/>
              </a:rPr>
              <a:t>address format: </a:t>
            </a:r>
            <a:r>
              <a:rPr lang="en-US" sz="2800" dirty="0" err="1">
                <a:solidFill>
                  <a:srgbClr val="CC0000"/>
                </a:solidFill>
                <a:ea typeface="ＭＳ Ｐゴシック" charset="0"/>
              </a:rPr>
              <a:t>a.b.c.d</a:t>
            </a:r>
            <a:r>
              <a:rPr lang="en-US" sz="2800" dirty="0">
                <a:solidFill>
                  <a:srgbClr val="CC0000"/>
                </a:solidFill>
                <a:ea typeface="ＭＳ Ｐゴシック" charset="0"/>
              </a:rPr>
              <a:t>/x</a:t>
            </a:r>
            <a:r>
              <a:rPr lang="en-US" sz="2800" dirty="0">
                <a:ea typeface="ＭＳ Ｐゴシック" charset="0"/>
              </a:rPr>
              <a:t>, where x is # bits in subnet portion of address</a:t>
            </a:r>
          </a:p>
        </p:txBody>
      </p:sp>
      <p:sp>
        <p:nvSpPr>
          <p:cNvPr id="86020" name="Text Box 5"/>
          <p:cNvSpPr txBox="1">
            <a:spLocks noChangeArrowheads="1"/>
          </p:cNvSpPr>
          <p:nvPr/>
        </p:nvSpPr>
        <p:spPr bwMode="auto">
          <a:xfrm>
            <a:off x="1323975" y="4459288"/>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dirty="0">
                <a:solidFill>
                  <a:srgbClr val="000099"/>
                </a:solidFill>
              </a:rPr>
              <a:t>11001000  00010111  0001000</a:t>
            </a:r>
            <a:r>
              <a:rPr lang="en-US" altLang="en-US" dirty="0"/>
              <a:t>0  00000000</a:t>
            </a:r>
            <a:endParaRPr lang="en-US" altLang="en-US" dirty="0">
              <a:latin typeface="Times New Roman" panose="02020603050405020304" pitchFamily="18" charset="0"/>
            </a:endParaRPr>
          </a:p>
        </p:txBody>
      </p:sp>
      <p:sp>
        <p:nvSpPr>
          <p:cNvPr id="86021" name="Text Box 6"/>
          <p:cNvSpPr txBox="1">
            <a:spLocks noChangeArrowheads="1"/>
          </p:cNvSpPr>
          <p:nvPr/>
        </p:nvSpPr>
        <p:spPr bwMode="auto">
          <a:xfrm>
            <a:off x="2986088" y="3914775"/>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000099"/>
                </a:solidFill>
              </a:rPr>
              <a:t>subnet</a:t>
            </a:r>
          </a:p>
          <a:p>
            <a:pPr algn="ctr"/>
            <a:r>
              <a:rPr lang="en-US" altLang="en-US" sz="1800">
                <a:solidFill>
                  <a:srgbClr val="000099"/>
                </a:solidFill>
              </a:rPr>
              <a:t>part</a:t>
            </a:r>
          </a:p>
        </p:txBody>
      </p:sp>
      <p:sp>
        <p:nvSpPr>
          <p:cNvPr id="86022" name="Text Box 7"/>
          <p:cNvSpPr txBox="1">
            <a:spLocks noChangeArrowheads="1"/>
          </p:cNvSpPr>
          <p:nvPr/>
        </p:nvSpPr>
        <p:spPr bwMode="auto">
          <a:xfrm>
            <a:off x="6265863" y="3878263"/>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host</a:t>
            </a:r>
          </a:p>
          <a:p>
            <a:pPr algn="ctr"/>
            <a:r>
              <a:rPr lang="en-US" altLang="en-US" sz="1800"/>
              <a:t>part</a:t>
            </a:r>
          </a:p>
        </p:txBody>
      </p:sp>
      <p:sp>
        <p:nvSpPr>
          <p:cNvPr id="86023" name="Line 8"/>
          <p:cNvSpPr>
            <a:spLocks noChangeShapeType="1"/>
          </p:cNvSpPr>
          <p:nvPr/>
        </p:nvSpPr>
        <p:spPr bwMode="auto">
          <a:xfrm>
            <a:off x="3992563" y="4224338"/>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4" name="Line 11"/>
          <p:cNvSpPr>
            <a:spLocks noChangeShapeType="1"/>
          </p:cNvSpPr>
          <p:nvPr/>
        </p:nvSpPr>
        <p:spPr bwMode="auto">
          <a:xfrm flipV="1">
            <a:off x="6783388" y="4213225"/>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6025" name="Text Box 12"/>
          <p:cNvSpPr txBox="1">
            <a:spLocks noChangeArrowheads="1"/>
          </p:cNvSpPr>
          <p:nvPr/>
        </p:nvSpPr>
        <p:spPr bwMode="auto">
          <a:xfrm>
            <a:off x="3260725" y="5045075"/>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200.23.16.0/23</a:t>
            </a:r>
            <a:endParaRPr lang="en-US" altLang="en-US" sz="1800"/>
          </a:p>
        </p:txBody>
      </p:sp>
      <p:sp>
        <p:nvSpPr>
          <p:cNvPr id="86026" name="Line 14"/>
          <p:cNvSpPr>
            <a:spLocks noChangeShapeType="1"/>
          </p:cNvSpPr>
          <p:nvPr/>
        </p:nvSpPr>
        <p:spPr bwMode="auto">
          <a:xfrm flipH="1">
            <a:off x="1393825" y="4214813"/>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6027" name="Line 15"/>
          <p:cNvSpPr>
            <a:spLocks noChangeShapeType="1"/>
          </p:cNvSpPr>
          <p:nvPr/>
        </p:nvSpPr>
        <p:spPr bwMode="auto">
          <a:xfrm flipH="1">
            <a:off x="5653088" y="4225925"/>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6028"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4F894EA4-9A91-4F00-BE61-69B0C9A7F84B}" type="slidenum">
              <a:rPr lang="en-US" altLang="en-US" sz="1200">
                <a:latin typeface="Tahoma" panose="020B0604030504040204" pitchFamily="34" charset="0"/>
              </a:rPr>
              <a:pPr/>
              <a:t>40</a:t>
            </a:fld>
            <a:endParaRPr lang="en-US" altLang="en-US" sz="1200">
              <a:latin typeface="Tahoma" panose="020B0604030504040204" pitchFamily="34" charset="0"/>
            </a:endParaRPr>
          </a:p>
        </p:txBody>
      </p:sp>
      <p:sp>
        <p:nvSpPr>
          <p:cNvPr id="86029"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533400" y="185738"/>
            <a:ext cx="7772400" cy="930275"/>
          </a:xfrm>
        </p:spPr>
        <p:txBody>
          <a:bodyPr/>
          <a:lstStyle/>
          <a:p>
            <a:r>
              <a:rPr lang="en-US" altLang="en-US" dirty="0"/>
              <a:t>IP broadcast address</a:t>
            </a:r>
            <a:endParaRPr lang="en-US" altLang="en-US" sz="4800" dirty="0"/>
          </a:p>
        </p:txBody>
      </p:sp>
      <p:sp>
        <p:nvSpPr>
          <p:cNvPr id="77826" name="Rectangle 3"/>
          <p:cNvSpPr>
            <a:spLocks noGrp="1" noChangeArrowheads="1"/>
          </p:cNvSpPr>
          <p:nvPr>
            <p:ph type="body" sz="half" idx="1"/>
          </p:nvPr>
        </p:nvSpPr>
        <p:spPr>
          <a:xfrm>
            <a:off x="311150" y="1439863"/>
            <a:ext cx="8242300" cy="5094287"/>
          </a:xfrm>
        </p:spPr>
        <p:txBody>
          <a:bodyPr/>
          <a:lstStyle/>
          <a:p>
            <a:pPr>
              <a:spcBef>
                <a:spcPts val="600"/>
              </a:spcBef>
              <a:spcAft>
                <a:spcPts val="1200"/>
              </a:spcAft>
            </a:pPr>
            <a:r>
              <a:rPr lang="en-US" sz="2400" dirty="0"/>
              <a:t>IP broadcast address 255.255.255.255</a:t>
            </a:r>
          </a:p>
          <a:p>
            <a:pPr>
              <a:spcBef>
                <a:spcPts val="600"/>
              </a:spcBef>
              <a:spcAft>
                <a:spcPts val="1200"/>
              </a:spcAft>
            </a:pPr>
            <a:r>
              <a:rPr lang="en-US" sz="2400" dirty="0"/>
              <a:t>When a host sends a datagram with destination address 255.255.255.255, the message is delivered to all hosts on the same subnet.</a:t>
            </a:r>
          </a:p>
          <a:p>
            <a:pPr>
              <a:spcBef>
                <a:spcPts val="600"/>
              </a:spcBef>
              <a:spcAft>
                <a:spcPts val="1200"/>
              </a:spcAft>
            </a:pPr>
            <a:r>
              <a:rPr lang="en-US" sz="2400" dirty="0"/>
              <a:t>Routers optionally forward the message into neighboring subnets as well (although they usually don’t).</a:t>
            </a:r>
            <a:r>
              <a:rPr lang="en-US" altLang="en-US" sz="2400" dirty="0"/>
              <a:t> </a:t>
            </a:r>
          </a:p>
        </p:txBody>
      </p:sp>
      <p:pic>
        <p:nvPicPr>
          <p:cNvPr id="77844" name="Picture 15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881063"/>
            <a:ext cx="548640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54"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72EEBCD-70FB-4120-9DD3-7B0B207961E8}" type="slidenum">
              <a:rPr lang="en-US" altLang="en-US" sz="1200">
                <a:latin typeface="Tahoma" panose="020B0604030504040204" pitchFamily="34" charset="0"/>
              </a:rPr>
              <a:pPr/>
              <a:t>41</a:t>
            </a:fld>
            <a:endParaRPr lang="en-US" altLang="en-US" sz="1200">
              <a:latin typeface="Tahoma" panose="020B0604030504040204" pitchFamily="34" charset="0"/>
            </a:endParaRPr>
          </a:p>
        </p:txBody>
      </p:sp>
      <p:sp>
        <p:nvSpPr>
          <p:cNvPr id="77855"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extLst>
      <p:ext uri="{BB962C8B-B14F-4D97-AF65-F5344CB8AC3E}">
        <p14:creationId xmlns:p14="http://schemas.microsoft.com/office/powerpoint/2010/main" val="321346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826">
                                            <p:txEl>
                                              <p:pRg st="1" end="1"/>
                                            </p:txEl>
                                          </p:spTgt>
                                        </p:tgtEl>
                                        <p:attrNameLst>
                                          <p:attrName>style.visibility</p:attrName>
                                        </p:attrNameLst>
                                      </p:cBhvr>
                                      <p:to>
                                        <p:strVal val="visible"/>
                                      </p:to>
                                    </p:set>
                                    <p:animEffect transition="in" filter="dissolve">
                                      <p:cBhvr>
                                        <p:cTn id="7" dur="500"/>
                                        <p:tgtEl>
                                          <p:spTgt spid="778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826">
                                            <p:txEl>
                                              <p:pRg st="2" end="2"/>
                                            </p:txEl>
                                          </p:spTgt>
                                        </p:tgtEl>
                                        <p:attrNameLst>
                                          <p:attrName>style.visibility</p:attrName>
                                        </p:attrNameLst>
                                      </p:cBhvr>
                                      <p:to>
                                        <p:strVal val="visible"/>
                                      </p:to>
                                    </p:set>
                                    <p:animEffect transition="in" filter="dissolve">
                                      <p:cBhvr>
                                        <p:cTn id="12" dur="500"/>
                                        <p:tgtEl>
                                          <p:spTgt spid="778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4"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1047750"/>
            <a:ext cx="6856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title"/>
          </p:nvPr>
        </p:nvSpPr>
        <p:spPr/>
        <p:txBody>
          <a:bodyPr/>
          <a:lstStyle/>
          <a:p>
            <a:r>
              <a:rPr lang="en-US" altLang="en-US"/>
              <a:t>IP addresses: how to get one?</a:t>
            </a:r>
            <a:endParaRPr lang="en-US" altLang="en-US" sz="4800"/>
          </a:p>
        </p:txBody>
      </p:sp>
      <p:sp>
        <p:nvSpPr>
          <p:cNvPr id="87043" name="Rectangle 3"/>
          <p:cNvSpPr>
            <a:spLocks noGrp="1" noChangeArrowheads="1"/>
          </p:cNvSpPr>
          <p:nvPr>
            <p:ph type="body" idx="1"/>
          </p:nvPr>
        </p:nvSpPr>
        <p:spPr>
          <a:xfrm>
            <a:off x="511175" y="1508124"/>
            <a:ext cx="8034338" cy="4309015"/>
          </a:xfrm>
        </p:spPr>
        <p:txBody>
          <a:bodyPr/>
          <a:lstStyle/>
          <a:p>
            <a:pPr>
              <a:buFont typeface="Wingdings" panose="05000000000000000000" pitchFamily="2" charset="2"/>
              <a:buNone/>
            </a:pPr>
            <a:r>
              <a:rPr lang="en-US" altLang="en-US" dirty="0">
                <a:solidFill>
                  <a:srgbClr val="CC0000"/>
                </a:solidFill>
              </a:rPr>
              <a:t>Q:</a:t>
            </a:r>
            <a:r>
              <a:rPr lang="en-US" altLang="en-US" dirty="0"/>
              <a:t> How does a </a:t>
            </a:r>
            <a:r>
              <a:rPr lang="en-US" altLang="en-US" i="1" dirty="0"/>
              <a:t>host</a:t>
            </a:r>
            <a:r>
              <a:rPr lang="en-US" altLang="en-US" dirty="0"/>
              <a:t> get IP address?</a:t>
            </a:r>
          </a:p>
          <a:p>
            <a:pPr>
              <a:buFont typeface="Wingdings" panose="05000000000000000000" pitchFamily="2" charset="2"/>
              <a:buNone/>
            </a:pPr>
            <a:endParaRPr lang="en-US" altLang="en-US" dirty="0"/>
          </a:p>
          <a:p>
            <a:r>
              <a:rPr lang="en-US" altLang="en-US" dirty="0"/>
              <a:t>hard-coded by system admin in a file</a:t>
            </a:r>
          </a:p>
          <a:p>
            <a:pPr lvl="1"/>
            <a:r>
              <a:rPr lang="en-US" altLang="en-US" dirty="0">
                <a:latin typeface="Gill Sans MT" panose="020B0502020104020203" pitchFamily="34" charset="0"/>
              </a:rPr>
              <a:t>Windows: control-panel-&gt;network-&gt;configuration-&gt;</a:t>
            </a:r>
            <a:r>
              <a:rPr lang="en-US" altLang="en-US" dirty="0" err="1">
                <a:latin typeface="Gill Sans MT" panose="020B0502020104020203" pitchFamily="34" charset="0"/>
              </a:rPr>
              <a:t>tcp</a:t>
            </a:r>
            <a:r>
              <a:rPr lang="en-US" altLang="en-US" dirty="0">
                <a:latin typeface="Gill Sans MT" panose="020B0502020104020203" pitchFamily="34" charset="0"/>
              </a:rPr>
              <a:t>/</a:t>
            </a:r>
            <a:r>
              <a:rPr lang="en-US" altLang="en-US" dirty="0" err="1">
                <a:latin typeface="Gill Sans MT" panose="020B0502020104020203" pitchFamily="34" charset="0"/>
              </a:rPr>
              <a:t>ip</a:t>
            </a:r>
            <a:r>
              <a:rPr lang="en-US" altLang="en-US" dirty="0">
                <a:latin typeface="Gill Sans MT" panose="020B0502020104020203" pitchFamily="34" charset="0"/>
              </a:rPr>
              <a:t>-&gt;properties</a:t>
            </a:r>
          </a:p>
          <a:p>
            <a:pPr lvl="1"/>
            <a:r>
              <a:rPr lang="en-US" altLang="en-US" dirty="0">
                <a:latin typeface="Gill Sans MT" panose="020B0502020104020203" pitchFamily="34" charset="0"/>
              </a:rPr>
              <a:t>UNIX: /</a:t>
            </a:r>
            <a:r>
              <a:rPr lang="en-US" altLang="en-US" dirty="0" err="1">
                <a:latin typeface="Gill Sans MT" panose="020B0502020104020203" pitchFamily="34" charset="0"/>
              </a:rPr>
              <a:t>etc</a:t>
            </a:r>
            <a:r>
              <a:rPr lang="en-US" altLang="en-US" dirty="0">
                <a:latin typeface="Gill Sans MT" panose="020B0502020104020203" pitchFamily="34" charset="0"/>
              </a:rPr>
              <a:t>/</a:t>
            </a:r>
            <a:r>
              <a:rPr lang="en-US" altLang="en-US" dirty="0" err="1">
                <a:latin typeface="Gill Sans MT" panose="020B0502020104020203" pitchFamily="34" charset="0"/>
              </a:rPr>
              <a:t>rc.config</a:t>
            </a:r>
            <a:endParaRPr lang="en-US" altLang="en-US" dirty="0">
              <a:latin typeface="Gill Sans MT" panose="020B0502020104020203" pitchFamily="34" charset="0"/>
            </a:endParaRPr>
          </a:p>
          <a:p>
            <a:r>
              <a:rPr lang="en-US" altLang="en-US" dirty="0">
                <a:solidFill>
                  <a:srgbClr val="CC0000"/>
                </a:solidFill>
              </a:rPr>
              <a:t>DHCP:</a:t>
            </a:r>
            <a:r>
              <a:rPr lang="en-US" altLang="en-US" dirty="0"/>
              <a:t> </a:t>
            </a:r>
            <a:r>
              <a:rPr lang="en-US" altLang="en-US" dirty="0">
                <a:solidFill>
                  <a:srgbClr val="CC0000"/>
                </a:solidFill>
              </a:rPr>
              <a:t>D</a:t>
            </a:r>
            <a:r>
              <a:rPr lang="en-US" altLang="en-US" dirty="0"/>
              <a:t>ynamic </a:t>
            </a:r>
            <a:r>
              <a:rPr lang="en-US" altLang="en-US" dirty="0">
                <a:solidFill>
                  <a:srgbClr val="CC0000"/>
                </a:solidFill>
              </a:rPr>
              <a:t>H</a:t>
            </a:r>
            <a:r>
              <a:rPr lang="en-US" altLang="en-US" dirty="0"/>
              <a:t>ost </a:t>
            </a:r>
            <a:r>
              <a:rPr lang="en-US" altLang="en-US" dirty="0">
                <a:solidFill>
                  <a:srgbClr val="CC0000"/>
                </a:solidFill>
              </a:rPr>
              <a:t>C</a:t>
            </a:r>
            <a:r>
              <a:rPr lang="en-US" altLang="en-US" dirty="0"/>
              <a:t>onfiguration </a:t>
            </a:r>
            <a:r>
              <a:rPr lang="en-US" altLang="en-US" dirty="0">
                <a:solidFill>
                  <a:srgbClr val="CC0000"/>
                </a:solidFill>
              </a:rPr>
              <a:t>P</a:t>
            </a:r>
            <a:r>
              <a:rPr lang="en-US" altLang="en-US" dirty="0"/>
              <a:t>rotocol: dynamically get address from a server</a:t>
            </a:r>
          </a:p>
          <a:p>
            <a:pPr lvl="1"/>
            <a:r>
              <a:rPr lang="ja-JP" altLang="en-US" dirty="0">
                <a:latin typeface="Gill Sans MT" panose="020B0502020104020203" pitchFamily="34" charset="0"/>
              </a:rPr>
              <a:t>“</a:t>
            </a:r>
            <a:r>
              <a:rPr lang="en-US" altLang="ja-JP" dirty="0">
                <a:latin typeface="Gill Sans MT" panose="020B0502020104020203" pitchFamily="34" charset="0"/>
              </a:rPr>
              <a:t>plug-and-play</a:t>
            </a:r>
            <a:r>
              <a:rPr lang="ja-JP" altLang="en-US" sz="2800" dirty="0">
                <a:latin typeface="Gill Sans MT" panose="020B0502020104020203" pitchFamily="34" charset="0"/>
              </a:rPr>
              <a:t>”</a:t>
            </a:r>
            <a:r>
              <a:rPr lang="en-US" altLang="ja-JP" sz="2800" dirty="0">
                <a:latin typeface="Gill Sans MT" panose="020B0502020104020203" pitchFamily="34" charset="0"/>
              </a:rPr>
              <a:t> </a:t>
            </a:r>
          </a:p>
          <a:p>
            <a:pPr>
              <a:buFont typeface="Wingdings" panose="05000000000000000000" pitchFamily="2" charset="2"/>
              <a:buNone/>
            </a:pPr>
            <a:endParaRPr lang="en-US" altLang="en-US" dirty="0"/>
          </a:p>
          <a:p>
            <a:endParaRPr lang="en-US" altLang="en-US" sz="2400" dirty="0"/>
          </a:p>
        </p:txBody>
      </p:sp>
      <p:sp>
        <p:nvSpPr>
          <p:cNvPr id="87044"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6307B77-63BF-4324-9A04-C7415E8F6F26}" type="slidenum">
              <a:rPr lang="en-US" altLang="en-US" sz="1200">
                <a:latin typeface="Tahoma" panose="020B0604030504040204" pitchFamily="34" charset="0"/>
              </a:rPr>
              <a:pPr/>
              <a:t>42</a:t>
            </a:fld>
            <a:endParaRPr lang="en-US" altLang="en-US" sz="1200">
              <a:latin typeface="Tahoma" panose="020B0604030504040204" pitchFamily="34" charset="0"/>
            </a:endParaRPr>
          </a:p>
        </p:txBody>
      </p:sp>
      <p:sp>
        <p:nvSpPr>
          <p:cNvPr id="87045"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5" name="Picture 4" descr="underline_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3" y="1025525"/>
            <a:ext cx="8228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p:cNvSpPr>
            <a:spLocks noGrp="1" noChangeArrowheads="1"/>
          </p:cNvSpPr>
          <p:nvPr>
            <p:ph type="title"/>
          </p:nvPr>
        </p:nvSpPr>
        <p:spPr>
          <a:xfrm>
            <a:off x="177800" y="268288"/>
            <a:ext cx="8826500" cy="1143000"/>
          </a:xfrm>
        </p:spPr>
        <p:txBody>
          <a:bodyPr/>
          <a:lstStyle/>
          <a:p>
            <a:pPr>
              <a:defRPr/>
            </a:pPr>
            <a:r>
              <a:rPr lang="en-US" sz="3600">
                <a:ea typeface="ＭＳ Ｐゴシック" charset="0"/>
                <a:cs typeface="+mj-cs"/>
              </a:rPr>
              <a:t>DHCP: </a:t>
            </a:r>
            <a:r>
              <a:rPr lang="en-US" sz="3400">
                <a:ea typeface="ＭＳ Ｐゴシック" charset="0"/>
                <a:cs typeface="+mj-cs"/>
              </a:rPr>
              <a:t>Dynamic Host Configuration Protocol</a:t>
            </a:r>
          </a:p>
        </p:txBody>
      </p:sp>
      <p:sp>
        <p:nvSpPr>
          <p:cNvPr id="88067" name="Rectangle 3"/>
          <p:cNvSpPr>
            <a:spLocks noGrp="1" noChangeArrowheads="1"/>
          </p:cNvSpPr>
          <p:nvPr>
            <p:ph type="body" idx="1"/>
          </p:nvPr>
        </p:nvSpPr>
        <p:spPr>
          <a:xfrm>
            <a:off x="511175" y="1587500"/>
            <a:ext cx="8632825" cy="3359150"/>
          </a:xfrm>
        </p:spPr>
        <p:txBody>
          <a:bodyPr/>
          <a:lstStyle/>
          <a:p>
            <a:pPr>
              <a:buFont typeface="Wingdings" panose="05000000000000000000" pitchFamily="2" charset="2"/>
              <a:buNone/>
            </a:pPr>
            <a:r>
              <a:rPr lang="en-US" altLang="en-US" i="1" dirty="0">
                <a:solidFill>
                  <a:srgbClr val="CC0000"/>
                </a:solidFill>
              </a:rPr>
              <a:t>goal:</a:t>
            </a:r>
            <a:r>
              <a:rPr lang="en-US" altLang="en-US" sz="2400" dirty="0"/>
              <a:t> allow host to </a:t>
            </a:r>
            <a:r>
              <a:rPr lang="en-US" altLang="en-US" sz="2400" i="1" dirty="0"/>
              <a:t>dynamically </a:t>
            </a:r>
            <a:r>
              <a:rPr lang="en-US" altLang="en-US" sz="2400" dirty="0"/>
              <a:t>obtain its IP address from network server when it joins network</a:t>
            </a:r>
          </a:p>
          <a:p>
            <a:pPr lvl="1"/>
            <a:r>
              <a:rPr lang="en-US" altLang="en-US" dirty="0">
                <a:latin typeface="Gill Sans MT" panose="020B0502020104020203" pitchFamily="34" charset="0"/>
              </a:rPr>
              <a:t>can renew its lease on address in use</a:t>
            </a:r>
          </a:p>
          <a:p>
            <a:pPr lvl="1"/>
            <a:r>
              <a:rPr lang="en-US" altLang="en-US" dirty="0">
                <a:latin typeface="Gill Sans MT" panose="020B0502020104020203" pitchFamily="34" charset="0"/>
              </a:rPr>
              <a:t>allows reuse of addresses (only hold address while connected/</a:t>
            </a:r>
            <a:r>
              <a:rPr lang="ja-JP" altLang="en-US" dirty="0">
                <a:latin typeface="Gill Sans MT" panose="020B0502020104020203" pitchFamily="34" charset="0"/>
              </a:rPr>
              <a:t>“</a:t>
            </a:r>
            <a:r>
              <a:rPr lang="en-US" altLang="ja-JP" dirty="0">
                <a:latin typeface="Gill Sans MT" panose="020B0502020104020203" pitchFamily="34" charset="0"/>
              </a:rPr>
              <a:t>on</a:t>
            </a:r>
            <a:r>
              <a:rPr lang="ja-JP" altLang="en-US" dirty="0">
                <a:latin typeface="Gill Sans MT" panose="020B0502020104020203" pitchFamily="34" charset="0"/>
              </a:rPr>
              <a:t>”</a:t>
            </a:r>
            <a:r>
              <a:rPr lang="en-US" altLang="ja-JP" dirty="0">
                <a:latin typeface="Gill Sans MT" panose="020B0502020104020203" pitchFamily="34" charset="0"/>
              </a:rPr>
              <a:t>)</a:t>
            </a:r>
          </a:p>
          <a:p>
            <a:pPr lvl="1"/>
            <a:r>
              <a:rPr lang="en-US" altLang="en-US" dirty="0">
                <a:latin typeface="Gill Sans MT" panose="020B0502020104020203" pitchFamily="34" charset="0"/>
              </a:rPr>
              <a:t>support for mobile users who want to join network (more shortly)</a:t>
            </a:r>
          </a:p>
          <a:p>
            <a:pPr>
              <a:buFont typeface="Wingdings" panose="05000000000000000000" pitchFamily="2" charset="2"/>
              <a:buNone/>
            </a:pPr>
            <a:r>
              <a:rPr lang="en-US" altLang="en-US" i="1" dirty="0">
                <a:solidFill>
                  <a:srgbClr val="CC0000"/>
                </a:solidFill>
              </a:rPr>
              <a:t>DHCP is a four-step process:</a:t>
            </a:r>
          </a:p>
          <a:p>
            <a:pPr lvl="1"/>
            <a:r>
              <a:rPr lang="en-US" altLang="en-US" dirty="0">
                <a:latin typeface="Gill Sans MT" panose="020B0502020104020203" pitchFamily="34" charset="0"/>
              </a:rPr>
              <a:t>host broadcasts </a:t>
            </a:r>
            <a:r>
              <a:rPr lang="ja-JP" altLang="en-US" dirty="0">
                <a:solidFill>
                  <a:srgbClr val="CC0000"/>
                </a:solidFill>
                <a:latin typeface="Gill Sans MT" panose="020B0502020104020203" pitchFamily="34" charset="0"/>
              </a:rPr>
              <a:t>“</a:t>
            </a:r>
            <a:r>
              <a:rPr lang="en-US" altLang="ja-JP" dirty="0">
                <a:solidFill>
                  <a:srgbClr val="CC0000"/>
                </a:solidFill>
                <a:latin typeface="Gill Sans MT" panose="020B0502020104020203" pitchFamily="34" charset="0"/>
              </a:rPr>
              <a:t>DHCP discover</a:t>
            </a:r>
            <a:r>
              <a:rPr lang="ja-JP" altLang="en-US" dirty="0">
                <a:solidFill>
                  <a:srgbClr val="CC0000"/>
                </a:solidFill>
                <a:latin typeface="Gill Sans MT" panose="020B0502020104020203" pitchFamily="34" charset="0"/>
              </a:rPr>
              <a:t>”</a:t>
            </a:r>
            <a:r>
              <a:rPr lang="en-US" altLang="ja-JP" dirty="0">
                <a:latin typeface="Gill Sans MT" panose="020B0502020104020203" pitchFamily="34" charset="0"/>
              </a:rPr>
              <a:t> </a:t>
            </a:r>
            <a:r>
              <a:rPr lang="en-US" altLang="ja-JP" dirty="0" err="1">
                <a:latin typeface="Gill Sans MT" panose="020B0502020104020203" pitchFamily="34" charset="0"/>
              </a:rPr>
              <a:t>msg</a:t>
            </a:r>
            <a:r>
              <a:rPr lang="en-US" altLang="ja-JP" dirty="0">
                <a:latin typeface="Gill Sans MT" panose="020B0502020104020203" pitchFamily="34" charset="0"/>
              </a:rPr>
              <a:t> [optional]</a:t>
            </a:r>
          </a:p>
          <a:p>
            <a:pPr lvl="1"/>
            <a:r>
              <a:rPr lang="en-US" altLang="en-US" dirty="0">
                <a:latin typeface="Gill Sans MT" panose="020B0502020104020203" pitchFamily="34" charset="0"/>
              </a:rPr>
              <a:t>DHCP server responds with </a:t>
            </a:r>
            <a:r>
              <a:rPr lang="ja-JP" altLang="en-US" dirty="0">
                <a:solidFill>
                  <a:srgbClr val="CC0000"/>
                </a:solidFill>
                <a:latin typeface="Gill Sans MT" panose="020B0502020104020203" pitchFamily="34" charset="0"/>
              </a:rPr>
              <a:t>“</a:t>
            </a:r>
            <a:r>
              <a:rPr lang="en-US" altLang="ja-JP" dirty="0">
                <a:solidFill>
                  <a:srgbClr val="CC0000"/>
                </a:solidFill>
                <a:latin typeface="Gill Sans MT" panose="020B0502020104020203" pitchFamily="34" charset="0"/>
              </a:rPr>
              <a:t>DHCP offer</a:t>
            </a:r>
            <a:r>
              <a:rPr lang="ja-JP" altLang="en-US" dirty="0">
                <a:solidFill>
                  <a:srgbClr val="CC0000"/>
                </a:solidFill>
                <a:latin typeface="Gill Sans MT" panose="020B0502020104020203" pitchFamily="34" charset="0"/>
              </a:rPr>
              <a:t>”</a:t>
            </a:r>
            <a:r>
              <a:rPr lang="en-US" altLang="ja-JP" dirty="0">
                <a:latin typeface="Gill Sans MT" panose="020B0502020104020203" pitchFamily="34" charset="0"/>
              </a:rPr>
              <a:t> </a:t>
            </a:r>
            <a:r>
              <a:rPr lang="en-US" altLang="ja-JP" dirty="0" err="1">
                <a:latin typeface="Gill Sans MT" panose="020B0502020104020203" pitchFamily="34" charset="0"/>
              </a:rPr>
              <a:t>msg</a:t>
            </a:r>
            <a:r>
              <a:rPr lang="en-US" altLang="ja-JP" dirty="0">
                <a:latin typeface="Gill Sans MT" panose="020B0502020104020203" pitchFamily="34" charset="0"/>
              </a:rPr>
              <a:t> [optional]</a:t>
            </a:r>
          </a:p>
          <a:p>
            <a:pPr lvl="1"/>
            <a:r>
              <a:rPr lang="en-US" altLang="en-US" dirty="0">
                <a:latin typeface="Gill Sans MT" panose="020B0502020104020203" pitchFamily="34" charset="0"/>
              </a:rPr>
              <a:t>host requests IP address: </a:t>
            </a:r>
            <a:r>
              <a:rPr lang="ja-JP" altLang="en-US" dirty="0">
                <a:solidFill>
                  <a:srgbClr val="CC0000"/>
                </a:solidFill>
                <a:latin typeface="Gill Sans MT" panose="020B0502020104020203" pitchFamily="34" charset="0"/>
              </a:rPr>
              <a:t>“</a:t>
            </a:r>
            <a:r>
              <a:rPr lang="en-US" altLang="ja-JP" dirty="0">
                <a:solidFill>
                  <a:srgbClr val="CC0000"/>
                </a:solidFill>
                <a:latin typeface="Gill Sans MT" panose="020B0502020104020203" pitchFamily="34" charset="0"/>
              </a:rPr>
              <a:t>DHCP request</a:t>
            </a:r>
            <a:r>
              <a:rPr lang="ja-JP" altLang="en-US" dirty="0">
                <a:solidFill>
                  <a:srgbClr val="CC0000"/>
                </a:solidFill>
                <a:latin typeface="Gill Sans MT" panose="020B0502020104020203" pitchFamily="34" charset="0"/>
              </a:rPr>
              <a:t>”</a:t>
            </a:r>
            <a:r>
              <a:rPr lang="en-US" altLang="ja-JP" dirty="0">
                <a:latin typeface="Gill Sans MT" panose="020B0502020104020203" pitchFamily="34" charset="0"/>
              </a:rPr>
              <a:t> </a:t>
            </a:r>
            <a:r>
              <a:rPr lang="en-US" altLang="ja-JP" dirty="0" err="1">
                <a:latin typeface="Gill Sans MT" panose="020B0502020104020203" pitchFamily="34" charset="0"/>
              </a:rPr>
              <a:t>msg</a:t>
            </a:r>
            <a:endParaRPr lang="en-US" altLang="ja-JP" dirty="0">
              <a:latin typeface="Gill Sans MT" panose="020B0502020104020203" pitchFamily="34" charset="0"/>
            </a:endParaRPr>
          </a:p>
          <a:p>
            <a:pPr lvl="1"/>
            <a:r>
              <a:rPr lang="en-US" altLang="en-US" dirty="0">
                <a:latin typeface="Gill Sans MT" panose="020B0502020104020203" pitchFamily="34" charset="0"/>
              </a:rPr>
              <a:t>DHCP server sends address: </a:t>
            </a:r>
            <a:r>
              <a:rPr lang="ja-JP" altLang="en-US" dirty="0">
                <a:solidFill>
                  <a:srgbClr val="CC0000"/>
                </a:solidFill>
                <a:latin typeface="Gill Sans MT" panose="020B0502020104020203" pitchFamily="34" charset="0"/>
              </a:rPr>
              <a:t>“</a:t>
            </a:r>
            <a:r>
              <a:rPr lang="en-US" altLang="ja-JP" dirty="0">
                <a:solidFill>
                  <a:srgbClr val="CC0000"/>
                </a:solidFill>
                <a:latin typeface="Gill Sans MT" panose="020B0502020104020203" pitchFamily="34" charset="0"/>
              </a:rPr>
              <a:t>DHCP </a:t>
            </a:r>
            <a:r>
              <a:rPr lang="en-US" altLang="ja-JP" dirty="0" err="1">
                <a:solidFill>
                  <a:srgbClr val="CC0000"/>
                </a:solidFill>
                <a:latin typeface="Gill Sans MT" panose="020B0502020104020203" pitchFamily="34" charset="0"/>
              </a:rPr>
              <a:t>Ack</a:t>
            </a:r>
            <a:r>
              <a:rPr lang="ja-JP" altLang="en-US" dirty="0">
                <a:solidFill>
                  <a:srgbClr val="CC0000"/>
                </a:solidFill>
                <a:latin typeface="Gill Sans MT" panose="020B0502020104020203" pitchFamily="34" charset="0"/>
              </a:rPr>
              <a:t>”</a:t>
            </a:r>
            <a:r>
              <a:rPr lang="en-US" altLang="ja-JP" dirty="0">
                <a:latin typeface="Gill Sans MT" panose="020B0502020104020203" pitchFamily="34" charset="0"/>
              </a:rPr>
              <a:t> </a:t>
            </a:r>
            <a:r>
              <a:rPr lang="en-US" altLang="ja-JP" dirty="0" err="1">
                <a:latin typeface="Gill Sans MT" panose="020B0502020104020203" pitchFamily="34" charset="0"/>
              </a:rPr>
              <a:t>msg</a:t>
            </a:r>
            <a:r>
              <a:rPr lang="en-US" altLang="ja-JP" dirty="0">
                <a:latin typeface="Gill Sans MT" panose="020B0502020104020203" pitchFamily="34" charset="0"/>
              </a:rPr>
              <a:t> </a:t>
            </a:r>
          </a:p>
          <a:p>
            <a:endParaRPr lang="en-US" altLang="en-US" dirty="0"/>
          </a:p>
        </p:txBody>
      </p:sp>
      <p:sp>
        <p:nvSpPr>
          <p:cNvPr id="88068"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FE23435C-B014-43A4-A0A8-98AB8D574A60}" type="slidenum">
              <a:rPr lang="en-US" altLang="en-US" sz="1200">
                <a:latin typeface="Tahoma" panose="020B0604030504040204" pitchFamily="34" charset="0"/>
              </a:rPr>
              <a:pPr/>
              <a:t>43</a:t>
            </a:fld>
            <a:endParaRPr lang="en-US" altLang="en-US" sz="1200">
              <a:latin typeface="Tahoma" panose="020B0604030504040204" pitchFamily="34" charset="0"/>
            </a:endParaRPr>
          </a:p>
        </p:txBody>
      </p:sp>
      <p:sp>
        <p:nvSpPr>
          <p:cNvPr id="88069"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438150" y="255588"/>
            <a:ext cx="6824663" cy="898525"/>
          </a:xfrm>
        </p:spPr>
        <p:txBody>
          <a:bodyPr/>
          <a:lstStyle/>
          <a:p>
            <a:pPr>
              <a:defRPr/>
            </a:pPr>
            <a:r>
              <a:rPr lang="en-US" sz="4000">
                <a:ea typeface="ＭＳ Ｐゴシック" charset="0"/>
                <a:cs typeface="+mj-cs"/>
              </a:rPr>
              <a:t>DHCP client-server scenario</a:t>
            </a:r>
          </a:p>
        </p:txBody>
      </p:sp>
      <p:sp>
        <p:nvSpPr>
          <p:cNvPr id="90114" name="Rectangle 3"/>
          <p:cNvSpPr>
            <a:spLocks noChangeArrowheads="1"/>
          </p:cNvSpPr>
          <p:nvPr/>
        </p:nvSpPr>
        <p:spPr bwMode="auto">
          <a:xfrm>
            <a:off x="2408238" y="6037263"/>
            <a:ext cx="4978400" cy="319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0115" name="Text Box 97"/>
          <p:cNvSpPr txBox="1">
            <a:spLocks noChangeArrowheads="1"/>
          </p:cNvSpPr>
          <p:nvPr/>
        </p:nvSpPr>
        <p:spPr bwMode="auto">
          <a:xfrm>
            <a:off x="869950" y="190341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a:t>223.1.1.0/24</a:t>
            </a:r>
          </a:p>
        </p:txBody>
      </p:sp>
      <p:sp>
        <p:nvSpPr>
          <p:cNvPr id="90116" name="Text Box 98"/>
          <p:cNvSpPr txBox="1">
            <a:spLocks noChangeArrowheads="1"/>
          </p:cNvSpPr>
          <p:nvPr/>
        </p:nvSpPr>
        <p:spPr bwMode="auto">
          <a:xfrm>
            <a:off x="4348163" y="439896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a:t>223.1.2.0/24</a:t>
            </a:r>
          </a:p>
        </p:txBody>
      </p:sp>
      <p:sp>
        <p:nvSpPr>
          <p:cNvPr id="90117" name="Text Box 99"/>
          <p:cNvSpPr txBox="1">
            <a:spLocks noChangeArrowheads="1"/>
          </p:cNvSpPr>
          <p:nvPr/>
        </p:nvSpPr>
        <p:spPr bwMode="auto">
          <a:xfrm>
            <a:off x="2651125" y="599281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a:t>223.1.3.0/24</a:t>
            </a:r>
          </a:p>
        </p:txBody>
      </p:sp>
      <p:sp>
        <p:nvSpPr>
          <p:cNvPr id="90118" name="Rectangle 100"/>
          <p:cNvSpPr>
            <a:spLocks noChangeArrowheads="1"/>
          </p:cNvSpPr>
          <p:nvPr/>
        </p:nvSpPr>
        <p:spPr bwMode="auto">
          <a:xfrm>
            <a:off x="1663700" y="4233863"/>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0119" name="Freeform 101"/>
          <p:cNvSpPr>
            <a:spLocks/>
          </p:cNvSpPr>
          <p:nvPr/>
        </p:nvSpPr>
        <p:spPr bwMode="auto">
          <a:xfrm>
            <a:off x="1076325" y="2173288"/>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120" name="Freeform 102"/>
          <p:cNvSpPr>
            <a:spLocks/>
          </p:cNvSpPr>
          <p:nvPr/>
        </p:nvSpPr>
        <p:spPr bwMode="auto">
          <a:xfrm>
            <a:off x="3603625" y="2482850"/>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121" name="Freeform 103"/>
          <p:cNvSpPr>
            <a:spLocks/>
          </p:cNvSpPr>
          <p:nvPr/>
        </p:nvSpPr>
        <p:spPr bwMode="auto">
          <a:xfrm>
            <a:off x="2276475" y="3916363"/>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0122" name="Line 104"/>
          <p:cNvSpPr>
            <a:spLocks noChangeShapeType="1"/>
          </p:cNvSpPr>
          <p:nvPr/>
        </p:nvSpPr>
        <p:spPr bwMode="auto">
          <a:xfrm>
            <a:off x="1625600" y="2695575"/>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3" name="Line 106"/>
          <p:cNvSpPr>
            <a:spLocks noChangeShapeType="1"/>
          </p:cNvSpPr>
          <p:nvPr/>
        </p:nvSpPr>
        <p:spPr bwMode="auto">
          <a:xfrm flipV="1">
            <a:off x="1674813" y="3416300"/>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4" name="Line 107"/>
          <p:cNvSpPr>
            <a:spLocks noChangeShapeType="1"/>
          </p:cNvSpPr>
          <p:nvPr/>
        </p:nvSpPr>
        <p:spPr bwMode="auto">
          <a:xfrm>
            <a:off x="1635125" y="3967163"/>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5" name="Line 108"/>
          <p:cNvSpPr>
            <a:spLocks noChangeShapeType="1"/>
          </p:cNvSpPr>
          <p:nvPr/>
        </p:nvSpPr>
        <p:spPr bwMode="auto">
          <a:xfrm flipV="1">
            <a:off x="2478088" y="3544888"/>
            <a:ext cx="56197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6" name="Text Box 109"/>
          <p:cNvSpPr txBox="1">
            <a:spLocks noChangeArrowheads="1"/>
          </p:cNvSpPr>
          <p:nvPr/>
        </p:nvSpPr>
        <p:spPr bwMode="auto">
          <a:xfrm>
            <a:off x="1673225" y="2370138"/>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223.1.1.1</a:t>
            </a:r>
            <a:endParaRPr lang="en-US" altLang="en-US" sz="1400">
              <a:latin typeface="Comic Sans MS" panose="030F0702030302020204" pitchFamily="66" charset="0"/>
            </a:endParaRPr>
          </a:p>
        </p:txBody>
      </p:sp>
      <p:sp>
        <p:nvSpPr>
          <p:cNvPr id="90127" name="Text Box 111"/>
          <p:cNvSpPr txBox="1">
            <a:spLocks noChangeArrowheads="1"/>
          </p:cNvSpPr>
          <p:nvPr/>
        </p:nvSpPr>
        <p:spPr bwMode="auto">
          <a:xfrm>
            <a:off x="1558925" y="3995738"/>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223.1.1.3</a:t>
            </a:r>
            <a:endParaRPr lang="en-US" altLang="en-US" sz="1400">
              <a:latin typeface="Comic Sans MS" panose="030F0702030302020204" pitchFamily="66" charset="0"/>
            </a:endParaRPr>
          </a:p>
        </p:txBody>
      </p:sp>
      <p:sp>
        <p:nvSpPr>
          <p:cNvPr id="90128" name="Text Box 112"/>
          <p:cNvSpPr txBox="1">
            <a:spLocks noChangeArrowheads="1"/>
          </p:cNvSpPr>
          <p:nvPr/>
        </p:nvSpPr>
        <p:spPr bwMode="auto">
          <a:xfrm>
            <a:off x="2305050" y="323532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223.1.1.4</a:t>
            </a:r>
            <a:endParaRPr lang="en-US" altLang="en-US" sz="1400">
              <a:latin typeface="Comic Sans MS" panose="030F0702030302020204" pitchFamily="66" charset="0"/>
            </a:endParaRPr>
          </a:p>
        </p:txBody>
      </p:sp>
      <p:sp>
        <p:nvSpPr>
          <p:cNvPr id="90129" name="Line 113"/>
          <p:cNvSpPr>
            <a:spLocks noChangeShapeType="1"/>
          </p:cNvSpPr>
          <p:nvPr/>
        </p:nvSpPr>
        <p:spPr bwMode="auto">
          <a:xfrm flipV="1">
            <a:off x="3552825" y="3546475"/>
            <a:ext cx="5334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0" name="Text Box 114"/>
          <p:cNvSpPr txBox="1">
            <a:spLocks noChangeArrowheads="1"/>
          </p:cNvSpPr>
          <p:nvPr/>
        </p:nvSpPr>
        <p:spPr bwMode="auto">
          <a:xfrm>
            <a:off x="3425825" y="323691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223.1.2.9</a:t>
            </a:r>
            <a:endParaRPr lang="en-US" altLang="en-US" sz="1400">
              <a:latin typeface="Comic Sans MS" panose="030F0702030302020204" pitchFamily="66" charset="0"/>
            </a:endParaRPr>
          </a:p>
        </p:txBody>
      </p:sp>
      <p:sp>
        <p:nvSpPr>
          <p:cNvPr id="90131" name="Line 116"/>
          <p:cNvSpPr>
            <a:spLocks noChangeShapeType="1"/>
          </p:cNvSpPr>
          <p:nvPr/>
        </p:nvSpPr>
        <p:spPr bwMode="auto">
          <a:xfrm>
            <a:off x="4745038" y="285750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2" name="Line 117"/>
          <p:cNvSpPr>
            <a:spLocks noChangeShapeType="1"/>
          </p:cNvSpPr>
          <p:nvPr/>
        </p:nvSpPr>
        <p:spPr bwMode="auto">
          <a:xfrm>
            <a:off x="4799013" y="413385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3" name="Line 120"/>
          <p:cNvSpPr>
            <a:spLocks noChangeShapeType="1"/>
          </p:cNvSpPr>
          <p:nvPr/>
        </p:nvSpPr>
        <p:spPr bwMode="auto">
          <a:xfrm flipH="1">
            <a:off x="3311525" y="3886200"/>
            <a:ext cx="3175" cy="7080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4" name="Line 122"/>
          <p:cNvSpPr>
            <a:spLocks noChangeShapeType="1"/>
          </p:cNvSpPr>
          <p:nvPr/>
        </p:nvSpPr>
        <p:spPr bwMode="auto">
          <a:xfrm flipH="1" flipV="1">
            <a:off x="2736850" y="523081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5" name="Line 123"/>
          <p:cNvSpPr>
            <a:spLocks noChangeShapeType="1"/>
          </p:cNvSpPr>
          <p:nvPr/>
        </p:nvSpPr>
        <p:spPr bwMode="auto">
          <a:xfrm flipH="1" flipV="1">
            <a:off x="3878263" y="516413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36" name="Text Box 124"/>
          <p:cNvSpPr txBox="1">
            <a:spLocks noChangeArrowheads="1"/>
          </p:cNvSpPr>
          <p:nvPr/>
        </p:nvSpPr>
        <p:spPr bwMode="auto">
          <a:xfrm>
            <a:off x="3849688" y="504190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223.1.3.2</a:t>
            </a:r>
            <a:endParaRPr lang="en-US" altLang="en-US" sz="1400">
              <a:latin typeface="Comic Sans MS" panose="030F0702030302020204" pitchFamily="66" charset="0"/>
            </a:endParaRPr>
          </a:p>
        </p:txBody>
      </p:sp>
      <p:sp>
        <p:nvSpPr>
          <p:cNvPr id="90137" name="Text Box 127"/>
          <p:cNvSpPr txBox="1">
            <a:spLocks noChangeArrowheads="1"/>
          </p:cNvSpPr>
          <p:nvPr/>
        </p:nvSpPr>
        <p:spPr bwMode="auto">
          <a:xfrm>
            <a:off x="1701800" y="5053013"/>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223.1.3.1</a:t>
            </a:r>
            <a:endParaRPr lang="en-US" altLang="en-US" sz="1400">
              <a:latin typeface="Comic Sans MS" panose="030F0702030302020204" pitchFamily="66" charset="0"/>
            </a:endParaRPr>
          </a:p>
        </p:txBody>
      </p:sp>
      <p:grpSp>
        <p:nvGrpSpPr>
          <p:cNvPr id="90138" name="Group 129"/>
          <p:cNvGrpSpPr>
            <a:grpSpLocks/>
          </p:cNvGrpSpPr>
          <p:nvPr/>
        </p:nvGrpSpPr>
        <p:grpSpPr bwMode="auto">
          <a:xfrm>
            <a:off x="1071563" y="2397125"/>
            <a:ext cx="641350" cy="558800"/>
            <a:chOff x="-44" y="1473"/>
            <a:chExt cx="981" cy="1105"/>
          </a:xfrm>
        </p:grpSpPr>
        <p:pic>
          <p:nvPicPr>
            <p:cNvPr id="90238" name="Picture 13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9" name="Freeform 13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90139" name="Group 132"/>
          <p:cNvGrpSpPr>
            <a:grpSpLocks/>
          </p:cNvGrpSpPr>
          <p:nvPr/>
        </p:nvGrpSpPr>
        <p:grpSpPr bwMode="auto">
          <a:xfrm>
            <a:off x="1066800" y="3006725"/>
            <a:ext cx="641350" cy="558800"/>
            <a:chOff x="-44" y="1473"/>
            <a:chExt cx="981" cy="1105"/>
          </a:xfrm>
        </p:grpSpPr>
        <p:pic>
          <p:nvPicPr>
            <p:cNvPr id="90236" name="Picture 13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7" name="Freeform 13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90140" name="Group 135"/>
          <p:cNvGrpSpPr>
            <a:grpSpLocks/>
          </p:cNvGrpSpPr>
          <p:nvPr/>
        </p:nvGrpSpPr>
        <p:grpSpPr bwMode="auto">
          <a:xfrm>
            <a:off x="1095375" y="3616325"/>
            <a:ext cx="641350" cy="558800"/>
            <a:chOff x="-44" y="1473"/>
            <a:chExt cx="981" cy="1105"/>
          </a:xfrm>
        </p:grpSpPr>
        <p:pic>
          <p:nvPicPr>
            <p:cNvPr id="90234" name="Picture 13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5" name="Freeform 137"/>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90141" name="Group 138"/>
          <p:cNvGrpSpPr>
            <a:grpSpLocks/>
          </p:cNvGrpSpPr>
          <p:nvPr/>
        </p:nvGrpSpPr>
        <p:grpSpPr bwMode="auto">
          <a:xfrm flipH="1">
            <a:off x="4803775" y="2565400"/>
            <a:ext cx="641350" cy="558800"/>
            <a:chOff x="-44" y="1473"/>
            <a:chExt cx="981" cy="1105"/>
          </a:xfrm>
        </p:grpSpPr>
        <p:pic>
          <p:nvPicPr>
            <p:cNvPr id="90232" name="Picture 13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3" name="Freeform 140"/>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90142" name="Group 141"/>
          <p:cNvGrpSpPr>
            <a:grpSpLocks/>
          </p:cNvGrpSpPr>
          <p:nvPr/>
        </p:nvGrpSpPr>
        <p:grpSpPr bwMode="auto">
          <a:xfrm flipH="1">
            <a:off x="4878388" y="3844925"/>
            <a:ext cx="641350" cy="558800"/>
            <a:chOff x="-44" y="1473"/>
            <a:chExt cx="981" cy="1105"/>
          </a:xfrm>
        </p:grpSpPr>
        <p:pic>
          <p:nvPicPr>
            <p:cNvPr id="90230" name="Picture 142"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31" name="Freeform 143"/>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90143" name="Group 144"/>
          <p:cNvGrpSpPr>
            <a:grpSpLocks/>
          </p:cNvGrpSpPr>
          <p:nvPr/>
        </p:nvGrpSpPr>
        <p:grpSpPr bwMode="auto">
          <a:xfrm flipH="1">
            <a:off x="3670300" y="5368925"/>
            <a:ext cx="641350" cy="558800"/>
            <a:chOff x="-44" y="1473"/>
            <a:chExt cx="981" cy="1105"/>
          </a:xfrm>
        </p:grpSpPr>
        <p:pic>
          <p:nvPicPr>
            <p:cNvPr id="90228" name="Picture 145"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29" name="Freeform 146"/>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90144" name="Group 147"/>
          <p:cNvGrpSpPr>
            <a:grpSpLocks/>
          </p:cNvGrpSpPr>
          <p:nvPr/>
        </p:nvGrpSpPr>
        <p:grpSpPr bwMode="auto">
          <a:xfrm flipH="1">
            <a:off x="2506663" y="5410200"/>
            <a:ext cx="641350" cy="558800"/>
            <a:chOff x="-44" y="1473"/>
            <a:chExt cx="981" cy="1105"/>
          </a:xfrm>
        </p:grpSpPr>
        <p:pic>
          <p:nvPicPr>
            <p:cNvPr id="90226" name="Picture 14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227" name="Freeform 14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90145" name="Group 150"/>
          <p:cNvGrpSpPr>
            <a:grpSpLocks/>
          </p:cNvGrpSpPr>
          <p:nvPr/>
        </p:nvGrpSpPr>
        <p:grpSpPr bwMode="auto">
          <a:xfrm>
            <a:off x="2935288" y="3503613"/>
            <a:ext cx="698500" cy="355600"/>
            <a:chOff x="4396" y="1245"/>
            <a:chExt cx="672" cy="248"/>
          </a:xfrm>
        </p:grpSpPr>
        <p:sp>
          <p:nvSpPr>
            <p:cNvPr id="9021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latin typeface="Times New Roman" panose="02020603050405020304" pitchFamily="18" charset="0"/>
                <a:cs typeface="Arial" panose="020B0604020202020204" pitchFamily="34" charset="0"/>
              </a:endParaRPr>
            </a:p>
          </p:txBody>
        </p:sp>
        <p:sp>
          <p:nvSpPr>
            <p:cNvPr id="9021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400">
                <a:latin typeface="Times New Roman" panose="02020603050405020304" pitchFamily="18" charset="0"/>
                <a:cs typeface="Arial" panose="020B0604020202020204" pitchFamily="34" charset="0"/>
              </a:endParaRPr>
            </a:p>
          </p:txBody>
        </p:sp>
        <p:sp>
          <p:nvSpPr>
            <p:cNvPr id="9022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latin typeface="Times New Roman" panose="02020603050405020304" pitchFamily="18" charset="0"/>
                <a:cs typeface="Arial" panose="020B0604020202020204" pitchFamily="34" charset="0"/>
              </a:endParaRPr>
            </a:p>
          </p:txBody>
        </p:sp>
        <p:grpSp>
          <p:nvGrpSpPr>
            <p:cNvPr id="90221" name="Group 154"/>
            <p:cNvGrpSpPr>
              <a:grpSpLocks/>
            </p:cNvGrpSpPr>
            <p:nvPr/>
          </p:nvGrpSpPr>
          <p:grpSpPr bwMode="auto">
            <a:xfrm>
              <a:off x="4530" y="1287"/>
              <a:ext cx="377" cy="75"/>
              <a:chOff x="2468" y="1332"/>
              <a:chExt cx="310" cy="60"/>
            </a:xfrm>
          </p:grpSpPr>
          <p:sp>
            <p:nvSpPr>
              <p:cNvPr id="90224" name="Freeform 1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225" name="Freeform 1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0222" name="Line 15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223" name="Line 15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0146" name="Rectangle 162"/>
          <p:cNvSpPr>
            <a:spLocks noChangeArrowheads="1"/>
          </p:cNvSpPr>
          <p:nvPr/>
        </p:nvSpPr>
        <p:spPr bwMode="auto">
          <a:xfrm>
            <a:off x="1789113" y="3119438"/>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147" name="Text Box 110"/>
          <p:cNvSpPr txBox="1">
            <a:spLocks noChangeArrowheads="1"/>
          </p:cNvSpPr>
          <p:nvPr/>
        </p:nvSpPr>
        <p:spPr bwMode="auto">
          <a:xfrm>
            <a:off x="1624013" y="302577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223.1.1.2</a:t>
            </a:r>
            <a:endParaRPr lang="en-US" altLang="en-US" sz="1400">
              <a:latin typeface="Comic Sans MS" panose="030F0702030302020204" pitchFamily="66" charset="0"/>
            </a:endParaRPr>
          </a:p>
        </p:txBody>
      </p:sp>
      <p:sp>
        <p:nvSpPr>
          <p:cNvPr id="90148" name="Rectangle 165"/>
          <p:cNvSpPr>
            <a:spLocks noChangeArrowheads="1"/>
          </p:cNvSpPr>
          <p:nvPr/>
        </p:nvSpPr>
        <p:spPr bwMode="auto">
          <a:xfrm>
            <a:off x="4530725" y="3829050"/>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149" name="Rectangle 166"/>
          <p:cNvSpPr>
            <a:spLocks noChangeArrowheads="1"/>
          </p:cNvSpPr>
          <p:nvPr/>
        </p:nvSpPr>
        <p:spPr bwMode="auto">
          <a:xfrm>
            <a:off x="3178175" y="4014788"/>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150" name="Text Box 128"/>
          <p:cNvSpPr txBox="1">
            <a:spLocks noChangeArrowheads="1"/>
          </p:cNvSpPr>
          <p:nvPr/>
        </p:nvSpPr>
        <p:spPr bwMode="auto">
          <a:xfrm>
            <a:off x="2801938" y="3976688"/>
            <a:ext cx="1033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223.1.3.27</a:t>
            </a:r>
            <a:endParaRPr lang="en-US" altLang="en-US" sz="1400">
              <a:latin typeface="Comic Sans MS" panose="030F0702030302020204" pitchFamily="66" charset="0"/>
            </a:endParaRPr>
          </a:p>
        </p:txBody>
      </p:sp>
      <p:sp>
        <p:nvSpPr>
          <p:cNvPr id="90151" name="Text Box 118"/>
          <p:cNvSpPr txBox="1">
            <a:spLocks noChangeArrowheads="1"/>
          </p:cNvSpPr>
          <p:nvPr/>
        </p:nvSpPr>
        <p:spPr bwMode="auto">
          <a:xfrm>
            <a:off x="3900488" y="3843338"/>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223.1.2.2</a:t>
            </a:r>
            <a:endParaRPr lang="en-US" altLang="en-US" sz="1400">
              <a:latin typeface="Comic Sans MS" panose="030F0702030302020204" pitchFamily="66" charset="0"/>
            </a:endParaRPr>
          </a:p>
        </p:txBody>
      </p:sp>
      <p:sp>
        <p:nvSpPr>
          <p:cNvPr id="90152" name="Text Box 119"/>
          <p:cNvSpPr txBox="1">
            <a:spLocks noChangeArrowheads="1"/>
          </p:cNvSpPr>
          <p:nvPr/>
        </p:nvSpPr>
        <p:spPr bwMode="auto">
          <a:xfrm>
            <a:off x="4730750" y="232727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223.1.2.1</a:t>
            </a:r>
            <a:endParaRPr lang="en-US" altLang="en-US" sz="1400">
              <a:latin typeface="Comic Sans MS" panose="030F0702030302020204" pitchFamily="66" charset="0"/>
            </a:endParaRPr>
          </a:p>
        </p:txBody>
      </p:sp>
      <p:sp>
        <p:nvSpPr>
          <p:cNvPr id="90153" name="Text Box 168"/>
          <p:cNvSpPr txBox="1">
            <a:spLocks noChangeArrowheads="1"/>
          </p:cNvSpPr>
          <p:nvPr/>
        </p:nvSpPr>
        <p:spPr bwMode="auto">
          <a:xfrm>
            <a:off x="3465513" y="1760538"/>
            <a:ext cx="906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2000" i="1">
                <a:solidFill>
                  <a:srgbClr val="CC0000"/>
                </a:solidFill>
              </a:rPr>
              <a:t>DHCP</a:t>
            </a:r>
          </a:p>
          <a:p>
            <a:pPr>
              <a:lnSpc>
                <a:spcPct val="85000"/>
              </a:lnSpc>
            </a:pPr>
            <a:r>
              <a:rPr lang="en-US" altLang="en-US" sz="2000" i="1">
                <a:solidFill>
                  <a:srgbClr val="CC0000"/>
                </a:solidFill>
              </a:rPr>
              <a:t>server</a:t>
            </a:r>
          </a:p>
        </p:txBody>
      </p:sp>
      <p:sp>
        <p:nvSpPr>
          <p:cNvPr id="90154" name="Text Box 170"/>
          <p:cNvSpPr txBox="1">
            <a:spLocks noChangeArrowheads="1"/>
          </p:cNvSpPr>
          <p:nvPr/>
        </p:nvSpPr>
        <p:spPr bwMode="auto">
          <a:xfrm>
            <a:off x="6627813" y="3059113"/>
            <a:ext cx="1820862"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2000" i="1"/>
              <a:t>arriving </a:t>
            </a:r>
            <a:r>
              <a:rPr lang="en-US" altLang="en-US" sz="2000" i="1">
                <a:solidFill>
                  <a:srgbClr val="CC0000"/>
                </a:solidFill>
              </a:rPr>
              <a:t>DHCP</a:t>
            </a:r>
          </a:p>
          <a:p>
            <a:pPr>
              <a:lnSpc>
                <a:spcPct val="85000"/>
              </a:lnSpc>
            </a:pPr>
            <a:r>
              <a:rPr lang="en-US" altLang="en-US" sz="2000" i="1">
                <a:solidFill>
                  <a:srgbClr val="CC0000"/>
                </a:solidFill>
              </a:rPr>
              <a:t>client</a:t>
            </a:r>
            <a:r>
              <a:rPr lang="en-US" altLang="en-US" sz="2000" i="1"/>
              <a:t> needs </a:t>
            </a:r>
          </a:p>
          <a:p>
            <a:pPr>
              <a:lnSpc>
                <a:spcPct val="85000"/>
              </a:lnSpc>
            </a:pPr>
            <a:r>
              <a:rPr lang="en-US" altLang="en-US" sz="2000" i="1"/>
              <a:t>address in this</a:t>
            </a:r>
          </a:p>
          <a:p>
            <a:pPr>
              <a:lnSpc>
                <a:spcPct val="85000"/>
              </a:lnSpc>
            </a:pPr>
            <a:r>
              <a:rPr lang="en-US" altLang="en-US" sz="2000" i="1"/>
              <a:t>network</a:t>
            </a:r>
          </a:p>
        </p:txBody>
      </p:sp>
      <p:grpSp>
        <p:nvGrpSpPr>
          <p:cNvPr id="90155" name="Group 195"/>
          <p:cNvGrpSpPr>
            <a:grpSpLocks/>
          </p:cNvGrpSpPr>
          <p:nvPr/>
        </p:nvGrpSpPr>
        <p:grpSpPr bwMode="auto">
          <a:xfrm>
            <a:off x="3873500" y="2395538"/>
            <a:ext cx="401638" cy="681037"/>
            <a:chOff x="4140" y="429"/>
            <a:chExt cx="1425" cy="2396"/>
          </a:xfrm>
        </p:grpSpPr>
        <p:sp>
          <p:nvSpPr>
            <p:cNvPr id="90186" name="Freeform 196"/>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87" name="Rectangle 197"/>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188" name="Freeform 198"/>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89" name="Freeform 199"/>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90" name="Rectangle 200"/>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nvGrpSpPr>
            <p:cNvPr id="90191" name="Group 201"/>
            <p:cNvGrpSpPr>
              <a:grpSpLocks/>
            </p:cNvGrpSpPr>
            <p:nvPr/>
          </p:nvGrpSpPr>
          <p:grpSpPr bwMode="auto">
            <a:xfrm>
              <a:off x="4749" y="668"/>
              <a:ext cx="581" cy="145"/>
              <a:chOff x="614" y="2568"/>
              <a:chExt cx="725" cy="139"/>
            </a:xfrm>
          </p:grpSpPr>
          <p:sp>
            <p:nvSpPr>
              <p:cNvPr id="90216" name="AutoShape 202"/>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17" name="AutoShape 203"/>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sp>
          <p:nvSpPr>
            <p:cNvPr id="90192" name="Rectangle 204"/>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nvGrpSpPr>
            <p:cNvPr id="90193" name="Group 205"/>
            <p:cNvGrpSpPr>
              <a:grpSpLocks/>
            </p:cNvGrpSpPr>
            <p:nvPr/>
          </p:nvGrpSpPr>
          <p:grpSpPr bwMode="auto">
            <a:xfrm>
              <a:off x="4747" y="994"/>
              <a:ext cx="581" cy="134"/>
              <a:chOff x="614" y="2568"/>
              <a:chExt cx="725" cy="139"/>
            </a:xfrm>
          </p:grpSpPr>
          <p:sp>
            <p:nvSpPr>
              <p:cNvPr id="90214" name="AutoShape 206"/>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15" name="AutoShape 207"/>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sp>
          <p:nvSpPr>
            <p:cNvPr id="90194" name="Rectangle 208"/>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195" name="Rectangle 209"/>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nvGrpSpPr>
            <p:cNvPr id="90196" name="Group 210"/>
            <p:cNvGrpSpPr>
              <a:grpSpLocks/>
            </p:cNvGrpSpPr>
            <p:nvPr/>
          </p:nvGrpSpPr>
          <p:grpSpPr bwMode="auto">
            <a:xfrm>
              <a:off x="4735" y="1627"/>
              <a:ext cx="582" cy="151"/>
              <a:chOff x="614" y="2568"/>
              <a:chExt cx="725" cy="139"/>
            </a:xfrm>
          </p:grpSpPr>
          <p:sp>
            <p:nvSpPr>
              <p:cNvPr id="90212" name="AutoShape 211"/>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13" name="AutoShape 212"/>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sp>
          <p:nvSpPr>
            <p:cNvPr id="90197" name="Freeform 213"/>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0198" name="Group 214"/>
            <p:cNvGrpSpPr>
              <a:grpSpLocks/>
            </p:cNvGrpSpPr>
            <p:nvPr/>
          </p:nvGrpSpPr>
          <p:grpSpPr bwMode="auto">
            <a:xfrm>
              <a:off x="4739" y="1327"/>
              <a:ext cx="582" cy="139"/>
              <a:chOff x="614" y="2568"/>
              <a:chExt cx="725" cy="139"/>
            </a:xfrm>
          </p:grpSpPr>
          <p:sp>
            <p:nvSpPr>
              <p:cNvPr id="90210" name="AutoShape 215"/>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11" name="AutoShape 216"/>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sp>
          <p:nvSpPr>
            <p:cNvPr id="90199" name="Rectangle 217"/>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00" name="Freeform 218"/>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01" name="Freeform 219"/>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02" name="Oval 220"/>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03" name="Freeform 221"/>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204" name="AutoShape 222"/>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05" name="AutoShape 223"/>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06" name="Oval 224"/>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07" name="Oval 225"/>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400">
                <a:solidFill>
                  <a:srgbClr val="FF0000"/>
                </a:solidFill>
                <a:cs typeface="Arial" panose="020B0604020202020204" pitchFamily="34" charset="0"/>
              </a:endParaRPr>
            </a:p>
          </p:txBody>
        </p:sp>
        <p:sp>
          <p:nvSpPr>
            <p:cNvPr id="90208" name="Oval 226"/>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90209" name="Rectangle 227"/>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grpSp>
        <p:nvGrpSpPr>
          <p:cNvPr id="90156" name="Group 231"/>
          <p:cNvGrpSpPr>
            <a:grpSpLocks/>
          </p:cNvGrpSpPr>
          <p:nvPr/>
        </p:nvGrpSpPr>
        <p:grpSpPr bwMode="auto">
          <a:xfrm>
            <a:off x="5486400" y="3141663"/>
            <a:ext cx="1101725" cy="549275"/>
            <a:chOff x="3428" y="1798"/>
            <a:chExt cx="694" cy="346"/>
          </a:xfrm>
        </p:grpSpPr>
        <p:grpSp>
          <p:nvGrpSpPr>
            <p:cNvPr id="90162" name="Group 229"/>
            <p:cNvGrpSpPr>
              <a:grpSpLocks/>
            </p:cNvGrpSpPr>
            <p:nvPr/>
          </p:nvGrpSpPr>
          <p:grpSpPr bwMode="auto">
            <a:xfrm>
              <a:off x="3628" y="1798"/>
              <a:ext cx="494" cy="346"/>
              <a:chOff x="4420" y="878"/>
              <a:chExt cx="614" cy="458"/>
            </a:xfrm>
          </p:grpSpPr>
          <p:pic>
            <p:nvPicPr>
              <p:cNvPr id="90164" name="Picture 173" descr="laptop_keyboa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5" name="Freeform 174"/>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90166" name="Picture 175" descr="sc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7" name="Freeform 176"/>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68" name="Freeform 177"/>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69" name="Freeform 178"/>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70" name="Freeform 179"/>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71" name="Freeform 180"/>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72" name="Freeform 181"/>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0173" name="Group 182"/>
              <p:cNvGrpSpPr>
                <a:grpSpLocks/>
              </p:cNvGrpSpPr>
              <p:nvPr/>
            </p:nvGrpSpPr>
            <p:grpSpPr bwMode="auto">
              <a:xfrm>
                <a:off x="4584" y="1203"/>
                <a:ext cx="119" cy="53"/>
                <a:chOff x="1740" y="2642"/>
                <a:chExt cx="752" cy="327"/>
              </a:xfrm>
            </p:grpSpPr>
            <p:sp>
              <p:nvSpPr>
                <p:cNvPr id="90180" name="Freeform 1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81" name="Freeform 1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82" name="Freeform 1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83" name="Freeform 1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84" name="Freeform 1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85" name="Freeform 1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0174" name="Freeform 189"/>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75" name="Freeform 190"/>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76" name="Freeform 191"/>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77" name="Freeform 192"/>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78" name="Freeform 193"/>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179" name="Freeform 194"/>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0163" name="Line 230"/>
            <p:cNvSpPr>
              <a:spLocks noChangeShapeType="1"/>
            </p:cNvSpPr>
            <p:nvPr/>
          </p:nvSpPr>
          <p:spPr bwMode="auto">
            <a:xfrm flipH="1">
              <a:off x="3428" y="2002"/>
              <a:ext cx="2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90157" name="AutoShape 232"/>
          <p:cNvSpPr>
            <a:spLocks noChangeArrowheads="1"/>
          </p:cNvSpPr>
          <p:nvPr/>
        </p:nvSpPr>
        <p:spPr bwMode="auto">
          <a:xfrm>
            <a:off x="5754688" y="3698875"/>
            <a:ext cx="976312" cy="374650"/>
          </a:xfrm>
          <a:prstGeom prst="leftArrow">
            <a:avLst>
              <a:gd name="adj1" fmla="val 50000"/>
              <a:gd name="adj2" fmla="val 65148"/>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0158" name="Line 233"/>
          <p:cNvSpPr>
            <a:spLocks noChangeShapeType="1"/>
          </p:cNvSpPr>
          <p:nvPr/>
        </p:nvSpPr>
        <p:spPr bwMode="auto">
          <a:xfrm flipH="1">
            <a:off x="4268788" y="2954338"/>
            <a:ext cx="3143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pic>
        <p:nvPicPr>
          <p:cNvPr id="90159" name="Picture 235" descr="underline_bas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 y="931863"/>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E6BDD135-F4BF-404F-BF6E-026B2058FBB7}" type="slidenum">
              <a:rPr lang="en-US" altLang="en-US" sz="1200">
                <a:latin typeface="Tahoma" panose="020B0604030504040204" pitchFamily="34" charset="0"/>
              </a:rPr>
              <a:pPr/>
              <a:t>44</a:t>
            </a:fld>
            <a:endParaRPr lang="en-US" altLang="en-US" sz="1200">
              <a:latin typeface="Tahoma" panose="020B0604030504040204" pitchFamily="34" charset="0"/>
            </a:endParaRPr>
          </a:p>
        </p:txBody>
      </p:sp>
      <p:sp>
        <p:nvSpPr>
          <p:cNvPr id="9016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7"/>
          <p:cNvSpPr txBox="1">
            <a:spLocks noChangeArrowheads="1"/>
          </p:cNvSpPr>
          <p:nvPr/>
        </p:nvSpPr>
        <p:spPr bwMode="auto">
          <a:xfrm>
            <a:off x="881063" y="1270000"/>
            <a:ext cx="2341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CC0000"/>
                </a:solidFill>
              </a:rPr>
              <a:t>DHCP server: 223.1.2.5</a:t>
            </a:r>
          </a:p>
        </p:txBody>
      </p:sp>
      <p:sp>
        <p:nvSpPr>
          <p:cNvPr id="92162" name="Text Box 8"/>
          <p:cNvSpPr txBox="1">
            <a:spLocks noChangeArrowheads="1"/>
          </p:cNvSpPr>
          <p:nvPr/>
        </p:nvSpPr>
        <p:spPr bwMode="auto">
          <a:xfrm>
            <a:off x="6037263" y="1311275"/>
            <a:ext cx="8493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600">
                <a:solidFill>
                  <a:srgbClr val="CC0000"/>
                </a:solidFill>
              </a:rPr>
              <a:t>arriving</a:t>
            </a:r>
          </a:p>
          <a:p>
            <a:pPr algn="ctr">
              <a:lnSpc>
                <a:spcPct val="85000"/>
              </a:lnSpc>
            </a:pPr>
            <a:r>
              <a:rPr lang="en-US" altLang="en-US" sz="1600">
                <a:solidFill>
                  <a:srgbClr val="CC0000"/>
                </a:solidFill>
              </a:rPr>
              <a:t> client</a:t>
            </a:r>
          </a:p>
        </p:txBody>
      </p:sp>
      <p:sp>
        <p:nvSpPr>
          <p:cNvPr id="92163" name="Line 10"/>
          <p:cNvSpPr>
            <a:spLocks noChangeShapeType="1"/>
          </p:cNvSpPr>
          <p:nvPr/>
        </p:nvSpPr>
        <p:spPr bwMode="auto">
          <a:xfrm flipH="1">
            <a:off x="1816100" y="2163763"/>
            <a:ext cx="11113" cy="4027487"/>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164" name="Line 11"/>
          <p:cNvSpPr>
            <a:spLocks noChangeShapeType="1"/>
          </p:cNvSpPr>
          <p:nvPr/>
        </p:nvSpPr>
        <p:spPr bwMode="auto">
          <a:xfrm flipH="1">
            <a:off x="6342063" y="2239963"/>
            <a:ext cx="11112" cy="4140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 name="Group 5"/>
          <p:cNvGrpSpPr>
            <a:grpSpLocks/>
          </p:cNvGrpSpPr>
          <p:nvPr/>
        </p:nvGrpSpPr>
        <p:grpSpPr bwMode="auto">
          <a:xfrm>
            <a:off x="1860550" y="1343025"/>
            <a:ext cx="4395788" cy="1401763"/>
            <a:chOff x="1860550" y="1343025"/>
            <a:chExt cx="4395788" cy="1401763"/>
          </a:xfrm>
        </p:grpSpPr>
        <p:sp>
          <p:nvSpPr>
            <p:cNvPr id="92250" name="Line 9"/>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2251" name="Group 23"/>
            <p:cNvGrpSpPr>
              <a:grpSpLocks/>
            </p:cNvGrpSpPr>
            <p:nvPr/>
          </p:nvGrpSpPr>
          <p:grpSpPr bwMode="auto">
            <a:xfrm>
              <a:off x="3389313" y="1343025"/>
              <a:ext cx="2673350" cy="1116013"/>
              <a:chOff x="11865" y="3885"/>
              <a:chExt cx="3720" cy="1260"/>
            </a:xfrm>
          </p:grpSpPr>
          <p:sp>
            <p:nvSpPr>
              <p:cNvPr id="92252"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00"/>
                    </a:solidFill>
                  </a:rPr>
                  <a:t>DHCP discover</a:t>
                </a:r>
                <a:endParaRPr lang="en-US" altLang="en-US" sz="1200" b="1">
                  <a:solidFill>
                    <a:srgbClr val="000000"/>
                  </a:solidFill>
                  <a:latin typeface="Comic Sans MS" panose="030F0702030302020204" pitchFamily="66" charset="0"/>
                </a:endParaRPr>
              </a:p>
            </p:txBody>
          </p:sp>
          <p:sp>
            <p:nvSpPr>
              <p:cNvPr id="92253"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rgbClr val="000000"/>
                    </a:solidFill>
                  </a:rPr>
                  <a:t>src : 0.0.0.0, 68     </a:t>
                </a:r>
              </a:p>
              <a:p>
                <a:pPr algn="ctr"/>
                <a:r>
                  <a:rPr lang="en-US" altLang="en-US" sz="1200">
                    <a:solidFill>
                      <a:srgbClr val="000000"/>
                    </a:solidFill>
                  </a:rPr>
                  <a:t>dest.: 255.255.255.255,67</a:t>
                </a:r>
              </a:p>
              <a:p>
                <a:pPr algn="ctr"/>
                <a:r>
                  <a:rPr lang="en-US" altLang="en-US" sz="1200">
                    <a:solidFill>
                      <a:srgbClr val="000000"/>
                    </a:solidFill>
                  </a:rPr>
                  <a:t>yiaddr:    0.0.0.0</a:t>
                </a:r>
              </a:p>
              <a:p>
                <a:pPr algn="ctr"/>
                <a:r>
                  <a:rPr lang="en-US" altLang="en-US" sz="1200">
                    <a:solidFill>
                      <a:srgbClr val="000000"/>
                    </a:solidFill>
                  </a:rPr>
                  <a:t>transaction ID: 654</a:t>
                </a:r>
                <a:endParaRPr lang="en-US" altLang="en-US" sz="1600">
                  <a:solidFill>
                    <a:srgbClr val="000000"/>
                  </a:solidFill>
                  <a:latin typeface="Comic Sans MS" panose="030F0702030302020204" pitchFamily="66" charset="0"/>
                </a:endParaRPr>
              </a:p>
            </p:txBody>
          </p:sp>
        </p:grpSp>
      </p:grpSp>
      <p:sp>
        <p:nvSpPr>
          <p:cNvPr id="34825" name="Line 26"/>
          <p:cNvSpPr>
            <a:spLocks noChangeShapeType="1"/>
          </p:cNvSpPr>
          <p:nvPr/>
        </p:nvSpPr>
        <p:spPr bwMode="auto">
          <a:xfrm>
            <a:off x="1903413" y="3194050"/>
            <a:ext cx="4395787" cy="5381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 name="Group 6"/>
          <p:cNvGrpSpPr>
            <a:grpSpLocks/>
          </p:cNvGrpSpPr>
          <p:nvPr/>
        </p:nvGrpSpPr>
        <p:grpSpPr bwMode="auto">
          <a:xfrm>
            <a:off x="3562350" y="2569966"/>
            <a:ext cx="2520950" cy="1217612"/>
            <a:chOff x="3562350" y="2579688"/>
            <a:chExt cx="2520950" cy="1217612"/>
          </a:xfrm>
        </p:grpSpPr>
        <p:sp>
          <p:nvSpPr>
            <p:cNvPr id="92248"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00"/>
                  </a:solidFill>
                </a:rPr>
                <a:t>DHCP offer</a:t>
              </a:r>
              <a:endParaRPr lang="en-US" altLang="en-US" sz="1600">
                <a:solidFill>
                  <a:srgbClr val="000000"/>
                </a:solidFill>
                <a:latin typeface="Comic Sans MS" panose="030F0702030302020204" pitchFamily="66" charset="0"/>
              </a:endParaRPr>
            </a:p>
          </p:txBody>
        </p:sp>
        <p:sp>
          <p:nvSpPr>
            <p:cNvPr id="92249" name="Text Box 28"/>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dirty="0" err="1">
                  <a:solidFill>
                    <a:srgbClr val="000000"/>
                  </a:solidFill>
                </a:rPr>
                <a:t>src</a:t>
              </a:r>
              <a:r>
                <a:rPr lang="en-US" altLang="en-US" sz="1200" dirty="0">
                  <a:solidFill>
                    <a:srgbClr val="000000"/>
                  </a:solidFill>
                </a:rPr>
                <a:t>: 223.1.2.5, 67      </a:t>
              </a:r>
            </a:p>
            <a:p>
              <a:pPr algn="ctr"/>
              <a:r>
                <a:rPr lang="en-US" altLang="en-US" sz="1200" dirty="0" err="1">
                  <a:solidFill>
                    <a:srgbClr val="000000"/>
                  </a:solidFill>
                </a:rPr>
                <a:t>dest</a:t>
              </a:r>
              <a:r>
                <a:rPr lang="en-US" altLang="en-US" sz="1200" dirty="0">
                  <a:solidFill>
                    <a:srgbClr val="000000"/>
                  </a:solidFill>
                </a:rPr>
                <a:t>:  255.255.255.255, 68</a:t>
              </a:r>
            </a:p>
            <a:p>
              <a:pPr algn="ctr"/>
              <a:r>
                <a:rPr lang="en-US" altLang="en-US" sz="1200" dirty="0" err="1">
                  <a:solidFill>
                    <a:srgbClr val="000000"/>
                  </a:solidFill>
                </a:rPr>
                <a:t>yiaddr</a:t>
              </a:r>
              <a:r>
                <a:rPr lang="en-US" altLang="en-US" sz="1200" dirty="0">
                  <a:solidFill>
                    <a:srgbClr val="000000"/>
                  </a:solidFill>
                </a:rPr>
                <a:t>: 223.1.2.4</a:t>
              </a:r>
            </a:p>
            <a:p>
              <a:pPr algn="ctr"/>
              <a:r>
                <a:rPr lang="en-US" altLang="en-US" sz="1200" dirty="0">
                  <a:solidFill>
                    <a:srgbClr val="000000"/>
                  </a:solidFill>
                </a:rPr>
                <a:t>transaction ID: 654</a:t>
              </a:r>
            </a:p>
            <a:p>
              <a:pPr algn="ctr"/>
              <a:r>
                <a:rPr lang="en-US" altLang="en-US" sz="1200" dirty="0">
                  <a:solidFill>
                    <a:srgbClr val="000000"/>
                  </a:solidFill>
                </a:rPr>
                <a:t>lifetime: 3600 secs</a:t>
              </a:r>
              <a:endParaRPr lang="en-US" altLang="en-US" sz="800" dirty="0">
                <a:solidFill>
                  <a:srgbClr val="000000"/>
                </a:solidFill>
                <a:latin typeface="Comic Sans MS" panose="030F0702030302020204" pitchFamily="66" charset="0"/>
              </a:endParaRPr>
            </a:p>
          </p:txBody>
        </p:sp>
      </p:grpSp>
      <p:sp>
        <p:nvSpPr>
          <p:cNvPr id="34828" name="Line 29"/>
          <p:cNvSpPr>
            <a:spLocks noChangeShapeType="1"/>
          </p:cNvSpPr>
          <p:nvPr/>
        </p:nvSpPr>
        <p:spPr bwMode="auto">
          <a:xfrm flipH="1">
            <a:off x="1795463" y="4422775"/>
            <a:ext cx="4395787"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 name="Group 7"/>
          <p:cNvGrpSpPr>
            <a:grpSpLocks/>
          </p:cNvGrpSpPr>
          <p:nvPr/>
        </p:nvGrpSpPr>
        <p:grpSpPr bwMode="auto">
          <a:xfrm>
            <a:off x="1966913" y="3765550"/>
            <a:ext cx="2887662" cy="1260475"/>
            <a:chOff x="1966913" y="3765550"/>
            <a:chExt cx="2887662" cy="1260475"/>
          </a:xfrm>
        </p:grpSpPr>
        <p:sp>
          <p:nvSpPr>
            <p:cNvPr id="92246" name="Text Box 30"/>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00"/>
                  </a:solidFill>
                </a:rPr>
                <a:t>DHCP request</a:t>
              </a:r>
              <a:endParaRPr lang="en-US" altLang="en-US" sz="1600">
                <a:solidFill>
                  <a:srgbClr val="000000"/>
                </a:solidFill>
                <a:latin typeface="Comic Sans MS" panose="030F0702030302020204" pitchFamily="66" charset="0"/>
              </a:endParaRPr>
            </a:p>
          </p:txBody>
        </p:sp>
        <p:sp>
          <p:nvSpPr>
            <p:cNvPr id="92247" name="Text Box 31"/>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rgbClr val="000000"/>
                  </a:solidFill>
                </a:rPr>
                <a:t>src:  0.0.0.0, 68     </a:t>
              </a:r>
            </a:p>
            <a:p>
              <a:pPr algn="ctr"/>
              <a:r>
                <a:rPr lang="en-US" altLang="en-US" sz="1200">
                  <a:solidFill>
                    <a:srgbClr val="000000"/>
                  </a:solidFill>
                </a:rPr>
                <a:t>dest::  255.255.255.255, 67</a:t>
              </a:r>
            </a:p>
            <a:p>
              <a:pPr algn="ctr"/>
              <a:r>
                <a:rPr lang="en-US" altLang="en-US" sz="1200">
                  <a:solidFill>
                    <a:srgbClr val="000000"/>
                  </a:solidFill>
                </a:rPr>
                <a:t>yiaddrr: 223.1.2.4</a:t>
              </a:r>
            </a:p>
            <a:p>
              <a:pPr algn="ctr"/>
              <a:r>
                <a:rPr lang="en-US" altLang="en-US" sz="1200">
                  <a:solidFill>
                    <a:srgbClr val="000000"/>
                  </a:solidFill>
                </a:rPr>
                <a:t>transaction ID: 655</a:t>
              </a:r>
            </a:p>
            <a:p>
              <a:pPr algn="ctr"/>
              <a:r>
                <a:rPr lang="en-US" altLang="en-US" sz="1200">
                  <a:solidFill>
                    <a:srgbClr val="000000"/>
                  </a:solidFill>
                </a:rPr>
                <a:t>lifetime: 3600 secs</a:t>
              </a:r>
              <a:endParaRPr lang="en-US" altLang="en-US" sz="1600">
                <a:solidFill>
                  <a:srgbClr val="000000"/>
                </a:solidFill>
                <a:latin typeface="Comic Sans MS" panose="030F0702030302020204" pitchFamily="66" charset="0"/>
              </a:endParaRPr>
            </a:p>
          </p:txBody>
        </p:sp>
      </p:grpSp>
      <p:sp>
        <p:nvSpPr>
          <p:cNvPr id="34831" name="Line 32"/>
          <p:cNvSpPr>
            <a:spLocks noChangeShapeType="1"/>
          </p:cNvSpPr>
          <p:nvPr/>
        </p:nvSpPr>
        <p:spPr bwMode="auto">
          <a:xfrm>
            <a:off x="1881188" y="5453063"/>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 name="Group 8"/>
          <p:cNvGrpSpPr>
            <a:grpSpLocks/>
          </p:cNvGrpSpPr>
          <p:nvPr/>
        </p:nvGrpSpPr>
        <p:grpSpPr bwMode="auto">
          <a:xfrm>
            <a:off x="3519488" y="5168900"/>
            <a:ext cx="2509837" cy="1271588"/>
            <a:chOff x="3519488" y="5168900"/>
            <a:chExt cx="2509837" cy="1271588"/>
          </a:xfrm>
        </p:grpSpPr>
        <p:sp>
          <p:nvSpPr>
            <p:cNvPr id="92244" name="Text Box 33"/>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00"/>
                  </a:solidFill>
                </a:rPr>
                <a:t>DHCP ACK</a:t>
              </a:r>
              <a:endParaRPr lang="en-US" altLang="en-US" sz="1600">
                <a:solidFill>
                  <a:srgbClr val="000000"/>
                </a:solidFill>
                <a:latin typeface="Comic Sans MS" panose="030F0702030302020204" pitchFamily="66" charset="0"/>
              </a:endParaRPr>
            </a:p>
          </p:txBody>
        </p:sp>
        <p:sp>
          <p:nvSpPr>
            <p:cNvPr id="92245" name="Text Box 34"/>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rgbClr val="000000"/>
                  </a:solidFill>
                </a:rPr>
                <a:t>src: 223.1.2.5, 67      </a:t>
              </a:r>
            </a:p>
            <a:p>
              <a:pPr algn="ctr"/>
              <a:r>
                <a:rPr lang="en-US" altLang="en-US" sz="1200">
                  <a:solidFill>
                    <a:srgbClr val="000000"/>
                  </a:solidFill>
                </a:rPr>
                <a:t>dest:  255.255.255.255, 68</a:t>
              </a:r>
            </a:p>
            <a:p>
              <a:pPr algn="ctr"/>
              <a:r>
                <a:rPr lang="en-US" altLang="en-US" sz="1200">
                  <a:solidFill>
                    <a:srgbClr val="000000"/>
                  </a:solidFill>
                </a:rPr>
                <a:t>yiaddrr: 223.1.2.4</a:t>
              </a:r>
            </a:p>
            <a:p>
              <a:pPr algn="ctr"/>
              <a:r>
                <a:rPr lang="en-US" altLang="en-US" sz="1200">
                  <a:solidFill>
                    <a:srgbClr val="000000"/>
                  </a:solidFill>
                </a:rPr>
                <a:t>transaction ID: 655</a:t>
              </a:r>
            </a:p>
            <a:p>
              <a:pPr algn="ctr"/>
              <a:r>
                <a:rPr lang="en-US" altLang="en-US" sz="1200">
                  <a:solidFill>
                    <a:srgbClr val="000000"/>
                  </a:solidFill>
                </a:rPr>
                <a:t>lifetime: 3600 secs</a:t>
              </a:r>
              <a:endParaRPr lang="en-US" altLang="en-US" sz="1000">
                <a:solidFill>
                  <a:srgbClr val="000000"/>
                </a:solidFill>
                <a:latin typeface="Comic Sans MS" panose="030F0702030302020204" pitchFamily="66" charset="0"/>
              </a:endParaRPr>
            </a:p>
          </p:txBody>
        </p:sp>
      </p:grpSp>
      <p:grpSp>
        <p:nvGrpSpPr>
          <p:cNvPr id="92172" name="Group 36"/>
          <p:cNvGrpSpPr>
            <a:grpSpLocks/>
          </p:cNvGrpSpPr>
          <p:nvPr/>
        </p:nvGrpSpPr>
        <p:grpSpPr bwMode="auto">
          <a:xfrm>
            <a:off x="6294438" y="1781175"/>
            <a:ext cx="784225" cy="549275"/>
            <a:chOff x="4420" y="878"/>
            <a:chExt cx="614" cy="458"/>
          </a:xfrm>
        </p:grpSpPr>
        <p:pic>
          <p:nvPicPr>
            <p:cNvPr id="92222" name="Picture 37" descr="laptop_key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3" name="Freeform 38"/>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92224" name="Picture 39" descr="sc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5" name="Freeform 40"/>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26" name="Freeform 41"/>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27" name="Freeform 42"/>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28" name="Freeform 43"/>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29" name="Freeform 44"/>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0" name="Freeform 45"/>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231" name="Group 46"/>
            <p:cNvGrpSpPr>
              <a:grpSpLocks/>
            </p:cNvGrpSpPr>
            <p:nvPr/>
          </p:nvGrpSpPr>
          <p:grpSpPr bwMode="auto">
            <a:xfrm>
              <a:off x="4584" y="1203"/>
              <a:ext cx="119" cy="53"/>
              <a:chOff x="1740" y="2642"/>
              <a:chExt cx="752" cy="327"/>
            </a:xfrm>
          </p:grpSpPr>
          <p:sp>
            <p:nvSpPr>
              <p:cNvPr id="92238" name="Freeform 4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9" name="Freeform 4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40" name="Freeform 4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41" name="Freeform 5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42" name="Freeform 5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43" name="Freeform 5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2232" name="Freeform 53"/>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3" name="Freeform 54"/>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4" name="Freeform 55"/>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5" name="Freeform 56"/>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6" name="Freeform 57"/>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7" name="Freeform 58"/>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173" name="Group 60"/>
          <p:cNvGrpSpPr>
            <a:grpSpLocks/>
          </p:cNvGrpSpPr>
          <p:nvPr/>
        </p:nvGrpSpPr>
        <p:grpSpPr bwMode="auto">
          <a:xfrm>
            <a:off x="1717675" y="1590675"/>
            <a:ext cx="334963" cy="536575"/>
            <a:chOff x="4140" y="429"/>
            <a:chExt cx="1425" cy="2396"/>
          </a:xfrm>
        </p:grpSpPr>
        <p:sp>
          <p:nvSpPr>
            <p:cNvPr id="92190" name="Freeform 61"/>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191"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192" name="Freeform 63"/>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193" name="Freeform 64"/>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194" name="Rectangle 65"/>
            <p:cNvSpPr>
              <a:spLocks noChangeArrowheads="1"/>
            </p:cNvSpPr>
            <p:nvPr/>
          </p:nvSpPr>
          <p:spPr bwMode="auto">
            <a:xfrm>
              <a:off x="4214" y="691"/>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nvGrpSpPr>
            <p:cNvPr id="92195" name="Group 66"/>
            <p:cNvGrpSpPr>
              <a:grpSpLocks/>
            </p:cNvGrpSpPr>
            <p:nvPr/>
          </p:nvGrpSpPr>
          <p:grpSpPr bwMode="auto">
            <a:xfrm>
              <a:off x="4749" y="668"/>
              <a:ext cx="581" cy="145"/>
              <a:chOff x="614" y="2568"/>
              <a:chExt cx="725" cy="139"/>
            </a:xfrm>
          </p:grpSpPr>
          <p:sp>
            <p:nvSpPr>
              <p:cNvPr id="92220" name="AutoShape 67"/>
              <p:cNvSpPr>
                <a:spLocks noChangeArrowheads="1"/>
              </p:cNvSpPr>
              <p:nvPr/>
            </p:nvSpPr>
            <p:spPr bwMode="auto">
              <a:xfrm>
                <a:off x="613" y="2570"/>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21"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92196" name="Rectangle 69"/>
            <p:cNvSpPr>
              <a:spLocks noChangeArrowheads="1"/>
            </p:cNvSpPr>
            <p:nvPr/>
          </p:nvSpPr>
          <p:spPr bwMode="auto">
            <a:xfrm>
              <a:off x="4221" y="1017"/>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nvGrpSpPr>
            <p:cNvPr id="92197" name="Group 70"/>
            <p:cNvGrpSpPr>
              <a:grpSpLocks/>
            </p:cNvGrpSpPr>
            <p:nvPr/>
          </p:nvGrpSpPr>
          <p:grpSpPr bwMode="auto">
            <a:xfrm>
              <a:off x="4747" y="994"/>
              <a:ext cx="581" cy="134"/>
              <a:chOff x="614" y="2568"/>
              <a:chExt cx="725" cy="139"/>
            </a:xfrm>
          </p:grpSpPr>
          <p:sp>
            <p:nvSpPr>
              <p:cNvPr id="92218" name="AutoShape 71"/>
              <p:cNvSpPr>
                <a:spLocks noChangeArrowheads="1"/>
              </p:cNvSpPr>
              <p:nvPr/>
            </p:nvSpPr>
            <p:spPr bwMode="auto">
              <a:xfrm>
                <a:off x="615" y="2570"/>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19"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92198" name="Rectangle 73"/>
            <p:cNvSpPr>
              <a:spLocks noChangeArrowheads="1"/>
            </p:cNvSpPr>
            <p:nvPr/>
          </p:nvSpPr>
          <p:spPr bwMode="auto">
            <a:xfrm>
              <a:off x="4214" y="1358"/>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199" name="Rectangle 74"/>
            <p:cNvSpPr>
              <a:spLocks noChangeArrowheads="1"/>
            </p:cNvSpPr>
            <p:nvPr/>
          </p:nvSpPr>
          <p:spPr bwMode="auto">
            <a:xfrm>
              <a:off x="4228" y="1655"/>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nvGrpSpPr>
            <p:cNvPr id="92200" name="Group 75"/>
            <p:cNvGrpSpPr>
              <a:grpSpLocks/>
            </p:cNvGrpSpPr>
            <p:nvPr/>
          </p:nvGrpSpPr>
          <p:grpSpPr bwMode="auto">
            <a:xfrm>
              <a:off x="4735" y="1627"/>
              <a:ext cx="582" cy="151"/>
              <a:chOff x="614" y="2568"/>
              <a:chExt cx="725" cy="139"/>
            </a:xfrm>
          </p:grpSpPr>
          <p:sp>
            <p:nvSpPr>
              <p:cNvPr id="92216" name="AutoShape 76"/>
              <p:cNvSpPr>
                <a:spLocks noChangeArrowheads="1"/>
              </p:cNvSpPr>
              <p:nvPr/>
            </p:nvSpPr>
            <p:spPr bwMode="auto">
              <a:xfrm>
                <a:off x="613" y="2568"/>
                <a:ext cx="724"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17"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92201" name="Freeform 78"/>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2202" name="Group 79"/>
            <p:cNvGrpSpPr>
              <a:grpSpLocks/>
            </p:cNvGrpSpPr>
            <p:nvPr/>
          </p:nvGrpSpPr>
          <p:grpSpPr bwMode="auto">
            <a:xfrm>
              <a:off x="4739" y="1327"/>
              <a:ext cx="582" cy="139"/>
              <a:chOff x="614" y="2568"/>
              <a:chExt cx="725" cy="139"/>
            </a:xfrm>
          </p:grpSpPr>
          <p:sp>
            <p:nvSpPr>
              <p:cNvPr id="92214" name="AutoShape 80"/>
              <p:cNvSpPr>
                <a:spLocks noChangeArrowheads="1"/>
              </p:cNvSpPr>
              <p:nvPr/>
            </p:nvSpPr>
            <p:spPr bwMode="auto">
              <a:xfrm>
                <a:off x="617" y="2570"/>
                <a:ext cx="724"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15"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92203"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04" name="Freeform 83"/>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05" name="Freeform 84"/>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06"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07" name="Freeform 86"/>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08"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09" name="AutoShape 88"/>
            <p:cNvSpPr>
              <a:spLocks noChangeArrowheads="1"/>
            </p:cNvSpPr>
            <p:nvPr/>
          </p:nvSpPr>
          <p:spPr bwMode="auto">
            <a:xfrm>
              <a:off x="4208" y="2712"/>
              <a:ext cx="1067"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10"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11"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600">
                <a:solidFill>
                  <a:srgbClr val="FF0000"/>
                </a:solidFill>
                <a:latin typeface="Tahoma" panose="020B0604030504040204" pitchFamily="34" charset="0"/>
                <a:cs typeface="Arial" panose="020B0604020202020204" pitchFamily="34" charset="0"/>
              </a:endParaRPr>
            </a:p>
          </p:txBody>
        </p:sp>
        <p:sp>
          <p:nvSpPr>
            <p:cNvPr id="92212"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213" name="Rectangle 92"/>
            <p:cNvSpPr>
              <a:spLocks noChangeArrowheads="1"/>
            </p:cNvSpPr>
            <p:nvPr/>
          </p:nvSpPr>
          <p:spPr bwMode="auto">
            <a:xfrm>
              <a:off x="5065" y="1833"/>
              <a:ext cx="81" cy="76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47125" name="Rectangle 94"/>
          <p:cNvSpPr>
            <a:spLocks noGrp="1" noChangeArrowheads="1"/>
          </p:cNvSpPr>
          <p:nvPr>
            <p:ph type="title"/>
          </p:nvPr>
        </p:nvSpPr>
        <p:spPr>
          <a:xfrm>
            <a:off x="438150" y="255588"/>
            <a:ext cx="6824663" cy="8985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ea typeface="ＭＳ Ｐゴシック" charset="0"/>
                <a:cs typeface="+mj-cs"/>
              </a:rPr>
              <a:t>DHCP client-server scenario</a:t>
            </a:r>
          </a:p>
        </p:txBody>
      </p:sp>
      <p:pic>
        <p:nvPicPr>
          <p:cNvPr id="92175" name="Picture 95"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931863"/>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a:grpSpLocks/>
          </p:cNvGrpSpPr>
          <p:nvPr/>
        </p:nvGrpSpPr>
        <p:grpSpPr bwMode="auto">
          <a:xfrm>
            <a:off x="3505200" y="1663700"/>
            <a:ext cx="2540000" cy="733425"/>
            <a:chOff x="7333085" y="2736938"/>
            <a:chExt cx="2539755" cy="733428"/>
          </a:xfrm>
        </p:grpSpPr>
        <p:sp>
          <p:nvSpPr>
            <p:cNvPr id="92188" name="Rectangle 2"/>
            <p:cNvSpPr>
              <a:spLocks noChangeArrowheads="1"/>
            </p:cNvSpPr>
            <p:nvPr/>
          </p:nvSpPr>
          <p:spPr bwMode="auto">
            <a:xfrm>
              <a:off x="7333085"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189" name="TextBox 1"/>
            <p:cNvSpPr txBox="1">
              <a:spLocks noChangeArrowheads="1"/>
            </p:cNvSpPr>
            <p:nvPr/>
          </p:nvSpPr>
          <p:spPr bwMode="auto">
            <a:xfrm>
              <a:off x="7344917" y="279739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FF0000"/>
                  </a:solidFill>
                  <a:latin typeface="Tahoma" panose="020B0604030504040204" pitchFamily="34" charset="0"/>
                </a:rPr>
                <a:t>Broadcast: is there a DHCP server out there?</a:t>
              </a:r>
            </a:p>
          </p:txBody>
        </p:sp>
      </p:grpSp>
      <p:grpSp>
        <p:nvGrpSpPr>
          <p:cNvPr id="10" name="Group 9"/>
          <p:cNvGrpSpPr>
            <a:grpSpLocks/>
          </p:cNvGrpSpPr>
          <p:nvPr/>
        </p:nvGrpSpPr>
        <p:grpSpPr bwMode="auto">
          <a:xfrm>
            <a:off x="3670300" y="2871788"/>
            <a:ext cx="2528888" cy="884237"/>
            <a:chOff x="9144000" y="3229217"/>
            <a:chExt cx="2527923" cy="885135"/>
          </a:xfrm>
        </p:grpSpPr>
        <p:sp>
          <p:nvSpPr>
            <p:cNvPr id="92186"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187" name="TextBox 88"/>
            <p:cNvSpPr txBox="1">
              <a:spLocks noChangeArrowheads="1"/>
            </p:cNvSpPr>
            <p:nvPr/>
          </p:nvSpPr>
          <p:spPr bwMode="auto">
            <a:xfrm>
              <a:off x="9144000" y="3271783"/>
              <a:ext cx="2527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FF0000"/>
                  </a:solidFill>
                  <a:latin typeface="Tahoma" panose="020B0604030504040204" pitchFamily="34" charset="0"/>
                </a:rPr>
                <a:t>Broadcast: I’m a DHCP server! Here’s an IP address you can use </a:t>
              </a:r>
            </a:p>
          </p:txBody>
        </p:sp>
      </p:grpSp>
      <p:grpSp>
        <p:nvGrpSpPr>
          <p:cNvPr id="11" name="Group 10"/>
          <p:cNvGrpSpPr>
            <a:grpSpLocks/>
          </p:cNvGrpSpPr>
          <p:nvPr/>
        </p:nvGrpSpPr>
        <p:grpSpPr bwMode="auto">
          <a:xfrm>
            <a:off x="2286000" y="4097338"/>
            <a:ext cx="2527300" cy="884237"/>
            <a:chOff x="8956574" y="4615923"/>
            <a:chExt cx="2527923" cy="885135"/>
          </a:xfrm>
        </p:grpSpPr>
        <p:sp>
          <p:nvSpPr>
            <p:cNvPr id="92184" name="Rectangle 89"/>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185" name="TextBox 90"/>
            <p:cNvSpPr txBox="1">
              <a:spLocks noChangeArrowheads="1"/>
            </p:cNvSpPr>
            <p:nvPr/>
          </p:nvSpPr>
          <p:spPr bwMode="auto">
            <a:xfrm>
              <a:off x="8956574" y="4765817"/>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FF0000"/>
                  </a:solidFill>
                  <a:latin typeface="Tahoma" panose="020B0604030504040204" pitchFamily="34" charset="0"/>
                </a:rPr>
                <a:t>Broadcast: OK.  I’ll take that IP address!</a:t>
              </a:r>
            </a:p>
          </p:txBody>
        </p:sp>
      </p:grpSp>
      <p:grpSp>
        <p:nvGrpSpPr>
          <p:cNvPr id="12" name="Group 11"/>
          <p:cNvGrpSpPr>
            <a:grpSpLocks/>
          </p:cNvGrpSpPr>
          <p:nvPr/>
        </p:nvGrpSpPr>
        <p:grpSpPr bwMode="auto">
          <a:xfrm>
            <a:off x="3652838" y="5465763"/>
            <a:ext cx="2528887" cy="885825"/>
            <a:chOff x="9144000" y="5555417"/>
            <a:chExt cx="2527923" cy="885135"/>
          </a:xfrm>
        </p:grpSpPr>
        <p:sp>
          <p:nvSpPr>
            <p:cNvPr id="92182" name="Rectangle 91"/>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2183" name="TextBox 92"/>
            <p:cNvSpPr txBox="1">
              <a:spLocks noChangeArrowheads="1"/>
            </p:cNvSpPr>
            <p:nvPr/>
          </p:nvSpPr>
          <p:spPr bwMode="auto">
            <a:xfrm>
              <a:off x="9144000" y="570531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FF0000"/>
                  </a:solidFill>
                  <a:latin typeface="Tahoma" panose="020B0604030504040204" pitchFamily="34" charset="0"/>
                </a:rPr>
                <a:t>Broadcast: OK.  You’ve got that IP address!</a:t>
              </a:r>
            </a:p>
          </p:txBody>
        </p:sp>
      </p:grpSp>
      <p:sp>
        <p:nvSpPr>
          <p:cNvPr id="92180" name="Slide Number Placeholder 5"/>
          <p:cNvSpPr>
            <a:spLocks noGrp="1"/>
          </p:cNvSpPr>
          <p:nvPr>
            <p:ph type="sldNum" sz="quarter" idx="12"/>
          </p:nvPr>
        </p:nvSpPr>
        <p:spPr>
          <a:xfrm>
            <a:off x="8456613" y="6475413"/>
            <a:ext cx="561975" cy="273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A469199-E655-451E-B555-4016F6CD00D2}" type="slidenum">
              <a:rPr lang="en-US" altLang="en-US" sz="1200">
                <a:latin typeface="Tahoma" panose="020B0604030504040204" pitchFamily="34" charset="0"/>
              </a:rPr>
              <a:pPr/>
              <a:t>45</a:t>
            </a:fld>
            <a:endParaRPr lang="en-US" altLang="en-US" sz="1200">
              <a:latin typeface="Tahoma" panose="020B0604030504040204" pitchFamily="34" charset="0"/>
            </a:endParaRPr>
          </a:p>
        </p:txBody>
      </p:sp>
      <p:sp>
        <p:nvSpPr>
          <p:cNvPr id="92181" name="Footer Placeholder 2"/>
          <p:cNvSpPr>
            <a:spLocks noGrp="1"/>
          </p:cNvSpPr>
          <p:nvPr>
            <p:ph type="ftr" sz="quarter" idx="11"/>
          </p:nvPr>
        </p:nvSpPr>
        <p:spPr>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wipe(left)">
                                      <p:cBhvr>
                                        <p:cTn id="23" dur="500"/>
                                        <p:tgtEl>
                                          <p:spTgt spid="34825"/>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xit" presetSubtype="0" fill="hold" nodeType="clickEffect">
                                  <p:stCondLst>
                                    <p:cond delay="0"/>
                                  </p:stCondLst>
                                  <p:childTnLst>
                                    <p:animEffect transition="out" filter="dissolv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4828"/>
                                        </p:tgtEl>
                                        <p:attrNameLst>
                                          <p:attrName>style.visibility</p:attrName>
                                        </p:attrNameLst>
                                      </p:cBhvr>
                                      <p:to>
                                        <p:strVal val="visible"/>
                                      </p:to>
                                    </p:set>
                                    <p:animEffect transition="in" filter="wipe(right)">
                                      <p:cBhvr>
                                        <p:cTn id="39" dur="500"/>
                                        <p:tgtEl>
                                          <p:spTgt spid="34828"/>
                                        </p:tgtEl>
                                      </p:cBhvr>
                                    </p:animEffect>
                                  </p:childTnLst>
                                </p:cTn>
                              </p:par>
                              <p:par>
                                <p:cTn id="40" presetID="9"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4831"/>
                                        </p:tgtEl>
                                        <p:attrNameLst>
                                          <p:attrName>style.visibility</p:attrName>
                                        </p:attrNameLst>
                                      </p:cBhvr>
                                      <p:to>
                                        <p:strVal val="visible"/>
                                      </p:to>
                                    </p:set>
                                    <p:animEffect transition="in" filter="wipe(left)">
                                      <p:cBhvr>
                                        <p:cTn id="55" dur="500"/>
                                        <p:tgtEl>
                                          <p:spTgt spid="34831"/>
                                        </p:tgtEl>
                                      </p:cBhvr>
                                    </p:animEffect>
                                  </p:childTnLst>
                                </p:cTn>
                              </p:par>
                              <p:par>
                                <p:cTn id="56" presetID="9"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xit" presetSubtype="0" fill="hold" nodeType="clickEffect">
                                  <p:stCondLst>
                                    <p:cond delay="0"/>
                                  </p:stCondLst>
                                  <p:childTnLst>
                                    <p:animEffect transition="out" filter="dissolv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5" grpId="0" animBg="1"/>
      <p:bldP spid="34828" grpId="0" animBg="1"/>
      <p:bldP spid="3483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lstStyle/>
          <a:p>
            <a:pPr>
              <a:defRPr/>
            </a:pPr>
            <a:r>
              <a:rPr lang="en-US">
                <a:ea typeface="ＭＳ Ｐゴシック" charset="0"/>
                <a:cs typeface="+mj-cs"/>
              </a:rPr>
              <a:t>DHCP: more than IP addresses</a:t>
            </a:r>
          </a:p>
        </p:txBody>
      </p:sp>
      <p:sp>
        <p:nvSpPr>
          <p:cNvPr id="48133" name="Rectangle 3"/>
          <p:cNvSpPr>
            <a:spLocks noGrp="1" noChangeArrowheads="1"/>
          </p:cNvSpPr>
          <p:nvPr>
            <p:ph type="body" idx="1"/>
          </p:nvPr>
        </p:nvSpPr>
        <p:spPr/>
        <p:txBody>
          <a:bodyPr/>
          <a:lstStyle/>
          <a:p>
            <a:pPr>
              <a:buFont typeface="Wingdings" charset="0"/>
              <a:buNone/>
              <a:defRPr/>
            </a:pPr>
            <a:r>
              <a:rPr lang="en-US">
                <a:ea typeface="ＭＳ Ｐゴシック" charset="0"/>
                <a:cs typeface="+mn-cs"/>
              </a:rPr>
              <a:t>DHCP can return more than just allocated IP address on subnet:</a:t>
            </a:r>
          </a:p>
          <a:p>
            <a:pPr lvl="1">
              <a:buFont typeface="Arial"/>
              <a:buChar char="•"/>
              <a:defRPr/>
            </a:pPr>
            <a:r>
              <a:rPr lang="en-US">
                <a:ea typeface="ＭＳ Ｐゴシック" charset="0"/>
              </a:rPr>
              <a:t>address of first-hop router for client</a:t>
            </a:r>
          </a:p>
          <a:p>
            <a:pPr lvl="1">
              <a:buFont typeface="Arial"/>
              <a:buChar char="•"/>
              <a:defRPr/>
            </a:pPr>
            <a:r>
              <a:rPr lang="en-US">
                <a:ea typeface="ＭＳ Ｐゴシック" charset="0"/>
              </a:rPr>
              <a:t>name and IP address of DNS sever</a:t>
            </a:r>
          </a:p>
          <a:p>
            <a:pPr lvl="1">
              <a:buFont typeface="Arial"/>
              <a:buChar char="•"/>
              <a:defRPr/>
            </a:pPr>
            <a:r>
              <a:rPr lang="en-US">
                <a:ea typeface="ＭＳ Ｐゴシック" charset="0"/>
              </a:rPr>
              <a:t>network mask (indicating network versus host portion of address)</a:t>
            </a:r>
          </a:p>
        </p:txBody>
      </p:sp>
      <p:pic>
        <p:nvPicPr>
          <p:cNvPr id="94211"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1047750"/>
            <a:ext cx="6856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31B34498-C1F2-4606-AE12-A15E5792E515}" type="slidenum">
              <a:rPr lang="en-US" altLang="en-US" sz="1200">
                <a:latin typeface="Tahoma" panose="020B0604030504040204" pitchFamily="34" charset="0"/>
              </a:rPr>
              <a:pPr/>
              <a:t>46</a:t>
            </a:fld>
            <a:endParaRPr lang="en-US" altLang="en-US" sz="1200">
              <a:latin typeface="Tahoma" panose="020B0604030504040204" pitchFamily="34" charset="0"/>
            </a:endParaRPr>
          </a:p>
        </p:txBody>
      </p:sp>
      <p:sp>
        <p:nvSpPr>
          <p:cNvPr id="9421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Rectangle 3"/>
          <p:cNvSpPr>
            <a:spLocks noGrp="1" noChangeArrowheads="1"/>
          </p:cNvSpPr>
          <p:nvPr>
            <p:ph type="body" idx="1"/>
          </p:nvPr>
        </p:nvSpPr>
        <p:spPr>
          <a:xfrm>
            <a:off x="5037138" y="1284288"/>
            <a:ext cx="3421062" cy="1262062"/>
          </a:xfrm>
        </p:spPr>
        <p:txBody>
          <a:bodyPr/>
          <a:lstStyle/>
          <a:p>
            <a:pPr marL="233363" indent="-233363">
              <a:buFont typeface="Wingdings" charset="2"/>
              <a:buChar char="§"/>
              <a:defRPr/>
            </a:pPr>
            <a:r>
              <a:rPr lang="en-US" sz="2200" dirty="0">
                <a:ea typeface="ＭＳ Ｐゴシック" charset="0"/>
                <a:cs typeface="+mn-cs"/>
              </a:rPr>
              <a:t>connecting laptop needs its IP address, </a:t>
            </a:r>
            <a:r>
              <a:rPr lang="en-US" sz="2200" dirty="0" err="1">
                <a:ea typeface="ＭＳ Ｐゴシック" charset="0"/>
                <a:cs typeface="+mn-cs"/>
              </a:rPr>
              <a:t>addr</a:t>
            </a:r>
            <a:r>
              <a:rPr lang="en-US" sz="2200" dirty="0">
                <a:ea typeface="ＭＳ Ｐゴシック" charset="0"/>
                <a:cs typeface="+mn-cs"/>
              </a:rPr>
              <a:t> of first-hop router, </a:t>
            </a:r>
            <a:r>
              <a:rPr lang="en-US" sz="2200" dirty="0" err="1">
                <a:ea typeface="ＭＳ Ｐゴシック" charset="0"/>
                <a:cs typeface="+mn-cs"/>
              </a:rPr>
              <a:t>addr</a:t>
            </a:r>
            <a:r>
              <a:rPr lang="en-US" sz="2200" dirty="0">
                <a:ea typeface="ＭＳ Ｐゴシック" charset="0"/>
                <a:cs typeface="+mn-cs"/>
              </a:rPr>
              <a:t> of DNS server: use DHCP</a:t>
            </a:r>
          </a:p>
        </p:txBody>
      </p:sp>
      <p:sp>
        <p:nvSpPr>
          <p:cNvPr id="95234" name="Freeform 3"/>
          <p:cNvSpPr>
            <a:spLocks/>
          </p:cNvSpPr>
          <p:nvPr/>
        </p:nvSpPr>
        <p:spPr bwMode="auto">
          <a:xfrm>
            <a:off x="773113" y="1428750"/>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5235" name="Line 36"/>
          <p:cNvSpPr>
            <a:spLocks noChangeShapeType="1"/>
          </p:cNvSpPr>
          <p:nvPr/>
        </p:nvSpPr>
        <p:spPr bwMode="auto">
          <a:xfrm flipV="1">
            <a:off x="3775075" y="2500313"/>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36" name="Line 43"/>
          <p:cNvSpPr>
            <a:spLocks noChangeShapeType="1"/>
          </p:cNvSpPr>
          <p:nvPr/>
        </p:nvSpPr>
        <p:spPr bwMode="auto">
          <a:xfrm flipV="1">
            <a:off x="2665413" y="2673350"/>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37" name="Line 44"/>
          <p:cNvSpPr>
            <a:spLocks noChangeShapeType="1"/>
          </p:cNvSpPr>
          <p:nvPr/>
        </p:nvSpPr>
        <p:spPr bwMode="auto">
          <a:xfrm flipV="1">
            <a:off x="3924300" y="2357438"/>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5238" name="Line 48"/>
          <p:cNvSpPr>
            <a:spLocks noChangeShapeType="1"/>
          </p:cNvSpPr>
          <p:nvPr/>
        </p:nvSpPr>
        <p:spPr bwMode="auto">
          <a:xfrm flipV="1">
            <a:off x="3279775" y="2892425"/>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39" name="Text Box 44"/>
          <p:cNvSpPr txBox="1">
            <a:spLocks noChangeArrowheads="1"/>
          </p:cNvSpPr>
          <p:nvPr/>
        </p:nvSpPr>
        <p:spPr bwMode="auto">
          <a:xfrm>
            <a:off x="2562225" y="3967163"/>
            <a:ext cx="2025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a:t>router with DHCP </a:t>
            </a:r>
          </a:p>
          <a:p>
            <a:r>
              <a:rPr lang="en-US" altLang="en-US" sz="1800" i="1"/>
              <a:t>server built into </a:t>
            </a:r>
          </a:p>
          <a:p>
            <a:r>
              <a:rPr lang="en-US" altLang="en-US" sz="1800" i="1"/>
              <a:t>router</a:t>
            </a:r>
          </a:p>
        </p:txBody>
      </p:sp>
      <p:sp>
        <p:nvSpPr>
          <p:cNvPr id="648344" name="Rectangle 152"/>
          <p:cNvSpPr>
            <a:spLocks noChangeArrowheads="1"/>
          </p:cNvSpPr>
          <p:nvPr/>
        </p:nvSpPr>
        <p:spPr bwMode="auto">
          <a:xfrm>
            <a:off x="5037138" y="2574925"/>
            <a:ext cx="389255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en-US" altLang="en-US" sz="2200">
                <a:latin typeface="Gill Sans MT" panose="020B0502020104020203" pitchFamily="34" charset="0"/>
              </a:rPr>
              <a:t>DHCP request encapsulated in UDP, encapsulated in IP, encapsulated in 802.1 Ethernet</a:t>
            </a:r>
          </a:p>
        </p:txBody>
      </p:sp>
      <p:sp>
        <p:nvSpPr>
          <p:cNvPr id="648345" name="Rectangle 153"/>
          <p:cNvSpPr>
            <a:spLocks noChangeArrowheads="1"/>
          </p:cNvSpPr>
          <p:nvPr/>
        </p:nvSpPr>
        <p:spPr bwMode="auto">
          <a:xfrm>
            <a:off x="5056188" y="3821113"/>
            <a:ext cx="3924300"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en-US" altLang="en-US" sz="2200">
                <a:latin typeface="Gill Sans MT" panose="020B0502020104020203" pitchFamily="34" charset="0"/>
              </a:rPr>
              <a:t>Ethernet frame broadcast (dest: </a:t>
            </a:r>
            <a:r>
              <a:rPr lang="en-US" altLang="en-US" sz="1600">
                <a:latin typeface="Gill Sans MT" panose="020B0502020104020203" pitchFamily="34" charset="0"/>
              </a:rPr>
              <a:t>FFFFFFFFFFFF</a:t>
            </a:r>
            <a:r>
              <a:rPr lang="en-US" altLang="en-US" sz="2200">
                <a:latin typeface="Gill Sans MT" panose="020B0502020104020203" pitchFamily="34" charset="0"/>
              </a:rPr>
              <a:t>) on LAN, received at router running DHCP server</a:t>
            </a:r>
          </a:p>
        </p:txBody>
      </p:sp>
      <p:sp>
        <p:nvSpPr>
          <p:cNvPr id="648346" name="Rectangle 154"/>
          <p:cNvSpPr>
            <a:spLocks noChangeArrowheads="1"/>
          </p:cNvSpPr>
          <p:nvPr/>
        </p:nvSpPr>
        <p:spPr bwMode="auto">
          <a:xfrm>
            <a:off x="5033963" y="5157788"/>
            <a:ext cx="3802062"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spcBef>
                <a:spcPct val="20000"/>
              </a:spcBef>
              <a:buClr>
                <a:srgbClr val="000099"/>
              </a:buClr>
              <a:buSzPct val="100000"/>
              <a:buFont typeface="Wingdings" panose="05000000000000000000" pitchFamily="2" charset="2"/>
              <a:buChar char="§"/>
            </a:pPr>
            <a:r>
              <a:rPr lang="en-US" altLang="en-US" sz="2200">
                <a:latin typeface="Gill Sans MT" panose="020B0502020104020203" pitchFamily="34" charset="0"/>
              </a:rPr>
              <a:t>Ethernet demuxed to IP demuxed, UDP demuxed to DHCP </a:t>
            </a:r>
          </a:p>
        </p:txBody>
      </p:sp>
      <p:sp>
        <p:nvSpPr>
          <p:cNvPr id="95243" name="Text Box 155"/>
          <p:cNvSpPr txBox="1">
            <a:spLocks noChangeArrowheads="1"/>
          </p:cNvSpPr>
          <p:nvPr/>
        </p:nvSpPr>
        <p:spPr bwMode="auto">
          <a:xfrm>
            <a:off x="3327400" y="3284538"/>
            <a:ext cx="1047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168.1.1.1</a:t>
            </a:r>
          </a:p>
          <a:p>
            <a:endParaRPr lang="en-US" altLang="en-US" sz="1400"/>
          </a:p>
        </p:txBody>
      </p:sp>
      <p:grpSp>
        <p:nvGrpSpPr>
          <p:cNvPr id="95244" name="Group 186"/>
          <p:cNvGrpSpPr>
            <a:grpSpLocks/>
          </p:cNvGrpSpPr>
          <p:nvPr/>
        </p:nvGrpSpPr>
        <p:grpSpPr bwMode="auto">
          <a:xfrm>
            <a:off x="3140075" y="2598738"/>
            <a:ext cx="963613" cy="300037"/>
            <a:chOff x="4410" y="1365"/>
            <a:chExt cx="663" cy="224"/>
          </a:xfrm>
        </p:grpSpPr>
        <p:sp>
          <p:nvSpPr>
            <p:cNvPr id="95422" name="Rectangle 187"/>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23" name="AutoShape 188"/>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24" name="Freeform 189"/>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95425" name="Freeform 190"/>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95426" name="Freeform 191"/>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95245" name="Group 192"/>
          <p:cNvGrpSpPr>
            <a:grpSpLocks/>
          </p:cNvGrpSpPr>
          <p:nvPr/>
        </p:nvGrpSpPr>
        <p:grpSpPr bwMode="auto">
          <a:xfrm>
            <a:off x="2674938" y="3525838"/>
            <a:ext cx="1066800" cy="406400"/>
            <a:chOff x="4396" y="1245"/>
            <a:chExt cx="672" cy="248"/>
          </a:xfrm>
        </p:grpSpPr>
        <p:sp>
          <p:nvSpPr>
            <p:cNvPr id="9541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9541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9541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95417" name="Group 196"/>
            <p:cNvGrpSpPr>
              <a:grpSpLocks/>
            </p:cNvGrpSpPr>
            <p:nvPr/>
          </p:nvGrpSpPr>
          <p:grpSpPr bwMode="auto">
            <a:xfrm>
              <a:off x="4530" y="1287"/>
              <a:ext cx="377" cy="75"/>
              <a:chOff x="2468" y="1332"/>
              <a:chExt cx="310" cy="60"/>
            </a:xfrm>
          </p:grpSpPr>
          <p:sp>
            <p:nvSpPr>
              <p:cNvPr id="95420" name="Freeform 19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421" name="Freeform 19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5418" name="Line 199"/>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419" name="Line 20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5246" name="Group 201"/>
          <p:cNvGrpSpPr>
            <a:grpSpLocks/>
          </p:cNvGrpSpPr>
          <p:nvPr/>
        </p:nvGrpSpPr>
        <p:grpSpPr bwMode="auto">
          <a:xfrm>
            <a:off x="2706688" y="3330575"/>
            <a:ext cx="423862" cy="647700"/>
            <a:chOff x="4140" y="429"/>
            <a:chExt cx="1425" cy="2396"/>
          </a:xfrm>
        </p:grpSpPr>
        <p:sp>
          <p:nvSpPr>
            <p:cNvPr id="95382" name="Freeform 202"/>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83" name="Rectangle 203"/>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84" name="Freeform 204"/>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85" name="Freeform 205"/>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86" name="Rectangle 206"/>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95387" name="Group 207"/>
            <p:cNvGrpSpPr>
              <a:grpSpLocks/>
            </p:cNvGrpSpPr>
            <p:nvPr/>
          </p:nvGrpSpPr>
          <p:grpSpPr bwMode="auto">
            <a:xfrm>
              <a:off x="4749" y="668"/>
              <a:ext cx="581" cy="145"/>
              <a:chOff x="614" y="2568"/>
              <a:chExt cx="725" cy="139"/>
            </a:xfrm>
          </p:grpSpPr>
          <p:sp>
            <p:nvSpPr>
              <p:cNvPr id="95412" name="AutoShape 208"/>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13" name="AutoShape 209"/>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5388" name="Rectangle 210"/>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95389" name="Group 211"/>
            <p:cNvGrpSpPr>
              <a:grpSpLocks/>
            </p:cNvGrpSpPr>
            <p:nvPr/>
          </p:nvGrpSpPr>
          <p:grpSpPr bwMode="auto">
            <a:xfrm>
              <a:off x="4747" y="994"/>
              <a:ext cx="581" cy="134"/>
              <a:chOff x="614" y="2568"/>
              <a:chExt cx="725" cy="139"/>
            </a:xfrm>
          </p:grpSpPr>
          <p:sp>
            <p:nvSpPr>
              <p:cNvPr id="95410" name="AutoShape 212"/>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11" name="AutoShape 213"/>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5390" name="Rectangle 214"/>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91" name="Rectangle 215"/>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95392" name="Group 216"/>
            <p:cNvGrpSpPr>
              <a:grpSpLocks/>
            </p:cNvGrpSpPr>
            <p:nvPr/>
          </p:nvGrpSpPr>
          <p:grpSpPr bwMode="auto">
            <a:xfrm>
              <a:off x="4735" y="1627"/>
              <a:ext cx="582" cy="151"/>
              <a:chOff x="614" y="2568"/>
              <a:chExt cx="725" cy="139"/>
            </a:xfrm>
          </p:grpSpPr>
          <p:sp>
            <p:nvSpPr>
              <p:cNvPr id="95408" name="AutoShape 217"/>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09" name="AutoShape 218"/>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5393" name="Freeform 219"/>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5394" name="Group 220"/>
            <p:cNvGrpSpPr>
              <a:grpSpLocks/>
            </p:cNvGrpSpPr>
            <p:nvPr/>
          </p:nvGrpSpPr>
          <p:grpSpPr bwMode="auto">
            <a:xfrm>
              <a:off x="4739" y="1327"/>
              <a:ext cx="582" cy="139"/>
              <a:chOff x="614" y="2568"/>
              <a:chExt cx="725" cy="139"/>
            </a:xfrm>
          </p:grpSpPr>
          <p:sp>
            <p:nvSpPr>
              <p:cNvPr id="95406" name="AutoShape 221"/>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07" name="AutoShape 222"/>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5395" name="Rectangle 223"/>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96" name="Freeform 224"/>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97" name="Freeform 225"/>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98" name="Oval 226"/>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99" name="Freeform 227"/>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400" name="AutoShape 228"/>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01" name="AutoShape 229"/>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02" name="Oval 230"/>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03" name="Oval 231"/>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95404" name="Oval 232"/>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405" name="Rectangle 233"/>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5247" name="Group 234"/>
          <p:cNvGrpSpPr>
            <a:grpSpLocks/>
          </p:cNvGrpSpPr>
          <p:nvPr/>
        </p:nvGrpSpPr>
        <p:grpSpPr bwMode="auto">
          <a:xfrm>
            <a:off x="1978025" y="2295525"/>
            <a:ext cx="850900" cy="615950"/>
            <a:chOff x="4420" y="878"/>
            <a:chExt cx="614" cy="458"/>
          </a:xfrm>
        </p:grpSpPr>
        <p:pic>
          <p:nvPicPr>
            <p:cNvPr id="95360" name="Picture 235" descr="laptop_key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61" name="Freeform 236"/>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95362" name="Picture 237" descr="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63" name="Freeform 238"/>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64" name="Freeform 239"/>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65" name="Freeform 240"/>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66" name="Freeform 241"/>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67" name="Freeform 242"/>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68" name="Freeform 243"/>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5369" name="Group 244"/>
            <p:cNvGrpSpPr>
              <a:grpSpLocks/>
            </p:cNvGrpSpPr>
            <p:nvPr/>
          </p:nvGrpSpPr>
          <p:grpSpPr bwMode="auto">
            <a:xfrm>
              <a:off x="4584" y="1203"/>
              <a:ext cx="119" cy="53"/>
              <a:chOff x="1740" y="2642"/>
              <a:chExt cx="752" cy="327"/>
            </a:xfrm>
          </p:grpSpPr>
          <p:sp>
            <p:nvSpPr>
              <p:cNvPr id="95376" name="Freeform 245"/>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77" name="Freeform 246"/>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78" name="Freeform 247"/>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79" name="Freeform 248"/>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80" name="Freeform 249"/>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81" name="Freeform 250"/>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5370" name="Freeform 251"/>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71" name="Freeform 252"/>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72" name="Freeform 253"/>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73" name="Freeform 254"/>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74" name="Freeform 255"/>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375" name="Freeform 256"/>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48226" name="AutoShape 34"/>
          <p:cNvSpPr>
            <a:spLocks noChangeArrowheads="1"/>
          </p:cNvSpPr>
          <p:nvPr/>
        </p:nvSpPr>
        <p:spPr bwMode="auto">
          <a:xfrm>
            <a:off x="830263" y="2422525"/>
            <a:ext cx="976312" cy="485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2" name="Group 45"/>
          <p:cNvGrpSpPr>
            <a:grpSpLocks/>
          </p:cNvGrpSpPr>
          <p:nvPr/>
        </p:nvGrpSpPr>
        <p:grpSpPr bwMode="auto">
          <a:xfrm>
            <a:off x="1195388" y="1258888"/>
            <a:ext cx="976312" cy="1460500"/>
            <a:chOff x="651" y="681"/>
            <a:chExt cx="615" cy="920"/>
          </a:xfrm>
        </p:grpSpPr>
        <p:sp>
          <p:nvSpPr>
            <p:cNvPr id="95352" name="Freeform 46"/>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7000"/>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nvGrpSpPr>
            <p:cNvPr id="95353" name="Group 47"/>
            <p:cNvGrpSpPr>
              <a:grpSpLocks/>
            </p:cNvGrpSpPr>
            <p:nvPr/>
          </p:nvGrpSpPr>
          <p:grpSpPr bwMode="auto">
            <a:xfrm>
              <a:off x="651" y="681"/>
              <a:ext cx="501" cy="828"/>
              <a:chOff x="569" y="2954"/>
              <a:chExt cx="501" cy="828"/>
            </a:xfrm>
          </p:grpSpPr>
          <p:sp>
            <p:nvSpPr>
              <p:cNvPr id="95354" name="Rectangle 48"/>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55" name="Text Box 49"/>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t>DHCP</a:t>
                </a:r>
              </a:p>
              <a:p>
                <a:pPr algn="ctr"/>
                <a:r>
                  <a:rPr lang="en-US" altLang="en-US" sz="1600"/>
                  <a:t>UDP</a:t>
                </a:r>
              </a:p>
              <a:p>
                <a:pPr algn="ctr"/>
                <a:r>
                  <a:rPr lang="en-US" altLang="en-US" sz="1600"/>
                  <a:t>IP</a:t>
                </a:r>
              </a:p>
              <a:p>
                <a:pPr algn="ctr"/>
                <a:r>
                  <a:rPr lang="en-US" altLang="en-US" sz="1600"/>
                  <a:t>Eth</a:t>
                </a:r>
              </a:p>
              <a:p>
                <a:pPr algn="ctr"/>
                <a:r>
                  <a:rPr lang="en-US" altLang="en-US" sz="1600"/>
                  <a:t>Phy</a:t>
                </a:r>
              </a:p>
            </p:txBody>
          </p:sp>
          <p:sp>
            <p:nvSpPr>
              <p:cNvPr id="95356" name="Line 50"/>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5357" name="Line 51"/>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5358" name="Line 52"/>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5359" name="Line 53"/>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14" name="Group 54"/>
          <p:cNvGrpSpPr>
            <a:grpSpLocks/>
          </p:cNvGrpSpPr>
          <p:nvPr/>
        </p:nvGrpSpPr>
        <p:grpSpPr bwMode="auto">
          <a:xfrm>
            <a:off x="520700" y="1317625"/>
            <a:ext cx="544513" cy="244475"/>
            <a:chOff x="844" y="3337"/>
            <a:chExt cx="343" cy="154"/>
          </a:xfrm>
        </p:grpSpPr>
        <p:sp>
          <p:nvSpPr>
            <p:cNvPr id="95350" name="Rectangle 5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51" name="Text Box 56"/>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15" name="Group 57"/>
          <p:cNvGrpSpPr>
            <a:grpSpLocks/>
          </p:cNvGrpSpPr>
          <p:nvPr/>
        </p:nvGrpSpPr>
        <p:grpSpPr bwMode="auto">
          <a:xfrm>
            <a:off x="66675" y="1336675"/>
            <a:ext cx="1081088" cy="1166813"/>
            <a:chOff x="42" y="744"/>
            <a:chExt cx="681" cy="735"/>
          </a:xfrm>
        </p:grpSpPr>
        <p:grpSp>
          <p:nvGrpSpPr>
            <p:cNvPr id="95318" name="Group 58"/>
            <p:cNvGrpSpPr>
              <a:grpSpLocks/>
            </p:cNvGrpSpPr>
            <p:nvPr/>
          </p:nvGrpSpPr>
          <p:grpSpPr bwMode="auto">
            <a:xfrm>
              <a:off x="42" y="886"/>
              <a:ext cx="681" cy="468"/>
              <a:chOff x="42" y="886"/>
              <a:chExt cx="681" cy="468"/>
            </a:xfrm>
          </p:grpSpPr>
          <p:grpSp>
            <p:nvGrpSpPr>
              <p:cNvPr id="95320" name="Group 59"/>
              <p:cNvGrpSpPr>
                <a:grpSpLocks/>
              </p:cNvGrpSpPr>
              <p:nvPr/>
            </p:nvGrpSpPr>
            <p:grpSpPr bwMode="auto">
              <a:xfrm>
                <a:off x="278" y="886"/>
                <a:ext cx="397" cy="154"/>
                <a:chOff x="740" y="3209"/>
                <a:chExt cx="397" cy="154"/>
              </a:xfrm>
            </p:grpSpPr>
            <p:grpSp>
              <p:nvGrpSpPr>
                <p:cNvPr id="95345" name="Group 60"/>
                <p:cNvGrpSpPr>
                  <a:grpSpLocks/>
                </p:cNvGrpSpPr>
                <p:nvPr/>
              </p:nvGrpSpPr>
              <p:grpSpPr bwMode="auto">
                <a:xfrm>
                  <a:off x="794" y="3209"/>
                  <a:ext cx="343" cy="154"/>
                  <a:chOff x="844" y="3337"/>
                  <a:chExt cx="343" cy="154"/>
                </a:xfrm>
              </p:grpSpPr>
              <p:sp>
                <p:nvSpPr>
                  <p:cNvPr id="95348" name="Rectangle 6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49" name="Text Box 62"/>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sp>
              <p:nvSpPr>
                <p:cNvPr id="95346" name="Rectangle 63"/>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47" name="Rectangle 64"/>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5321" name="Group 65"/>
              <p:cNvGrpSpPr>
                <a:grpSpLocks/>
              </p:cNvGrpSpPr>
              <p:nvPr/>
            </p:nvGrpSpPr>
            <p:grpSpPr bwMode="auto">
              <a:xfrm>
                <a:off x="278" y="1034"/>
                <a:ext cx="397" cy="154"/>
                <a:chOff x="836" y="3305"/>
                <a:chExt cx="397" cy="154"/>
              </a:xfrm>
            </p:grpSpPr>
            <p:grpSp>
              <p:nvGrpSpPr>
                <p:cNvPr id="95339" name="Group 66"/>
                <p:cNvGrpSpPr>
                  <a:grpSpLocks/>
                </p:cNvGrpSpPr>
                <p:nvPr/>
              </p:nvGrpSpPr>
              <p:grpSpPr bwMode="auto">
                <a:xfrm>
                  <a:off x="890" y="3305"/>
                  <a:ext cx="343" cy="154"/>
                  <a:chOff x="844" y="3337"/>
                  <a:chExt cx="343" cy="154"/>
                </a:xfrm>
              </p:grpSpPr>
              <p:sp>
                <p:nvSpPr>
                  <p:cNvPr id="95343" name="Rectangle 6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44" name="Text Box 68"/>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5340" name="Group 69"/>
                <p:cNvGrpSpPr>
                  <a:grpSpLocks/>
                </p:cNvGrpSpPr>
                <p:nvPr/>
              </p:nvGrpSpPr>
              <p:grpSpPr bwMode="auto">
                <a:xfrm>
                  <a:off x="836" y="3334"/>
                  <a:ext cx="354" cy="94"/>
                  <a:chOff x="836" y="3334"/>
                  <a:chExt cx="354" cy="94"/>
                </a:xfrm>
              </p:grpSpPr>
              <p:sp>
                <p:nvSpPr>
                  <p:cNvPr id="95341" name="Rectangle 70"/>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42" name="Rectangle 71"/>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95322" name="Group 72"/>
              <p:cNvGrpSpPr>
                <a:grpSpLocks/>
              </p:cNvGrpSpPr>
              <p:nvPr/>
            </p:nvGrpSpPr>
            <p:grpSpPr bwMode="auto">
              <a:xfrm>
                <a:off x="165" y="1054"/>
                <a:ext cx="480" cy="112"/>
                <a:chOff x="627" y="3377"/>
                <a:chExt cx="480" cy="112"/>
              </a:xfrm>
            </p:grpSpPr>
            <p:sp>
              <p:nvSpPr>
                <p:cNvPr id="95337" name="Rectangle 73"/>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38" name="Rectangle 74"/>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5323" name="Group 75"/>
              <p:cNvGrpSpPr>
                <a:grpSpLocks/>
              </p:cNvGrpSpPr>
              <p:nvPr/>
            </p:nvGrpSpPr>
            <p:grpSpPr bwMode="auto">
              <a:xfrm>
                <a:off x="42" y="1200"/>
                <a:ext cx="681" cy="154"/>
                <a:chOff x="504" y="3523"/>
                <a:chExt cx="681" cy="154"/>
              </a:xfrm>
            </p:grpSpPr>
            <p:grpSp>
              <p:nvGrpSpPr>
                <p:cNvPr id="95324" name="Group 76"/>
                <p:cNvGrpSpPr>
                  <a:grpSpLocks/>
                </p:cNvGrpSpPr>
                <p:nvPr/>
              </p:nvGrpSpPr>
              <p:grpSpPr bwMode="auto">
                <a:xfrm>
                  <a:off x="623" y="3523"/>
                  <a:ext cx="510" cy="154"/>
                  <a:chOff x="723" y="3453"/>
                  <a:chExt cx="510" cy="154"/>
                </a:xfrm>
              </p:grpSpPr>
              <p:grpSp>
                <p:nvGrpSpPr>
                  <p:cNvPr id="95328" name="Group 77"/>
                  <p:cNvGrpSpPr>
                    <a:grpSpLocks/>
                  </p:cNvGrpSpPr>
                  <p:nvPr/>
                </p:nvGrpSpPr>
                <p:grpSpPr bwMode="auto">
                  <a:xfrm>
                    <a:off x="836" y="3453"/>
                    <a:ext cx="397" cy="154"/>
                    <a:chOff x="836" y="3305"/>
                    <a:chExt cx="397" cy="154"/>
                  </a:xfrm>
                </p:grpSpPr>
                <p:grpSp>
                  <p:nvGrpSpPr>
                    <p:cNvPr id="95331" name="Group 78"/>
                    <p:cNvGrpSpPr>
                      <a:grpSpLocks/>
                    </p:cNvGrpSpPr>
                    <p:nvPr/>
                  </p:nvGrpSpPr>
                  <p:grpSpPr bwMode="auto">
                    <a:xfrm>
                      <a:off x="890" y="3305"/>
                      <a:ext cx="343" cy="154"/>
                      <a:chOff x="844" y="3337"/>
                      <a:chExt cx="343" cy="154"/>
                    </a:xfrm>
                  </p:grpSpPr>
                  <p:sp>
                    <p:nvSpPr>
                      <p:cNvPr id="95335" name="Rectangle 7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36" name="Text Box 80"/>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5332" name="Group 81"/>
                    <p:cNvGrpSpPr>
                      <a:grpSpLocks/>
                    </p:cNvGrpSpPr>
                    <p:nvPr/>
                  </p:nvGrpSpPr>
                  <p:grpSpPr bwMode="auto">
                    <a:xfrm>
                      <a:off x="836" y="3334"/>
                      <a:ext cx="354" cy="94"/>
                      <a:chOff x="836" y="3334"/>
                      <a:chExt cx="354" cy="94"/>
                    </a:xfrm>
                  </p:grpSpPr>
                  <p:sp>
                    <p:nvSpPr>
                      <p:cNvPr id="95333" name="Rectangle 82"/>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34" name="Rectangle 83"/>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5329" name="Rectangle 84"/>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30" name="Rectangle 85"/>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5325" name="Rectangle 86"/>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26" name="Rectangle 87"/>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27" name="Rectangle 88"/>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5319" name="AutoShape 89"/>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28" name="Group 90"/>
          <p:cNvGrpSpPr>
            <a:grpSpLocks/>
          </p:cNvGrpSpPr>
          <p:nvPr/>
        </p:nvGrpSpPr>
        <p:grpSpPr bwMode="auto">
          <a:xfrm>
            <a:off x="650875" y="2544763"/>
            <a:ext cx="1081088" cy="244475"/>
            <a:chOff x="504" y="3523"/>
            <a:chExt cx="681" cy="154"/>
          </a:xfrm>
        </p:grpSpPr>
        <p:grpSp>
          <p:nvGrpSpPr>
            <p:cNvPr id="95305" name="Group 91"/>
            <p:cNvGrpSpPr>
              <a:grpSpLocks/>
            </p:cNvGrpSpPr>
            <p:nvPr/>
          </p:nvGrpSpPr>
          <p:grpSpPr bwMode="auto">
            <a:xfrm>
              <a:off x="623" y="3523"/>
              <a:ext cx="510" cy="154"/>
              <a:chOff x="723" y="3453"/>
              <a:chExt cx="510" cy="154"/>
            </a:xfrm>
          </p:grpSpPr>
          <p:grpSp>
            <p:nvGrpSpPr>
              <p:cNvPr id="95309" name="Group 92"/>
              <p:cNvGrpSpPr>
                <a:grpSpLocks/>
              </p:cNvGrpSpPr>
              <p:nvPr/>
            </p:nvGrpSpPr>
            <p:grpSpPr bwMode="auto">
              <a:xfrm>
                <a:off x="836" y="3453"/>
                <a:ext cx="397" cy="154"/>
                <a:chOff x="836" y="3305"/>
                <a:chExt cx="397" cy="154"/>
              </a:xfrm>
            </p:grpSpPr>
            <p:grpSp>
              <p:nvGrpSpPr>
                <p:cNvPr id="95312" name="Group 93"/>
                <p:cNvGrpSpPr>
                  <a:grpSpLocks/>
                </p:cNvGrpSpPr>
                <p:nvPr/>
              </p:nvGrpSpPr>
              <p:grpSpPr bwMode="auto">
                <a:xfrm>
                  <a:off x="890" y="3305"/>
                  <a:ext cx="343" cy="154"/>
                  <a:chOff x="844" y="3337"/>
                  <a:chExt cx="343" cy="154"/>
                </a:xfrm>
              </p:grpSpPr>
              <p:sp>
                <p:nvSpPr>
                  <p:cNvPr id="95316" name="Rectangle 94"/>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17" name="Text Box 95"/>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5313" name="Group 96"/>
                <p:cNvGrpSpPr>
                  <a:grpSpLocks/>
                </p:cNvGrpSpPr>
                <p:nvPr/>
              </p:nvGrpSpPr>
              <p:grpSpPr bwMode="auto">
                <a:xfrm>
                  <a:off x="836" y="3334"/>
                  <a:ext cx="354" cy="94"/>
                  <a:chOff x="836" y="3334"/>
                  <a:chExt cx="354" cy="94"/>
                </a:xfrm>
              </p:grpSpPr>
              <p:sp>
                <p:nvSpPr>
                  <p:cNvPr id="95314" name="Rectangle 97"/>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15" name="Rectangle 98"/>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5310" name="Rectangle 99"/>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11" name="Rectangle 100"/>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5306" name="Rectangle 101"/>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07" name="Rectangle 102"/>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08" name="Rectangle 103"/>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9314" name="Group 104"/>
          <p:cNvGrpSpPr>
            <a:grpSpLocks/>
          </p:cNvGrpSpPr>
          <p:nvPr/>
        </p:nvGrpSpPr>
        <p:grpSpPr bwMode="auto">
          <a:xfrm>
            <a:off x="1477963" y="3236913"/>
            <a:ext cx="1316037" cy="1314450"/>
            <a:chOff x="931" y="1941"/>
            <a:chExt cx="829" cy="828"/>
          </a:xfrm>
        </p:grpSpPr>
        <p:sp>
          <p:nvSpPr>
            <p:cNvPr id="95297" name="Freeform 105"/>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4998"/>
                  </a:schemeClr>
                </a:gs>
                <a:gs pos="100000">
                  <a:srgbClr val="000099">
                    <a:alpha val="64998"/>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nvGrpSpPr>
            <p:cNvPr id="95298" name="Group 106"/>
            <p:cNvGrpSpPr>
              <a:grpSpLocks/>
            </p:cNvGrpSpPr>
            <p:nvPr/>
          </p:nvGrpSpPr>
          <p:grpSpPr bwMode="auto">
            <a:xfrm>
              <a:off x="931" y="1941"/>
              <a:ext cx="501" cy="828"/>
              <a:chOff x="569" y="2954"/>
              <a:chExt cx="501" cy="828"/>
            </a:xfrm>
          </p:grpSpPr>
          <p:sp>
            <p:nvSpPr>
              <p:cNvPr id="95299" name="Rectangle 107"/>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300" name="Text Box 108"/>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t>DHCP</a:t>
                </a:r>
              </a:p>
              <a:p>
                <a:pPr algn="ctr"/>
                <a:r>
                  <a:rPr lang="en-US" altLang="en-US" sz="1600"/>
                  <a:t>UDP</a:t>
                </a:r>
              </a:p>
              <a:p>
                <a:pPr algn="ctr"/>
                <a:r>
                  <a:rPr lang="en-US" altLang="en-US" sz="1600"/>
                  <a:t>IP</a:t>
                </a:r>
              </a:p>
              <a:p>
                <a:pPr algn="ctr"/>
                <a:r>
                  <a:rPr lang="en-US" altLang="en-US" sz="1600"/>
                  <a:t>Eth</a:t>
                </a:r>
              </a:p>
              <a:p>
                <a:pPr algn="ctr"/>
                <a:r>
                  <a:rPr lang="en-US" altLang="en-US" sz="1600"/>
                  <a:t>Phy</a:t>
                </a:r>
              </a:p>
            </p:txBody>
          </p:sp>
          <p:sp>
            <p:nvSpPr>
              <p:cNvPr id="95301" name="Line 109"/>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5302" name="Line 110"/>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5303" name="Line 111"/>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5304" name="Line 112"/>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49317" name="Group 113"/>
          <p:cNvGrpSpPr>
            <a:grpSpLocks/>
          </p:cNvGrpSpPr>
          <p:nvPr/>
        </p:nvGrpSpPr>
        <p:grpSpPr bwMode="auto">
          <a:xfrm>
            <a:off x="339725" y="3136900"/>
            <a:ext cx="1081088" cy="1217613"/>
            <a:chOff x="1404" y="3105"/>
            <a:chExt cx="681" cy="767"/>
          </a:xfrm>
        </p:grpSpPr>
        <p:grpSp>
          <p:nvGrpSpPr>
            <p:cNvPr id="95262" name="Group 114"/>
            <p:cNvGrpSpPr>
              <a:grpSpLocks/>
            </p:cNvGrpSpPr>
            <p:nvPr/>
          </p:nvGrpSpPr>
          <p:grpSpPr bwMode="auto">
            <a:xfrm>
              <a:off x="1404" y="3355"/>
              <a:ext cx="681" cy="468"/>
              <a:chOff x="42" y="886"/>
              <a:chExt cx="681" cy="468"/>
            </a:xfrm>
          </p:grpSpPr>
          <p:grpSp>
            <p:nvGrpSpPr>
              <p:cNvPr id="95267" name="Group 115"/>
              <p:cNvGrpSpPr>
                <a:grpSpLocks/>
              </p:cNvGrpSpPr>
              <p:nvPr/>
            </p:nvGrpSpPr>
            <p:grpSpPr bwMode="auto">
              <a:xfrm>
                <a:off x="278" y="886"/>
                <a:ext cx="397" cy="154"/>
                <a:chOff x="740" y="3209"/>
                <a:chExt cx="397" cy="154"/>
              </a:xfrm>
            </p:grpSpPr>
            <p:grpSp>
              <p:nvGrpSpPr>
                <p:cNvPr id="95292" name="Group 116"/>
                <p:cNvGrpSpPr>
                  <a:grpSpLocks/>
                </p:cNvGrpSpPr>
                <p:nvPr/>
              </p:nvGrpSpPr>
              <p:grpSpPr bwMode="auto">
                <a:xfrm>
                  <a:off x="794" y="3209"/>
                  <a:ext cx="343" cy="154"/>
                  <a:chOff x="844" y="3337"/>
                  <a:chExt cx="343" cy="154"/>
                </a:xfrm>
              </p:grpSpPr>
              <p:sp>
                <p:nvSpPr>
                  <p:cNvPr id="95295" name="Rectangle 11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96" name="Text Box 118"/>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sp>
              <p:nvSpPr>
                <p:cNvPr id="95293" name="Rectangle 119"/>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94" name="Rectangle 120"/>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5268" name="Group 121"/>
              <p:cNvGrpSpPr>
                <a:grpSpLocks/>
              </p:cNvGrpSpPr>
              <p:nvPr/>
            </p:nvGrpSpPr>
            <p:grpSpPr bwMode="auto">
              <a:xfrm>
                <a:off x="278" y="1034"/>
                <a:ext cx="397" cy="154"/>
                <a:chOff x="836" y="3305"/>
                <a:chExt cx="397" cy="154"/>
              </a:xfrm>
            </p:grpSpPr>
            <p:grpSp>
              <p:nvGrpSpPr>
                <p:cNvPr id="95286" name="Group 122"/>
                <p:cNvGrpSpPr>
                  <a:grpSpLocks/>
                </p:cNvGrpSpPr>
                <p:nvPr/>
              </p:nvGrpSpPr>
              <p:grpSpPr bwMode="auto">
                <a:xfrm>
                  <a:off x="890" y="3305"/>
                  <a:ext cx="343" cy="154"/>
                  <a:chOff x="844" y="3337"/>
                  <a:chExt cx="343" cy="154"/>
                </a:xfrm>
              </p:grpSpPr>
              <p:sp>
                <p:nvSpPr>
                  <p:cNvPr id="95290" name="Rectangle 12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91" name="Text Box 124"/>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5287" name="Group 125"/>
                <p:cNvGrpSpPr>
                  <a:grpSpLocks/>
                </p:cNvGrpSpPr>
                <p:nvPr/>
              </p:nvGrpSpPr>
              <p:grpSpPr bwMode="auto">
                <a:xfrm>
                  <a:off x="836" y="3334"/>
                  <a:ext cx="354" cy="94"/>
                  <a:chOff x="836" y="3334"/>
                  <a:chExt cx="354" cy="94"/>
                </a:xfrm>
              </p:grpSpPr>
              <p:sp>
                <p:nvSpPr>
                  <p:cNvPr id="95288" name="Rectangle 12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89" name="Rectangle 127"/>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95269" name="Group 128"/>
              <p:cNvGrpSpPr>
                <a:grpSpLocks/>
              </p:cNvGrpSpPr>
              <p:nvPr/>
            </p:nvGrpSpPr>
            <p:grpSpPr bwMode="auto">
              <a:xfrm>
                <a:off x="165" y="1054"/>
                <a:ext cx="480" cy="112"/>
                <a:chOff x="627" y="3377"/>
                <a:chExt cx="480" cy="112"/>
              </a:xfrm>
            </p:grpSpPr>
            <p:sp>
              <p:nvSpPr>
                <p:cNvPr id="95284" name="Rectangle 129"/>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85" name="Rectangle 130"/>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5270" name="Group 131"/>
              <p:cNvGrpSpPr>
                <a:grpSpLocks/>
              </p:cNvGrpSpPr>
              <p:nvPr/>
            </p:nvGrpSpPr>
            <p:grpSpPr bwMode="auto">
              <a:xfrm>
                <a:off x="42" y="1200"/>
                <a:ext cx="681" cy="154"/>
                <a:chOff x="504" y="3523"/>
                <a:chExt cx="681" cy="154"/>
              </a:xfrm>
            </p:grpSpPr>
            <p:grpSp>
              <p:nvGrpSpPr>
                <p:cNvPr id="95271" name="Group 132"/>
                <p:cNvGrpSpPr>
                  <a:grpSpLocks/>
                </p:cNvGrpSpPr>
                <p:nvPr/>
              </p:nvGrpSpPr>
              <p:grpSpPr bwMode="auto">
                <a:xfrm>
                  <a:off x="623" y="3523"/>
                  <a:ext cx="510" cy="154"/>
                  <a:chOff x="723" y="3453"/>
                  <a:chExt cx="510" cy="154"/>
                </a:xfrm>
              </p:grpSpPr>
              <p:grpSp>
                <p:nvGrpSpPr>
                  <p:cNvPr id="95275" name="Group 133"/>
                  <p:cNvGrpSpPr>
                    <a:grpSpLocks/>
                  </p:cNvGrpSpPr>
                  <p:nvPr/>
                </p:nvGrpSpPr>
                <p:grpSpPr bwMode="auto">
                  <a:xfrm>
                    <a:off x="836" y="3453"/>
                    <a:ext cx="397" cy="154"/>
                    <a:chOff x="836" y="3305"/>
                    <a:chExt cx="397" cy="154"/>
                  </a:xfrm>
                </p:grpSpPr>
                <p:grpSp>
                  <p:nvGrpSpPr>
                    <p:cNvPr id="95278" name="Group 134"/>
                    <p:cNvGrpSpPr>
                      <a:grpSpLocks/>
                    </p:cNvGrpSpPr>
                    <p:nvPr/>
                  </p:nvGrpSpPr>
                  <p:grpSpPr bwMode="auto">
                    <a:xfrm>
                      <a:off x="890" y="3305"/>
                      <a:ext cx="343" cy="154"/>
                      <a:chOff x="844" y="3337"/>
                      <a:chExt cx="343" cy="154"/>
                    </a:xfrm>
                  </p:grpSpPr>
                  <p:sp>
                    <p:nvSpPr>
                      <p:cNvPr id="95282" name="Rectangle 13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83" name="Text Box 136"/>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5279" name="Group 137"/>
                    <p:cNvGrpSpPr>
                      <a:grpSpLocks/>
                    </p:cNvGrpSpPr>
                    <p:nvPr/>
                  </p:nvGrpSpPr>
                  <p:grpSpPr bwMode="auto">
                    <a:xfrm>
                      <a:off x="836" y="3334"/>
                      <a:ext cx="354" cy="94"/>
                      <a:chOff x="836" y="3334"/>
                      <a:chExt cx="354" cy="94"/>
                    </a:xfrm>
                  </p:grpSpPr>
                  <p:sp>
                    <p:nvSpPr>
                      <p:cNvPr id="95280" name="Rectangle 138"/>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81" name="Rectangle 139"/>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5276" name="Rectangle 140"/>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77" name="Rectangle 141"/>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5272" name="Rectangle 142"/>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73" name="Rectangle 143"/>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74" name="Rectangle 144"/>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5263" name="AutoShape 14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95264" name="Group 146"/>
            <p:cNvGrpSpPr>
              <a:grpSpLocks/>
            </p:cNvGrpSpPr>
            <p:nvPr/>
          </p:nvGrpSpPr>
          <p:grpSpPr bwMode="auto">
            <a:xfrm>
              <a:off x="1695" y="3227"/>
              <a:ext cx="343" cy="154"/>
              <a:chOff x="844" y="3337"/>
              <a:chExt cx="343" cy="154"/>
            </a:xfrm>
          </p:grpSpPr>
          <p:sp>
            <p:nvSpPr>
              <p:cNvPr id="95265" name="Rectangle 14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66" name="Text Box 148"/>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grpSp>
        <p:nvGrpSpPr>
          <p:cNvPr id="49350" name="Group 149"/>
          <p:cNvGrpSpPr>
            <a:grpSpLocks/>
          </p:cNvGrpSpPr>
          <p:nvPr/>
        </p:nvGrpSpPr>
        <p:grpSpPr bwMode="auto">
          <a:xfrm>
            <a:off x="803275" y="3333750"/>
            <a:ext cx="544513" cy="244475"/>
            <a:chOff x="844" y="3337"/>
            <a:chExt cx="343" cy="154"/>
          </a:xfrm>
        </p:grpSpPr>
        <p:sp>
          <p:nvSpPr>
            <p:cNvPr id="95260" name="Rectangle 15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5261" name="Text Box 151"/>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pic>
        <p:nvPicPr>
          <p:cNvPr id="95256" name="Picture 258" descr="underline_bas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63" y="722313"/>
            <a:ext cx="31988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80" name="Rectangle 259"/>
          <p:cNvSpPr>
            <a:spLocks noGrp="1" noChangeArrowheads="1"/>
          </p:cNvSpPr>
          <p:nvPr>
            <p:ph type="title"/>
          </p:nvPr>
        </p:nvSpPr>
        <p:spPr>
          <a:xfrm>
            <a:off x="323850" y="77788"/>
            <a:ext cx="4354513" cy="942975"/>
          </a:xfrm>
        </p:spPr>
        <p:txBody>
          <a:bodyPr/>
          <a:lstStyle/>
          <a:p>
            <a:pPr>
              <a:defRPr/>
            </a:pPr>
            <a:r>
              <a:rPr lang="en-US" sz="3600">
                <a:ea typeface="ＭＳ Ｐゴシック" charset="0"/>
                <a:cs typeface="+mj-cs"/>
              </a:rPr>
              <a:t>DHCP: example</a:t>
            </a:r>
          </a:p>
        </p:txBody>
      </p:sp>
      <p:sp>
        <p:nvSpPr>
          <p:cNvPr id="95258"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8DC4342F-54E9-4480-869A-38CD772AB965}" type="slidenum">
              <a:rPr lang="en-US" altLang="en-US" sz="1200">
                <a:latin typeface="Tahoma" panose="020B0604030504040204" pitchFamily="34" charset="0"/>
              </a:rPr>
              <a:pPr/>
              <a:t>47</a:t>
            </a:fld>
            <a:endParaRPr lang="en-US" altLang="en-US" sz="1200">
              <a:latin typeface="Tahoma" panose="020B0604030504040204" pitchFamily="34" charset="0"/>
            </a:endParaRPr>
          </a:p>
        </p:txBody>
      </p:sp>
      <p:sp>
        <p:nvSpPr>
          <p:cNvPr id="95259"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226"/>
                                        </p:tgtEl>
                                        <p:attrNameLst>
                                          <p:attrName>style.visibility</p:attrName>
                                        </p:attrNameLst>
                                      </p:cBhvr>
                                      <p:to>
                                        <p:strVal val="visible"/>
                                      </p:to>
                                    </p:set>
                                    <p:animEffect transition="in" filter="wipe(left)">
                                      <p:cBhvr>
                                        <p:cTn id="7" dur="500"/>
                                        <p:tgtEl>
                                          <p:spTgt spid="648226"/>
                                        </p:tgtEl>
                                      </p:cBhvr>
                                    </p:animEffect>
                                  </p:childTnLst>
                                </p:cTn>
                              </p:par>
                            </p:childTnLst>
                          </p:cTn>
                        </p:par>
                        <p:par>
                          <p:cTn id="8" fill="hold" nodeType="afterGroup">
                            <p:stCondLst>
                              <p:cond delay="500"/>
                            </p:stCondLst>
                            <p:childTnLst>
                              <p:par>
                                <p:cTn id="9" presetID="9" presetClass="exit" presetSubtype="0" fill="hold" grpId="1" nodeType="afterEffect">
                                  <p:stCondLst>
                                    <p:cond delay="0"/>
                                  </p:stCondLst>
                                  <p:childTnLst>
                                    <p:animEffect transition="out" filter="dissolve">
                                      <p:cBhvr>
                                        <p:cTn id="10" dur="500"/>
                                        <p:tgtEl>
                                          <p:spTgt spid="648226"/>
                                        </p:tgtEl>
                                      </p:cBhvr>
                                    </p:animEffect>
                                    <p:set>
                                      <p:cBhvr>
                                        <p:cTn id="11" dur="1" fill="hold">
                                          <p:stCondLst>
                                            <p:cond delay="499"/>
                                          </p:stCondLst>
                                        </p:cTn>
                                        <p:tgtEl>
                                          <p:spTgt spid="648226"/>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648195">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4834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nodeType="clickEffect">
                                  <p:stCondLst>
                                    <p:cond delay="0"/>
                                  </p:stCondLst>
                                  <p:childTnLst>
                                    <p:set>
                                      <p:cBhvr>
                                        <p:cTn id="33" dur="1" fill="hold">
                                          <p:stCondLst>
                                            <p:cond delay="0"/>
                                          </p:stCondLst>
                                        </p:cTn>
                                        <p:tgtEl>
                                          <p:spTgt spid="14"/>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5"/>
                                        </p:tgtEl>
                                        <p:attrNameLst>
                                          <p:attrName>style.visibility</p:attrName>
                                        </p:attrNameLst>
                                      </p:cBhvr>
                                      <p:to>
                                        <p:strVal val="hidden"/>
                                      </p:to>
                                    </p:set>
                                  </p:childTnLst>
                                </p:cTn>
                              </p:par>
                            </p:childTnLst>
                          </p:cTn>
                        </p:par>
                        <p:par>
                          <p:cTn id="36" fill="hold" nodeType="afterGroup">
                            <p:stCondLst>
                              <p:cond delay="0"/>
                            </p:stCondLst>
                            <p:childTnLst>
                              <p:par>
                                <p:cTn id="37" presetID="1"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8345"/>
                                        </p:tgtEl>
                                        <p:attrNameLst>
                                          <p:attrName>style.visibility</p:attrName>
                                        </p:attrNameLst>
                                      </p:cBhvr>
                                      <p:to>
                                        <p:strVal val="visible"/>
                                      </p:to>
                                    </p:set>
                                  </p:childTnLst>
                                </p:cTn>
                              </p:par>
                            </p:childTnLst>
                          </p:cTn>
                        </p:par>
                        <p:par>
                          <p:cTn id="41" fill="hold" nodeType="afterGroup">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28"/>
                                        </p:tgtEl>
                                        <p:attrNameLst>
                                          <p:attrName>ppt_x</p:attrName>
                                          <p:attrName>ppt_y</p:attrName>
                                        </p:attrNameLst>
                                      </p:cBhvr>
                                      <p:rCtr x="12500" y="13574"/>
                                    </p:animMotion>
                                  </p:childTnLst>
                                </p:cTn>
                              </p:par>
                            </p:childTnLst>
                          </p:cTn>
                        </p:par>
                        <p:par>
                          <p:cTn id="44" fill="hold" nodeType="afterGroup">
                            <p:stCondLst>
                              <p:cond delay="2000"/>
                            </p:stCondLst>
                            <p:childTnLst>
                              <p:par>
                                <p:cTn id="45" presetID="22" presetClass="entr" presetSubtype="2" fill="hold" nodeType="afterEffect">
                                  <p:stCondLst>
                                    <p:cond delay="0"/>
                                  </p:stCondLst>
                                  <p:childTnLst>
                                    <p:set>
                                      <p:cBhvr>
                                        <p:cTn id="46" dur="1" fill="hold">
                                          <p:stCondLst>
                                            <p:cond delay="0"/>
                                          </p:stCondLst>
                                        </p:cTn>
                                        <p:tgtEl>
                                          <p:spTgt spid="49314"/>
                                        </p:tgtEl>
                                        <p:attrNameLst>
                                          <p:attrName>style.visibility</p:attrName>
                                        </p:attrNameLst>
                                      </p:cBhvr>
                                      <p:to>
                                        <p:strVal val="visible"/>
                                      </p:to>
                                    </p:set>
                                    <p:animEffect transition="in" filter="wipe(right)">
                                      <p:cBhvr>
                                        <p:cTn id="47" dur="500"/>
                                        <p:tgtEl>
                                          <p:spTgt spid="493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49317"/>
                                        </p:tgtEl>
                                        <p:attrNameLst>
                                          <p:attrName>style.visibility</p:attrName>
                                        </p:attrNameLst>
                                      </p:cBhvr>
                                      <p:to>
                                        <p:strVal val="visible"/>
                                      </p:to>
                                    </p:set>
                                    <p:animEffect transition="in" filter="wipe(down)">
                                      <p:cBhvr>
                                        <p:cTn id="52" dur="1000"/>
                                        <p:tgtEl>
                                          <p:spTgt spid="49317"/>
                                        </p:tgtEl>
                                      </p:cBhvr>
                                    </p:animEffect>
                                  </p:childTnLst>
                                </p:cTn>
                              </p:par>
                              <p:par>
                                <p:cTn id="53" presetID="1" presetClass="exit" presetSubtype="0" fill="hold"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par>
                          <p:cTn id="55" fill="hold" nodeType="afterGroup">
                            <p:stCondLst>
                              <p:cond delay="1000"/>
                            </p:stCondLst>
                            <p:childTnLst>
                              <p:par>
                                <p:cTn id="56" presetID="1" presetClass="exit" presetSubtype="0" fill="hold" nodeType="afterEffect">
                                  <p:stCondLst>
                                    <p:cond delay="1000"/>
                                  </p:stCondLst>
                                  <p:childTnLst>
                                    <p:set>
                                      <p:cBhvr>
                                        <p:cTn id="57" dur="1" fill="hold">
                                          <p:stCondLst>
                                            <p:cond delay="0"/>
                                          </p:stCondLst>
                                        </p:cTn>
                                        <p:tgtEl>
                                          <p:spTgt spid="49317"/>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648346"/>
                                        </p:tgtEl>
                                        <p:attrNameLst>
                                          <p:attrName>style.visibility</p:attrName>
                                        </p:attrNameLst>
                                      </p:cBhvr>
                                      <p:to>
                                        <p:strVal val="visible"/>
                                      </p:to>
                                    </p:set>
                                  </p:childTnLst>
                                </p:cTn>
                              </p:par>
                              <p:par>
                                <p:cTn id="60" presetID="1" presetClass="entr" presetSubtype="0" fill="hold" nodeType="withEffect">
                                  <p:stCondLst>
                                    <p:cond delay="1000"/>
                                  </p:stCondLst>
                                  <p:childTnLst>
                                    <p:set>
                                      <p:cBhvr>
                                        <p:cTn id="61" dur="1" fill="hold">
                                          <p:stCondLst>
                                            <p:cond delay="0"/>
                                          </p:stCondLst>
                                        </p:cTn>
                                        <p:tgtEl>
                                          <p:spTgt spid="49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5" grpId="0" build="p"/>
      <p:bldP spid="648344" grpId="0"/>
      <p:bldP spid="648345" grpId="0"/>
      <p:bldP spid="648346" grpId="0"/>
      <p:bldP spid="648226" grpId="0" animBg="1"/>
      <p:bldP spid="648226"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227"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63" y="722313"/>
            <a:ext cx="31988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9219" name="Rectangle 3"/>
          <p:cNvSpPr>
            <a:spLocks noGrp="1" noChangeArrowheads="1"/>
          </p:cNvSpPr>
          <p:nvPr>
            <p:ph type="body" idx="1"/>
          </p:nvPr>
        </p:nvSpPr>
        <p:spPr>
          <a:xfrm>
            <a:off x="5037138" y="1158875"/>
            <a:ext cx="3430587" cy="1573213"/>
          </a:xfrm>
        </p:spPr>
        <p:txBody>
          <a:bodyPr/>
          <a:lstStyle/>
          <a:p>
            <a:pPr marL="233363" indent="-233363"/>
            <a:r>
              <a:rPr lang="en-US" altLang="en-US" sz="2200" dirty="0"/>
              <a:t>DHCP server formulates DHCP ACK containing client</a:t>
            </a:r>
            <a:r>
              <a:rPr lang="ja-JP" altLang="en-US" sz="2200" dirty="0"/>
              <a:t>’</a:t>
            </a:r>
            <a:r>
              <a:rPr lang="en-US" altLang="ja-JP" sz="2200" dirty="0"/>
              <a:t>s IP address, IP address of first-hop router for client, name &amp; IP address of DNS server</a:t>
            </a:r>
          </a:p>
          <a:p>
            <a:pPr marL="233363" indent="-233363"/>
            <a:endParaRPr lang="en-US" altLang="en-US" sz="1800" dirty="0"/>
          </a:p>
        </p:txBody>
      </p:sp>
      <p:sp>
        <p:nvSpPr>
          <p:cNvPr id="96259" name="Freeform 3"/>
          <p:cNvSpPr>
            <a:spLocks/>
          </p:cNvSpPr>
          <p:nvPr/>
        </p:nvSpPr>
        <p:spPr bwMode="auto">
          <a:xfrm>
            <a:off x="773113" y="1428750"/>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6260" name="Line 36"/>
          <p:cNvSpPr>
            <a:spLocks noChangeShapeType="1"/>
          </p:cNvSpPr>
          <p:nvPr/>
        </p:nvSpPr>
        <p:spPr bwMode="auto">
          <a:xfrm flipV="1">
            <a:off x="3775075" y="2511425"/>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1" name="Line 43"/>
          <p:cNvSpPr>
            <a:spLocks noChangeShapeType="1"/>
          </p:cNvSpPr>
          <p:nvPr/>
        </p:nvSpPr>
        <p:spPr bwMode="auto">
          <a:xfrm flipV="1">
            <a:off x="2665413" y="2673350"/>
            <a:ext cx="695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262" name="Line 44"/>
          <p:cNvSpPr>
            <a:spLocks noChangeShapeType="1"/>
          </p:cNvSpPr>
          <p:nvPr/>
        </p:nvSpPr>
        <p:spPr bwMode="auto">
          <a:xfrm flipV="1">
            <a:off x="3924300" y="2368550"/>
            <a:ext cx="138113" cy="1428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96263" name="Line 48"/>
          <p:cNvSpPr>
            <a:spLocks noChangeShapeType="1"/>
          </p:cNvSpPr>
          <p:nvPr/>
        </p:nvSpPr>
        <p:spPr bwMode="auto">
          <a:xfrm flipV="1">
            <a:off x="3279775" y="2903538"/>
            <a:ext cx="512763" cy="612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9364" name="Rectangle 148"/>
          <p:cNvSpPr>
            <a:spLocks noChangeArrowheads="1"/>
          </p:cNvSpPr>
          <p:nvPr/>
        </p:nvSpPr>
        <p:spPr bwMode="auto">
          <a:xfrm>
            <a:off x="5030788" y="2930525"/>
            <a:ext cx="3421062"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3363" indent="-233363">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Wingdings" panose="05000000000000000000" pitchFamily="2" charset="2"/>
              <a:buChar char="§"/>
            </a:pPr>
            <a:r>
              <a:rPr lang="en-US" altLang="en-US" sz="2200">
                <a:latin typeface="Gill Sans MT" panose="020B0502020104020203" pitchFamily="34" charset="0"/>
              </a:rPr>
              <a:t>encapsulation of DHCP server, frame forwarded to client, demuxing up to DHCP at client</a:t>
            </a:r>
          </a:p>
        </p:txBody>
      </p:sp>
      <p:sp>
        <p:nvSpPr>
          <p:cNvPr id="50188" name="Rectangle 152"/>
          <p:cNvSpPr>
            <a:spLocks noGrp="1" noChangeArrowheads="1"/>
          </p:cNvSpPr>
          <p:nvPr>
            <p:ph type="title"/>
          </p:nvPr>
        </p:nvSpPr>
        <p:spPr>
          <a:xfrm>
            <a:off x="323850" y="77788"/>
            <a:ext cx="4354513" cy="942975"/>
          </a:xfrm>
        </p:spPr>
        <p:txBody>
          <a:bodyPr/>
          <a:lstStyle/>
          <a:p>
            <a:pPr>
              <a:defRPr/>
            </a:pPr>
            <a:r>
              <a:rPr lang="en-US" sz="3600">
                <a:ea typeface="ＭＳ Ｐゴシック" charset="0"/>
                <a:cs typeface="+mj-cs"/>
              </a:rPr>
              <a:t>DHCP: example</a:t>
            </a:r>
          </a:p>
        </p:txBody>
      </p:sp>
      <p:grpSp>
        <p:nvGrpSpPr>
          <p:cNvPr id="96266" name="Group 153"/>
          <p:cNvGrpSpPr>
            <a:grpSpLocks/>
          </p:cNvGrpSpPr>
          <p:nvPr/>
        </p:nvGrpSpPr>
        <p:grpSpPr bwMode="auto">
          <a:xfrm>
            <a:off x="1978025" y="2295525"/>
            <a:ext cx="850900" cy="615950"/>
            <a:chOff x="4420" y="878"/>
            <a:chExt cx="614" cy="458"/>
          </a:xfrm>
        </p:grpSpPr>
        <p:pic>
          <p:nvPicPr>
            <p:cNvPr id="96424" name="Picture 154" descr="laptop_key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425" name="Freeform 155"/>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a:p>
          </p:txBody>
        </p:sp>
        <p:pic>
          <p:nvPicPr>
            <p:cNvPr id="96426" name="Picture 156" descr="sc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427" name="Freeform 157"/>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28" name="Freeform 158"/>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29" name="Freeform 159"/>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30" name="Freeform 160"/>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31" name="Freeform 161"/>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32" name="Freeform 162"/>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6433" name="Group 163"/>
            <p:cNvGrpSpPr>
              <a:grpSpLocks/>
            </p:cNvGrpSpPr>
            <p:nvPr/>
          </p:nvGrpSpPr>
          <p:grpSpPr bwMode="auto">
            <a:xfrm>
              <a:off x="4584" y="1203"/>
              <a:ext cx="119" cy="53"/>
              <a:chOff x="1740" y="2642"/>
              <a:chExt cx="752" cy="327"/>
            </a:xfrm>
          </p:grpSpPr>
          <p:sp>
            <p:nvSpPr>
              <p:cNvPr id="96440" name="Freeform 164"/>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41" name="Freeform 165"/>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42" name="Freeform 166"/>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43" name="Freeform 167"/>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44" name="Freeform 168"/>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45" name="Freeform 169"/>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6434" name="Freeform 170"/>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35" name="Freeform 171"/>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36" name="Freeform 172"/>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37" name="Freeform 173"/>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38" name="Freeform 174"/>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39" name="Freeform 175"/>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96267" name="Text Box 176"/>
          <p:cNvSpPr txBox="1">
            <a:spLocks noChangeArrowheads="1"/>
          </p:cNvSpPr>
          <p:nvPr/>
        </p:nvSpPr>
        <p:spPr bwMode="auto">
          <a:xfrm>
            <a:off x="2562225" y="3967163"/>
            <a:ext cx="2025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a:t>router with DHCP </a:t>
            </a:r>
          </a:p>
          <a:p>
            <a:r>
              <a:rPr lang="en-US" altLang="en-US" sz="1800" i="1"/>
              <a:t>server built into </a:t>
            </a:r>
          </a:p>
          <a:p>
            <a:r>
              <a:rPr lang="en-US" altLang="en-US" sz="1800" i="1"/>
              <a:t>router</a:t>
            </a:r>
          </a:p>
        </p:txBody>
      </p:sp>
      <p:grpSp>
        <p:nvGrpSpPr>
          <p:cNvPr id="96268" name="Group 177"/>
          <p:cNvGrpSpPr>
            <a:grpSpLocks/>
          </p:cNvGrpSpPr>
          <p:nvPr/>
        </p:nvGrpSpPr>
        <p:grpSpPr bwMode="auto">
          <a:xfrm>
            <a:off x="2674938" y="3525838"/>
            <a:ext cx="1066800" cy="406400"/>
            <a:chOff x="4396" y="1245"/>
            <a:chExt cx="672" cy="248"/>
          </a:xfrm>
        </p:grpSpPr>
        <p:sp>
          <p:nvSpPr>
            <p:cNvPr id="9641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9641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9641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96419" name="Group 181"/>
            <p:cNvGrpSpPr>
              <a:grpSpLocks/>
            </p:cNvGrpSpPr>
            <p:nvPr/>
          </p:nvGrpSpPr>
          <p:grpSpPr bwMode="auto">
            <a:xfrm>
              <a:off x="4530" y="1287"/>
              <a:ext cx="377" cy="75"/>
              <a:chOff x="2468" y="1332"/>
              <a:chExt cx="310" cy="60"/>
            </a:xfrm>
          </p:grpSpPr>
          <p:sp>
            <p:nvSpPr>
              <p:cNvPr id="96422" name="Freeform 1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6423" name="Freeform 1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6420" name="Line 184"/>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421" name="Line 185"/>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6269" name="Group 186"/>
          <p:cNvGrpSpPr>
            <a:grpSpLocks/>
          </p:cNvGrpSpPr>
          <p:nvPr/>
        </p:nvGrpSpPr>
        <p:grpSpPr bwMode="auto">
          <a:xfrm>
            <a:off x="2706688" y="3330575"/>
            <a:ext cx="423862" cy="647700"/>
            <a:chOff x="4140" y="429"/>
            <a:chExt cx="1425" cy="2396"/>
          </a:xfrm>
        </p:grpSpPr>
        <p:sp>
          <p:nvSpPr>
            <p:cNvPr id="96384" name="Freeform 187"/>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385" name="Rectangle 188"/>
            <p:cNvSpPr>
              <a:spLocks noChangeArrowheads="1"/>
            </p:cNvSpPr>
            <p:nvPr/>
          </p:nvSpPr>
          <p:spPr bwMode="auto">
            <a:xfrm>
              <a:off x="4204" y="429"/>
              <a:ext cx="1051"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86" name="Freeform 189"/>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387" name="Freeform 190"/>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388" name="Rectangle 191"/>
            <p:cNvSpPr>
              <a:spLocks noChangeArrowheads="1"/>
            </p:cNvSpPr>
            <p:nvPr/>
          </p:nvSpPr>
          <p:spPr bwMode="auto">
            <a:xfrm>
              <a:off x="4209" y="693"/>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96389" name="Group 192"/>
            <p:cNvGrpSpPr>
              <a:grpSpLocks/>
            </p:cNvGrpSpPr>
            <p:nvPr/>
          </p:nvGrpSpPr>
          <p:grpSpPr bwMode="auto">
            <a:xfrm>
              <a:off x="4749" y="668"/>
              <a:ext cx="581" cy="145"/>
              <a:chOff x="614" y="2568"/>
              <a:chExt cx="725" cy="139"/>
            </a:xfrm>
          </p:grpSpPr>
          <p:sp>
            <p:nvSpPr>
              <p:cNvPr id="96414" name="AutoShape 193"/>
              <p:cNvSpPr>
                <a:spLocks noChangeArrowheads="1"/>
              </p:cNvSpPr>
              <p:nvPr/>
            </p:nvSpPr>
            <p:spPr bwMode="auto">
              <a:xfrm>
                <a:off x="613" y="2570"/>
                <a:ext cx="726"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15" name="AutoShape 194"/>
              <p:cNvSpPr>
                <a:spLocks noChangeArrowheads="1"/>
              </p:cNvSpPr>
              <p:nvPr/>
            </p:nvSpPr>
            <p:spPr bwMode="auto">
              <a:xfrm>
                <a:off x="627" y="2587"/>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6390" name="Rectangle 195"/>
            <p:cNvSpPr>
              <a:spLocks noChangeArrowheads="1"/>
            </p:cNvSpPr>
            <p:nvPr/>
          </p:nvSpPr>
          <p:spPr bwMode="auto">
            <a:xfrm>
              <a:off x="4225" y="1016"/>
              <a:ext cx="592"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96391" name="Group 196"/>
            <p:cNvGrpSpPr>
              <a:grpSpLocks/>
            </p:cNvGrpSpPr>
            <p:nvPr/>
          </p:nvGrpSpPr>
          <p:grpSpPr bwMode="auto">
            <a:xfrm>
              <a:off x="4747" y="994"/>
              <a:ext cx="581" cy="134"/>
              <a:chOff x="614" y="2568"/>
              <a:chExt cx="725" cy="139"/>
            </a:xfrm>
          </p:grpSpPr>
          <p:sp>
            <p:nvSpPr>
              <p:cNvPr id="96412" name="AutoShape 197"/>
              <p:cNvSpPr>
                <a:spLocks noChangeArrowheads="1"/>
              </p:cNvSpPr>
              <p:nvPr/>
            </p:nvSpPr>
            <p:spPr bwMode="auto">
              <a:xfrm>
                <a:off x="616"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13" name="AutoShape 198"/>
              <p:cNvSpPr>
                <a:spLocks noChangeArrowheads="1"/>
              </p:cNvSpPr>
              <p:nvPr/>
            </p:nvSpPr>
            <p:spPr bwMode="auto">
              <a:xfrm>
                <a:off x="629" y="2585"/>
                <a:ext cx="693"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6392" name="Rectangle 199"/>
            <p:cNvSpPr>
              <a:spLocks noChangeArrowheads="1"/>
            </p:cNvSpPr>
            <p:nvPr/>
          </p:nvSpPr>
          <p:spPr bwMode="auto">
            <a:xfrm>
              <a:off x="4215" y="1357"/>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93" name="Rectangle 200"/>
            <p:cNvSpPr>
              <a:spLocks noChangeArrowheads="1"/>
            </p:cNvSpPr>
            <p:nvPr/>
          </p:nvSpPr>
          <p:spPr bwMode="auto">
            <a:xfrm>
              <a:off x="4225" y="1656"/>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96394" name="Group 201"/>
            <p:cNvGrpSpPr>
              <a:grpSpLocks/>
            </p:cNvGrpSpPr>
            <p:nvPr/>
          </p:nvGrpSpPr>
          <p:grpSpPr bwMode="auto">
            <a:xfrm>
              <a:off x="4735" y="1627"/>
              <a:ext cx="582" cy="151"/>
              <a:chOff x="614" y="2568"/>
              <a:chExt cx="725" cy="139"/>
            </a:xfrm>
          </p:grpSpPr>
          <p:sp>
            <p:nvSpPr>
              <p:cNvPr id="96410" name="AutoShape 202"/>
              <p:cNvSpPr>
                <a:spLocks noChangeArrowheads="1"/>
              </p:cNvSpPr>
              <p:nvPr/>
            </p:nvSpPr>
            <p:spPr bwMode="auto">
              <a:xfrm>
                <a:off x="611" y="2568"/>
                <a:ext cx="731"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11" name="AutoShape 203"/>
              <p:cNvSpPr>
                <a:spLocks noChangeArrowheads="1"/>
              </p:cNvSpPr>
              <p:nvPr/>
            </p:nvSpPr>
            <p:spPr bwMode="auto">
              <a:xfrm>
                <a:off x="624" y="2584"/>
                <a:ext cx="69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6395" name="Freeform 204"/>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6396" name="Group 205"/>
            <p:cNvGrpSpPr>
              <a:grpSpLocks/>
            </p:cNvGrpSpPr>
            <p:nvPr/>
          </p:nvGrpSpPr>
          <p:grpSpPr bwMode="auto">
            <a:xfrm>
              <a:off x="4739" y="1327"/>
              <a:ext cx="582" cy="139"/>
              <a:chOff x="614" y="2568"/>
              <a:chExt cx="725" cy="139"/>
            </a:xfrm>
          </p:grpSpPr>
          <p:sp>
            <p:nvSpPr>
              <p:cNvPr id="96408" name="AutoShape 206"/>
              <p:cNvSpPr>
                <a:spLocks noChangeArrowheads="1"/>
              </p:cNvSpPr>
              <p:nvPr/>
            </p:nvSpPr>
            <p:spPr bwMode="auto">
              <a:xfrm>
                <a:off x="612" y="2569"/>
                <a:ext cx="725" cy="14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09" name="AutoShape 207"/>
              <p:cNvSpPr>
                <a:spLocks noChangeArrowheads="1"/>
              </p:cNvSpPr>
              <p:nvPr/>
            </p:nvSpPr>
            <p:spPr bwMode="auto">
              <a:xfrm>
                <a:off x="626" y="2586"/>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6397" name="Rectangle 208"/>
            <p:cNvSpPr>
              <a:spLocks noChangeArrowheads="1"/>
            </p:cNvSpPr>
            <p:nvPr/>
          </p:nvSpPr>
          <p:spPr bwMode="auto">
            <a:xfrm>
              <a:off x="5250" y="429"/>
              <a:ext cx="69"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98" name="Freeform 209"/>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399" name="Freeform 210"/>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00" name="Oval 211"/>
            <p:cNvSpPr>
              <a:spLocks noChangeArrowheads="1"/>
            </p:cNvSpPr>
            <p:nvPr/>
          </p:nvSpPr>
          <p:spPr bwMode="auto">
            <a:xfrm>
              <a:off x="5517" y="2614"/>
              <a:ext cx="48" cy="9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01" name="Freeform 212"/>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402" name="AutoShape 213"/>
            <p:cNvSpPr>
              <a:spLocks noChangeArrowheads="1"/>
            </p:cNvSpPr>
            <p:nvPr/>
          </p:nvSpPr>
          <p:spPr bwMode="auto">
            <a:xfrm>
              <a:off x="4140" y="2678"/>
              <a:ext cx="1201" cy="147"/>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03" name="AutoShape 214"/>
            <p:cNvSpPr>
              <a:spLocks noChangeArrowheads="1"/>
            </p:cNvSpPr>
            <p:nvPr/>
          </p:nvSpPr>
          <p:spPr bwMode="auto">
            <a:xfrm>
              <a:off x="4204" y="2713"/>
              <a:ext cx="1073"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04" name="Oval 215"/>
            <p:cNvSpPr>
              <a:spLocks noChangeArrowheads="1"/>
            </p:cNvSpPr>
            <p:nvPr/>
          </p:nvSpPr>
          <p:spPr bwMode="auto">
            <a:xfrm>
              <a:off x="4305" y="2385"/>
              <a:ext cx="160"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05" name="Oval 216"/>
            <p:cNvSpPr>
              <a:spLocks noChangeArrowheads="1"/>
            </p:cNvSpPr>
            <p:nvPr/>
          </p:nvSpPr>
          <p:spPr bwMode="auto">
            <a:xfrm>
              <a:off x="4487" y="2385"/>
              <a:ext cx="160"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96406" name="Oval 217"/>
            <p:cNvSpPr>
              <a:spLocks noChangeArrowheads="1"/>
            </p:cNvSpPr>
            <p:nvPr/>
          </p:nvSpPr>
          <p:spPr bwMode="auto">
            <a:xfrm>
              <a:off x="4663" y="2379"/>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407" name="Rectangle 218"/>
            <p:cNvSpPr>
              <a:spLocks noChangeArrowheads="1"/>
            </p:cNvSpPr>
            <p:nvPr/>
          </p:nvSpPr>
          <p:spPr bwMode="auto">
            <a:xfrm>
              <a:off x="5063" y="1833"/>
              <a:ext cx="85"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6270" name="Line 36"/>
          <p:cNvSpPr>
            <a:spLocks noChangeShapeType="1"/>
          </p:cNvSpPr>
          <p:nvPr/>
        </p:nvSpPr>
        <p:spPr bwMode="auto">
          <a:xfrm flipV="1">
            <a:off x="3775075" y="2500313"/>
            <a:ext cx="155575" cy="142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6271" name="Group 220"/>
          <p:cNvGrpSpPr>
            <a:grpSpLocks/>
          </p:cNvGrpSpPr>
          <p:nvPr/>
        </p:nvGrpSpPr>
        <p:grpSpPr bwMode="auto">
          <a:xfrm>
            <a:off x="3140075" y="2598738"/>
            <a:ext cx="963613" cy="300037"/>
            <a:chOff x="4410" y="1365"/>
            <a:chExt cx="663" cy="224"/>
          </a:xfrm>
        </p:grpSpPr>
        <p:sp>
          <p:nvSpPr>
            <p:cNvPr id="96379" name="Rectangle 221"/>
            <p:cNvSpPr>
              <a:spLocks noChangeArrowheads="1"/>
            </p:cNvSpPr>
            <p:nvPr/>
          </p:nvSpPr>
          <p:spPr bwMode="auto">
            <a:xfrm>
              <a:off x="4410" y="1500"/>
              <a:ext cx="495" cy="87"/>
            </a:xfrm>
            <a:prstGeom prst="rect">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80" name="AutoShape 222"/>
            <p:cNvSpPr>
              <a:spLocks noChangeArrowheads="1"/>
            </p:cNvSpPr>
            <p:nvPr/>
          </p:nvSpPr>
          <p:spPr bwMode="auto">
            <a:xfrm>
              <a:off x="4410" y="1369"/>
              <a:ext cx="663" cy="134"/>
            </a:xfrm>
            <a:prstGeom prst="parallelogram">
              <a:avLst>
                <a:gd name="adj" fmla="val 122778"/>
              </a:avLst>
            </a:prstGeom>
            <a:gradFill rotWithShape="1">
              <a:gsLst>
                <a:gs pos="0">
                  <a:srgbClr val="009999"/>
                </a:gs>
                <a:gs pos="100000">
                  <a:srgbClr val="FFFFFF"/>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81" name="Freeform 223"/>
            <p:cNvSpPr>
              <a:spLocks/>
            </p:cNvSpPr>
            <p:nvPr/>
          </p:nvSpPr>
          <p:spPr bwMode="auto">
            <a:xfrm>
              <a:off x="4904" y="1365"/>
              <a:ext cx="169" cy="224"/>
            </a:xfrm>
            <a:custGeom>
              <a:avLst/>
              <a:gdLst>
                <a:gd name="T0" fmla="*/ 0 w 169"/>
                <a:gd name="T1" fmla="*/ 138 h 224"/>
                <a:gd name="T2" fmla="*/ 0 w 169"/>
                <a:gd name="T3" fmla="*/ 224 h 224"/>
                <a:gd name="T4" fmla="*/ 169 w 169"/>
                <a:gd name="T5" fmla="*/ 77 h 224"/>
                <a:gd name="T6" fmla="*/ 169 w 169"/>
                <a:gd name="T7" fmla="*/ 0 h 224"/>
                <a:gd name="T8" fmla="*/ 0 w 169"/>
                <a:gd name="T9" fmla="*/ 138 h 224"/>
                <a:gd name="T10" fmla="*/ 0 60000 65536"/>
                <a:gd name="T11" fmla="*/ 0 60000 65536"/>
                <a:gd name="T12" fmla="*/ 0 60000 65536"/>
                <a:gd name="T13" fmla="*/ 0 60000 65536"/>
                <a:gd name="T14" fmla="*/ 0 60000 65536"/>
                <a:gd name="T15" fmla="*/ 0 w 169"/>
                <a:gd name="T16" fmla="*/ 0 h 224"/>
                <a:gd name="T17" fmla="*/ 169 w 169"/>
                <a:gd name="T18" fmla="*/ 224 h 224"/>
              </a:gdLst>
              <a:ahLst/>
              <a:cxnLst>
                <a:cxn ang="T10">
                  <a:pos x="T0" y="T1"/>
                </a:cxn>
                <a:cxn ang="T11">
                  <a:pos x="T2" y="T3"/>
                </a:cxn>
                <a:cxn ang="T12">
                  <a:pos x="T4" y="T5"/>
                </a:cxn>
                <a:cxn ang="T13">
                  <a:pos x="T6" y="T7"/>
                </a:cxn>
                <a:cxn ang="T14">
                  <a:pos x="T8" y="T9"/>
                </a:cxn>
              </a:cxnLst>
              <a:rect l="T15" t="T16" r="T17" b="T18"/>
              <a:pathLst>
                <a:path w="169" h="224">
                  <a:moveTo>
                    <a:pt x="0" y="138"/>
                  </a:moveTo>
                  <a:lnTo>
                    <a:pt x="0" y="224"/>
                  </a:lnTo>
                  <a:lnTo>
                    <a:pt x="169" y="77"/>
                  </a:lnTo>
                  <a:lnTo>
                    <a:pt x="169" y="0"/>
                  </a:lnTo>
                  <a:lnTo>
                    <a:pt x="0" y="138"/>
                  </a:lnTo>
                  <a:close/>
                </a:path>
              </a:pathLst>
            </a:custGeom>
            <a:solidFill>
              <a:srgbClr val="BBE0E3"/>
            </a:solidFill>
            <a:ln w="6350" cmpd="sng">
              <a:solidFill>
                <a:srgbClr val="000000"/>
              </a:solidFill>
              <a:round/>
              <a:headEnd/>
              <a:tailEnd/>
            </a:ln>
          </p:spPr>
          <p:txBody>
            <a:bodyPr/>
            <a:lstStyle/>
            <a:p>
              <a:endParaRPr lang="en-US"/>
            </a:p>
          </p:txBody>
        </p:sp>
        <p:sp>
          <p:nvSpPr>
            <p:cNvPr id="96382" name="Freeform 224"/>
            <p:cNvSpPr>
              <a:spLocks/>
            </p:cNvSpPr>
            <p:nvPr/>
          </p:nvSpPr>
          <p:spPr bwMode="auto">
            <a:xfrm>
              <a:off x="4475" y="1395"/>
              <a:ext cx="506" cy="80"/>
            </a:xfrm>
            <a:custGeom>
              <a:avLst/>
              <a:gdLst>
                <a:gd name="T0" fmla="*/ 0 w 280"/>
                <a:gd name="T1" fmla="*/ 1801 h 63"/>
                <a:gd name="T2" fmla="*/ 147159 w 280"/>
                <a:gd name="T3" fmla="*/ 1752 h 63"/>
                <a:gd name="T4" fmla="*/ 868488 w 280"/>
                <a:gd name="T5" fmla="*/ 0 h 63"/>
                <a:gd name="T6" fmla="*/ 1108812 w 280"/>
                <a:gd name="T7" fmla="*/ 0 h 63"/>
                <a:gd name="T8" fmla="*/ 0 60000 65536"/>
                <a:gd name="T9" fmla="*/ 0 60000 65536"/>
                <a:gd name="T10" fmla="*/ 0 60000 65536"/>
                <a:gd name="T11" fmla="*/ 0 60000 65536"/>
                <a:gd name="T12" fmla="*/ 0 w 280"/>
                <a:gd name="T13" fmla="*/ 0 h 63"/>
                <a:gd name="T14" fmla="*/ 280 w 280"/>
                <a:gd name="T15" fmla="*/ 63 h 63"/>
              </a:gdLst>
              <a:ahLst/>
              <a:cxnLst>
                <a:cxn ang="T8">
                  <a:pos x="T0" y="T1"/>
                </a:cxn>
                <a:cxn ang="T9">
                  <a:pos x="T2" y="T3"/>
                </a:cxn>
                <a:cxn ang="T10">
                  <a:pos x="T4" y="T5"/>
                </a:cxn>
                <a:cxn ang="T11">
                  <a:pos x="T6" y="T7"/>
                </a:cxn>
              </a:cxnLst>
              <a:rect l="T12" t="T13" r="T14" b="T15"/>
              <a:pathLst>
                <a:path w="280" h="63">
                  <a:moveTo>
                    <a:pt x="0" y="63"/>
                  </a:moveTo>
                  <a:lnTo>
                    <a:pt x="37" y="62"/>
                  </a:lnTo>
                  <a:lnTo>
                    <a:pt x="219" y="0"/>
                  </a:lnTo>
                  <a:lnTo>
                    <a:pt x="280" y="0"/>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96383" name="Freeform 225"/>
            <p:cNvSpPr>
              <a:spLocks/>
            </p:cNvSpPr>
            <p:nvPr/>
          </p:nvSpPr>
          <p:spPr bwMode="auto">
            <a:xfrm>
              <a:off x="4593" y="1391"/>
              <a:ext cx="293" cy="93"/>
            </a:xfrm>
            <a:custGeom>
              <a:avLst/>
              <a:gdLst>
                <a:gd name="T0" fmla="*/ 0 w 293"/>
                <a:gd name="T1" fmla="*/ 0 h 93"/>
                <a:gd name="T2" fmla="*/ 67 w 293"/>
                <a:gd name="T3" fmla="*/ 1 h 93"/>
                <a:gd name="T4" fmla="*/ 195 w 293"/>
                <a:gd name="T5" fmla="*/ 93 h 93"/>
                <a:gd name="T6" fmla="*/ 293 w 293"/>
                <a:gd name="T7" fmla="*/ 93 h 93"/>
                <a:gd name="T8" fmla="*/ 0 60000 65536"/>
                <a:gd name="T9" fmla="*/ 0 60000 65536"/>
                <a:gd name="T10" fmla="*/ 0 60000 65536"/>
                <a:gd name="T11" fmla="*/ 0 60000 65536"/>
                <a:gd name="T12" fmla="*/ 0 w 293"/>
                <a:gd name="T13" fmla="*/ 0 h 93"/>
                <a:gd name="T14" fmla="*/ 293 w 293"/>
                <a:gd name="T15" fmla="*/ 93 h 93"/>
              </a:gdLst>
              <a:ahLst/>
              <a:cxnLst>
                <a:cxn ang="T8">
                  <a:pos x="T0" y="T1"/>
                </a:cxn>
                <a:cxn ang="T9">
                  <a:pos x="T2" y="T3"/>
                </a:cxn>
                <a:cxn ang="T10">
                  <a:pos x="T4" y="T5"/>
                </a:cxn>
                <a:cxn ang="T11">
                  <a:pos x="T6" y="T7"/>
                </a:cxn>
              </a:cxnLst>
              <a:rect l="T12" t="T13" r="T14" b="T15"/>
              <a:pathLst>
                <a:path w="293" h="93">
                  <a:moveTo>
                    <a:pt x="0" y="0"/>
                  </a:moveTo>
                  <a:lnTo>
                    <a:pt x="67" y="1"/>
                  </a:lnTo>
                  <a:lnTo>
                    <a:pt x="195" y="93"/>
                  </a:lnTo>
                  <a:lnTo>
                    <a:pt x="293" y="93"/>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12" name="Group 53"/>
          <p:cNvGrpSpPr>
            <a:grpSpLocks/>
          </p:cNvGrpSpPr>
          <p:nvPr/>
        </p:nvGrpSpPr>
        <p:grpSpPr bwMode="auto">
          <a:xfrm>
            <a:off x="352425" y="3319463"/>
            <a:ext cx="1081088" cy="1166812"/>
            <a:chOff x="42" y="744"/>
            <a:chExt cx="681" cy="735"/>
          </a:xfrm>
        </p:grpSpPr>
        <p:grpSp>
          <p:nvGrpSpPr>
            <p:cNvPr id="96347" name="Group 54"/>
            <p:cNvGrpSpPr>
              <a:grpSpLocks/>
            </p:cNvGrpSpPr>
            <p:nvPr/>
          </p:nvGrpSpPr>
          <p:grpSpPr bwMode="auto">
            <a:xfrm>
              <a:off x="42" y="886"/>
              <a:ext cx="681" cy="468"/>
              <a:chOff x="42" y="886"/>
              <a:chExt cx="681" cy="468"/>
            </a:xfrm>
          </p:grpSpPr>
          <p:grpSp>
            <p:nvGrpSpPr>
              <p:cNvPr id="96349" name="Group 55"/>
              <p:cNvGrpSpPr>
                <a:grpSpLocks/>
              </p:cNvGrpSpPr>
              <p:nvPr/>
            </p:nvGrpSpPr>
            <p:grpSpPr bwMode="auto">
              <a:xfrm>
                <a:off x="278" y="886"/>
                <a:ext cx="397" cy="154"/>
                <a:chOff x="740" y="3209"/>
                <a:chExt cx="397" cy="154"/>
              </a:xfrm>
            </p:grpSpPr>
            <p:grpSp>
              <p:nvGrpSpPr>
                <p:cNvPr id="96374" name="Group 56"/>
                <p:cNvGrpSpPr>
                  <a:grpSpLocks/>
                </p:cNvGrpSpPr>
                <p:nvPr/>
              </p:nvGrpSpPr>
              <p:grpSpPr bwMode="auto">
                <a:xfrm>
                  <a:off x="794" y="3209"/>
                  <a:ext cx="343" cy="154"/>
                  <a:chOff x="844" y="3337"/>
                  <a:chExt cx="343" cy="154"/>
                </a:xfrm>
              </p:grpSpPr>
              <p:sp>
                <p:nvSpPr>
                  <p:cNvPr id="96377" name="Rectangle 57"/>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78" name="Text Box 58"/>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sp>
              <p:nvSpPr>
                <p:cNvPr id="96375" name="Rectangle 59"/>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76" name="Rectangle 60"/>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6350" name="Group 61"/>
              <p:cNvGrpSpPr>
                <a:grpSpLocks/>
              </p:cNvGrpSpPr>
              <p:nvPr/>
            </p:nvGrpSpPr>
            <p:grpSpPr bwMode="auto">
              <a:xfrm>
                <a:off x="278" y="1034"/>
                <a:ext cx="397" cy="154"/>
                <a:chOff x="836" y="3305"/>
                <a:chExt cx="397" cy="154"/>
              </a:xfrm>
            </p:grpSpPr>
            <p:grpSp>
              <p:nvGrpSpPr>
                <p:cNvPr id="96368" name="Group 62"/>
                <p:cNvGrpSpPr>
                  <a:grpSpLocks/>
                </p:cNvGrpSpPr>
                <p:nvPr/>
              </p:nvGrpSpPr>
              <p:grpSpPr bwMode="auto">
                <a:xfrm>
                  <a:off x="890" y="3305"/>
                  <a:ext cx="343" cy="154"/>
                  <a:chOff x="844" y="3337"/>
                  <a:chExt cx="343" cy="154"/>
                </a:xfrm>
              </p:grpSpPr>
              <p:sp>
                <p:nvSpPr>
                  <p:cNvPr id="96372" name="Rectangle 6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73" name="Text Box 64"/>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6369" name="Group 65"/>
                <p:cNvGrpSpPr>
                  <a:grpSpLocks/>
                </p:cNvGrpSpPr>
                <p:nvPr/>
              </p:nvGrpSpPr>
              <p:grpSpPr bwMode="auto">
                <a:xfrm>
                  <a:off x="836" y="3334"/>
                  <a:ext cx="354" cy="94"/>
                  <a:chOff x="836" y="3334"/>
                  <a:chExt cx="354" cy="94"/>
                </a:xfrm>
              </p:grpSpPr>
              <p:sp>
                <p:nvSpPr>
                  <p:cNvPr id="96370" name="Rectangle 66"/>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71" name="Rectangle 67"/>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96351" name="Group 68"/>
              <p:cNvGrpSpPr>
                <a:grpSpLocks/>
              </p:cNvGrpSpPr>
              <p:nvPr/>
            </p:nvGrpSpPr>
            <p:grpSpPr bwMode="auto">
              <a:xfrm>
                <a:off x="165" y="1054"/>
                <a:ext cx="480" cy="112"/>
                <a:chOff x="627" y="3377"/>
                <a:chExt cx="480" cy="112"/>
              </a:xfrm>
            </p:grpSpPr>
            <p:sp>
              <p:nvSpPr>
                <p:cNvPr id="96366" name="Rectangle 69"/>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67" name="Rectangle 70"/>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6352" name="Group 71"/>
              <p:cNvGrpSpPr>
                <a:grpSpLocks/>
              </p:cNvGrpSpPr>
              <p:nvPr/>
            </p:nvGrpSpPr>
            <p:grpSpPr bwMode="auto">
              <a:xfrm>
                <a:off x="42" y="1200"/>
                <a:ext cx="681" cy="154"/>
                <a:chOff x="504" y="3523"/>
                <a:chExt cx="681" cy="154"/>
              </a:xfrm>
            </p:grpSpPr>
            <p:grpSp>
              <p:nvGrpSpPr>
                <p:cNvPr id="96353" name="Group 72"/>
                <p:cNvGrpSpPr>
                  <a:grpSpLocks/>
                </p:cNvGrpSpPr>
                <p:nvPr/>
              </p:nvGrpSpPr>
              <p:grpSpPr bwMode="auto">
                <a:xfrm>
                  <a:off x="623" y="3523"/>
                  <a:ext cx="510" cy="154"/>
                  <a:chOff x="723" y="3453"/>
                  <a:chExt cx="510" cy="154"/>
                </a:xfrm>
              </p:grpSpPr>
              <p:grpSp>
                <p:nvGrpSpPr>
                  <p:cNvPr id="96357" name="Group 73"/>
                  <p:cNvGrpSpPr>
                    <a:grpSpLocks/>
                  </p:cNvGrpSpPr>
                  <p:nvPr/>
                </p:nvGrpSpPr>
                <p:grpSpPr bwMode="auto">
                  <a:xfrm>
                    <a:off x="836" y="3453"/>
                    <a:ext cx="397" cy="154"/>
                    <a:chOff x="836" y="3305"/>
                    <a:chExt cx="397" cy="154"/>
                  </a:xfrm>
                </p:grpSpPr>
                <p:grpSp>
                  <p:nvGrpSpPr>
                    <p:cNvPr id="96360" name="Group 74"/>
                    <p:cNvGrpSpPr>
                      <a:grpSpLocks/>
                    </p:cNvGrpSpPr>
                    <p:nvPr/>
                  </p:nvGrpSpPr>
                  <p:grpSpPr bwMode="auto">
                    <a:xfrm>
                      <a:off x="890" y="3305"/>
                      <a:ext cx="343" cy="154"/>
                      <a:chOff x="844" y="3337"/>
                      <a:chExt cx="343" cy="154"/>
                    </a:xfrm>
                  </p:grpSpPr>
                  <p:sp>
                    <p:nvSpPr>
                      <p:cNvPr id="96364" name="Rectangle 75"/>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65" name="Text Box 76"/>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6361" name="Group 77"/>
                    <p:cNvGrpSpPr>
                      <a:grpSpLocks/>
                    </p:cNvGrpSpPr>
                    <p:nvPr/>
                  </p:nvGrpSpPr>
                  <p:grpSpPr bwMode="auto">
                    <a:xfrm>
                      <a:off x="836" y="3334"/>
                      <a:ext cx="354" cy="94"/>
                      <a:chOff x="836" y="3334"/>
                      <a:chExt cx="354" cy="94"/>
                    </a:xfrm>
                  </p:grpSpPr>
                  <p:sp>
                    <p:nvSpPr>
                      <p:cNvPr id="96362" name="Rectangle 78"/>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63" name="Rectangle 79"/>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6358" name="Rectangle 80"/>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59" name="Rectangle 81"/>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6354" name="Rectangle 82"/>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55" name="Rectangle 83"/>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56" name="Rectangle 84"/>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6348" name="AutoShape 85"/>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25" name="Group 86"/>
          <p:cNvGrpSpPr>
            <a:grpSpLocks/>
          </p:cNvGrpSpPr>
          <p:nvPr/>
        </p:nvGrpSpPr>
        <p:grpSpPr bwMode="auto">
          <a:xfrm>
            <a:off x="449263" y="4405313"/>
            <a:ext cx="1081087" cy="244475"/>
            <a:chOff x="504" y="3523"/>
            <a:chExt cx="681" cy="154"/>
          </a:xfrm>
        </p:grpSpPr>
        <p:grpSp>
          <p:nvGrpSpPr>
            <p:cNvPr id="96334" name="Group 87"/>
            <p:cNvGrpSpPr>
              <a:grpSpLocks/>
            </p:cNvGrpSpPr>
            <p:nvPr/>
          </p:nvGrpSpPr>
          <p:grpSpPr bwMode="auto">
            <a:xfrm>
              <a:off x="623" y="3523"/>
              <a:ext cx="510" cy="154"/>
              <a:chOff x="723" y="3453"/>
              <a:chExt cx="510" cy="154"/>
            </a:xfrm>
          </p:grpSpPr>
          <p:grpSp>
            <p:nvGrpSpPr>
              <p:cNvPr id="96338" name="Group 88"/>
              <p:cNvGrpSpPr>
                <a:grpSpLocks/>
              </p:cNvGrpSpPr>
              <p:nvPr/>
            </p:nvGrpSpPr>
            <p:grpSpPr bwMode="auto">
              <a:xfrm>
                <a:off x="836" y="3453"/>
                <a:ext cx="397" cy="154"/>
                <a:chOff x="836" y="3305"/>
                <a:chExt cx="397" cy="154"/>
              </a:xfrm>
            </p:grpSpPr>
            <p:grpSp>
              <p:nvGrpSpPr>
                <p:cNvPr id="96341" name="Group 89"/>
                <p:cNvGrpSpPr>
                  <a:grpSpLocks/>
                </p:cNvGrpSpPr>
                <p:nvPr/>
              </p:nvGrpSpPr>
              <p:grpSpPr bwMode="auto">
                <a:xfrm>
                  <a:off x="890" y="3305"/>
                  <a:ext cx="343" cy="154"/>
                  <a:chOff x="844" y="3337"/>
                  <a:chExt cx="343" cy="154"/>
                </a:xfrm>
              </p:grpSpPr>
              <p:sp>
                <p:nvSpPr>
                  <p:cNvPr id="96345" name="Rectangle 90"/>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46" name="Text Box 91"/>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6342" name="Group 92"/>
                <p:cNvGrpSpPr>
                  <a:grpSpLocks/>
                </p:cNvGrpSpPr>
                <p:nvPr/>
              </p:nvGrpSpPr>
              <p:grpSpPr bwMode="auto">
                <a:xfrm>
                  <a:off x="836" y="3334"/>
                  <a:ext cx="354" cy="94"/>
                  <a:chOff x="836" y="3334"/>
                  <a:chExt cx="354" cy="94"/>
                </a:xfrm>
              </p:grpSpPr>
              <p:sp>
                <p:nvSpPr>
                  <p:cNvPr id="96343" name="Rectangle 93"/>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44" name="Rectangle 94"/>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6339" name="Rectangle 95"/>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40" name="Rectangle 96"/>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6335" name="Rectangle 97"/>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36" name="Rectangle 98"/>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37" name="Rectangle 99"/>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30" name="Group 100"/>
          <p:cNvGrpSpPr>
            <a:grpSpLocks/>
          </p:cNvGrpSpPr>
          <p:nvPr/>
        </p:nvGrpSpPr>
        <p:grpSpPr bwMode="auto">
          <a:xfrm>
            <a:off x="1477963" y="3236913"/>
            <a:ext cx="1316037" cy="1314450"/>
            <a:chOff x="931" y="1941"/>
            <a:chExt cx="829" cy="828"/>
          </a:xfrm>
        </p:grpSpPr>
        <p:sp>
          <p:nvSpPr>
            <p:cNvPr id="96326" name="Freeform 101"/>
            <p:cNvSpPr>
              <a:spLocks/>
            </p:cNvSpPr>
            <p:nvPr/>
          </p:nvSpPr>
          <p:spPr bwMode="auto">
            <a:xfrm>
              <a:off x="1424" y="1965"/>
              <a:ext cx="336" cy="801"/>
            </a:xfrm>
            <a:custGeom>
              <a:avLst/>
              <a:gdLst>
                <a:gd name="T0" fmla="*/ 1 w 551"/>
                <a:gd name="T1" fmla="*/ 0 h 801"/>
                <a:gd name="T2" fmla="*/ 1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nvGrpSpPr>
            <p:cNvPr id="96327" name="Group 102"/>
            <p:cNvGrpSpPr>
              <a:grpSpLocks/>
            </p:cNvGrpSpPr>
            <p:nvPr/>
          </p:nvGrpSpPr>
          <p:grpSpPr bwMode="auto">
            <a:xfrm>
              <a:off x="931" y="1941"/>
              <a:ext cx="501" cy="828"/>
              <a:chOff x="569" y="2954"/>
              <a:chExt cx="501" cy="828"/>
            </a:xfrm>
          </p:grpSpPr>
          <p:sp>
            <p:nvSpPr>
              <p:cNvPr id="96328" name="Rectangle 103"/>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29" name="Text Box 104"/>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t>DHCP</a:t>
                </a:r>
              </a:p>
              <a:p>
                <a:pPr algn="ctr"/>
                <a:r>
                  <a:rPr lang="en-US" altLang="en-US" sz="1600"/>
                  <a:t>UDP</a:t>
                </a:r>
              </a:p>
              <a:p>
                <a:pPr algn="ctr"/>
                <a:r>
                  <a:rPr lang="en-US" altLang="en-US" sz="1600"/>
                  <a:t>IP</a:t>
                </a:r>
              </a:p>
              <a:p>
                <a:pPr algn="ctr"/>
                <a:r>
                  <a:rPr lang="en-US" altLang="en-US" sz="1600"/>
                  <a:t>Eth</a:t>
                </a:r>
              </a:p>
              <a:p>
                <a:pPr algn="ctr"/>
                <a:r>
                  <a:rPr lang="en-US" altLang="en-US" sz="1600"/>
                  <a:t>Phy</a:t>
                </a:r>
              </a:p>
            </p:txBody>
          </p:sp>
          <p:sp>
            <p:nvSpPr>
              <p:cNvPr id="96330" name="Line 105"/>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6331" name="Line 106"/>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6332" name="Line 107"/>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6333" name="Line 108"/>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649216" name="Group 145"/>
          <p:cNvGrpSpPr>
            <a:grpSpLocks/>
          </p:cNvGrpSpPr>
          <p:nvPr/>
        </p:nvGrpSpPr>
        <p:grpSpPr bwMode="auto">
          <a:xfrm>
            <a:off x="803275" y="3344863"/>
            <a:ext cx="544513" cy="244475"/>
            <a:chOff x="844" y="3337"/>
            <a:chExt cx="343" cy="154"/>
          </a:xfrm>
        </p:grpSpPr>
        <p:sp>
          <p:nvSpPr>
            <p:cNvPr id="96324" name="Rectangle 146"/>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25" name="Text Box 147"/>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649217" name="Group 44"/>
          <p:cNvGrpSpPr>
            <a:grpSpLocks/>
          </p:cNvGrpSpPr>
          <p:nvPr/>
        </p:nvGrpSpPr>
        <p:grpSpPr bwMode="auto">
          <a:xfrm>
            <a:off x="1195388" y="1247775"/>
            <a:ext cx="976312" cy="1460500"/>
            <a:chOff x="651" y="681"/>
            <a:chExt cx="615" cy="920"/>
          </a:xfrm>
        </p:grpSpPr>
        <p:sp>
          <p:nvSpPr>
            <p:cNvPr id="96316" name="Freeform 45"/>
            <p:cNvSpPr>
              <a:spLocks/>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alpha val="65999"/>
                  </a:schemeClr>
                </a:gs>
                <a:gs pos="100000">
                  <a:srgbClr val="000099">
                    <a:alpha val="65999"/>
                  </a:srgbClr>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nvGrpSpPr>
            <p:cNvPr id="96317" name="Group 46"/>
            <p:cNvGrpSpPr>
              <a:grpSpLocks/>
            </p:cNvGrpSpPr>
            <p:nvPr/>
          </p:nvGrpSpPr>
          <p:grpSpPr bwMode="auto">
            <a:xfrm>
              <a:off x="651" y="681"/>
              <a:ext cx="501" cy="828"/>
              <a:chOff x="569" y="2954"/>
              <a:chExt cx="501" cy="828"/>
            </a:xfrm>
          </p:grpSpPr>
          <p:sp>
            <p:nvSpPr>
              <p:cNvPr id="96318" name="Rectangle 47"/>
              <p:cNvSpPr>
                <a:spLocks noChangeArrowheads="1"/>
              </p:cNvSpPr>
              <p:nvPr/>
            </p:nvSpPr>
            <p:spPr bwMode="auto">
              <a:xfrm>
                <a:off x="576" y="2973"/>
                <a:ext cx="493" cy="790"/>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19" name="Text Box 48"/>
              <p:cNvSpPr txBox="1">
                <a:spLocks noChangeArrowheads="1"/>
              </p:cNvSpPr>
              <p:nvPr/>
            </p:nvSpPr>
            <p:spPr bwMode="auto">
              <a:xfrm>
                <a:off x="593" y="2954"/>
                <a:ext cx="477"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t>DHCP</a:t>
                </a:r>
              </a:p>
              <a:p>
                <a:pPr algn="ctr"/>
                <a:r>
                  <a:rPr lang="en-US" altLang="en-US" sz="1600"/>
                  <a:t>UDP</a:t>
                </a:r>
              </a:p>
              <a:p>
                <a:pPr algn="ctr"/>
                <a:r>
                  <a:rPr lang="en-US" altLang="en-US" sz="1600"/>
                  <a:t>IP</a:t>
                </a:r>
              </a:p>
              <a:p>
                <a:pPr algn="ctr"/>
                <a:r>
                  <a:rPr lang="en-US" altLang="en-US" sz="1600"/>
                  <a:t>Eth</a:t>
                </a:r>
              </a:p>
              <a:p>
                <a:pPr algn="ctr"/>
                <a:r>
                  <a:rPr lang="en-US" altLang="en-US" sz="1600"/>
                  <a:t>Phy</a:t>
                </a:r>
              </a:p>
            </p:txBody>
          </p:sp>
          <p:sp>
            <p:nvSpPr>
              <p:cNvPr id="96320" name="Line 49"/>
              <p:cNvSpPr>
                <a:spLocks noChangeShapeType="1"/>
              </p:cNvSpPr>
              <p:nvPr/>
            </p:nvSpPr>
            <p:spPr bwMode="auto">
              <a:xfrm>
                <a:off x="578" y="3130"/>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6321" name="Line 50"/>
              <p:cNvSpPr>
                <a:spLocks noChangeShapeType="1"/>
              </p:cNvSpPr>
              <p:nvPr/>
            </p:nvSpPr>
            <p:spPr bwMode="auto">
              <a:xfrm>
                <a:off x="575" y="3289"/>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6322" name="Line 51"/>
              <p:cNvSpPr>
                <a:spLocks noChangeShapeType="1"/>
              </p:cNvSpPr>
              <p:nvPr/>
            </p:nvSpPr>
            <p:spPr bwMode="auto">
              <a:xfrm>
                <a:off x="572" y="3448"/>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6323" name="Line 52"/>
              <p:cNvSpPr>
                <a:spLocks noChangeShapeType="1"/>
              </p:cNvSpPr>
              <p:nvPr/>
            </p:nvSpPr>
            <p:spPr bwMode="auto">
              <a:xfrm>
                <a:off x="569" y="3607"/>
                <a:ext cx="4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649220" name="Group 109"/>
          <p:cNvGrpSpPr>
            <a:grpSpLocks/>
          </p:cNvGrpSpPr>
          <p:nvPr/>
        </p:nvGrpSpPr>
        <p:grpSpPr bwMode="auto">
          <a:xfrm>
            <a:off x="71438" y="1136650"/>
            <a:ext cx="1081087" cy="1217613"/>
            <a:chOff x="1404" y="3105"/>
            <a:chExt cx="681" cy="767"/>
          </a:xfrm>
        </p:grpSpPr>
        <p:grpSp>
          <p:nvGrpSpPr>
            <p:cNvPr id="96281" name="Group 110"/>
            <p:cNvGrpSpPr>
              <a:grpSpLocks/>
            </p:cNvGrpSpPr>
            <p:nvPr/>
          </p:nvGrpSpPr>
          <p:grpSpPr bwMode="auto">
            <a:xfrm>
              <a:off x="1404" y="3355"/>
              <a:ext cx="681" cy="468"/>
              <a:chOff x="42" y="886"/>
              <a:chExt cx="681" cy="468"/>
            </a:xfrm>
          </p:grpSpPr>
          <p:grpSp>
            <p:nvGrpSpPr>
              <p:cNvPr id="96286" name="Group 111"/>
              <p:cNvGrpSpPr>
                <a:grpSpLocks/>
              </p:cNvGrpSpPr>
              <p:nvPr/>
            </p:nvGrpSpPr>
            <p:grpSpPr bwMode="auto">
              <a:xfrm>
                <a:off x="278" y="886"/>
                <a:ext cx="397" cy="154"/>
                <a:chOff x="740" y="3209"/>
                <a:chExt cx="397" cy="154"/>
              </a:xfrm>
            </p:grpSpPr>
            <p:grpSp>
              <p:nvGrpSpPr>
                <p:cNvPr id="96311" name="Group 112"/>
                <p:cNvGrpSpPr>
                  <a:grpSpLocks/>
                </p:cNvGrpSpPr>
                <p:nvPr/>
              </p:nvGrpSpPr>
              <p:grpSpPr bwMode="auto">
                <a:xfrm>
                  <a:off x="794" y="3209"/>
                  <a:ext cx="343" cy="154"/>
                  <a:chOff x="844" y="3337"/>
                  <a:chExt cx="343" cy="154"/>
                </a:xfrm>
              </p:grpSpPr>
              <p:sp>
                <p:nvSpPr>
                  <p:cNvPr id="96314" name="Rectangle 11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15" name="Text Box 114"/>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sp>
              <p:nvSpPr>
                <p:cNvPr id="96312" name="Rectangle 115"/>
                <p:cNvSpPr>
                  <a:spLocks noChangeArrowheads="1"/>
                </p:cNvSpPr>
                <p:nvPr/>
              </p:nvSpPr>
              <p:spPr bwMode="auto">
                <a:xfrm>
                  <a:off x="750" y="3244"/>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13" name="Rectangle 116"/>
                <p:cNvSpPr>
                  <a:spLocks noChangeArrowheads="1"/>
                </p:cNvSpPr>
                <p:nvPr/>
              </p:nvSpPr>
              <p:spPr bwMode="auto">
                <a:xfrm>
                  <a:off x="740" y="3238"/>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6287" name="Group 117"/>
              <p:cNvGrpSpPr>
                <a:grpSpLocks/>
              </p:cNvGrpSpPr>
              <p:nvPr/>
            </p:nvGrpSpPr>
            <p:grpSpPr bwMode="auto">
              <a:xfrm>
                <a:off x="278" y="1034"/>
                <a:ext cx="397" cy="154"/>
                <a:chOff x="836" y="3305"/>
                <a:chExt cx="397" cy="154"/>
              </a:xfrm>
            </p:grpSpPr>
            <p:grpSp>
              <p:nvGrpSpPr>
                <p:cNvPr id="96305" name="Group 118"/>
                <p:cNvGrpSpPr>
                  <a:grpSpLocks/>
                </p:cNvGrpSpPr>
                <p:nvPr/>
              </p:nvGrpSpPr>
              <p:grpSpPr bwMode="auto">
                <a:xfrm>
                  <a:off x="890" y="3305"/>
                  <a:ext cx="343" cy="154"/>
                  <a:chOff x="844" y="3337"/>
                  <a:chExt cx="343" cy="154"/>
                </a:xfrm>
              </p:grpSpPr>
              <p:sp>
                <p:nvSpPr>
                  <p:cNvPr id="96309" name="Rectangle 119"/>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10" name="Text Box 120"/>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6306" name="Group 121"/>
                <p:cNvGrpSpPr>
                  <a:grpSpLocks/>
                </p:cNvGrpSpPr>
                <p:nvPr/>
              </p:nvGrpSpPr>
              <p:grpSpPr bwMode="auto">
                <a:xfrm>
                  <a:off x="836" y="3334"/>
                  <a:ext cx="354" cy="94"/>
                  <a:chOff x="836" y="3334"/>
                  <a:chExt cx="354" cy="94"/>
                </a:xfrm>
              </p:grpSpPr>
              <p:sp>
                <p:nvSpPr>
                  <p:cNvPr id="96307" name="Rectangle 122"/>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08" name="Rectangle 123"/>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96288" name="Group 124"/>
              <p:cNvGrpSpPr>
                <a:grpSpLocks/>
              </p:cNvGrpSpPr>
              <p:nvPr/>
            </p:nvGrpSpPr>
            <p:grpSpPr bwMode="auto">
              <a:xfrm>
                <a:off x="165" y="1054"/>
                <a:ext cx="480" cy="112"/>
                <a:chOff x="627" y="3377"/>
                <a:chExt cx="480" cy="112"/>
              </a:xfrm>
            </p:grpSpPr>
            <p:sp>
              <p:nvSpPr>
                <p:cNvPr id="96303" name="Rectangle 125"/>
                <p:cNvSpPr>
                  <a:spLocks noChangeArrowheads="1"/>
                </p:cNvSpPr>
                <p:nvPr/>
              </p:nvSpPr>
              <p:spPr bwMode="auto">
                <a:xfrm>
                  <a:off x="636" y="3388"/>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04" name="Rectangle 126"/>
                <p:cNvSpPr>
                  <a:spLocks noChangeArrowheads="1"/>
                </p:cNvSpPr>
                <p:nvPr/>
              </p:nvSpPr>
              <p:spPr bwMode="auto">
                <a:xfrm>
                  <a:off x="627" y="3377"/>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96289" name="Group 127"/>
              <p:cNvGrpSpPr>
                <a:grpSpLocks/>
              </p:cNvGrpSpPr>
              <p:nvPr/>
            </p:nvGrpSpPr>
            <p:grpSpPr bwMode="auto">
              <a:xfrm>
                <a:off x="42" y="1200"/>
                <a:ext cx="681" cy="154"/>
                <a:chOff x="504" y="3523"/>
                <a:chExt cx="681" cy="154"/>
              </a:xfrm>
            </p:grpSpPr>
            <p:grpSp>
              <p:nvGrpSpPr>
                <p:cNvPr id="96290" name="Group 128"/>
                <p:cNvGrpSpPr>
                  <a:grpSpLocks/>
                </p:cNvGrpSpPr>
                <p:nvPr/>
              </p:nvGrpSpPr>
              <p:grpSpPr bwMode="auto">
                <a:xfrm>
                  <a:off x="623" y="3523"/>
                  <a:ext cx="510" cy="154"/>
                  <a:chOff x="723" y="3453"/>
                  <a:chExt cx="510" cy="154"/>
                </a:xfrm>
              </p:grpSpPr>
              <p:grpSp>
                <p:nvGrpSpPr>
                  <p:cNvPr id="96294" name="Group 129"/>
                  <p:cNvGrpSpPr>
                    <a:grpSpLocks/>
                  </p:cNvGrpSpPr>
                  <p:nvPr/>
                </p:nvGrpSpPr>
                <p:grpSpPr bwMode="auto">
                  <a:xfrm>
                    <a:off x="836" y="3453"/>
                    <a:ext cx="397" cy="154"/>
                    <a:chOff x="836" y="3305"/>
                    <a:chExt cx="397" cy="154"/>
                  </a:xfrm>
                </p:grpSpPr>
                <p:grpSp>
                  <p:nvGrpSpPr>
                    <p:cNvPr id="96297" name="Group 130"/>
                    <p:cNvGrpSpPr>
                      <a:grpSpLocks/>
                    </p:cNvGrpSpPr>
                    <p:nvPr/>
                  </p:nvGrpSpPr>
                  <p:grpSpPr bwMode="auto">
                    <a:xfrm>
                      <a:off x="890" y="3305"/>
                      <a:ext cx="343" cy="154"/>
                      <a:chOff x="844" y="3337"/>
                      <a:chExt cx="343" cy="154"/>
                    </a:xfrm>
                  </p:grpSpPr>
                  <p:sp>
                    <p:nvSpPr>
                      <p:cNvPr id="96301" name="Rectangle 131"/>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02" name="Text Box 132"/>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nvGrpSpPr>
                    <p:cNvPr id="96298" name="Group 133"/>
                    <p:cNvGrpSpPr>
                      <a:grpSpLocks/>
                    </p:cNvGrpSpPr>
                    <p:nvPr/>
                  </p:nvGrpSpPr>
                  <p:grpSpPr bwMode="auto">
                    <a:xfrm>
                      <a:off x="836" y="3334"/>
                      <a:ext cx="354" cy="94"/>
                      <a:chOff x="836" y="3334"/>
                      <a:chExt cx="354" cy="94"/>
                    </a:xfrm>
                  </p:grpSpPr>
                  <p:sp>
                    <p:nvSpPr>
                      <p:cNvPr id="96299" name="Rectangle 134"/>
                      <p:cNvSpPr>
                        <a:spLocks noChangeArrowheads="1"/>
                      </p:cNvSpPr>
                      <p:nvPr/>
                    </p:nvSpPr>
                    <p:spPr bwMode="auto">
                      <a:xfrm>
                        <a:off x="846" y="3340"/>
                        <a:ext cx="88" cy="82"/>
                      </a:xfrm>
                      <a:prstGeom prst="rect">
                        <a:avLst/>
                      </a:prstGeom>
                      <a:solidFill>
                        <a:schemeClr val="accent1"/>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300" name="Rectangle 135"/>
                      <p:cNvSpPr>
                        <a:spLocks noChangeArrowheads="1"/>
                      </p:cNvSpPr>
                      <p:nvPr/>
                    </p:nvSpPr>
                    <p:spPr bwMode="auto">
                      <a:xfrm>
                        <a:off x="836" y="3334"/>
                        <a:ext cx="354" cy="9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6295" name="Rectangle 136"/>
                  <p:cNvSpPr>
                    <a:spLocks noChangeArrowheads="1"/>
                  </p:cNvSpPr>
                  <p:nvPr/>
                </p:nvSpPr>
                <p:spPr bwMode="auto">
                  <a:xfrm>
                    <a:off x="732" y="3484"/>
                    <a:ext cx="96" cy="9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296" name="Rectangle 137"/>
                  <p:cNvSpPr>
                    <a:spLocks noChangeArrowheads="1"/>
                  </p:cNvSpPr>
                  <p:nvPr/>
                </p:nvSpPr>
                <p:spPr bwMode="auto">
                  <a:xfrm>
                    <a:off x="723" y="3473"/>
                    <a:ext cx="480" cy="1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96291" name="Rectangle 138"/>
                <p:cNvSpPr>
                  <a:spLocks noChangeArrowheads="1"/>
                </p:cNvSpPr>
                <p:nvPr/>
              </p:nvSpPr>
              <p:spPr bwMode="auto">
                <a:xfrm>
                  <a:off x="517" y="3545"/>
                  <a:ext cx="94"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292" name="Rectangle 139"/>
                <p:cNvSpPr>
                  <a:spLocks noChangeArrowheads="1"/>
                </p:cNvSpPr>
                <p:nvPr/>
              </p:nvSpPr>
              <p:spPr bwMode="auto">
                <a:xfrm>
                  <a:off x="1115" y="3544"/>
                  <a:ext cx="60" cy="10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293" name="Rectangle 140"/>
                <p:cNvSpPr>
                  <a:spLocks noChangeArrowheads="1"/>
                </p:cNvSpPr>
                <p:nvPr/>
              </p:nvSpPr>
              <p:spPr bwMode="auto">
                <a:xfrm>
                  <a:off x="504" y="3529"/>
                  <a:ext cx="681" cy="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96282" name="AutoShape 141"/>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96283" name="Group 142"/>
            <p:cNvGrpSpPr>
              <a:grpSpLocks/>
            </p:cNvGrpSpPr>
            <p:nvPr/>
          </p:nvGrpSpPr>
          <p:grpSpPr bwMode="auto">
            <a:xfrm>
              <a:off x="1695" y="3227"/>
              <a:ext cx="343" cy="154"/>
              <a:chOff x="844" y="3337"/>
              <a:chExt cx="343" cy="154"/>
            </a:xfrm>
          </p:grpSpPr>
          <p:sp>
            <p:nvSpPr>
              <p:cNvPr id="96284" name="Rectangle 143"/>
              <p:cNvSpPr>
                <a:spLocks noChangeArrowheads="1"/>
              </p:cNvSpPr>
              <p:nvPr/>
            </p:nvSpPr>
            <p:spPr bwMode="auto">
              <a:xfrm>
                <a:off x="889" y="3370"/>
                <a:ext cx="245" cy="86"/>
              </a:xfrm>
              <a:prstGeom prst="rect">
                <a:avLst/>
              </a:prstGeom>
              <a:solidFill>
                <a:srgbClr val="FF0000"/>
              </a:solidFill>
              <a:ln w="9525">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96285" name="Text Box 144"/>
              <p:cNvSpPr txBox="1">
                <a:spLocks noChangeArrowheads="1"/>
              </p:cNvSpPr>
              <p:nvPr/>
            </p:nvSpPr>
            <p:spPr bwMode="auto">
              <a:xfrm>
                <a:off x="844" y="3337"/>
                <a:ext cx="3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000">
                    <a:solidFill>
                      <a:schemeClr val="bg1"/>
                    </a:solidFill>
                  </a:rPr>
                  <a:t>DHCP</a:t>
                </a:r>
              </a:p>
            </p:txBody>
          </p:sp>
        </p:grpSp>
      </p:grpSp>
      <p:sp>
        <p:nvSpPr>
          <p:cNvPr id="649442" name="Rectangle 226"/>
          <p:cNvSpPr>
            <a:spLocks noChangeArrowheads="1"/>
          </p:cNvSpPr>
          <p:nvPr/>
        </p:nvSpPr>
        <p:spPr bwMode="auto">
          <a:xfrm>
            <a:off x="5026025" y="4230688"/>
            <a:ext cx="3421063" cy="136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33363" indent="-233363">
              <a:lnSpc>
                <a:spcPct val="85000"/>
              </a:lnSpc>
              <a:spcBef>
                <a:spcPct val="20000"/>
              </a:spcBef>
              <a:buClr>
                <a:srgbClr val="000099"/>
              </a:buClr>
              <a:buSzPct val="100000"/>
              <a:buFont typeface="Wingdings" charset="2"/>
              <a:buChar char="§"/>
              <a:defRPr/>
            </a:pPr>
            <a:r>
              <a:rPr lang="en-US" sz="2200" dirty="0">
                <a:latin typeface="Gill Sans MT" charset="0"/>
                <a:ea typeface="ＭＳ Ｐゴシック" charset="0"/>
                <a:cs typeface="ＭＳ Ｐゴシック" charset="0"/>
              </a:rPr>
              <a:t>client now knows its IP address, name and IP address of DSN server, IP address of its first-hop router</a:t>
            </a:r>
          </a:p>
          <a:p>
            <a:pPr marL="342900" indent="-342900">
              <a:lnSpc>
                <a:spcPct val="85000"/>
              </a:lnSpc>
              <a:spcBef>
                <a:spcPct val="20000"/>
              </a:spcBef>
              <a:buClr>
                <a:srgbClr val="000099"/>
              </a:buClr>
              <a:buSzPct val="65000"/>
              <a:buFont typeface="Wingdings" charset="0"/>
              <a:buChar char="v"/>
              <a:defRPr/>
            </a:pPr>
            <a:endParaRPr lang="en-US" sz="2200" dirty="0">
              <a:latin typeface="Gill Sans MT" charset="0"/>
              <a:ea typeface="ＭＳ Ｐゴシック" charset="0"/>
              <a:cs typeface="ＭＳ Ｐゴシック" charset="0"/>
            </a:endParaRPr>
          </a:p>
        </p:txBody>
      </p:sp>
      <p:sp>
        <p:nvSpPr>
          <p:cNvPr id="96279"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377CBCAC-4BFE-4BD4-B409-AAB9C3E8D8C8}" type="slidenum">
              <a:rPr lang="en-US" altLang="en-US" sz="1200">
                <a:latin typeface="Tahoma" panose="020B0604030504040204" pitchFamily="34" charset="0"/>
              </a:rPr>
              <a:pPr/>
              <a:t>48</a:t>
            </a:fld>
            <a:endParaRPr lang="en-US" altLang="en-US" sz="1200">
              <a:latin typeface="Tahoma" panose="020B0604030504040204" pitchFamily="34" charset="0"/>
            </a:endParaRPr>
          </a:p>
        </p:txBody>
      </p:sp>
      <p:sp>
        <p:nvSpPr>
          <p:cNvPr id="96280"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492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9219">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649364">
                                            <p:txEl>
                                              <p:pRg st="0" end="0"/>
                                            </p:txEl>
                                          </p:spTgt>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nodeType="afterGroup">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25"/>
                                        </p:tgtEl>
                                        <p:attrNameLst>
                                          <p:attrName>ppt_x</p:attrName>
                                          <p:attrName>ppt_y</p:attrName>
                                        </p:attrNameLst>
                                      </p:cBhvr>
                                      <p:rCtr x="17951" y="-15914"/>
                                    </p:animMotion>
                                  </p:childTnLst>
                                </p:cTn>
                              </p:par>
                            </p:childTnLst>
                          </p:cTn>
                        </p:par>
                        <p:par>
                          <p:cTn id="22" fill="hold" nodeType="afterGroup">
                            <p:stCondLst>
                              <p:cond delay="2500"/>
                            </p:stCondLst>
                            <p:childTnLst>
                              <p:par>
                                <p:cTn id="23" presetID="1" presetClass="exit" presetSubtype="0" fill="hold" nodeType="afterEffect">
                                  <p:stCondLst>
                                    <p:cond delay="0"/>
                                  </p:stCondLst>
                                  <p:childTnLst>
                                    <p:set>
                                      <p:cBhvr>
                                        <p:cTn id="24" dur="1" fill="hold">
                                          <p:stCondLst>
                                            <p:cond delay="0"/>
                                          </p:stCondLst>
                                        </p:cTn>
                                        <p:tgtEl>
                                          <p:spTgt spid="3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4921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par>
                          <p:cTn id="29" fill="hold" nodeType="afterGroup">
                            <p:stCondLst>
                              <p:cond delay="2500"/>
                            </p:stCondLst>
                            <p:childTnLst>
                              <p:par>
                                <p:cTn id="30" presetID="22" presetClass="entr" presetSubtype="4" fill="hold" nodeType="afterEffect">
                                  <p:stCondLst>
                                    <p:cond delay="0"/>
                                  </p:stCondLst>
                                  <p:childTnLst>
                                    <p:set>
                                      <p:cBhvr>
                                        <p:cTn id="31" dur="1" fill="hold">
                                          <p:stCondLst>
                                            <p:cond delay="0"/>
                                          </p:stCondLst>
                                        </p:cTn>
                                        <p:tgtEl>
                                          <p:spTgt spid="649217"/>
                                        </p:tgtEl>
                                        <p:attrNameLst>
                                          <p:attrName>style.visibility</p:attrName>
                                        </p:attrNameLst>
                                      </p:cBhvr>
                                      <p:to>
                                        <p:strVal val="visible"/>
                                      </p:to>
                                    </p:set>
                                    <p:animEffect transition="in" filter="wipe(down)">
                                      <p:cBhvr>
                                        <p:cTn id="32" dur="500"/>
                                        <p:tgtEl>
                                          <p:spTgt spid="649217"/>
                                        </p:tgtEl>
                                      </p:cBhvr>
                                    </p:animEffect>
                                  </p:childTnLst>
                                </p:cTn>
                              </p:par>
                            </p:childTnLst>
                          </p:cTn>
                        </p:par>
                        <p:par>
                          <p:cTn id="33" fill="hold" nodeType="afterGroup">
                            <p:stCondLst>
                              <p:cond delay="3000"/>
                            </p:stCondLst>
                            <p:childTnLst>
                              <p:par>
                                <p:cTn id="34" presetID="22" presetClass="entr" presetSubtype="4" fill="hold" nodeType="afterEffect">
                                  <p:stCondLst>
                                    <p:cond delay="0"/>
                                  </p:stCondLst>
                                  <p:childTnLst>
                                    <p:set>
                                      <p:cBhvr>
                                        <p:cTn id="35" dur="1" fill="hold">
                                          <p:stCondLst>
                                            <p:cond delay="0"/>
                                          </p:stCondLst>
                                        </p:cTn>
                                        <p:tgtEl>
                                          <p:spTgt spid="649220"/>
                                        </p:tgtEl>
                                        <p:attrNameLst>
                                          <p:attrName>style.visibility</p:attrName>
                                        </p:attrNameLst>
                                      </p:cBhvr>
                                      <p:to>
                                        <p:strVal val="visible"/>
                                      </p:to>
                                    </p:set>
                                    <p:animEffect transition="in" filter="wipe(down)">
                                      <p:cBhvr>
                                        <p:cTn id="36" dur="1000"/>
                                        <p:tgtEl>
                                          <p:spTgt spid="649220"/>
                                        </p:tgtEl>
                                      </p:cBhvr>
                                    </p:animEffec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494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p:bldP spid="649364" grpId="0" build="p"/>
      <p:bldP spid="64944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1" name="Picture 10"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101725"/>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2"/>
          <p:cNvSpPr>
            <a:spLocks noGrp="1" noChangeArrowheads="1"/>
          </p:cNvSpPr>
          <p:nvPr>
            <p:ph type="title"/>
          </p:nvPr>
        </p:nvSpPr>
        <p:spPr>
          <a:xfrm>
            <a:off x="358775" y="174625"/>
            <a:ext cx="3703638" cy="1143000"/>
          </a:xfrm>
        </p:spPr>
        <p:txBody>
          <a:bodyPr/>
          <a:lstStyle/>
          <a:p>
            <a:pPr>
              <a:lnSpc>
                <a:spcPct val="75000"/>
              </a:lnSpc>
              <a:defRPr/>
            </a:pPr>
            <a:r>
              <a:rPr lang="en-US" sz="3600">
                <a:ea typeface="ＭＳ Ｐゴシック" charset="0"/>
                <a:cs typeface="+mj-cs"/>
              </a:rPr>
              <a:t>DHCP: Wireshark output </a:t>
            </a:r>
            <a:r>
              <a:rPr lang="en-US" sz="3200">
                <a:ea typeface="ＭＳ Ｐゴシック" charset="0"/>
                <a:cs typeface="+mj-cs"/>
              </a:rPr>
              <a:t>(home LAN)</a:t>
            </a:r>
          </a:p>
        </p:txBody>
      </p:sp>
      <p:sp>
        <p:nvSpPr>
          <p:cNvPr id="97283" name="Text Box 4"/>
          <p:cNvSpPr txBox="1">
            <a:spLocks noChangeArrowheads="1"/>
          </p:cNvSpPr>
          <p:nvPr/>
        </p:nvSpPr>
        <p:spPr bwMode="auto">
          <a:xfrm>
            <a:off x="4570413" y="500063"/>
            <a:ext cx="4492625"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sz="1200"/>
              <a:t>Message type: </a:t>
            </a:r>
            <a:r>
              <a:rPr lang="en-US" altLang="en-US" sz="1200" b="1">
                <a:solidFill>
                  <a:srgbClr val="FF0000"/>
                </a:solidFill>
              </a:rPr>
              <a:t>Boot Reply (2)</a:t>
            </a:r>
          </a:p>
          <a:p>
            <a:pPr>
              <a:lnSpc>
                <a:spcPct val="90000"/>
              </a:lnSpc>
            </a:pPr>
            <a:r>
              <a:rPr lang="en-US" altLang="en-US" sz="1200"/>
              <a:t>Hardware type: Ethernet</a:t>
            </a:r>
          </a:p>
          <a:p>
            <a:pPr>
              <a:lnSpc>
                <a:spcPct val="90000"/>
              </a:lnSpc>
            </a:pPr>
            <a:r>
              <a:rPr lang="en-US" altLang="en-US" sz="1200"/>
              <a:t>Hardware address length: 6</a:t>
            </a:r>
          </a:p>
          <a:p>
            <a:pPr>
              <a:lnSpc>
                <a:spcPct val="90000"/>
              </a:lnSpc>
            </a:pPr>
            <a:r>
              <a:rPr lang="en-US" altLang="en-US" sz="1200"/>
              <a:t>Hops: 0</a:t>
            </a:r>
          </a:p>
          <a:p>
            <a:pPr>
              <a:lnSpc>
                <a:spcPct val="90000"/>
              </a:lnSpc>
            </a:pPr>
            <a:r>
              <a:rPr lang="en-US" altLang="en-US" sz="1200" b="1">
                <a:solidFill>
                  <a:srgbClr val="FF0000"/>
                </a:solidFill>
              </a:rPr>
              <a:t>Transaction ID: 0x6b3a11b7</a:t>
            </a:r>
          </a:p>
          <a:p>
            <a:pPr>
              <a:lnSpc>
                <a:spcPct val="90000"/>
              </a:lnSpc>
            </a:pPr>
            <a:r>
              <a:rPr lang="en-US" altLang="en-US" sz="1200"/>
              <a:t>Seconds elapsed: 0</a:t>
            </a:r>
          </a:p>
          <a:p>
            <a:pPr>
              <a:lnSpc>
                <a:spcPct val="90000"/>
              </a:lnSpc>
            </a:pPr>
            <a:r>
              <a:rPr lang="en-US" altLang="en-US" sz="1200"/>
              <a:t>Bootp flags: 0x0000 (Unicast)</a:t>
            </a:r>
          </a:p>
          <a:p>
            <a:pPr>
              <a:lnSpc>
                <a:spcPct val="90000"/>
              </a:lnSpc>
            </a:pPr>
            <a:r>
              <a:rPr lang="en-US" altLang="en-US" sz="1200" b="1">
                <a:solidFill>
                  <a:srgbClr val="FF0000"/>
                </a:solidFill>
              </a:rPr>
              <a:t>Client IP address: 192.168.1.101 (192.168.1.101)</a:t>
            </a:r>
          </a:p>
          <a:p>
            <a:pPr>
              <a:lnSpc>
                <a:spcPct val="90000"/>
              </a:lnSpc>
            </a:pPr>
            <a:r>
              <a:rPr lang="en-US" altLang="en-US" sz="1200"/>
              <a:t>Your (client) IP address: 0.0.0.0 (0.0.0.0)</a:t>
            </a:r>
          </a:p>
          <a:p>
            <a:pPr>
              <a:lnSpc>
                <a:spcPct val="90000"/>
              </a:lnSpc>
            </a:pPr>
            <a:r>
              <a:rPr lang="en-US" altLang="en-US" sz="1200" b="1">
                <a:solidFill>
                  <a:srgbClr val="FF0000"/>
                </a:solidFill>
              </a:rPr>
              <a:t>Next server IP address: 192.168.1.1 (192.168.1.1)</a:t>
            </a:r>
          </a:p>
          <a:p>
            <a:pPr>
              <a:lnSpc>
                <a:spcPct val="90000"/>
              </a:lnSpc>
            </a:pPr>
            <a:r>
              <a:rPr lang="en-US" altLang="en-US" sz="1200"/>
              <a:t>Relay agent IP address: 0.0.0.0 (0.0.0.0)</a:t>
            </a:r>
          </a:p>
          <a:p>
            <a:pPr>
              <a:lnSpc>
                <a:spcPct val="90000"/>
              </a:lnSpc>
            </a:pPr>
            <a:r>
              <a:rPr lang="en-US" altLang="en-US" sz="1200"/>
              <a:t>Client MAC address: Wistron_23:68:8a (00:16:d3:23:68:8a)</a:t>
            </a:r>
          </a:p>
          <a:p>
            <a:pPr>
              <a:lnSpc>
                <a:spcPct val="90000"/>
              </a:lnSpc>
            </a:pPr>
            <a:r>
              <a:rPr lang="en-US" altLang="en-US" sz="1200"/>
              <a:t>Server host name not given</a:t>
            </a:r>
          </a:p>
          <a:p>
            <a:pPr>
              <a:lnSpc>
                <a:spcPct val="90000"/>
              </a:lnSpc>
            </a:pPr>
            <a:r>
              <a:rPr lang="en-US" altLang="en-US" sz="1200"/>
              <a:t>Boot file name not given</a:t>
            </a:r>
          </a:p>
          <a:p>
            <a:pPr>
              <a:lnSpc>
                <a:spcPct val="90000"/>
              </a:lnSpc>
            </a:pPr>
            <a:r>
              <a:rPr lang="en-US" altLang="en-US" sz="1200"/>
              <a:t>Magic cookie: (OK)</a:t>
            </a:r>
          </a:p>
          <a:p>
            <a:pPr>
              <a:lnSpc>
                <a:spcPct val="90000"/>
              </a:lnSpc>
            </a:pPr>
            <a:r>
              <a:rPr lang="en-US" altLang="en-US" sz="1200" b="1">
                <a:solidFill>
                  <a:srgbClr val="FF0000"/>
                </a:solidFill>
              </a:rPr>
              <a:t>Option: (t=53,l=1) DHCP Message Type = DHCP ACK</a:t>
            </a:r>
          </a:p>
          <a:p>
            <a:pPr>
              <a:lnSpc>
                <a:spcPct val="90000"/>
              </a:lnSpc>
            </a:pPr>
            <a:r>
              <a:rPr lang="en-US" altLang="en-US" sz="1200" b="1">
                <a:solidFill>
                  <a:srgbClr val="FF0000"/>
                </a:solidFill>
              </a:rPr>
              <a:t>Option: (t=54,l=4) Server Identifier = 192.168.1.1</a:t>
            </a:r>
          </a:p>
          <a:p>
            <a:pPr>
              <a:lnSpc>
                <a:spcPct val="90000"/>
              </a:lnSpc>
            </a:pPr>
            <a:r>
              <a:rPr lang="en-US" altLang="en-US" sz="1200" b="1">
                <a:solidFill>
                  <a:srgbClr val="FF0000"/>
                </a:solidFill>
              </a:rPr>
              <a:t>Option: (t=1,l=4) Subnet Mask = 255.255.255.0</a:t>
            </a:r>
          </a:p>
          <a:p>
            <a:pPr>
              <a:lnSpc>
                <a:spcPct val="90000"/>
              </a:lnSpc>
            </a:pPr>
            <a:r>
              <a:rPr lang="en-US" altLang="en-US" sz="1200" b="1">
                <a:solidFill>
                  <a:srgbClr val="FF0000"/>
                </a:solidFill>
              </a:rPr>
              <a:t>Option: (t=3,l=4) Router = 192.168.1.1</a:t>
            </a:r>
          </a:p>
          <a:p>
            <a:pPr>
              <a:lnSpc>
                <a:spcPct val="90000"/>
              </a:lnSpc>
            </a:pPr>
            <a:r>
              <a:rPr lang="en-US" altLang="en-US" sz="1200" b="1">
                <a:solidFill>
                  <a:srgbClr val="FF0000"/>
                </a:solidFill>
              </a:rPr>
              <a:t>Option: (6) Domain Name Server</a:t>
            </a:r>
          </a:p>
          <a:p>
            <a:pPr>
              <a:lnSpc>
                <a:spcPct val="90000"/>
              </a:lnSpc>
            </a:pPr>
            <a:r>
              <a:rPr lang="en-US" altLang="en-US" sz="1200" b="1">
                <a:solidFill>
                  <a:srgbClr val="FF0000"/>
                </a:solidFill>
              </a:rPr>
              <a:t>     Length: 12; Value: 445747E2445749F244574092; </a:t>
            </a:r>
          </a:p>
          <a:p>
            <a:pPr>
              <a:lnSpc>
                <a:spcPct val="90000"/>
              </a:lnSpc>
            </a:pPr>
            <a:r>
              <a:rPr lang="en-US" altLang="en-US" sz="1200" b="1">
                <a:solidFill>
                  <a:srgbClr val="FF0000"/>
                </a:solidFill>
              </a:rPr>
              <a:t>      IP Address: 68.87.71.226;</a:t>
            </a:r>
          </a:p>
          <a:p>
            <a:pPr>
              <a:lnSpc>
                <a:spcPct val="90000"/>
              </a:lnSpc>
            </a:pPr>
            <a:r>
              <a:rPr lang="en-US" altLang="en-US" sz="1200" b="1">
                <a:solidFill>
                  <a:srgbClr val="FF0000"/>
                </a:solidFill>
              </a:rPr>
              <a:t>      IP Address: 68.87.73.242; </a:t>
            </a:r>
          </a:p>
          <a:p>
            <a:pPr>
              <a:lnSpc>
                <a:spcPct val="90000"/>
              </a:lnSpc>
            </a:pPr>
            <a:r>
              <a:rPr lang="en-US" altLang="en-US" sz="1200" b="1">
                <a:solidFill>
                  <a:srgbClr val="FF0000"/>
                </a:solidFill>
              </a:rPr>
              <a:t>      IP Address: 68.87.64.146</a:t>
            </a:r>
          </a:p>
          <a:p>
            <a:pPr>
              <a:lnSpc>
                <a:spcPct val="90000"/>
              </a:lnSpc>
            </a:pPr>
            <a:r>
              <a:rPr lang="en-US" altLang="en-US" sz="1200" b="1">
                <a:solidFill>
                  <a:srgbClr val="FF0000"/>
                </a:solidFill>
              </a:rPr>
              <a:t>Option: (t=15,l=20) Domain Name = "hsd1.ma.comcast.net."</a:t>
            </a:r>
          </a:p>
          <a:p>
            <a:pPr>
              <a:lnSpc>
                <a:spcPct val="90000"/>
              </a:lnSpc>
            </a:pPr>
            <a:endParaRPr lang="en-US" altLang="en-US" sz="1000"/>
          </a:p>
        </p:txBody>
      </p:sp>
      <p:sp>
        <p:nvSpPr>
          <p:cNvPr id="97284" name="Line 5"/>
          <p:cNvSpPr>
            <a:spLocks noChangeShapeType="1"/>
          </p:cNvSpPr>
          <p:nvPr/>
        </p:nvSpPr>
        <p:spPr bwMode="auto">
          <a:xfrm>
            <a:off x="4522788" y="298450"/>
            <a:ext cx="9525" cy="627697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285" name="Text Box 6"/>
          <p:cNvSpPr txBox="1">
            <a:spLocks noChangeArrowheads="1"/>
          </p:cNvSpPr>
          <p:nvPr/>
        </p:nvSpPr>
        <p:spPr bwMode="auto">
          <a:xfrm>
            <a:off x="7634288" y="485775"/>
            <a:ext cx="846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CC0000"/>
                </a:solidFill>
              </a:rPr>
              <a:t>reply</a:t>
            </a:r>
          </a:p>
        </p:txBody>
      </p:sp>
      <p:sp>
        <p:nvSpPr>
          <p:cNvPr id="97286" name="Text Box 7"/>
          <p:cNvSpPr txBox="1">
            <a:spLocks noChangeArrowheads="1"/>
          </p:cNvSpPr>
          <p:nvPr/>
        </p:nvSpPr>
        <p:spPr bwMode="auto">
          <a:xfrm>
            <a:off x="157163" y="1506538"/>
            <a:ext cx="43942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sz="1200"/>
              <a:t>Message type: </a:t>
            </a:r>
            <a:r>
              <a:rPr lang="en-US" altLang="en-US" sz="1200" b="1" u="sng">
                <a:solidFill>
                  <a:srgbClr val="FF0000"/>
                </a:solidFill>
              </a:rPr>
              <a:t>Boot Request (1)</a:t>
            </a:r>
          </a:p>
          <a:p>
            <a:pPr>
              <a:lnSpc>
                <a:spcPct val="90000"/>
              </a:lnSpc>
            </a:pPr>
            <a:r>
              <a:rPr lang="en-US" altLang="en-US" sz="1200"/>
              <a:t>Hardware type: Ethernet</a:t>
            </a:r>
          </a:p>
          <a:p>
            <a:pPr>
              <a:lnSpc>
                <a:spcPct val="90000"/>
              </a:lnSpc>
            </a:pPr>
            <a:r>
              <a:rPr lang="en-US" altLang="en-US" sz="1200"/>
              <a:t>Hardware address length: 6</a:t>
            </a:r>
          </a:p>
          <a:p>
            <a:pPr>
              <a:lnSpc>
                <a:spcPct val="90000"/>
              </a:lnSpc>
            </a:pPr>
            <a:r>
              <a:rPr lang="en-US" altLang="en-US" sz="1200"/>
              <a:t>Hops: 0</a:t>
            </a:r>
          </a:p>
          <a:p>
            <a:pPr>
              <a:lnSpc>
                <a:spcPct val="90000"/>
              </a:lnSpc>
            </a:pPr>
            <a:r>
              <a:rPr lang="en-US" altLang="en-US" sz="1200" b="1">
                <a:solidFill>
                  <a:srgbClr val="FF0000"/>
                </a:solidFill>
              </a:rPr>
              <a:t>Transaction ID: 0x6b3a11b7</a:t>
            </a:r>
          </a:p>
          <a:p>
            <a:pPr>
              <a:lnSpc>
                <a:spcPct val="90000"/>
              </a:lnSpc>
            </a:pPr>
            <a:r>
              <a:rPr lang="en-US" altLang="en-US" sz="1200"/>
              <a:t>Seconds elapsed: 0</a:t>
            </a:r>
          </a:p>
          <a:p>
            <a:pPr>
              <a:lnSpc>
                <a:spcPct val="90000"/>
              </a:lnSpc>
            </a:pPr>
            <a:r>
              <a:rPr lang="en-US" altLang="en-US" sz="1200"/>
              <a:t>Bootp flags: 0x0000 (Unicast)</a:t>
            </a:r>
          </a:p>
          <a:p>
            <a:pPr>
              <a:lnSpc>
                <a:spcPct val="90000"/>
              </a:lnSpc>
            </a:pPr>
            <a:r>
              <a:rPr lang="en-US" altLang="en-US" sz="1200"/>
              <a:t>Client IP address: 0.0.0.0 (0.0.0.0)</a:t>
            </a:r>
          </a:p>
          <a:p>
            <a:pPr>
              <a:lnSpc>
                <a:spcPct val="90000"/>
              </a:lnSpc>
            </a:pPr>
            <a:r>
              <a:rPr lang="en-US" altLang="en-US" sz="1200"/>
              <a:t>Your (client) IP address: 0.0.0.0 (0.0.0.0)</a:t>
            </a:r>
          </a:p>
          <a:p>
            <a:pPr>
              <a:lnSpc>
                <a:spcPct val="90000"/>
              </a:lnSpc>
            </a:pPr>
            <a:r>
              <a:rPr lang="en-US" altLang="en-US" sz="1200"/>
              <a:t>Next server IP address: 0.0.0.0 (0.0.0.0)</a:t>
            </a:r>
          </a:p>
          <a:p>
            <a:pPr>
              <a:lnSpc>
                <a:spcPct val="90000"/>
              </a:lnSpc>
            </a:pPr>
            <a:r>
              <a:rPr lang="en-US" altLang="en-US" sz="1200"/>
              <a:t>Relay agent IP address: 0.0.0.0 (0.0.0.0)</a:t>
            </a:r>
          </a:p>
          <a:p>
            <a:pPr>
              <a:lnSpc>
                <a:spcPct val="90000"/>
              </a:lnSpc>
            </a:pPr>
            <a:r>
              <a:rPr lang="en-US" altLang="en-US" sz="1200" b="1">
                <a:solidFill>
                  <a:srgbClr val="FF0000"/>
                </a:solidFill>
              </a:rPr>
              <a:t>Client MAC address: Wistron_23:68:8a (00:16:d3:23:68:8a)</a:t>
            </a:r>
          </a:p>
          <a:p>
            <a:pPr>
              <a:lnSpc>
                <a:spcPct val="90000"/>
              </a:lnSpc>
            </a:pPr>
            <a:r>
              <a:rPr lang="en-US" altLang="en-US" sz="1200"/>
              <a:t>Server host name not given</a:t>
            </a:r>
          </a:p>
          <a:p>
            <a:pPr>
              <a:lnSpc>
                <a:spcPct val="90000"/>
              </a:lnSpc>
            </a:pPr>
            <a:r>
              <a:rPr lang="en-US" altLang="en-US" sz="1200"/>
              <a:t>Boot file name not given</a:t>
            </a:r>
          </a:p>
          <a:p>
            <a:pPr>
              <a:lnSpc>
                <a:spcPct val="90000"/>
              </a:lnSpc>
            </a:pPr>
            <a:r>
              <a:rPr lang="en-US" altLang="en-US" sz="1200"/>
              <a:t>Magic cookie: (OK)</a:t>
            </a:r>
          </a:p>
          <a:p>
            <a:pPr>
              <a:lnSpc>
                <a:spcPct val="90000"/>
              </a:lnSpc>
            </a:pPr>
            <a:r>
              <a:rPr lang="en-US" altLang="en-US" sz="1200"/>
              <a:t>Option: (t=53,l=1) </a:t>
            </a:r>
            <a:r>
              <a:rPr lang="en-US" altLang="en-US" sz="1200" b="1">
                <a:solidFill>
                  <a:srgbClr val="FF0000"/>
                </a:solidFill>
              </a:rPr>
              <a:t>DHCP Message Type = DHCP Request</a:t>
            </a:r>
          </a:p>
          <a:p>
            <a:pPr>
              <a:lnSpc>
                <a:spcPct val="90000"/>
              </a:lnSpc>
            </a:pPr>
            <a:r>
              <a:rPr lang="en-US" altLang="en-US" sz="1200"/>
              <a:t>Option: (61) Client identifier</a:t>
            </a:r>
          </a:p>
          <a:p>
            <a:pPr>
              <a:lnSpc>
                <a:spcPct val="90000"/>
              </a:lnSpc>
            </a:pPr>
            <a:r>
              <a:rPr lang="en-US" altLang="en-US" sz="1200"/>
              <a:t>     Length: 7; Value: 010016D323688A; </a:t>
            </a:r>
          </a:p>
          <a:p>
            <a:pPr>
              <a:lnSpc>
                <a:spcPct val="90000"/>
              </a:lnSpc>
            </a:pPr>
            <a:r>
              <a:rPr lang="en-US" altLang="en-US" sz="1200"/>
              <a:t>     Hardware type: Ethernet</a:t>
            </a:r>
          </a:p>
          <a:p>
            <a:pPr>
              <a:lnSpc>
                <a:spcPct val="90000"/>
              </a:lnSpc>
            </a:pPr>
            <a:r>
              <a:rPr lang="en-US" altLang="en-US" sz="1200"/>
              <a:t>     Client MAC address: Wistron_23:68:8a (00:16:d3:23:68:8a)</a:t>
            </a:r>
          </a:p>
          <a:p>
            <a:pPr>
              <a:lnSpc>
                <a:spcPct val="90000"/>
              </a:lnSpc>
            </a:pPr>
            <a:r>
              <a:rPr lang="en-US" altLang="en-US" sz="1200"/>
              <a:t>Option: (t=50,l=4) Requested IP Address = 192.168.1.101</a:t>
            </a:r>
          </a:p>
          <a:p>
            <a:pPr>
              <a:lnSpc>
                <a:spcPct val="90000"/>
              </a:lnSpc>
            </a:pPr>
            <a:r>
              <a:rPr lang="en-US" altLang="en-US" sz="1200"/>
              <a:t>Option: (t=12,l=5) Host Name = "nomad"</a:t>
            </a:r>
          </a:p>
          <a:p>
            <a:pPr>
              <a:lnSpc>
                <a:spcPct val="90000"/>
              </a:lnSpc>
            </a:pPr>
            <a:r>
              <a:rPr lang="en-US" altLang="en-US" sz="1200" b="1">
                <a:solidFill>
                  <a:srgbClr val="FF0000"/>
                </a:solidFill>
              </a:rPr>
              <a:t>Option: (55) Parameter Request List</a:t>
            </a:r>
          </a:p>
          <a:p>
            <a:pPr>
              <a:lnSpc>
                <a:spcPct val="90000"/>
              </a:lnSpc>
            </a:pPr>
            <a:r>
              <a:rPr lang="en-US" altLang="en-US" sz="1200"/>
              <a:t>     Length: 11; Value: 010F03062C2E2F1F21F92B</a:t>
            </a:r>
          </a:p>
          <a:p>
            <a:pPr>
              <a:lnSpc>
                <a:spcPct val="90000"/>
              </a:lnSpc>
            </a:pPr>
            <a:r>
              <a:rPr lang="en-US" altLang="en-US" sz="1200"/>
              <a:t>     </a:t>
            </a:r>
            <a:r>
              <a:rPr lang="en-US" altLang="en-US" sz="1200" b="1">
                <a:solidFill>
                  <a:srgbClr val="FF0000"/>
                </a:solidFill>
              </a:rPr>
              <a:t>1 = Subnet Mask; 15 = Domain Name</a:t>
            </a:r>
          </a:p>
          <a:p>
            <a:pPr>
              <a:lnSpc>
                <a:spcPct val="90000"/>
              </a:lnSpc>
            </a:pPr>
            <a:r>
              <a:rPr lang="en-US" altLang="en-US" sz="1200" b="1">
                <a:solidFill>
                  <a:srgbClr val="FF0000"/>
                </a:solidFill>
              </a:rPr>
              <a:t>     3 = Router; 6 = Domain Name Server</a:t>
            </a:r>
          </a:p>
          <a:p>
            <a:pPr>
              <a:lnSpc>
                <a:spcPct val="90000"/>
              </a:lnSpc>
            </a:pPr>
            <a:r>
              <a:rPr lang="en-US" altLang="en-US" sz="1200"/>
              <a:t>     44 = NetBIOS over TCP/IP Name Server</a:t>
            </a:r>
          </a:p>
          <a:p>
            <a:pPr>
              <a:lnSpc>
                <a:spcPct val="90000"/>
              </a:lnSpc>
            </a:pPr>
            <a:r>
              <a:rPr lang="en-US" altLang="en-US" sz="1200"/>
              <a:t>     ……</a:t>
            </a:r>
          </a:p>
        </p:txBody>
      </p:sp>
      <p:sp>
        <p:nvSpPr>
          <p:cNvPr id="97287" name="Text Box 8"/>
          <p:cNvSpPr txBox="1">
            <a:spLocks noChangeArrowheads="1"/>
          </p:cNvSpPr>
          <p:nvPr/>
        </p:nvSpPr>
        <p:spPr bwMode="auto">
          <a:xfrm>
            <a:off x="2613025" y="1885950"/>
            <a:ext cx="1201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CC0000"/>
                </a:solidFill>
              </a:rPr>
              <a:t>request</a:t>
            </a:r>
          </a:p>
        </p:txBody>
      </p:sp>
      <p:sp>
        <p:nvSpPr>
          <p:cNvPr id="97288"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1494CB9B-41B0-4485-A93E-BFBCDA307044}" type="slidenum">
              <a:rPr lang="en-US" altLang="en-US" sz="1200">
                <a:latin typeface="Tahoma" panose="020B0604030504040204" pitchFamily="34" charset="0"/>
              </a:rPr>
              <a:pPr/>
              <a:t>49</a:t>
            </a:fld>
            <a:endParaRPr lang="en-US" altLang="en-US" sz="1200">
              <a:latin typeface="Tahoma" panose="020B0604030504040204" pitchFamily="34" charset="0"/>
            </a:endParaRPr>
          </a:p>
        </p:txBody>
      </p:sp>
      <p:sp>
        <p:nvSpPr>
          <p:cNvPr id="97289"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103505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p:cNvSpPr>
            <a:spLocks noGrp="1" noChangeArrowheads="1"/>
          </p:cNvSpPr>
          <p:nvPr>
            <p:ph type="title"/>
          </p:nvPr>
        </p:nvSpPr>
        <p:spPr/>
        <p:txBody>
          <a:bodyPr/>
          <a:lstStyle/>
          <a:p>
            <a:pPr>
              <a:defRPr/>
            </a:pPr>
            <a:r>
              <a:rPr lang="en-US">
                <a:ea typeface="ＭＳ Ｐゴシック" charset="0"/>
                <a:cs typeface="+mj-cs"/>
              </a:rPr>
              <a:t>Two key network-layer functions</a:t>
            </a:r>
          </a:p>
        </p:txBody>
      </p:sp>
      <p:sp>
        <p:nvSpPr>
          <p:cNvPr id="45061" name="Rectangle 3"/>
          <p:cNvSpPr>
            <a:spLocks noGrp="1" noChangeArrowheads="1"/>
          </p:cNvSpPr>
          <p:nvPr>
            <p:ph type="body" idx="1"/>
          </p:nvPr>
        </p:nvSpPr>
        <p:spPr>
          <a:xfrm>
            <a:off x="625475" y="1905000"/>
            <a:ext cx="4192588" cy="3754438"/>
          </a:xfrm>
        </p:spPr>
        <p:txBody>
          <a:bodyPr/>
          <a:lstStyle/>
          <a:p>
            <a:pPr marL="0" indent="0">
              <a:spcBef>
                <a:spcPts val="600"/>
              </a:spcBef>
              <a:buFont typeface="Wingdings" panose="05000000000000000000" pitchFamily="2" charset="2"/>
              <a:buNone/>
            </a:pPr>
            <a:r>
              <a:rPr lang="en-US" altLang="en-US" i="1" dirty="0">
                <a:solidFill>
                  <a:srgbClr val="CC0000"/>
                </a:solidFill>
              </a:rPr>
              <a:t>network-layer functions:</a:t>
            </a:r>
          </a:p>
          <a:p>
            <a:pPr marL="0" indent="0">
              <a:spcBef>
                <a:spcPts val="600"/>
              </a:spcBef>
            </a:pPr>
            <a:r>
              <a:rPr lang="en-US" altLang="en-US" i="1" dirty="0">
                <a:solidFill>
                  <a:srgbClr val="000099"/>
                </a:solidFill>
              </a:rPr>
              <a:t>forwarding:</a:t>
            </a:r>
            <a:r>
              <a:rPr lang="en-US" altLang="en-US" dirty="0"/>
              <a:t> move packets </a:t>
            </a:r>
            <a:r>
              <a:rPr lang="en-US" altLang="en-US"/>
              <a:t>from </a:t>
            </a:r>
            <a:r>
              <a:rPr lang="en-US" altLang="en-US" smtClean="0"/>
              <a:t>router</a:t>
            </a:r>
            <a:r>
              <a:rPr lang="en-US" altLang="en-US" smtClean="0"/>
              <a:t>’</a:t>
            </a:r>
            <a:r>
              <a:rPr lang="en-US" altLang="ja-JP" smtClean="0"/>
              <a:t>s </a:t>
            </a:r>
            <a:r>
              <a:rPr lang="en-US" altLang="ja-JP"/>
              <a:t>input to appropriate router output</a:t>
            </a:r>
          </a:p>
          <a:p>
            <a:pPr marL="0" indent="0">
              <a:spcBef>
                <a:spcPts val="600"/>
              </a:spcBef>
            </a:pPr>
            <a:r>
              <a:rPr lang="en-US" altLang="en-US" i="1" dirty="0">
                <a:solidFill>
                  <a:srgbClr val="000099"/>
                </a:solidFill>
              </a:rPr>
              <a:t>routing:</a:t>
            </a:r>
            <a:r>
              <a:rPr lang="en-US" altLang="en-US" dirty="0"/>
              <a:t> determine route taken by packets from source to destination</a:t>
            </a:r>
          </a:p>
          <a:p>
            <a:pPr lvl="1">
              <a:spcBef>
                <a:spcPts val="600"/>
              </a:spcBef>
            </a:pPr>
            <a:r>
              <a:rPr lang="en-US" altLang="en-US" i="1" dirty="0">
                <a:latin typeface="Gill Sans MT" panose="020B0502020104020203" pitchFamily="34" charset="0"/>
              </a:rPr>
              <a:t>routing algorithms</a:t>
            </a:r>
            <a:endParaRPr lang="en-US" altLang="en-US" dirty="0">
              <a:latin typeface="Gill Sans MT" panose="020B0502020104020203" pitchFamily="34" charset="0"/>
            </a:endParaRPr>
          </a:p>
          <a:p>
            <a:pPr marL="0" indent="0">
              <a:buFont typeface="Wingdings" panose="05000000000000000000" pitchFamily="2" charset="2"/>
              <a:buNone/>
            </a:pPr>
            <a:endParaRPr lang="en-US" altLang="en-US" dirty="0"/>
          </a:p>
        </p:txBody>
      </p:sp>
      <p:sp>
        <p:nvSpPr>
          <p:cNvPr id="45062" name="Rectangle 4"/>
          <p:cNvSpPr>
            <a:spLocks noChangeArrowheads="1"/>
          </p:cNvSpPr>
          <p:nvPr/>
        </p:nvSpPr>
        <p:spPr bwMode="auto">
          <a:xfrm>
            <a:off x="4846638" y="1884363"/>
            <a:ext cx="4192587" cy="4362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5000"/>
              </a:lnSpc>
              <a:spcBef>
                <a:spcPts val="600"/>
              </a:spcBef>
              <a:buClr>
                <a:srgbClr val="000099"/>
              </a:buClr>
              <a:buSzPct val="65000"/>
              <a:buFont typeface="Wingdings" charset="0"/>
              <a:buNone/>
              <a:defRPr/>
            </a:pPr>
            <a:r>
              <a:rPr lang="en-US" sz="2800" i="1" dirty="0">
                <a:solidFill>
                  <a:srgbClr val="CC0000"/>
                </a:solidFill>
                <a:latin typeface="Gill Sans MT" charset="0"/>
                <a:ea typeface="ＭＳ Ｐゴシック" charset="0"/>
                <a:cs typeface="ＭＳ Ｐゴシック" charset="0"/>
              </a:rPr>
              <a:t>analogy: taking a trip</a:t>
            </a:r>
          </a:p>
          <a:p>
            <a:pPr marL="347663" indent="-347663">
              <a:lnSpc>
                <a:spcPct val="85000"/>
              </a:lnSpc>
              <a:spcBef>
                <a:spcPts val="600"/>
              </a:spcBef>
              <a:buClr>
                <a:srgbClr val="000099"/>
              </a:buClr>
              <a:buSzPct val="100000"/>
              <a:buFont typeface="Wingdings" charset="2"/>
              <a:buChar char="§"/>
              <a:defRPr/>
            </a:pPr>
            <a:r>
              <a:rPr lang="en-US" sz="2800" i="1" dirty="0">
                <a:solidFill>
                  <a:srgbClr val="000099"/>
                </a:solidFill>
                <a:latin typeface="Gill Sans MT" charset="0"/>
                <a:ea typeface="ＭＳ Ｐゴシック" charset="0"/>
                <a:cs typeface="ＭＳ Ｐゴシック" charset="0"/>
              </a:rPr>
              <a:t>forwarding</a:t>
            </a:r>
            <a:r>
              <a:rPr lang="en-US" sz="2800" i="1" dirty="0">
                <a:solidFill>
                  <a:schemeClr val="accent2"/>
                </a:solidFill>
                <a:latin typeface="Gill Sans MT" charset="0"/>
                <a:ea typeface="ＭＳ Ｐゴシック" charset="0"/>
                <a:cs typeface="ＭＳ Ｐゴシック" charset="0"/>
              </a:rPr>
              <a:t>:</a:t>
            </a:r>
            <a:r>
              <a:rPr lang="en-US" sz="2800" dirty="0">
                <a:latin typeface="Gill Sans MT" charset="0"/>
                <a:ea typeface="ＭＳ Ｐゴシック" charset="0"/>
                <a:cs typeface="ＭＳ Ｐゴシック" charset="0"/>
              </a:rPr>
              <a:t> process of getting through single interchange</a:t>
            </a:r>
          </a:p>
          <a:p>
            <a:pPr marL="342900" indent="-342900">
              <a:lnSpc>
                <a:spcPct val="85000"/>
              </a:lnSpc>
              <a:spcBef>
                <a:spcPct val="20000"/>
              </a:spcBef>
              <a:buClr>
                <a:srgbClr val="000099"/>
              </a:buClr>
              <a:buSzPct val="65000"/>
              <a:buFont typeface="Wingdings" charset="0"/>
              <a:buChar char="v"/>
              <a:defRPr/>
            </a:pPr>
            <a:endParaRPr lang="en-US" sz="2800" dirty="0">
              <a:latin typeface="Gill Sans MT" charset="0"/>
              <a:ea typeface="ＭＳ Ｐゴシック" charset="0"/>
              <a:cs typeface="ＭＳ Ｐゴシック" charset="0"/>
            </a:endParaRPr>
          </a:p>
        </p:txBody>
      </p:sp>
      <p:sp>
        <p:nvSpPr>
          <p:cNvPr id="8" name="Rectangle 4"/>
          <p:cNvSpPr>
            <a:spLocks noChangeArrowheads="1"/>
          </p:cNvSpPr>
          <p:nvPr/>
        </p:nvSpPr>
        <p:spPr bwMode="auto">
          <a:xfrm>
            <a:off x="4787900" y="3881438"/>
            <a:ext cx="4192588" cy="142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lnSpc>
                <a:spcPct val="85000"/>
              </a:lnSpc>
              <a:spcBef>
                <a:spcPts val="600"/>
              </a:spcBef>
              <a:buClr>
                <a:srgbClr val="000099"/>
              </a:buClr>
              <a:buSzPct val="100000"/>
              <a:buFont typeface="Wingdings" charset="2"/>
              <a:buChar char="§"/>
              <a:defRPr/>
            </a:pPr>
            <a:r>
              <a:rPr lang="en-US" sz="2800" i="1" dirty="0">
                <a:solidFill>
                  <a:srgbClr val="000099"/>
                </a:solidFill>
                <a:latin typeface="Gill Sans MT" charset="0"/>
                <a:ea typeface="ＭＳ Ｐゴシック" charset="0"/>
                <a:cs typeface="ＭＳ Ｐゴシック" charset="0"/>
              </a:rPr>
              <a:t>routing:</a:t>
            </a:r>
            <a:r>
              <a:rPr lang="en-US" sz="2800" dirty="0">
                <a:latin typeface="Gill Sans MT" charset="0"/>
                <a:ea typeface="ＭＳ Ｐゴシック" charset="0"/>
                <a:cs typeface="ＭＳ Ｐゴシック" charset="0"/>
              </a:rPr>
              <a:t> process of planning trip from source to destination</a:t>
            </a:r>
          </a:p>
          <a:p>
            <a:pPr marL="342900" indent="-342900">
              <a:lnSpc>
                <a:spcPct val="85000"/>
              </a:lnSpc>
              <a:spcBef>
                <a:spcPct val="70000"/>
              </a:spcBef>
              <a:buClr>
                <a:srgbClr val="000099"/>
              </a:buClr>
              <a:buSzPct val="65000"/>
              <a:buFont typeface="Wingdings" charset="0"/>
              <a:buChar char="v"/>
              <a:defRPr/>
            </a:pPr>
            <a:endParaRPr lang="en-US" sz="2800" dirty="0">
              <a:latin typeface="Gill Sans MT" charset="0"/>
              <a:ea typeface="ＭＳ Ｐゴシック" charset="0"/>
              <a:cs typeface="ＭＳ Ｐゴシック" charset="0"/>
            </a:endParaRPr>
          </a:p>
          <a:p>
            <a:pPr>
              <a:lnSpc>
                <a:spcPct val="85000"/>
              </a:lnSpc>
              <a:spcBef>
                <a:spcPct val="20000"/>
              </a:spcBef>
              <a:buClr>
                <a:srgbClr val="000099"/>
              </a:buClr>
              <a:buSzPct val="65000"/>
              <a:defRPr/>
            </a:pPr>
            <a:endParaRPr lang="en-US" sz="2800" dirty="0">
              <a:latin typeface="Gill Sans MT" charset="0"/>
              <a:ea typeface="ＭＳ Ｐゴシック" charset="0"/>
              <a:cs typeface="ＭＳ Ｐゴシック" charset="0"/>
            </a:endParaRPr>
          </a:p>
        </p:txBody>
      </p:sp>
      <p:sp>
        <p:nvSpPr>
          <p:cNvPr id="2" name="Slide Number Placeholder 5"/>
          <p:cNvSpPr>
            <a:spLocks noGrp="1"/>
          </p:cNvSpPr>
          <p:nvPr>
            <p:ph type="sldNum" sz="quarter" idx="12"/>
          </p:nvPr>
        </p:nvSpPr>
        <p:spPr>
          <a:xfrm>
            <a:off x="8456613" y="6475413"/>
            <a:ext cx="458787"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13552EC-847C-4822-B24F-8003E563EA00}" type="slidenum">
              <a:rPr lang="en-US" altLang="en-US" sz="1200">
                <a:latin typeface="Tahoma" panose="020B0604030504040204" pitchFamily="34" charset="0"/>
              </a:rPr>
              <a:pPr/>
              <a:t>5</a:t>
            </a:fld>
            <a:endParaRPr lang="en-US" altLang="en-US" sz="1200">
              <a:latin typeface="Tahoma" panose="020B0604030504040204" pitchFamily="34" charset="0"/>
            </a:endParaRPr>
          </a:p>
        </p:txBody>
      </p:sp>
      <p:sp>
        <p:nvSpPr>
          <p:cNvPr id="4506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5" name="Picture 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857250"/>
            <a:ext cx="6856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6" name="Rectangle 2"/>
          <p:cNvSpPr>
            <a:spLocks noGrp="1" noChangeArrowheads="1"/>
          </p:cNvSpPr>
          <p:nvPr>
            <p:ph type="title"/>
          </p:nvPr>
        </p:nvSpPr>
        <p:spPr>
          <a:xfrm>
            <a:off x="414338" y="163513"/>
            <a:ext cx="7772400" cy="930275"/>
          </a:xfrm>
        </p:spPr>
        <p:txBody>
          <a:bodyPr/>
          <a:lstStyle/>
          <a:p>
            <a:r>
              <a:rPr lang="en-US" altLang="en-US"/>
              <a:t>IP addresses: how to get one?</a:t>
            </a:r>
            <a:endParaRPr lang="en-US" altLang="en-US" sz="4800"/>
          </a:p>
        </p:txBody>
      </p:sp>
      <p:sp>
        <p:nvSpPr>
          <p:cNvPr id="98307" name="Rectangle 3"/>
          <p:cNvSpPr>
            <a:spLocks noGrp="1" noChangeArrowheads="1"/>
          </p:cNvSpPr>
          <p:nvPr>
            <p:ph type="body" idx="1"/>
          </p:nvPr>
        </p:nvSpPr>
        <p:spPr>
          <a:xfrm>
            <a:off x="487363" y="1343025"/>
            <a:ext cx="8077200" cy="1809750"/>
          </a:xfrm>
        </p:spPr>
        <p:txBody>
          <a:bodyPr/>
          <a:lstStyle/>
          <a:p>
            <a:pPr>
              <a:buFont typeface="Wingdings" panose="05000000000000000000" pitchFamily="2" charset="2"/>
              <a:buNone/>
            </a:pPr>
            <a:r>
              <a:rPr lang="en-US" altLang="en-US" i="1">
                <a:solidFill>
                  <a:srgbClr val="CC0000"/>
                </a:solidFill>
              </a:rPr>
              <a:t>Q:</a:t>
            </a:r>
            <a:r>
              <a:rPr lang="en-US" altLang="en-US"/>
              <a:t> how does </a:t>
            </a:r>
            <a:r>
              <a:rPr lang="en-US" altLang="en-US" i="1"/>
              <a:t>network</a:t>
            </a:r>
            <a:r>
              <a:rPr lang="en-US" altLang="en-US"/>
              <a:t> get subnet part of IP addr?</a:t>
            </a:r>
          </a:p>
          <a:p>
            <a:pPr>
              <a:buFont typeface="Wingdings" panose="05000000000000000000" pitchFamily="2" charset="2"/>
              <a:buNone/>
            </a:pPr>
            <a:r>
              <a:rPr lang="en-US" altLang="en-US" i="1">
                <a:solidFill>
                  <a:srgbClr val="CC0000"/>
                </a:solidFill>
              </a:rPr>
              <a:t>A:</a:t>
            </a:r>
            <a:r>
              <a:rPr lang="en-US" altLang="en-US"/>
              <a:t> gets allocated portion of its provider ISP</a:t>
            </a:r>
            <a:r>
              <a:rPr lang="ja-JP" altLang="en-US"/>
              <a:t>’</a:t>
            </a:r>
            <a:r>
              <a:rPr lang="en-US" altLang="ja-JP"/>
              <a:t>s address space</a:t>
            </a:r>
            <a:endParaRPr lang="en-US" altLang="en-US" sz="2400"/>
          </a:p>
        </p:txBody>
      </p:sp>
      <p:sp>
        <p:nvSpPr>
          <p:cNvPr id="98308" name="Text Box 4"/>
          <p:cNvSpPr txBox="1">
            <a:spLocks noChangeArrowheads="1"/>
          </p:cNvSpPr>
          <p:nvPr/>
        </p:nvSpPr>
        <p:spPr bwMode="auto">
          <a:xfrm>
            <a:off x="592138" y="3514725"/>
            <a:ext cx="8551862"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000099"/>
                </a:solidFill>
              </a:rPr>
              <a:t>ISP's block          </a:t>
            </a:r>
            <a:r>
              <a:rPr lang="en-US" altLang="en-US" sz="1800" u="sng">
                <a:solidFill>
                  <a:srgbClr val="000099"/>
                </a:solidFill>
              </a:rPr>
              <a:t>11001000  00010111  00010000</a:t>
            </a:r>
            <a:r>
              <a:rPr lang="en-US" altLang="en-US" sz="1800">
                <a:solidFill>
                  <a:srgbClr val="000099"/>
                </a:solidFill>
              </a:rPr>
              <a:t>  00000000    200.23.16.0/20</a:t>
            </a:r>
            <a:r>
              <a:rPr lang="en-US" altLang="en-US" sz="1800">
                <a:solidFill>
                  <a:schemeClr val="accent2"/>
                </a:solidFill>
              </a:rPr>
              <a:t> </a:t>
            </a:r>
          </a:p>
          <a:p>
            <a:endParaRPr lang="en-US" altLang="en-US" sz="1800"/>
          </a:p>
          <a:p>
            <a:r>
              <a:rPr lang="en-US" altLang="en-US" sz="1800"/>
              <a:t>Organization 0    </a:t>
            </a:r>
            <a:r>
              <a:rPr lang="en-US" altLang="en-US" sz="1800" u="sng"/>
              <a:t>11001000  00010111  0001000</a:t>
            </a:r>
            <a:r>
              <a:rPr lang="en-US" altLang="en-US" sz="1800"/>
              <a:t>0  00000000    200.23.16.0/23 </a:t>
            </a:r>
          </a:p>
          <a:p>
            <a:r>
              <a:rPr lang="en-US" altLang="en-US" sz="1800"/>
              <a:t>Organization 1    </a:t>
            </a:r>
            <a:r>
              <a:rPr lang="en-US" altLang="en-US" sz="1800" u="sng"/>
              <a:t>11001000  00010111  0001001</a:t>
            </a:r>
            <a:r>
              <a:rPr lang="en-US" altLang="en-US" sz="1800"/>
              <a:t>0  00000000    200.23.18.0/23 </a:t>
            </a:r>
          </a:p>
          <a:p>
            <a:r>
              <a:rPr lang="en-US" altLang="en-US" sz="1800"/>
              <a:t>Organization 2    </a:t>
            </a:r>
            <a:r>
              <a:rPr lang="en-US" altLang="en-US" sz="1800" u="sng"/>
              <a:t>11001000  00010111  0001010</a:t>
            </a:r>
            <a:r>
              <a:rPr lang="en-US" altLang="en-US" sz="1800"/>
              <a:t>0  00000000    200.23.20.0/23 </a:t>
            </a:r>
          </a:p>
          <a:p>
            <a:r>
              <a:rPr lang="en-US" altLang="en-US" sz="1800"/>
              <a:t>   ...                                          …..                                   ….                ….</a:t>
            </a:r>
          </a:p>
          <a:p>
            <a:r>
              <a:rPr lang="en-US" altLang="en-US" sz="1800"/>
              <a:t>Organization 7    </a:t>
            </a:r>
            <a:r>
              <a:rPr lang="en-US" altLang="en-US" sz="1800" u="sng"/>
              <a:t>11001000  00010111  0001111</a:t>
            </a:r>
            <a:r>
              <a:rPr lang="en-US" altLang="en-US" sz="1800"/>
              <a:t>0  00000000    200.23.30.0/23</a:t>
            </a:r>
            <a:r>
              <a:rPr lang="en-US" altLang="en-US">
                <a:latin typeface="Times New Roman" panose="02020603050405020304" pitchFamily="18" charset="0"/>
              </a:rPr>
              <a:t> </a:t>
            </a:r>
          </a:p>
          <a:p>
            <a:endParaRPr lang="en-US" altLang="en-US" sz="1800">
              <a:latin typeface="Comic Sans MS" panose="030F0702030302020204" pitchFamily="66" charset="0"/>
            </a:endParaRPr>
          </a:p>
        </p:txBody>
      </p:sp>
      <p:sp>
        <p:nvSpPr>
          <p:cNvPr id="98309"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B10A52AD-3C99-4DCA-92CB-7A75AB37DAFC}" type="slidenum">
              <a:rPr lang="en-US" altLang="en-US" sz="1200">
                <a:latin typeface="Tahoma" panose="020B0604030504040204" pitchFamily="34" charset="0"/>
              </a:rPr>
              <a:pPr/>
              <a:t>50</a:t>
            </a:fld>
            <a:endParaRPr lang="en-US" altLang="en-US" sz="1200">
              <a:latin typeface="Tahoma" panose="020B0604030504040204" pitchFamily="34" charset="0"/>
            </a:endParaRPr>
          </a:p>
        </p:txBody>
      </p:sp>
      <p:sp>
        <p:nvSpPr>
          <p:cNvPr id="98310"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00012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8" name="Rectangle 2"/>
          <p:cNvSpPr>
            <a:spLocks noGrp="1" noChangeArrowheads="1"/>
          </p:cNvSpPr>
          <p:nvPr>
            <p:ph type="title"/>
          </p:nvPr>
        </p:nvSpPr>
        <p:spPr/>
        <p:txBody>
          <a:bodyPr/>
          <a:lstStyle/>
          <a:p>
            <a:r>
              <a:rPr lang="en-US" altLang="en-US" sz="3600"/>
              <a:t>IP addressing: the last word...</a:t>
            </a:r>
            <a:endParaRPr lang="en-US" altLang="en-US"/>
          </a:p>
        </p:txBody>
      </p:sp>
      <p:sp>
        <p:nvSpPr>
          <p:cNvPr id="55302" name="Rectangle 3"/>
          <p:cNvSpPr>
            <a:spLocks noGrp="1" noChangeArrowheads="1"/>
          </p:cNvSpPr>
          <p:nvPr>
            <p:ph type="body" idx="1"/>
          </p:nvPr>
        </p:nvSpPr>
        <p:spPr/>
        <p:txBody>
          <a:bodyPr/>
          <a:lstStyle/>
          <a:p>
            <a:pPr>
              <a:buFont typeface="Wingdings" charset="0"/>
              <a:buNone/>
              <a:defRPr/>
            </a:pPr>
            <a:r>
              <a:rPr lang="en-US" i="1">
                <a:solidFill>
                  <a:srgbClr val="CC0000"/>
                </a:solidFill>
                <a:ea typeface="ＭＳ Ｐゴシック" charset="0"/>
                <a:cs typeface="+mn-cs"/>
              </a:rPr>
              <a:t>Q:</a:t>
            </a:r>
            <a:r>
              <a:rPr lang="en-US">
                <a:ea typeface="ＭＳ Ｐゴシック" charset="0"/>
                <a:cs typeface="+mn-cs"/>
              </a:rPr>
              <a:t> how does an ISP get block of addresses?</a:t>
            </a:r>
          </a:p>
          <a:p>
            <a:pPr>
              <a:buFont typeface="Wingdings" charset="0"/>
              <a:buNone/>
              <a:defRPr/>
            </a:pPr>
            <a:r>
              <a:rPr lang="en-US" i="1">
                <a:solidFill>
                  <a:srgbClr val="CC0000"/>
                </a:solidFill>
                <a:ea typeface="ＭＳ Ｐゴシック" charset="0"/>
                <a:cs typeface="+mn-cs"/>
              </a:rPr>
              <a:t>A:</a:t>
            </a:r>
            <a:r>
              <a:rPr lang="en-US">
                <a:solidFill>
                  <a:srgbClr val="FF0000"/>
                </a:solidFill>
                <a:ea typeface="ＭＳ Ｐゴシック" charset="0"/>
                <a:cs typeface="+mn-cs"/>
              </a:rPr>
              <a:t> </a:t>
            </a:r>
            <a:r>
              <a:rPr lang="en-US">
                <a:solidFill>
                  <a:srgbClr val="000099"/>
                </a:solidFill>
                <a:ea typeface="ＭＳ Ｐゴシック" charset="0"/>
                <a:cs typeface="+mn-cs"/>
              </a:rPr>
              <a:t>ICANN</a:t>
            </a:r>
            <a:r>
              <a:rPr lang="en-US">
                <a:ea typeface="ＭＳ Ｐゴシック" charset="0"/>
                <a:cs typeface="+mn-cs"/>
              </a:rPr>
              <a:t>: </a:t>
            </a:r>
            <a:r>
              <a:rPr lang="en-US">
                <a:solidFill>
                  <a:srgbClr val="000099"/>
                </a:solidFill>
                <a:ea typeface="ＭＳ Ｐゴシック" charset="0"/>
                <a:cs typeface="+mn-cs"/>
              </a:rPr>
              <a:t>I</a:t>
            </a:r>
            <a:r>
              <a:rPr lang="en-US">
                <a:ea typeface="ＭＳ Ｐゴシック" charset="0"/>
                <a:cs typeface="+mn-cs"/>
              </a:rPr>
              <a:t>nternet </a:t>
            </a:r>
            <a:r>
              <a:rPr lang="en-US">
                <a:solidFill>
                  <a:srgbClr val="000099"/>
                </a:solidFill>
                <a:ea typeface="ＭＳ Ｐゴシック" charset="0"/>
                <a:cs typeface="+mn-cs"/>
              </a:rPr>
              <a:t>C</a:t>
            </a:r>
            <a:r>
              <a:rPr lang="en-US">
                <a:ea typeface="ＭＳ Ｐゴシック" charset="0"/>
                <a:cs typeface="+mn-cs"/>
              </a:rPr>
              <a:t>orporation for </a:t>
            </a:r>
            <a:r>
              <a:rPr lang="en-US">
                <a:solidFill>
                  <a:srgbClr val="000099"/>
                </a:solidFill>
                <a:ea typeface="ＭＳ Ｐゴシック" charset="0"/>
                <a:cs typeface="+mn-cs"/>
              </a:rPr>
              <a:t>A</a:t>
            </a:r>
            <a:r>
              <a:rPr lang="en-US">
                <a:ea typeface="ＭＳ Ｐゴシック" charset="0"/>
                <a:cs typeface="+mn-cs"/>
              </a:rPr>
              <a:t>ssigned </a:t>
            </a:r>
          </a:p>
          <a:p>
            <a:pPr>
              <a:buFont typeface="Wingdings" charset="0"/>
              <a:buNone/>
              <a:defRPr/>
            </a:pPr>
            <a:r>
              <a:rPr lang="en-US">
                <a:ea typeface="ＭＳ Ｐゴシック" charset="0"/>
                <a:cs typeface="+mn-cs"/>
              </a:rPr>
              <a:t>     </a:t>
            </a:r>
            <a:r>
              <a:rPr lang="en-US">
                <a:solidFill>
                  <a:srgbClr val="000099"/>
                </a:solidFill>
                <a:ea typeface="ＭＳ Ｐゴシック" charset="0"/>
                <a:cs typeface="+mn-cs"/>
              </a:rPr>
              <a:t>N</a:t>
            </a:r>
            <a:r>
              <a:rPr lang="en-US">
                <a:ea typeface="ＭＳ Ｐゴシック" charset="0"/>
                <a:cs typeface="+mn-cs"/>
              </a:rPr>
              <a:t>ames and </a:t>
            </a:r>
            <a:r>
              <a:rPr lang="en-US">
                <a:solidFill>
                  <a:srgbClr val="000099"/>
                </a:solidFill>
                <a:ea typeface="ＭＳ Ｐゴシック" charset="0"/>
                <a:cs typeface="+mn-cs"/>
              </a:rPr>
              <a:t>N</a:t>
            </a:r>
            <a:r>
              <a:rPr lang="en-US">
                <a:ea typeface="ＭＳ Ｐゴシック" charset="0"/>
                <a:cs typeface="+mn-cs"/>
              </a:rPr>
              <a:t>umbers http://www.icann.org/</a:t>
            </a:r>
          </a:p>
          <a:p>
            <a:pPr lvl="1">
              <a:buFont typeface="Arial"/>
              <a:buChar char="•"/>
              <a:defRPr/>
            </a:pPr>
            <a:r>
              <a:rPr lang="en-US" sz="2800">
                <a:ea typeface="ＭＳ Ｐゴシック" charset="0"/>
              </a:rPr>
              <a:t>allocates addresses</a:t>
            </a:r>
          </a:p>
          <a:p>
            <a:pPr lvl="1">
              <a:buFont typeface="Arial"/>
              <a:buChar char="•"/>
              <a:defRPr/>
            </a:pPr>
            <a:r>
              <a:rPr lang="en-US" sz="2800">
                <a:ea typeface="ＭＳ Ｐゴシック" charset="0"/>
              </a:rPr>
              <a:t>manages DNS</a:t>
            </a:r>
          </a:p>
          <a:p>
            <a:pPr lvl="1">
              <a:buFont typeface="Arial"/>
              <a:buChar char="•"/>
              <a:defRPr/>
            </a:pPr>
            <a:r>
              <a:rPr lang="en-US" sz="2800">
                <a:ea typeface="ＭＳ Ｐゴシック" charset="0"/>
              </a:rPr>
              <a:t>assigns domain names, resolves disputes</a:t>
            </a:r>
          </a:p>
        </p:txBody>
      </p:sp>
      <p:sp>
        <p:nvSpPr>
          <p:cNvPr id="10138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D310BE0-0AC8-4CC8-AEF8-C3952067520C}" type="slidenum">
              <a:rPr lang="en-US" altLang="en-US" sz="1200">
                <a:latin typeface="Tahoma" panose="020B0604030504040204" pitchFamily="34" charset="0"/>
              </a:rPr>
              <a:pPr/>
              <a:t>51</a:t>
            </a:fld>
            <a:endParaRPr lang="en-US" altLang="en-US" sz="1200">
              <a:latin typeface="Tahoma" panose="020B0604030504040204" pitchFamily="34" charset="0"/>
            </a:endParaRPr>
          </a:p>
        </p:txBody>
      </p:sp>
      <p:sp>
        <p:nvSpPr>
          <p:cNvPr id="10138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reeform 80"/>
          <p:cNvSpPr>
            <a:spLocks/>
          </p:cNvSpPr>
          <p:nvPr/>
        </p:nvSpPr>
        <p:spPr bwMode="auto">
          <a:xfrm>
            <a:off x="4152900"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56325" name="Rectangle 2"/>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sp>
        <p:nvSpPr>
          <p:cNvPr id="102403" name="Freeform 4"/>
          <p:cNvSpPr>
            <a:spLocks/>
          </p:cNvSpPr>
          <p:nvPr/>
        </p:nvSpPr>
        <p:spPr bwMode="auto">
          <a:xfrm>
            <a:off x="0" y="2579688"/>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2404" name="Line 8"/>
          <p:cNvSpPr>
            <a:spLocks noChangeShapeType="1"/>
          </p:cNvSpPr>
          <p:nvPr/>
        </p:nvSpPr>
        <p:spPr bwMode="auto">
          <a:xfrm flipV="1">
            <a:off x="4267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405" name="Line 9"/>
          <p:cNvSpPr>
            <a:spLocks noChangeShapeType="1"/>
          </p:cNvSpPr>
          <p:nvPr/>
        </p:nvSpPr>
        <p:spPr bwMode="auto">
          <a:xfrm flipH="1">
            <a:off x="7010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406" name="Line 10"/>
          <p:cNvSpPr>
            <a:spLocks noChangeShapeType="1"/>
          </p:cNvSpPr>
          <p:nvPr/>
        </p:nvSpPr>
        <p:spPr bwMode="auto">
          <a:xfrm>
            <a:off x="7107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407" name="Line 11"/>
          <p:cNvSpPr>
            <a:spLocks noChangeShapeType="1"/>
          </p:cNvSpPr>
          <p:nvPr/>
        </p:nvSpPr>
        <p:spPr bwMode="auto">
          <a:xfrm flipV="1">
            <a:off x="7113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408" name="Text Box 12"/>
          <p:cNvSpPr txBox="1">
            <a:spLocks noChangeArrowheads="1"/>
          </p:cNvSpPr>
          <p:nvPr/>
        </p:nvSpPr>
        <p:spPr bwMode="auto">
          <a:xfrm>
            <a:off x="7732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10.0.0.1</a:t>
            </a:r>
          </a:p>
        </p:txBody>
      </p:sp>
      <p:sp>
        <p:nvSpPr>
          <p:cNvPr id="102409" name="Text Box 13"/>
          <p:cNvSpPr txBox="1">
            <a:spLocks noChangeArrowheads="1"/>
          </p:cNvSpPr>
          <p:nvPr/>
        </p:nvSpPr>
        <p:spPr bwMode="auto">
          <a:xfrm>
            <a:off x="7859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10.0.0.2</a:t>
            </a:r>
          </a:p>
        </p:txBody>
      </p:sp>
      <p:sp>
        <p:nvSpPr>
          <p:cNvPr id="102410" name="Text Box 14"/>
          <p:cNvSpPr txBox="1">
            <a:spLocks noChangeArrowheads="1"/>
          </p:cNvSpPr>
          <p:nvPr/>
        </p:nvSpPr>
        <p:spPr bwMode="auto">
          <a:xfrm>
            <a:off x="7810500"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10.0.0.3</a:t>
            </a:r>
          </a:p>
        </p:txBody>
      </p:sp>
      <p:sp>
        <p:nvSpPr>
          <p:cNvPr id="102411" name="Text Box 15"/>
          <p:cNvSpPr txBox="1">
            <a:spLocks noChangeArrowheads="1"/>
          </p:cNvSpPr>
          <p:nvPr/>
        </p:nvSpPr>
        <p:spPr bwMode="auto">
          <a:xfrm>
            <a:off x="4217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10.0.0.4</a:t>
            </a:r>
          </a:p>
        </p:txBody>
      </p:sp>
      <p:sp>
        <p:nvSpPr>
          <p:cNvPr id="102412" name="Line 16"/>
          <p:cNvSpPr>
            <a:spLocks noChangeShapeType="1"/>
          </p:cNvSpPr>
          <p:nvPr/>
        </p:nvSpPr>
        <p:spPr bwMode="auto">
          <a:xfrm flipH="1">
            <a:off x="4341813" y="2944813"/>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413" name="Text Box 17"/>
          <p:cNvSpPr txBox="1">
            <a:spLocks noChangeArrowheads="1"/>
          </p:cNvSpPr>
          <p:nvPr/>
        </p:nvSpPr>
        <p:spPr bwMode="auto">
          <a:xfrm>
            <a:off x="2324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138.76.29.7</a:t>
            </a:r>
          </a:p>
        </p:txBody>
      </p:sp>
      <p:sp>
        <p:nvSpPr>
          <p:cNvPr id="102414" name="Line 18"/>
          <p:cNvSpPr>
            <a:spLocks noChangeShapeType="1"/>
          </p:cNvSpPr>
          <p:nvPr/>
        </p:nvSpPr>
        <p:spPr bwMode="auto">
          <a:xfrm flipH="1">
            <a:off x="3502025" y="3271838"/>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02415" name="Line 79"/>
          <p:cNvSpPr>
            <a:spLocks noChangeShapeType="1"/>
          </p:cNvSpPr>
          <p:nvPr/>
        </p:nvSpPr>
        <p:spPr bwMode="auto">
          <a:xfrm>
            <a:off x="706438"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416" name="Text Box 81"/>
          <p:cNvSpPr txBox="1">
            <a:spLocks noChangeArrowheads="1"/>
          </p:cNvSpPr>
          <p:nvPr/>
        </p:nvSpPr>
        <p:spPr bwMode="auto">
          <a:xfrm>
            <a:off x="4716463" y="1674813"/>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local network</a:t>
            </a:r>
          </a:p>
          <a:p>
            <a:pPr algn="ctr"/>
            <a:r>
              <a:rPr lang="en-US" altLang="en-US" sz="1800"/>
              <a:t>(e.g., home network)</a:t>
            </a:r>
          </a:p>
          <a:p>
            <a:pPr algn="ctr"/>
            <a:r>
              <a:rPr lang="en-US" altLang="en-US" sz="1800"/>
              <a:t>10.0.0/24</a:t>
            </a:r>
          </a:p>
        </p:txBody>
      </p:sp>
      <p:sp>
        <p:nvSpPr>
          <p:cNvPr id="102417" name="Line 82"/>
          <p:cNvSpPr>
            <a:spLocks noChangeShapeType="1"/>
          </p:cNvSpPr>
          <p:nvPr/>
        </p:nvSpPr>
        <p:spPr bwMode="auto">
          <a:xfrm>
            <a:off x="6985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418" name="Line 83"/>
          <p:cNvSpPr>
            <a:spLocks noChangeShapeType="1"/>
          </p:cNvSpPr>
          <p:nvPr/>
        </p:nvSpPr>
        <p:spPr bwMode="auto">
          <a:xfrm>
            <a:off x="4033838" y="176053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419" name="Line 84"/>
          <p:cNvSpPr>
            <a:spLocks noChangeShapeType="1"/>
          </p:cNvSpPr>
          <p:nvPr/>
        </p:nvSpPr>
        <p:spPr bwMode="auto">
          <a:xfrm flipH="1" flipV="1">
            <a:off x="4173538"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420" name="Line 86"/>
          <p:cNvSpPr>
            <a:spLocks noChangeShapeType="1"/>
          </p:cNvSpPr>
          <p:nvPr/>
        </p:nvSpPr>
        <p:spPr bwMode="auto">
          <a:xfrm>
            <a:off x="2578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421" name="Line 87"/>
          <p:cNvSpPr>
            <a:spLocks noChangeShapeType="1"/>
          </p:cNvSpPr>
          <p:nvPr/>
        </p:nvSpPr>
        <p:spPr bwMode="auto">
          <a:xfrm flipH="1" flipV="1">
            <a:off x="766763"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422" name="Text Box 88"/>
          <p:cNvSpPr txBox="1">
            <a:spLocks noChangeArrowheads="1"/>
          </p:cNvSpPr>
          <p:nvPr/>
        </p:nvSpPr>
        <p:spPr bwMode="auto">
          <a:xfrm>
            <a:off x="1654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rest of</a:t>
            </a:r>
          </a:p>
          <a:p>
            <a:pPr algn="ctr"/>
            <a:r>
              <a:rPr lang="en-US" altLang="en-US" sz="1800"/>
              <a:t>Internet</a:t>
            </a:r>
          </a:p>
        </p:txBody>
      </p:sp>
      <p:sp>
        <p:nvSpPr>
          <p:cNvPr id="102423" name="Text Box 90"/>
          <p:cNvSpPr txBox="1">
            <a:spLocks noChangeArrowheads="1"/>
          </p:cNvSpPr>
          <p:nvPr/>
        </p:nvSpPr>
        <p:spPr bwMode="auto">
          <a:xfrm>
            <a:off x="4260850" y="4741863"/>
            <a:ext cx="376396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a:latin typeface="Gill Sans MT" panose="020B0502020104020203" pitchFamily="34" charset="0"/>
              </a:rPr>
              <a:t>datagrams with source or </a:t>
            </a:r>
          </a:p>
          <a:p>
            <a:pPr>
              <a:lnSpc>
                <a:spcPct val="85000"/>
              </a:lnSpc>
            </a:pPr>
            <a:r>
              <a:rPr lang="en-US" altLang="en-US">
                <a:latin typeface="Gill Sans MT" panose="020B0502020104020203" pitchFamily="34" charset="0"/>
              </a:rPr>
              <a:t>destination in this network</a:t>
            </a:r>
          </a:p>
          <a:p>
            <a:pPr>
              <a:lnSpc>
                <a:spcPct val="85000"/>
              </a:lnSpc>
            </a:pPr>
            <a:r>
              <a:rPr lang="en-US" altLang="en-US">
                <a:latin typeface="Gill Sans MT" panose="020B0502020104020203" pitchFamily="34" charset="0"/>
              </a:rPr>
              <a:t>have 10.0.0/24 address for </a:t>
            </a:r>
          </a:p>
          <a:p>
            <a:pPr>
              <a:lnSpc>
                <a:spcPct val="85000"/>
              </a:lnSpc>
            </a:pPr>
            <a:r>
              <a:rPr lang="en-US" altLang="en-US">
                <a:latin typeface="Gill Sans MT" panose="020B0502020104020203" pitchFamily="34" charset="0"/>
              </a:rPr>
              <a:t>source, destination (as usual)</a:t>
            </a:r>
          </a:p>
        </p:txBody>
      </p:sp>
      <p:sp>
        <p:nvSpPr>
          <p:cNvPr id="102424" name="Text Box 92"/>
          <p:cNvSpPr txBox="1">
            <a:spLocks noChangeArrowheads="1"/>
          </p:cNvSpPr>
          <p:nvPr/>
        </p:nvSpPr>
        <p:spPr bwMode="auto">
          <a:xfrm>
            <a:off x="269875" y="4746625"/>
            <a:ext cx="36845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lnSpc>
                <a:spcPct val="85000"/>
              </a:lnSpc>
            </a:pPr>
            <a:r>
              <a:rPr lang="en-US" altLang="en-US" i="1">
                <a:solidFill>
                  <a:srgbClr val="CC0000"/>
                </a:solidFill>
                <a:latin typeface="Gill Sans MT" panose="020B0502020104020203" pitchFamily="34" charset="0"/>
              </a:rPr>
              <a:t>all</a:t>
            </a:r>
            <a:r>
              <a:rPr lang="en-US" altLang="en-US">
                <a:solidFill>
                  <a:srgbClr val="CC0000"/>
                </a:solidFill>
                <a:latin typeface="Gill Sans MT" panose="020B0502020104020203" pitchFamily="34" charset="0"/>
              </a:rPr>
              <a:t> </a:t>
            </a:r>
            <a:r>
              <a:rPr lang="en-US" altLang="en-US">
                <a:latin typeface="Gill Sans MT" panose="020B0502020104020203" pitchFamily="34" charset="0"/>
              </a:rPr>
              <a:t>datagrams </a:t>
            </a:r>
            <a:r>
              <a:rPr lang="en-US" altLang="en-US" i="1">
                <a:solidFill>
                  <a:srgbClr val="CC0000"/>
                </a:solidFill>
                <a:latin typeface="Gill Sans MT" panose="020B0502020104020203" pitchFamily="34" charset="0"/>
              </a:rPr>
              <a:t>leaving</a:t>
            </a:r>
            <a:r>
              <a:rPr lang="en-US" altLang="en-US">
                <a:latin typeface="Gill Sans MT" panose="020B0502020104020203" pitchFamily="34" charset="0"/>
              </a:rPr>
              <a:t> local</a:t>
            </a:r>
          </a:p>
          <a:p>
            <a:pPr algn="r">
              <a:lnSpc>
                <a:spcPct val="85000"/>
              </a:lnSpc>
            </a:pPr>
            <a:r>
              <a:rPr lang="en-US" altLang="en-US">
                <a:latin typeface="Gill Sans MT" panose="020B0502020104020203" pitchFamily="34" charset="0"/>
              </a:rPr>
              <a:t>network have </a:t>
            </a:r>
            <a:r>
              <a:rPr lang="en-US" altLang="en-US" i="1">
                <a:solidFill>
                  <a:srgbClr val="CC0000"/>
                </a:solidFill>
                <a:latin typeface="Gill Sans MT" panose="020B0502020104020203" pitchFamily="34" charset="0"/>
              </a:rPr>
              <a:t>same</a:t>
            </a:r>
            <a:r>
              <a:rPr lang="en-US" altLang="en-US">
                <a:latin typeface="Gill Sans MT" panose="020B0502020104020203" pitchFamily="34" charset="0"/>
              </a:rPr>
              <a:t> single source NAT IP address: 138.76.29.7,different source port numbers</a:t>
            </a:r>
          </a:p>
        </p:txBody>
      </p:sp>
      <p:pic>
        <p:nvPicPr>
          <p:cNvPr id="102425" name="Picture 9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6" name="Line 96"/>
          <p:cNvSpPr>
            <a:spLocks noChangeShapeType="1"/>
          </p:cNvSpPr>
          <p:nvPr/>
        </p:nvSpPr>
        <p:spPr bwMode="auto">
          <a:xfrm flipV="1">
            <a:off x="4818063"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2427" name="Line 97"/>
          <p:cNvSpPr>
            <a:spLocks noChangeShapeType="1"/>
          </p:cNvSpPr>
          <p:nvPr/>
        </p:nvSpPr>
        <p:spPr bwMode="auto">
          <a:xfrm flipV="1">
            <a:off x="2706688" y="33083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02428" name="Group 98"/>
          <p:cNvGrpSpPr>
            <a:grpSpLocks/>
          </p:cNvGrpSpPr>
          <p:nvPr/>
        </p:nvGrpSpPr>
        <p:grpSpPr bwMode="auto">
          <a:xfrm>
            <a:off x="3633788" y="3059113"/>
            <a:ext cx="900112" cy="347662"/>
            <a:chOff x="4396" y="1245"/>
            <a:chExt cx="672" cy="248"/>
          </a:xfrm>
        </p:grpSpPr>
        <p:sp>
          <p:nvSpPr>
            <p:cNvPr id="10244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0244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0244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02443" name="Group 102"/>
            <p:cNvGrpSpPr>
              <a:grpSpLocks/>
            </p:cNvGrpSpPr>
            <p:nvPr/>
          </p:nvGrpSpPr>
          <p:grpSpPr bwMode="auto">
            <a:xfrm>
              <a:off x="4530" y="1287"/>
              <a:ext cx="377" cy="75"/>
              <a:chOff x="2468" y="1332"/>
              <a:chExt cx="310" cy="60"/>
            </a:xfrm>
          </p:grpSpPr>
          <p:sp>
            <p:nvSpPr>
              <p:cNvPr id="102446"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47"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2444"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45"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2429" name="Group 107"/>
          <p:cNvGrpSpPr>
            <a:grpSpLocks/>
          </p:cNvGrpSpPr>
          <p:nvPr/>
        </p:nvGrpSpPr>
        <p:grpSpPr bwMode="auto">
          <a:xfrm flipH="1">
            <a:off x="7207250" y="2239963"/>
            <a:ext cx="641350" cy="558800"/>
            <a:chOff x="-44" y="1473"/>
            <a:chExt cx="981" cy="1105"/>
          </a:xfrm>
        </p:grpSpPr>
        <p:pic>
          <p:nvPicPr>
            <p:cNvPr id="102438" name="Picture 10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9" name="Freeform 109"/>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02430" name="Group 110"/>
          <p:cNvGrpSpPr>
            <a:grpSpLocks/>
          </p:cNvGrpSpPr>
          <p:nvPr/>
        </p:nvGrpSpPr>
        <p:grpSpPr bwMode="auto">
          <a:xfrm flipH="1">
            <a:off x="7246938" y="2916238"/>
            <a:ext cx="641350" cy="558800"/>
            <a:chOff x="-44" y="1473"/>
            <a:chExt cx="981" cy="1105"/>
          </a:xfrm>
        </p:grpSpPr>
        <p:pic>
          <p:nvPicPr>
            <p:cNvPr id="102436" name="Picture 111"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7" name="Freeform 112"/>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02431" name="Group 113"/>
          <p:cNvGrpSpPr>
            <a:grpSpLocks/>
          </p:cNvGrpSpPr>
          <p:nvPr/>
        </p:nvGrpSpPr>
        <p:grpSpPr bwMode="auto">
          <a:xfrm flipH="1">
            <a:off x="7254875" y="3670300"/>
            <a:ext cx="641350" cy="558800"/>
            <a:chOff x="-44" y="1473"/>
            <a:chExt cx="981" cy="1105"/>
          </a:xfrm>
        </p:grpSpPr>
        <p:pic>
          <p:nvPicPr>
            <p:cNvPr id="102434" name="Picture 11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5" name="Freeform 115"/>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102432"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F631199-54FB-453E-902C-DCFFCE4F01CF}" type="slidenum">
              <a:rPr lang="en-US" altLang="en-US" sz="1200">
                <a:latin typeface="Tahoma" panose="020B0604030504040204" pitchFamily="34" charset="0"/>
              </a:rPr>
              <a:pPr/>
              <a:t>52</a:t>
            </a:fld>
            <a:endParaRPr lang="en-US" altLang="en-US" sz="1200">
              <a:latin typeface="Tahoma" panose="020B0604030504040204" pitchFamily="34" charset="0"/>
            </a:endParaRPr>
          </a:p>
        </p:txBody>
      </p:sp>
      <p:sp>
        <p:nvSpPr>
          <p:cNvPr id="10243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3"/>
          <p:cNvSpPr>
            <a:spLocks noGrp="1" noChangeArrowheads="1"/>
          </p:cNvSpPr>
          <p:nvPr>
            <p:ph type="body" idx="1"/>
          </p:nvPr>
        </p:nvSpPr>
        <p:spPr>
          <a:xfrm>
            <a:off x="385763" y="1600200"/>
            <a:ext cx="8418512" cy="4648200"/>
          </a:xfrm>
        </p:spPr>
        <p:txBody>
          <a:bodyPr/>
          <a:lstStyle/>
          <a:p>
            <a:pPr>
              <a:buFont typeface="Wingdings" panose="05000000000000000000" pitchFamily="2" charset="2"/>
              <a:buNone/>
            </a:pPr>
            <a:r>
              <a:rPr lang="en-US" altLang="en-US" i="1" dirty="0">
                <a:solidFill>
                  <a:srgbClr val="CC0000"/>
                </a:solidFill>
              </a:rPr>
              <a:t>motivation:</a:t>
            </a:r>
            <a:r>
              <a:rPr lang="en-US" altLang="en-US" dirty="0"/>
              <a:t> local network uses just one IP address as far as outside world is concerned:</a:t>
            </a:r>
          </a:p>
          <a:p>
            <a:pPr lvl="1">
              <a:buFont typeface="Wingdings" panose="05000000000000000000" pitchFamily="2" charset="2"/>
              <a:buChar char="§"/>
            </a:pPr>
            <a:r>
              <a:rPr lang="en-US" altLang="en-US" sz="2800" dirty="0">
                <a:latin typeface="Gill Sans MT" panose="020B0502020104020203" pitchFamily="34" charset="0"/>
              </a:rPr>
              <a:t>range of addresses not needed from ISP:  just one IP address for all devices</a:t>
            </a:r>
          </a:p>
          <a:p>
            <a:pPr lvl="1">
              <a:buFont typeface="Wingdings" panose="05000000000000000000" pitchFamily="2" charset="2"/>
              <a:buChar char="§"/>
            </a:pPr>
            <a:r>
              <a:rPr lang="en-US" altLang="en-US" sz="2800" dirty="0">
                <a:latin typeface="Gill Sans MT" panose="020B0502020104020203" pitchFamily="34" charset="0"/>
              </a:rPr>
              <a:t>can change addresses of devices in local network without notifying outside world</a:t>
            </a:r>
          </a:p>
          <a:p>
            <a:pPr lvl="1">
              <a:buFont typeface="Wingdings" panose="05000000000000000000" pitchFamily="2" charset="2"/>
              <a:buChar char="§"/>
            </a:pPr>
            <a:r>
              <a:rPr lang="en-US" altLang="en-US" sz="2800" dirty="0">
                <a:latin typeface="Gill Sans MT" panose="020B0502020104020203" pitchFamily="34" charset="0"/>
              </a:rPr>
              <a:t>can change ISP without changing addresses of devices in local network</a:t>
            </a:r>
          </a:p>
          <a:p>
            <a:pPr lvl="1">
              <a:buFont typeface="Wingdings" panose="05000000000000000000" pitchFamily="2" charset="2"/>
              <a:buChar char="§"/>
            </a:pPr>
            <a:r>
              <a:rPr lang="en-US" altLang="en-US" sz="2800" dirty="0">
                <a:latin typeface="Gill Sans MT" panose="020B0502020104020203" pitchFamily="34" charset="0"/>
              </a:rPr>
              <a:t>devices inside local net not explicitly addressable, visible by outside world (a security plus)</a:t>
            </a:r>
          </a:p>
          <a:p>
            <a:pPr>
              <a:buFont typeface="Wingdings" panose="05000000000000000000" pitchFamily="2" charset="2"/>
              <a:buNone/>
            </a:pPr>
            <a:endParaRPr lang="en-US" altLang="en-US" dirty="0"/>
          </a:p>
        </p:txBody>
      </p:sp>
      <p:sp>
        <p:nvSpPr>
          <p:cNvPr id="57349" name="Rectangle 8"/>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pic>
        <p:nvPicPr>
          <p:cNvPr id="103427" name="Picture 9"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6D81D9BC-85E8-435C-9257-8089528A1032}" type="slidenum">
              <a:rPr lang="en-US" altLang="en-US" sz="1200">
                <a:latin typeface="Tahoma" panose="020B0604030504040204" pitchFamily="34" charset="0"/>
              </a:rPr>
              <a:pPr/>
              <a:t>53</a:t>
            </a:fld>
            <a:endParaRPr lang="en-US" altLang="en-US" sz="1200">
              <a:latin typeface="Tahoma" panose="020B0604030504040204" pitchFamily="34" charset="0"/>
            </a:endParaRPr>
          </a:p>
        </p:txBody>
      </p:sp>
      <p:sp>
        <p:nvSpPr>
          <p:cNvPr id="103429"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425">
                                            <p:txEl>
                                              <p:pRg st="1" end="1"/>
                                            </p:txEl>
                                          </p:spTgt>
                                        </p:tgtEl>
                                        <p:attrNameLst>
                                          <p:attrName>style.visibility</p:attrName>
                                        </p:attrNameLst>
                                      </p:cBhvr>
                                      <p:to>
                                        <p:strVal val="visible"/>
                                      </p:to>
                                    </p:set>
                                    <p:animEffect transition="in" filter="dissolve">
                                      <p:cBhvr>
                                        <p:cTn id="7" dur="500"/>
                                        <p:tgtEl>
                                          <p:spTgt spid="1034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425">
                                            <p:txEl>
                                              <p:pRg st="2" end="2"/>
                                            </p:txEl>
                                          </p:spTgt>
                                        </p:tgtEl>
                                        <p:attrNameLst>
                                          <p:attrName>style.visibility</p:attrName>
                                        </p:attrNameLst>
                                      </p:cBhvr>
                                      <p:to>
                                        <p:strVal val="visible"/>
                                      </p:to>
                                    </p:set>
                                    <p:animEffect transition="in" filter="dissolve">
                                      <p:cBhvr>
                                        <p:cTn id="12" dur="500"/>
                                        <p:tgtEl>
                                          <p:spTgt spid="1034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3425">
                                            <p:txEl>
                                              <p:pRg st="3" end="3"/>
                                            </p:txEl>
                                          </p:spTgt>
                                        </p:tgtEl>
                                        <p:attrNameLst>
                                          <p:attrName>style.visibility</p:attrName>
                                        </p:attrNameLst>
                                      </p:cBhvr>
                                      <p:to>
                                        <p:strVal val="visible"/>
                                      </p:to>
                                    </p:set>
                                    <p:animEffect transition="in" filter="dissolve">
                                      <p:cBhvr>
                                        <p:cTn id="17" dur="500"/>
                                        <p:tgtEl>
                                          <p:spTgt spid="1034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425">
                                            <p:txEl>
                                              <p:pRg st="4" end="4"/>
                                            </p:txEl>
                                          </p:spTgt>
                                        </p:tgtEl>
                                        <p:attrNameLst>
                                          <p:attrName>style.visibility</p:attrName>
                                        </p:attrNameLst>
                                      </p:cBhvr>
                                      <p:to>
                                        <p:strVal val="visible"/>
                                      </p:to>
                                    </p:set>
                                    <p:animEffect transition="in" filter="dissolve">
                                      <p:cBhvr>
                                        <p:cTn id="22" dur="500"/>
                                        <p:tgtEl>
                                          <p:spTgt spid="1034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3"/>
          <p:cNvSpPr>
            <a:spLocks noGrp="1" noChangeArrowheads="1"/>
          </p:cNvSpPr>
          <p:nvPr>
            <p:ph type="body" idx="1"/>
          </p:nvPr>
        </p:nvSpPr>
        <p:spPr>
          <a:xfrm>
            <a:off x="234950" y="1482725"/>
            <a:ext cx="8575675" cy="4648200"/>
          </a:xfrm>
        </p:spPr>
        <p:txBody>
          <a:bodyPr/>
          <a:lstStyle/>
          <a:p>
            <a:pPr>
              <a:lnSpc>
                <a:spcPct val="80000"/>
              </a:lnSpc>
              <a:buFont typeface="Wingdings" panose="05000000000000000000" pitchFamily="2" charset="2"/>
              <a:buNone/>
            </a:pPr>
            <a:r>
              <a:rPr lang="en-US" altLang="en-US">
                <a:solidFill>
                  <a:srgbClr val="FF0000"/>
                </a:solidFill>
              </a:rPr>
              <a:t>   </a:t>
            </a:r>
            <a:r>
              <a:rPr lang="en-US" altLang="en-US" i="1">
                <a:solidFill>
                  <a:srgbClr val="CC0000"/>
                </a:solidFill>
              </a:rPr>
              <a:t>implementation</a:t>
            </a:r>
            <a:r>
              <a:rPr lang="en-US" altLang="en-US">
                <a:solidFill>
                  <a:srgbClr val="CC0000"/>
                </a:solidFill>
              </a:rPr>
              <a:t>:</a:t>
            </a:r>
            <a:r>
              <a:rPr lang="en-US" altLang="en-US"/>
              <a:t> NAT router must:</a:t>
            </a:r>
            <a:br>
              <a:rPr lang="en-US" altLang="en-US"/>
            </a:br>
            <a:endParaRPr lang="en-US" altLang="en-US"/>
          </a:p>
          <a:p>
            <a:pPr lvl="1">
              <a:lnSpc>
                <a:spcPct val="80000"/>
              </a:lnSpc>
              <a:buFont typeface="Wingdings" panose="05000000000000000000" pitchFamily="2" charset="2"/>
              <a:buChar char="§"/>
            </a:pPr>
            <a:r>
              <a:rPr lang="en-US" altLang="en-US" i="1">
                <a:solidFill>
                  <a:srgbClr val="000099"/>
                </a:solidFill>
                <a:latin typeface="Gill Sans MT" panose="020B0502020104020203" pitchFamily="34" charset="0"/>
              </a:rPr>
              <a:t>outgoing datagrams:</a:t>
            </a:r>
            <a:r>
              <a:rPr lang="en-US" altLang="en-US">
                <a:solidFill>
                  <a:srgbClr val="000099"/>
                </a:solidFill>
                <a:latin typeface="Gill Sans MT" panose="020B0502020104020203" pitchFamily="34" charset="0"/>
              </a:rPr>
              <a:t> </a:t>
            </a:r>
            <a:r>
              <a:rPr lang="en-US" altLang="en-US" i="1">
                <a:solidFill>
                  <a:srgbClr val="000099"/>
                </a:solidFill>
                <a:latin typeface="Gill Sans MT" panose="020B0502020104020203" pitchFamily="34" charset="0"/>
              </a:rPr>
              <a:t>replace</a:t>
            </a:r>
            <a:r>
              <a:rPr lang="en-US" altLang="en-US">
                <a:latin typeface="Gill Sans MT" panose="020B0502020104020203" pitchFamily="34" charset="0"/>
              </a:rPr>
              <a:t> (source IP address, port #) of every outgoing datagram to (NAT IP address, new port #)</a:t>
            </a:r>
          </a:p>
          <a:p>
            <a:pPr marL="914400" lvl="2" indent="0">
              <a:lnSpc>
                <a:spcPct val="80000"/>
              </a:lnSpc>
              <a:buFontTx/>
              <a:buNone/>
            </a:pPr>
            <a:r>
              <a:rPr lang="en-US" altLang="en-US" sz="2400">
                <a:latin typeface="Gill Sans MT" panose="020B0502020104020203" pitchFamily="34" charset="0"/>
                <a:ea typeface="Gill Sans MT" panose="020B0502020104020203" pitchFamily="34" charset="0"/>
                <a:cs typeface="Gill Sans MT" panose="020B0502020104020203" pitchFamily="34" charset="0"/>
              </a:rPr>
              <a:t>. . . remote clients/servers will respond using (NAT IP address, new port #) as destination addr</a:t>
            </a:r>
            <a:br>
              <a:rPr lang="en-US" altLang="en-US" sz="2400">
                <a:latin typeface="Gill Sans MT" panose="020B0502020104020203" pitchFamily="34" charset="0"/>
                <a:ea typeface="Gill Sans MT" panose="020B0502020104020203" pitchFamily="34" charset="0"/>
                <a:cs typeface="Gill Sans MT" panose="020B0502020104020203" pitchFamily="34" charset="0"/>
              </a:rPr>
            </a:br>
            <a:endParaRPr lang="en-US" altLang="en-US" sz="2400">
              <a:latin typeface="Gill Sans MT" panose="020B0502020104020203" pitchFamily="34" charset="0"/>
              <a:ea typeface="Gill Sans MT" panose="020B0502020104020203" pitchFamily="34" charset="0"/>
              <a:cs typeface="Gill Sans MT" panose="020B0502020104020203" pitchFamily="34" charset="0"/>
            </a:endParaRPr>
          </a:p>
          <a:p>
            <a:pPr lvl="1">
              <a:lnSpc>
                <a:spcPct val="80000"/>
              </a:lnSpc>
              <a:buFont typeface="Wingdings" panose="05000000000000000000" pitchFamily="2" charset="2"/>
              <a:buChar char="§"/>
            </a:pPr>
            <a:r>
              <a:rPr lang="en-US" altLang="en-US" i="1">
                <a:solidFill>
                  <a:srgbClr val="000099"/>
                </a:solidFill>
                <a:latin typeface="Gill Sans MT" panose="020B0502020104020203" pitchFamily="34" charset="0"/>
              </a:rPr>
              <a:t>remember (in NAT translation table)</a:t>
            </a:r>
            <a:r>
              <a:rPr lang="en-US" altLang="en-US" i="1">
                <a:solidFill>
                  <a:schemeClr val="accent2"/>
                </a:solidFill>
                <a:latin typeface="Gill Sans MT" panose="020B0502020104020203" pitchFamily="34" charset="0"/>
              </a:rPr>
              <a:t> </a:t>
            </a:r>
            <a:r>
              <a:rPr lang="en-US" altLang="en-US">
                <a:latin typeface="Gill Sans MT" panose="020B0502020104020203" pitchFamily="34" charset="0"/>
              </a:rPr>
              <a:t>every (source IP address, port #)  to (NAT IP address, new port #) translation pair</a:t>
            </a:r>
            <a:br>
              <a:rPr lang="en-US" altLang="en-US">
                <a:latin typeface="Gill Sans MT" panose="020B0502020104020203" pitchFamily="34" charset="0"/>
              </a:rPr>
            </a:br>
            <a:endParaRPr lang="en-US" altLang="en-US">
              <a:latin typeface="Gill Sans MT" panose="020B0502020104020203" pitchFamily="34" charset="0"/>
            </a:endParaRPr>
          </a:p>
          <a:p>
            <a:pPr lvl="1">
              <a:lnSpc>
                <a:spcPct val="80000"/>
              </a:lnSpc>
              <a:buFont typeface="Wingdings" panose="05000000000000000000" pitchFamily="2" charset="2"/>
              <a:buChar char="§"/>
            </a:pPr>
            <a:r>
              <a:rPr lang="en-US" altLang="en-US" i="1">
                <a:solidFill>
                  <a:srgbClr val="000099"/>
                </a:solidFill>
                <a:latin typeface="Gill Sans MT" panose="020B0502020104020203" pitchFamily="34" charset="0"/>
              </a:rPr>
              <a:t>incoming datagrams:</a:t>
            </a:r>
            <a:r>
              <a:rPr lang="en-US" altLang="en-US">
                <a:solidFill>
                  <a:srgbClr val="000099"/>
                </a:solidFill>
                <a:latin typeface="Gill Sans MT" panose="020B0502020104020203" pitchFamily="34" charset="0"/>
              </a:rPr>
              <a:t> </a:t>
            </a:r>
            <a:r>
              <a:rPr lang="en-US" altLang="en-US" i="1">
                <a:solidFill>
                  <a:srgbClr val="000099"/>
                </a:solidFill>
                <a:latin typeface="Gill Sans MT" panose="020B0502020104020203" pitchFamily="34" charset="0"/>
              </a:rPr>
              <a:t>replace</a:t>
            </a:r>
            <a:r>
              <a:rPr lang="en-US" altLang="en-US">
                <a:latin typeface="Gill Sans MT" panose="020B0502020104020203" pitchFamily="34" charset="0"/>
              </a:rPr>
              <a:t> (NAT IP address, new port #) in dest fields of every incoming datagram with corresponding (source IP address, port #) stored in NAT table</a:t>
            </a:r>
          </a:p>
          <a:p>
            <a:pPr lvl="1">
              <a:lnSpc>
                <a:spcPct val="80000"/>
              </a:lnSpc>
            </a:pPr>
            <a:endParaRPr lang="en-US" altLang="en-US">
              <a:latin typeface="Gill Sans MT" panose="020B0502020104020203" pitchFamily="34" charset="0"/>
            </a:endParaRPr>
          </a:p>
        </p:txBody>
      </p:sp>
      <p:sp>
        <p:nvSpPr>
          <p:cNvPr id="58373" name="Rectangle 5"/>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pic>
        <p:nvPicPr>
          <p:cNvPr id="104451"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D394FF4-E7C4-4ACA-B6EA-ED9177F23718}" type="slidenum">
              <a:rPr lang="en-US" altLang="en-US" sz="1200">
                <a:latin typeface="Tahoma" panose="020B0604030504040204" pitchFamily="34" charset="0"/>
              </a:rPr>
              <a:pPr/>
              <a:t>54</a:t>
            </a:fld>
            <a:endParaRPr lang="en-US" altLang="en-US" sz="1200">
              <a:latin typeface="Tahoma" panose="020B0604030504040204" pitchFamily="34" charset="0"/>
            </a:endParaRPr>
          </a:p>
        </p:txBody>
      </p:sp>
      <p:sp>
        <p:nvSpPr>
          <p:cNvPr id="10445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reeform 139"/>
          <p:cNvSpPr>
            <a:spLocks/>
          </p:cNvSpPr>
          <p:nvPr/>
        </p:nvSpPr>
        <p:spPr bwMode="auto">
          <a:xfrm>
            <a:off x="179388" y="3651250"/>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474" name="Freeform 29"/>
          <p:cNvSpPr>
            <a:spLocks/>
          </p:cNvSpPr>
          <p:nvPr/>
        </p:nvSpPr>
        <p:spPr bwMode="auto">
          <a:xfrm>
            <a:off x="4468813" y="2922588"/>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05475" name="Line 32"/>
          <p:cNvSpPr>
            <a:spLocks noChangeShapeType="1"/>
          </p:cNvSpPr>
          <p:nvPr/>
        </p:nvSpPr>
        <p:spPr bwMode="auto">
          <a:xfrm>
            <a:off x="4583113" y="424497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476" name="Line 34"/>
          <p:cNvSpPr>
            <a:spLocks noChangeShapeType="1"/>
          </p:cNvSpPr>
          <p:nvPr/>
        </p:nvSpPr>
        <p:spPr bwMode="auto">
          <a:xfrm>
            <a:off x="7423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477" name="Line 35"/>
          <p:cNvSpPr>
            <a:spLocks noChangeShapeType="1"/>
          </p:cNvSpPr>
          <p:nvPr/>
        </p:nvSpPr>
        <p:spPr bwMode="auto">
          <a:xfrm flipV="1">
            <a:off x="7429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478" name="Text Box 36"/>
          <p:cNvSpPr txBox="1">
            <a:spLocks noChangeArrowheads="1"/>
          </p:cNvSpPr>
          <p:nvPr/>
        </p:nvSpPr>
        <p:spPr bwMode="auto">
          <a:xfrm>
            <a:off x="8048625"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10.0.0.1</a:t>
            </a:r>
          </a:p>
        </p:txBody>
      </p:sp>
      <p:sp>
        <p:nvSpPr>
          <p:cNvPr id="105479" name="Text Box 37"/>
          <p:cNvSpPr txBox="1">
            <a:spLocks noChangeArrowheads="1"/>
          </p:cNvSpPr>
          <p:nvPr/>
        </p:nvSpPr>
        <p:spPr bwMode="auto">
          <a:xfrm>
            <a:off x="8175625"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10.0.0.2</a:t>
            </a:r>
          </a:p>
        </p:txBody>
      </p:sp>
      <p:sp>
        <p:nvSpPr>
          <p:cNvPr id="105480" name="Text Box 38"/>
          <p:cNvSpPr txBox="1">
            <a:spLocks noChangeArrowheads="1"/>
          </p:cNvSpPr>
          <p:nvPr/>
        </p:nvSpPr>
        <p:spPr bwMode="auto">
          <a:xfrm>
            <a:off x="8137525"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10.0.0.3</a:t>
            </a:r>
          </a:p>
        </p:txBody>
      </p:sp>
      <p:grpSp>
        <p:nvGrpSpPr>
          <p:cNvPr id="2" name="Group 88"/>
          <p:cNvGrpSpPr>
            <a:grpSpLocks/>
          </p:cNvGrpSpPr>
          <p:nvPr/>
        </p:nvGrpSpPr>
        <p:grpSpPr bwMode="auto">
          <a:xfrm>
            <a:off x="5630863" y="2855913"/>
            <a:ext cx="1871662" cy="1033462"/>
            <a:chOff x="3550" y="2055"/>
            <a:chExt cx="1179" cy="651"/>
          </a:xfrm>
        </p:grpSpPr>
        <p:grpSp>
          <p:nvGrpSpPr>
            <p:cNvPr id="105574" name="Group 50"/>
            <p:cNvGrpSpPr>
              <a:grpSpLocks/>
            </p:cNvGrpSpPr>
            <p:nvPr/>
          </p:nvGrpSpPr>
          <p:grpSpPr bwMode="auto">
            <a:xfrm>
              <a:off x="3550" y="2055"/>
              <a:ext cx="1179" cy="357"/>
              <a:chOff x="4381" y="786"/>
              <a:chExt cx="1108" cy="357"/>
            </a:xfrm>
          </p:grpSpPr>
          <p:sp>
            <p:nvSpPr>
              <p:cNvPr id="105579" name="Rectangle 40"/>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80"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 10.0.0.1, 3345</a:t>
                </a:r>
              </a:p>
              <a:p>
                <a:r>
                  <a:rPr lang="en-US" altLang="en-US" sz="1200"/>
                  <a:t>D: 128.119.40.186, 80</a:t>
                </a:r>
              </a:p>
            </p:txBody>
          </p:sp>
          <p:grpSp>
            <p:nvGrpSpPr>
              <p:cNvPr id="105581" name="Group 44"/>
              <p:cNvGrpSpPr>
                <a:grpSpLocks/>
              </p:cNvGrpSpPr>
              <p:nvPr/>
            </p:nvGrpSpPr>
            <p:grpSpPr bwMode="auto">
              <a:xfrm>
                <a:off x="5394" y="786"/>
                <a:ext cx="48" cy="99"/>
                <a:chOff x="5508" y="1599"/>
                <a:chExt cx="48" cy="99"/>
              </a:xfrm>
            </p:grpSpPr>
            <p:sp>
              <p:nvSpPr>
                <p:cNvPr id="105586"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05587" name="Line 41"/>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88" name="Line 42"/>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05582" name="Group 45"/>
              <p:cNvGrpSpPr>
                <a:grpSpLocks/>
              </p:cNvGrpSpPr>
              <p:nvPr/>
            </p:nvGrpSpPr>
            <p:grpSpPr bwMode="auto">
              <a:xfrm>
                <a:off x="5382" y="1044"/>
                <a:ext cx="48" cy="99"/>
                <a:chOff x="5508" y="1599"/>
                <a:chExt cx="48" cy="99"/>
              </a:xfrm>
            </p:grpSpPr>
            <p:sp>
              <p:nvSpPr>
                <p:cNvPr id="105583"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05584" name="Line 47"/>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85" name="Line 48"/>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105575" name="Freeform 51"/>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105576" name="Group 87"/>
            <p:cNvGrpSpPr>
              <a:grpSpLocks/>
            </p:cNvGrpSpPr>
            <p:nvPr/>
          </p:nvGrpSpPr>
          <p:grpSpPr bwMode="auto">
            <a:xfrm>
              <a:off x="4032" y="2416"/>
              <a:ext cx="218" cy="231"/>
              <a:chOff x="5140" y="400"/>
              <a:chExt cx="218" cy="231"/>
            </a:xfrm>
          </p:grpSpPr>
          <p:sp>
            <p:nvSpPr>
              <p:cNvPr id="105577" name="Oval 86"/>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78"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1</a:t>
                </a:r>
              </a:p>
            </p:txBody>
          </p:sp>
        </p:grpSp>
      </p:grpSp>
      <p:sp>
        <p:nvSpPr>
          <p:cNvPr id="105482" name="Text Box 54"/>
          <p:cNvSpPr txBox="1">
            <a:spLocks noChangeArrowheads="1"/>
          </p:cNvSpPr>
          <p:nvPr/>
        </p:nvSpPr>
        <p:spPr bwMode="auto">
          <a:xfrm>
            <a:off x="4533900"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10.0.0.4</a:t>
            </a:r>
          </a:p>
        </p:txBody>
      </p:sp>
      <p:sp>
        <p:nvSpPr>
          <p:cNvPr id="105483" name="Line 55"/>
          <p:cNvSpPr>
            <a:spLocks noChangeShapeType="1"/>
          </p:cNvSpPr>
          <p:nvPr/>
        </p:nvSpPr>
        <p:spPr bwMode="auto">
          <a:xfrm flipH="1">
            <a:off x="4657725"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5484" name="Text Box 56"/>
          <p:cNvSpPr txBox="1">
            <a:spLocks noChangeArrowheads="1"/>
          </p:cNvSpPr>
          <p:nvPr/>
        </p:nvSpPr>
        <p:spPr bwMode="auto">
          <a:xfrm>
            <a:off x="2695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138.76.29.7</a:t>
            </a:r>
          </a:p>
        </p:txBody>
      </p:sp>
      <p:sp>
        <p:nvSpPr>
          <p:cNvPr id="105485" name="Line 57"/>
          <p:cNvSpPr>
            <a:spLocks noChangeShapeType="1"/>
          </p:cNvSpPr>
          <p:nvPr/>
        </p:nvSpPr>
        <p:spPr bwMode="auto">
          <a:xfrm flipH="1">
            <a:off x="3917950"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7" name="Group 59"/>
          <p:cNvGrpSpPr>
            <a:grpSpLocks/>
          </p:cNvGrpSpPr>
          <p:nvPr/>
        </p:nvGrpSpPr>
        <p:grpSpPr bwMode="auto">
          <a:xfrm>
            <a:off x="6469063" y="1570038"/>
            <a:ext cx="2433637" cy="1389062"/>
            <a:chOff x="3944" y="989"/>
            <a:chExt cx="1533" cy="875"/>
          </a:xfrm>
        </p:grpSpPr>
        <p:sp>
          <p:nvSpPr>
            <p:cNvPr id="105572" name="Text Box 53"/>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b="1" i="1">
                  <a:solidFill>
                    <a:srgbClr val="CC0000"/>
                  </a:solidFill>
                </a:rPr>
                <a:t>1:</a:t>
              </a:r>
              <a:r>
                <a:rPr lang="en-US" altLang="en-US" sz="1800">
                  <a:solidFill>
                    <a:srgbClr val="FF0000"/>
                  </a:solidFill>
                </a:rPr>
                <a:t> </a:t>
              </a:r>
              <a:r>
                <a:rPr lang="en-US" altLang="en-US" sz="1800">
                  <a:solidFill>
                    <a:srgbClr val="000099"/>
                  </a:solidFill>
                </a:rPr>
                <a:t>host 10.0.0.1 </a:t>
              </a:r>
            </a:p>
            <a:p>
              <a:pPr>
                <a:lnSpc>
                  <a:spcPct val="85000"/>
                </a:lnSpc>
              </a:pPr>
              <a:r>
                <a:rPr lang="en-US" altLang="en-US" sz="1800">
                  <a:solidFill>
                    <a:srgbClr val="000099"/>
                  </a:solidFill>
                </a:rPr>
                <a:t>sends datagram to </a:t>
              </a:r>
            </a:p>
            <a:p>
              <a:pPr>
                <a:lnSpc>
                  <a:spcPct val="85000"/>
                </a:lnSpc>
              </a:pPr>
              <a:r>
                <a:rPr lang="en-US" altLang="en-US" sz="1800">
                  <a:solidFill>
                    <a:srgbClr val="000099"/>
                  </a:solidFill>
                </a:rPr>
                <a:t>128.119.40.186, 80</a:t>
              </a:r>
            </a:p>
          </p:txBody>
        </p:sp>
        <p:sp>
          <p:nvSpPr>
            <p:cNvPr id="105573"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5487" name="Freeform 67"/>
          <p:cNvSpPr>
            <a:spLocks/>
          </p:cNvSpPr>
          <p:nvPr/>
        </p:nvSpPr>
        <p:spPr bwMode="auto">
          <a:xfrm>
            <a:off x="2344738" y="2627313"/>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en-US"/>
          </a:p>
        </p:txBody>
      </p:sp>
      <p:sp>
        <p:nvSpPr>
          <p:cNvPr id="105488" name="Rectangle 62"/>
          <p:cNvSpPr>
            <a:spLocks noChangeArrowheads="1"/>
          </p:cNvSpPr>
          <p:nvPr/>
        </p:nvSpPr>
        <p:spPr bwMode="auto">
          <a:xfrm>
            <a:off x="2344738" y="1374775"/>
            <a:ext cx="3784600" cy="13541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489" name="Text Box 60"/>
          <p:cNvSpPr txBox="1">
            <a:spLocks noChangeArrowheads="1"/>
          </p:cNvSpPr>
          <p:nvPr/>
        </p:nvSpPr>
        <p:spPr bwMode="auto">
          <a:xfrm>
            <a:off x="2386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NAT translation table</a:t>
            </a:r>
          </a:p>
          <a:p>
            <a:pPr algn="ctr"/>
            <a:r>
              <a:rPr lang="en-US" altLang="en-US" sz="1800"/>
              <a:t>WAN side addr        LAN side addr</a:t>
            </a:r>
          </a:p>
        </p:txBody>
      </p:sp>
      <p:sp>
        <p:nvSpPr>
          <p:cNvPr id="105490" name="Line 63"/>
          <p:cNvSpPr>
            <a:spLocks noChangeShapeType="1"/>
          </p:cNvSpPr>
          <p:nvPr/>
        </p:nvSpPr>
        <p:spPr bwMode="auto">
          <a:xfrm flipV="1">
            <a:off x="2344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491" name="Line 64"/>
          <p:cNvSpPr>
            <a:spLocks noChangeShapeType="1"/>
          </p:cNvSpPr>
          <p:nvPr/>
        </p:nvSpPr>
        <p:spPr bwMode="auto">
          <a:xfrm flipV="1">
            <a:off x="2359025" y="2025650"/>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492" name="Line 65"/>
          <p:cNvSpPr>
            <a:spLocks noChangeShapeType="1"/>
          </p:cNvSpPr>
          <p:nvPr/>
        </p:nvSpPr>
        <p:spPr bwMode="auto">
          <a:xfrm>
            <a:off x="4468813" y="1770063"/>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3533" name="Text Box 61"/>
          <p:cNvSpPr txBox="1">
            <a:spLocks noChangeArrowheads="1"/>
          </p:cNvSpPr>
          <p:nvPr/>
        </p:nvSpPr>
        <p:spPr bwMode="auto">
          <a:xfrm>
            <a:off x="2401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CC0000"/>
                </a:solidFill>
              </a:rPr>
              <a:t>138.76.29.7, 5001   10.0.0.1, 3345</a:t>
            </a:r>
          </a:p>
          <a:p>
            <a:pPr algn="ctr"/>
            <a:r>
              <a:rPr lang="en-US" altLang="en-US" sz="1800"/>
              <a:t>……                                         ……</a:t>
            </a:r>
          </a:p>
        </p:txBody>
      </p:sp>
      <p:grpSp>
        <p:nvGrpSpPr>
          <p:cNvPr id="8" name="Group 135"/>
          <p:cNvGrpSpPr>
            <a:grpSpLocks/>
          </p:cNvGrpSpPr>
          <p:nvPr/>
        </p:nvGrpSpPr>
        <p:grpSpPr bwMode="auto">
          <a:xfrm>
            <a:off x="4765675" y="3435350"/>
            <a:ext cx="2784475" cy="1631950"/>
            <a:chOff x="3002" y="2417"/>
            <a:chExt cx="1754" cy="1028"/>
          </a:xfrm>
        </p:grpSpPr>
        <p:sp>
          <p:nvSpPr>
            <p:cNvPr id="105558" name="Rectangle 91"/>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59" name="Text Box 92"/>
            <p:cNvSpPr txBox="1">
              <a:spLocks noChangeArrowheads="1"/>
            </p:cNvSpPr>
            <p:nvPr/>
          </p:nvSpPr>
          <p:spPr bwMode="auto">
            <a:xfrm>
              <a:off x="3104" y="3042"/>
              <a:ext cx="11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 128.119.40.186, 80 </a:t>
              </a:r>
            </a:p>
            <a:p>
              <a:r>
                <a:rPr lang="en-US" altLang="en-US" sz="1200"/>
                <a:t>D: 10.0.0.1, 3345</a:t>
              </a:r>
            </a:p>
            <a:p>
              <a:endParaRPr lang="en-US" altLang="en-US" sz="1200"/>
            </a:p>
          </p:txBody>
        </p:sp>
        <p:grpSp>
          <p:nvGrpSpPr>
            <p:cNvPr id="105560" name="Group 93"/>
            <p:cNvGrpSpPr>
              <a:grpSpLocks/>
            </p:cNvGrpSpPr>
            <p:nvPr/>
          </p:nvGrpSpPr>
          <p:grpSpPr bwMode="auto">
            <a:xfrm>
              <a:off x="3054" y="3007"/>
              <a:ext cx="51" cy="99"/>
              <a:chOff x="5508" y="1599"/>
              <a:chExt cx="48" cy="99"/>
            </a:xfrm>
          </p:grpSpPr>
          <p:sp>
            <p:nvSpPr>
              <p:cNvPr id="105569"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05570" name="Line 95"/>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71" name="Line 96"/>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05561" name="Group 97"/>
            <p:cNvGrpSpPr>
              <a:grpSpLocks/>
            </p:cNvGrpSpPr>
            <p:nvPr/>
          </p:nvGrpSpPr>
          <p:grpSpPr bwMode="auto">
            <a:xfrm>
              <a:off x="3059" y="3248"/>
              <a:ext cx="51" cy="99"/>
              <a:chOff x="5508" y="1599"/>
              <a:chExt cx="48" cy="99"/>
            </a:xfrm>
          </p:grpSpPr>
          <p:sp>
            <p:nvSpPr>
              <p:cNvPr id="105566"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05567" name="Line 99"/>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68" name="Line 10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5562"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105563" name="Group 102"/>
            <p:cNvGrpSpPr>
              <a:grpSpLocks/>
            </p:cNvGrpSpPr>
            <p:nvPr/>
          </p:nvGrpSpPr>
          <p:grpSpPr bwMode="auto">
            <a:xfrm>
              <a:off x="4240" y="3061"/>
              <a:ext cx="218" cy="231"/>
              <a:chOff x="5140" y="400"/>
              <a:chExt cx="218" cy="231"/>
            </a:xfrm>
          </p:grpSpPr>
          <p:sp>
            <p:nvSpPr>
              <p:cNvPr id="105564" name="Oval 103"/>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65"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4</a:t>
                </a:r>
              </a:p>
            </p:txBody>
          </p:sp>
        </p:grpSp>
      </p:grpSp>
      <p:grpSp>
        <p:nvGrpSpPr>
          <p:cNvPr id="12" name="Group 108"/>
          <p:cNvGrpSpPr>
            <a:grpSpLocks/>
          </p:cNvGrpSpPr>
          <p:nvPr/>
        </p:nvGrpSpPr>
        <p:grpSpPr bwMode="auto">
          <a:xfrm>
            <a:off x="1531938" y="3652838"/>
            <a:ext cx="2497137" cy="566737"/>
            <a:chOff x="1026" y="3559"/>
            <a:chExt cx="1573" cy="357"/>
          </a:xfrm>
        </p:grpSpPr>
        <p:grpSp>
          <p:nvGrpSpPr>
            <p:cNvPr id="105543" name="Group 68"/>
            <p:cNvGrpSpPr>
              <a:grpSpLocks/>
            </p:cNvGrpSpPr>
            <p:nvPr/>
          </p:nvGrpSpPr>
          <p:grpSpPr bwMode="auto">
            <a:xfrm>
              <a:off x="1412" y="3559"/>
              <a:ext cx="1187" cy="357"/>
              <a:chOff x="4381" y="786"/>
              <a:chExt cx="1108" cy="357"/>
            </a:xfrm>
          </p:grpSpPr>
          <p:sp>
            <p:nvSpPr>
              <p:cNvPr id="105548" name="Rectangle 69"/>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49"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 138.76.29.7, 5001</a:t>
                </a:r>
              </a:p>
              <a:p>
                <a:r>
                  <a:rPr lang="en-US" altLang="en-US" sz="1200"/>
                  <a:t>D: 128.119.40.186, 80</a:t>
                </a:r>
              </a:p>
            </p:txBody>
          </p:sp>
          <p:grpSp>
            <p:nvGrpSpPr>
              <p:cNvPr id="105550" name="Group 71"/>
              <p:cNvGrpSpPr>
                <a:grpSpLocks/>
              </p:cNvGrpSpPr>
              <p:nvPr/>
            </p:nvGrpSpPr>
            <p:grpSpPr bwMode="auto">
              <a:xfrm>
                <a:off x="5394" y="786"/>
                <a:ext cx="48" cy="99"/>
                <a:chOff x="5508" y="1599"/>
                <a:chExt cx="48" cy="99"/>
              </a:xfrm>
            </p:grpSpPr>
            <p:sp>
              <p:nvSpPr>
                <p:cNvPr id="105555"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05556" name="Line 73"/>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57" name="Line 74"/>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05551" name="Group 75"/>
              <p:cNvGrpSpPr>
                <a:grpSpLocks/>
              </p:cNvGrpSpPr>
              <p:nvPr/>
            </p:nvGrpSpPr>
            <p:grpSpPr bwMode="auto">
              <a:xfrm>
                <a:off x="5382" y="1044"/>
                <a:ext cx="48" cy="99"/>
                <a:chOff x="5508" y="1599"/>
                <a:chExt cx="48" cy="99"/>
              </a:xfrm>
            </p:grpSpPr>
            <p:sp>
              <p:nvSpPr>
                <p:cNvPr id="105552"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05553" name="Line 77"/>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54" name="Line 78"/>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105544" name="Line 79"/>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105545" name="Group 105"/>
            <p:cNvGrpSpPr>
              <a:grpSpLocks/>
            </p:cNvGrpSpPr>
            <p:nvPr/>
          </p:nvGrpSpPr>
          <p:grpSpPr bwMode="auto">
            <a:xfrm>
              <a:off x="1143" y="3613"/>
              <a:ext cx="218" cy="231"/>
              <a:chOff x="5140" y="400"/>
              <a:chExt cx="218" cy="231"/>
            </a:xfrm>
          </p:grpSpPr>
          <p:sp>
            <p:nvSpPr>
              <p:cNvPr id="105546" name="Oval 106"/>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47"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2</a:t>
                </a:r>
              </a:p>
            </p:txBody>
          </p:sp>
        </p:grpSp>
      </p:grpSp>
      <p:grpSp>
        <p:nvGrpSpPr>
          <p:cNvPr id="17" name="Group 112"/>
          <p:cNvGrpSpPr>
            <a:grpSpLocks/>
          </p:cNvGrpSpPr>
          <p:nvPr/>
        </p:nvGrpSpPr>
        <p:grpSpPr bwMode="auto">
          <a:xfrm>
            <a:off x="0" y="1671638"/>
            <a:ext cx="5154613" cy="2052637"/>
            <a:chOff x="0" y="1306"/>
            <a:chExt cx="3247" cy="1293"/>
          </a:xfrm>
        </p:grpSpPr>
        <p:sp>
          <p:nvSpPr>
            <p:cNvPr id="105539" name="Text Box 82"/>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b="1" i="1">
                  <a:solidFill>
                    <a:srgbClr val="CC0000"/>
                  </a:solidFill>
                </a:rPr>
                <a:t>2:</a:t>
              </a:r>
              <a:r>
                <a:rPr lang="en-US" altLang="en-US" sz="1800">
                  <a:solidFill>
                    <a:srgbClr val="FF0000"/>
                  </a:solidFill>
                </a:rPr>
                <a:t> </a:t>
              </a:r>
              <a:r>
                <a:rPr lang="en-US" altLang="en-US" sz="1800">
                  <a:solidFill>
                    <a:srgbClr val="000099"/>
                  </a:solidFill>
                </a:rPr>
                <a:t>NAT router</a:t>
              </a:r>
            </a:p>
            <a:p>
              <a:pPr>
                <a:lnSpc>
                  <a:spcPct val="85000"/>
                </a:lnSpc>
              </a:pPr>
              <a:r>
                <a:rPr lang="en-US" altLang="en-US" sz="1800">
                  <a:solidFill>
                    <a:srgbClr val="000099"/>
                  </a:solidFill>
                </a:rPr>
                <a:t>changes datagram</a:t>
              </a:r>
            </a:p>
            <a:p>
              <a:pPr>
                <a:lnSpc>
                  <a:spcPct val="85000"/>
                </a:lnSpc>
              </a:pPr>
              <a:r>
                <a:rPr lang="en-US" altLang="en-US" sz="1800">
                  <a:solidFill>
                    <a:srgbClr val="000099"/>
                  </a:solidFill>
                </a:rPr>
                <a:t>source addr from</a:t>
              </a:r>
            </a:p>
            <a:p>
              <a:pPr>
                <a:lnSpc>
                  <a:spcPct val="85000"/>
                </a:lnSpc>
              </a:pPr>
              <a:r>
                <a:rPr lang="en-US" altLang="en-US" sz="1800">
                  <a:solidFill>
                    <a:srgbClr val="000099"/>
                  </a:solidFill>
                </a:rPr>
                <a:t>10.0.0.1, 3345 to</a:t>
              </a:r>
            </a:p>
            <a:p>
              <a:pPr>
                <a:lnSpc>
                  <a:spcPct val="85000"/>
                </a:lnSpc>
              </a:pPr>
              <a:r>
                <a:rPr lang="en-US" altLang="en-US" sz="1800">
                  <a:solidFill>
                    <a:srgbClr val="000099"/>
                  </a:solidFill>
                </a:rPr>
                <a:t>138.76.29.7, 5001,</a:t>
              </a:r>
            </a:p>
            <a:p>
              <a:pPr>
                <a:lnSpc>
                  <a:spcPct val="85000"/>
                </a:lnSpc>
              </a:pPr>
              <a:r>
                <a:rPr lang="en-US" altLang="en-US" sz="1800">
                  <a:solidFill>
                    <a:srgbClr val="000099"/>
                  </a:solidFill>
                </a:rPr>
                <a:t>updates table</a:t>
              </a:r>
            </a:p>
          </p:txBody>
        </p:sp>
        <p:sp>
          <p:nvSpPr>
            <p:cNvPr id="105540"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41"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42"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29"/>
          <p:cNvGrpSpPr>
            <a:grpSpLocks/>
          </p:cNvGrpSpPr>
          <p:nvPr/>
        </p:nvGrpSpPr>
        <p:grpSpPr bwMode="auto">
          <a:xfrm>
            <a:off x="1360488" y="4681538"/>
            <a:ext cx="2471737" cy="696912"/>
            <a:chOff x="1163" y="3752"/>
            <a:chExt cx="1557" cy="439"/>
          </a:xfrm>
        </p:grpSpPr>
        <p:sp>
          <p:nvSpPr>
            <p:cNvPr id="105525" name="Rectangle 115"/>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26" name="Text Box 116"/>
            <p:cNvSpPr txBox="1">
              <a:spLocks noChangeArrowheads="1"/>
            </p:cNvSpPr>
            <p:nvPr/>
          </p:nvSpPr>
          <p:spPr bwMode="auto">
            <a:xfrm>
              <a:off x="1281" y="3788"/>
              <a:ext cx="11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 128.119.40.186, 80 </a:t>
              </a:r>
            </a:p>
            <a:p>
              <a:r>
                <a:rPr lang="en-US" altLang="en-US" sz="1200"/>
                <a:t>D: 138.76.29.7, 5001</a:t>
              </a:r>
            </a:p>
            <a:p>
              <a:endParaRPr lang="en-US" altLang="en-US" sz="1200"/>
            </a:p>
          </p:txBody>
        </p:sp>
        <p:grpSp>
          <p:nvGrpSpPr>
            <p:cNvPr id="105527" name="Group 117"/>
            <p:cNvGrpSpPr>
              <a:grpSpLocks/>
            </p:cNvGrpSpPr>
            <p:nvPr/>
          </p:nvGrpSpPr>
          <p:grpSpPr bwMode="auto">
            <a:xfrm>
              <a:off x="1214" y="3752"/>
              <a:ext cx="52" cy="99"/>
              <a:chOff x="5508" y="1599"/>
              <a:chExt cx="48" cy="99"/>
            </a:xfrm>
          </p:grpSpPr>
          <p:sp>
            <p:nvSpPr>
              <p:cNvPr id="105536"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05537" name="Line 119"/>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38" name="Line 120"/>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05528" name="Group 121"/>
            <p:cNvGrpSpPr>
              <a:grpSpLocks/>
            </p:cNvGrpSpPr>
            <p:nvPr/>
          </p:nvGrpSpPr>
          <p:grpSpPr bwMode="auto">
            <a:xfrm>
              <a:off x="1193" y="3984"/>
              <a:ext cx="52" cy="99"/>
              <a:chOff x="5508" y="1599"/>
              <a:chExt cx="48" cy="99"/>
            </a:xfrm>
          </p:grpSpPr>
          <p:sp>
            <p:nvSpPr>
              <p:cNvPr id="105533"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sp>
            <p:nvSpPr>
              <p:cNvPr id="105534" name="Line 123"/>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35" name="Line 124"/>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05529" name="Line 125"/>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105530" name="Group 126"/>
            <p:cNvGrpSpPr>
              <a:grpSpLocks/>
            </p:cNvGrpSpPr>
            <p:nvPr/>
          </p:nvGrpSpPr>
          <p:grpSpPr bwMode="auto">
            <a:xfrm>
              <a:off x="2409" y="3815"/>
              <a:ext cx="218" cy="231"/>
              <a:chOff x="5140" y="400"/>
              <a:chExt cx="218" cy="231"/>
            </a:xfrm>
          </p:grpSpPr>
          <p:sp>
            <p:nvSpPr>
              <p:cNvPr id="105531" name="Oval 127"/>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32"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3</a:t>
                </a:r>
              </a:p>
            </p:txBody>
          </p:sp>
        </p:grpSp>
      </p:grpSp>
      <p:sp>
        <p:nvSpPr>
          <p:cNvPr id="233603" name="Text Box 131"/>
          <p:cNvSpPr txBox="1">
            <a:spLocks noChangeArrowheads="1"/>
          </p:cNvSpPr>
          <p:nvPr/>
        </p:nvSpPr>
        <p:spPr bwMode="auto">
          <a:xfrm>
            <a:off x="1317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b="1" i="1">
                <a:solidFill>
                  <a:srgbClr val="CC0000"/>
                </a:solidFill>
              </a:rPr>
              <a:t>3:</a:t>
            </a:r>
            <a:r>
              <a:rPr lang="en-US" altLang="en-US" sz="1800">
                <a:solidFill>
                  <a:srgbClr val="FF0000"/>
                </a:solidFill>
              </a:rPr>
              <a:t> </a:t>
            </a:r>
            <a:r>
              <a:rPr lang="en-US" altLang="en-US" sz="1800">
                <a:solidFill>
                  <a:srgbClr val="000099"/>
                </a:solidFill>
              </a:rPr>
              <a:t>reply arrives</a:t>
            </a:r>
          </a:p>
          <a:p>
            <a:pPr>
              <a:lnSpc>
                <a:spcPct val="85000"/>
              </a:lnSpc>
            </a:pPr>
            <a:r>
              <a:rPr lang="en-US" altLang="en-US" sz="1800">
                <a:solidFill>
                  <a:srgbClr val="000099"/>
                </a:solidFill>
              </a:rPr>
              <a:t> dest. address:</a:t>
            </a:r>
          </a:p>
          <a:p>
            <a:pPr>
              <a:lnSpc>
                <a:spcPct val="85000"/>
              </a:lnSpc>
            </a:pPr>
            <a:r>
              <a:rPr lang="en-US" altLang="en-US" sz="1800">
                <a:solidFill>
                  <a:srgbClr val="000099"/>
                </a:solidFill>
              </a:rPr>
              <a:t> 138.76.29.7, 5001</a:t>
            </a:r>
          </a:p>
        </p:txBody>
      </p:sp>
      <p:sp>
        <p:nvSpPr>
          <p:cNvPr id="233608" name="Text Box 136"/>
          <p:cNvSpPr txBox="1">
            <a:spLocks noChangeArrowheads="1"/>
          </p:cNvSpPr>
          <p:nvPr/>
        </p:nvSpPr>
        <p:spPr bwMode="auto">
          <a:xfrm>
            <a:off x="4741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b="1" i="1">
                <a:solidFill>
                  <a:srgbClr val="CC0000"/>
                </a:solidFill>
              </a:rPr>
              <a:t>4:</a:t>
            </a:r>
            <a:r>
              <a:rPr lang="en-US" altLang="en-US" sz="1800">
                <a:solidFill>
                  <a:srgbClr val="FF0000"/>
                </a:solidFill>
              </a:rPr>
              <a:t> </a:t>
            </a:r>
            <a:r>
              <a:rPr lang="en-US" altLang="en-US" sz="1800">
                <a:solidFill>
                  <a:srgbClr val="000099"/>
                </a:solidFill>
              </a:rPr>
              <a:t>NAT router</a:t>
            </a:r>
          </a:p>
          <a:p>
            <a:pPr>
              <a:lnSpc>
                <a:spcPct val="85000"/>
              </a:lnSpc>
            </a:pPr>
            <a:r>
              <a:rPr lang="en-US" altLang="en-US" sz="1800">
                <a:solidFill>
                  <a:srgbClr val="000099"/>
                </a:solidFill>
              </a:rPr>
              <a:t>changes datagram</a:t>
            </a:r>
          </a:p>
          <a:p>
            <a:pPr>
              <a:lnSpc>
                <a:spcPct val="85000"/>
              </a:lnSpc>
            </a:pPr>
            <a:r>
              <a:rPr lang="en-US" altLang="en-US" sz="1800">
                <a:solidFill>
                  <a:srgbClr val="000099"/>
                </a:solidFill>
              </a:rPr>
              <a:t>dest addr from</a:t>
            </a:r>
          </a:p>
          <a:p>
            <a:pPr>
              <a:lnSpc>
                <a:spcPct val="85000"/>
              </a:lnSpc>
            </a:pPr>
            <a:r>
              <a:rPr lang="en-US" altLang="en-US" sz="1800">
                <a:solidFill>
                  <a:srgbClr val="000099"/>
                </a:solidFill>
              </a:rPr>
              <a:t>138.76.29.7, 5001 to 10.0.0.1, 3345 </a:t>
            </a:r>
          </a:p>
          <a:p>
            <a:endParaRPr lang="en-US" altLang="en-US" sz="1800">
              <a:solidFill>
                <a:srgbClr val="000099"/>
              </a:solidFill>
            </a:endParaRPr>
          </a:p>
        </p:txBody>
      </p:sp>
      <p:sp>
        <p:nvSpPr>
          <p:cNvPr id="105500" name="Line 138"/>
          <p:cNvSpPr>
            <a:spLocks noChangeShapeType="1"/>
          </p:cNvSpPr>
          <p:nvPr/>
        </p:nvSpPr>
        <p:spPr bwMode="auto">
          <a:xfrm>
            <a:off x="1022350"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59425" name="Rectangle 141"/>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pic>
        <p:nvPicPr>
          <p:cNvPr id="105502" name="Picture 142"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503" name="Group 143"/>
          <p:cNvGrpSpPr>
            <a:grpSpLocks/>
          </p:cNvGrpSpPr>
          <p:nvPr/>
        </p:nvGrpSpPr>
        <p:grpSpPr bwMode="auto">
          <a:xfrm>
            <a:off x="4035425" y="4095750"/>
            <a:ext cx="587375" cy="323850"/>
            <a:chOff x="4396" y="1245"/>
            <a:chExt cx="672" cy="248"/>
          </a:xfrm>
        </p:grpSpPr>
        <p:sp>
          <p:nvSpPr>
            <p:cNvPr id="10551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0551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0551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05520" name="Group 147"/>
            <p:cNvGrpSpPr>
              <a:grpSpLocks/>
            </p:cNvGrpSpPr>
            <p:nvPr/>
          </p:nvGrpSpPr>
          <p:grpSpPr bwMode="auto">
            <a:xfrm>
              <a:off x="4530" y="1287"/>
              <a:ext cx="377" cy="75"/>
              <a:chOff x="2468" y="1332"/>
              <a:chExt cx="310" cy="60"/>
            </a:xfrm>
          </p:grpSpPr>
          <p:sp>
            <p:nvSpPr>
              <p:cNvPr id="105523"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524"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5521"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22"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5504" name="Group 156"/>
          <p:cNvGrpSpPr>
            <a:grpSpLocks/>
          </p:cNvGrpSpPr>
          <p:nvPr/>
        </p:nvGrpSpPr>
        <p:grpSpPr bwMode="auto">
          <a:xfrm flipH="1">
            <a:off x="7529513" y="3311525"/>
            <a:ext cx="641350" cy="558800"/>
            <a:chOff x="-44" y="1473"/>
            <a:chExt cx="981" cy="1105"/>
          </a:xfrm>
        </p:grpSpPr>
        <p:pic>
          <p:nvPicPr>
            <p:cNvPr id="105515" name="Picture 15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6" name="Freeform 158"/>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05505" name="Group 159"/>
          <p:cNvGrpSpPr>
            <a:grpSpLocks/>
          </p:cNvGrpSpPr>
          <p:nvPr/>
        </p:nvGrpSpPr>
        <p:grpSpPr bwMode="auto">
          <a:xfrm flipH="1">
            <a:off x="7540625" y="4054475"/>
            <a:ext cx="641350" cy="558800"/>
            <a:chOff x="-44" y="1473"/>
            <a:chExt cx="981" cy="1105"/>
          </a:xfrm>
        </p:grpSpPr>
        <p:pic>
          <p:nvPicPr>
            <p:cNvPr id="105513" name="Picture 16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4" name="Freeform 161"/>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05506" name="Group 162"/>
          <p:cNvGrpSpPr>
            <a:grpSpLocks/>
          </p:cNvGrpSpPr>
          <p:nvPr/>
        </p:nvGrpSpPr>
        <p:grpSpPr bwMode="auto">
          <a:xfrm flipH="1">
            <a:off x="7548563" y="4808538"/>
            <a:ext cx="641350" cy="558800"/>
            <a:chOff x="-44" y="1473"/>
            <a:chExt cx="981" cy="1105"/>
          </a:xfrm>
        </p:grpSpPr>
        <p:pic>
          <p:nvPicPr>
            <p:cNvPr id="105511" name="Picture 163"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12" name="Freeform 164"/>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
        <p:nvSpPr>
          <p:cNvPr id="105507" name="Line 32"/>
          <p:cNvSpPr>
            <a:spLocks noChangeShapeType="1"/>
          </p:cNvSpPr>
          <p:nvPr/>
        </p:nvSpPr>
        <p:spPr bwMode="auto">
          <a:xfrm>
            <a:off x="7386638"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5508"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F6743CB7-62FC-425D-A4FD-421825BD4309}" type="slidenum">
              <a:rPr lang="en-US" altLang="en-US" sz="1200">
                <a:latin typeface="Tahoma" panose="020B0604030504040204" pitchFamily="34" charset="0"/>
              </a:rPr>
              <a:pPr/>
              <a:t>55</a:t>
            </a:fld>
            <a:endParaRPr lang="en-US" altLang="en-US" sz="1200">
              <a:latin typeface="Tahoma" panose="020B0604030504040204" pitchFamily="34" charset="0"/>
            </a:endParaRPr>
          </a:p>
        </p:txBody>
      </p:sp>
      <p:sp>
        <p:nvSpPr>
          <p:cNvPr id="105509"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
        <p:nvSpPr>
          <p:cNvPr id="105510" name="TextBox 1"/>
          <p:cNvSpPr txBox="1">
            <a:spLocks noChangeArrowheads="1"/>
          </p:cNvSpPr>
          <p:nvPr/>
        </p:nvSpPr>
        <p:spPr bwMode="auto">
          <a:xfrm>
            <a:off x="339725" y="6199188"/>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 Check out the online interactive exercises for more examples: h</a:t>
            </a:r>
            <a:r>
              <a:rPr lang="en-US" altLang="en-US" sz="1200"/>
              <a:t>ttp://gaia.cs.umass.edu/kurose_ross/interactive/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3"/>
          <p:cNvSpPr>
            <a:spLocks noGrp="1" noChangeArrowheads="1"/>
          </p:cNvSpPr>
          <p:nvPr>
            <p:ph type="body" idx="1"/>
          </p:nvPr>
        </p:nvSpPr>
        <p:spPr>
          <a:xfrm>
            <a:off x="533400" y="1473200"/>
            <a:ext cx="7772400" cy="4648200"/>
          </a:xfrm>
        </p:spPr>
        <p:txBody>
          <a:bodyPr/>
          <a:lstStyle/>
          <a:p>
            <a:r>
              <a:rPr lang="en-US" altLang="en-US"/>
              <a:t>16-bit port-number field: </a:t>
            </a:r>
          </a:p>
          <a:p>
            <a:pPr lvl="1"/>
            <a:r>
              <a:rPr lang="en-US" altLang="en-US" sz="2800">
                <a:latin typeface="Gill Sans MT" panose="020B0502020104020203" pitchFamily="34" charset="0"/>
              </a:rPr>
              <a:t>60,000 simultaneous connections with a single LAN-side address!</a:t>
            </a:r>
          </a:p>
          <a:p>
            <a:r>
              <a:rPr lang="en-US" altLang="en-US"/>
              <a:t>NAT is controversial:</a:t>
            </a:r>
          </a:p>
          <a:p>
            <a:pPr lvl="1"/>
            <a:r>
              <a:rPr lang="en-US" altLang="en-US" sz="2800">
                <a:latin typeface="Gill Sans MT" panose="020B0502020104020203" pitchFamily="34" charset="0"/>
              </a:rPr>
              <a:t>routers should only process up to layer 3</a:t>
            </a:r>
          </a:p>
          <a:p>
            <a:pPr lvl="1"/>
            <a:r>
              <a:rPr lang="en-US" altLang="en-US" sz="2800">
                <a:latin typeface="Gill Sans MT" panose="020B0502020104020203" pitchFamily="34" charset="0"/>
              </a:rPr>
              <a:t>address shortage should be solved by IPv6</a:t>
            </a:r>
          </a:p>
          <a:p>
            <a:pPr lvl="1"/>
            <a:r>
              <a:rPr lang="en-US" altLang="en-US" sz="2800">
                <a:latin typeface="Gill Sans MT" panose="020B0502020104020203" pitchFamily="34" charset="0"/>
              </a:rPr>
              <a:t>violates end-to-end argument</a:t>
            </a:r>
          </a:p>
          <a:p>
            <a:pPr lvl="2"/>
            <a:r>
              <a:rPr lang="en-US" altLang="en-US" sz="2400">
                <a:latin typeface="Gill Sans MT" panose="020B0502020104020203" pitchFamily="34" charset="0"/>
                <a:ea typeface="Gill Sans MT" panose="020B0502020104020203" pitchFamily="34" charset="0"/>
                <a:cs typeface="Gill Sans MT" panose="020B0502020104020203" pitchFamily="34" charset="0"/>
              </a:rPr>
              <a:t>NAT possibility must be taken into account by app designers, e.g., P2P applications</a:t>
            </a:r>
          </a:p>
          <a:p>
            <a:pPr lvl="1"/>
            <a:r>
              <a:rPr lang="en-US" altLang="en-US" sz="2800">
                <a:latin typeface="Gill Sans MT" panose="020B0502020104020203" pitchFamily="34" charset="0"/>
              </a:rPr>
              <a:t>NAT traversal: what if client wants to connect to server behind NAT?</a:t>
            </a:r>
          </a:p>
          <a:p>
            <a:endParaRPr lang="en-US" altLang="en-US"/>
          </a:p>
        </p:txBody>
      </p:sp>
      <p:sp>
        <p:nvSpPr>
          <p:cNvPr id="60421" name="Rectangle 5"/>
          <p:cNvSpPr>
            <a:spLocks noGrp="1" noChangeArrowheads="1"/>
          </p:cNvSpPr>
          <p:nvPr>
            <p:ph type="title"/>
          </p:nvPr>
        </p:nvSpPr>
        <p:spPr>
          <a:xfrm>
            <a:off x="533400" y="230188"/>
            <a:ext cx="8091488" cy="908050"/>
          </a:xfrm>
        </p:spPr>
        <p:txBody>
          <a:bodyPr/>
          <a:lstStyle/>
          <a:p>
            <a:pPr>
              <a:defRPr/>
            </a:pPr>
            <a:r>
              <a:rPr lang="en-US">
                <a:ea typeface="ＭＳ Ｐゴシック" charset="0"/>
                <a:cs typeface="+mj-cs"/>
              </a:rPr>
              <a:t>NAT: network address translation</a:t>
            </a:r>
          </a:p>
        </p:txBody>
      </p:sp>
      <p:pic>
        <p:nvPicPr>
          <p:cNvPr id="106499" name="Picture 6"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922338"/>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74CB0D5-A6EB-4487-A18D-6AD64232FBB8}" type="slidenum">
              <a:rPr lang="en-US" altLang="en-US" sz="1200">
                <a:latin typeface="Tahoma" panose="020B0604030504040204" pitchFamily="34" charset="0"/>
              </a:rPr>
              <a:pPr/>
              <a:t>56</a:t>
            </a:fld>
            <a:endParaRPr lang="en-US" altLang="en-US" sz="1200">
              <a:latin typeface="Tahoma" panose="020B0604030504040204" pitchFamily="34" charset="0"/>
            </a:endParaRPr>
          </a:p>
        </p:txBody>
      </p:sp>
      <p:sp>
        <p:nvSpPr>
          <p:cNvPr id="106501"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1025525"/>
            <a:ext cx="329184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2" name="Rectangle 3"/>
          <p:cNvSpPr>
            <a:spLocks noGrp="1" noChangeArrowheads="1"/>
          </p:cNvSpPr>
          <p:nvPr>
            <p:ph type="body" sz="half" idx="1"/>
          </p:nvPr>
        </p:nvSpPr>
        <p:spPr>
          <a:xfrm>
            <a:off x="533400" y="1600200"/>
            <a:ext cx="3879850" cy="4648200"/>
          </a:xfrm>
        </p:spPr>
        <p:txBody>
          <a:bodyPr/>
          <a:lstStyle/>
          <a:p>
            <a:pPr>
              <a:buFont typeface="Wingdings" panose="05000000000000000000" pitchFamily="2" charset="2"/>
              <a:buNone/>
            </a:pPr>
            <a:r>
              <a:rPr lang="en-US" altLang="en-US" sz="2400"/>
              <a:t>4.1 Overview of Network layer</a:t>
            </a:r>
          </a:p>
          <a:p>
            <a:pPr lvl="1"/>
            <a:r>
              <a:rPr lang="en-US" altLang="en-US">
                <a:latin typeface="Gill Sans MT" panose="020B0502020104020203" pitchFamily="34" charset="0"/>
              </a:rPr>
              <a:t>data plane</a:t>
            </a:r>
          </a:p>
          <a:p>
            <a:pPr lvl="1"/>
            <a:r>
              <a:rPr lang="en-US" altLang="en-US">
                <a:latin typeface="Gill Sans MT" panose="020B0502020104020203" pitchFamily="34" charset="0"/>
              </a:rPr>
              <a:t>control plane</a:t>
            </a:r>
          </a:p>
          <a:p>
            <a:pPr>
              <a:buFont typeface="Wingdings" panose="05000000000000000000" pitchFamily="2" charset="2"/>
              <a:buNone/>
            </a:pPr>
            <a:r>
              <a:rPr lang="en-US" altLang="en-US" sz="2400"/>
              <a:t>4.2 What</a:t>
            </a:r>
            <a:r>
              <a:rPr lang="ja-JP" altLang="en-US" sz="2400"/>
              <a:t>’</a:t>
            </a:r>
            <a:r>
              <a:rPr lang="en-US" altLang="ja-JP" sz="2400"/>
              <a:t>s inside a router</a:t>
            </a:r>
          </a:p>
          <a:p>
            <a:pPr>
              <a:buFont typeface="Wingdings" panose="05000000000000000000" pitchFamily="2" charset="2"/>
              <a:buNone/>
            </a:pPr>
            <a:r>
              <a:rPr lang="en-US" altLang="en-US" sz="2400">
                <a:solidFill>
                  <a:srgbClr val="CC0000"/>
                </a:solidFill>
              </a:rPr>
              <a:t>4.3 IP: Internet Protocol</a:t>
            </a:r>
          </a:p>
          <a:p>
            <a:pPr lvl="1"/>
            <a:r>
              <a:rPr lang="en-US" altLang="en-US">
                <a:latin typeface="Gill Sans MT" panose="020B0502020104020203" pitchFamily="34" charset="0"/>
              </a:rPr>
              <a:t>datagram format</a:t>
            </a:r>
          </a:p>
          <a:p>
            <a:pPr lvl="1"/>
            <a:r>
              <a:rPr lang="en-US" altLang="en-US">
                <a:latin typeface="Gill Sans MT" panose="020B0502020104020203" pitchFamily="34" charset="0"/>
              </a:rPr>
              <a:t>fragmentation</a:t>
            </a:r>
          </a:p>
          <a:p>
            <a:pPr lvl="1"/>
            <a:r>
              <a:rPr lang="en-US" altLang="en-US">
                <a:latin typeface="Gill Sans MT" panose="020B0502020104020203" pitchFamily="34" charset="0"/>
              </a:rPr>
              <a:t>IPv4 addressing</a:t>
            </a:r>
          </a:p>
          <a:p>
            <a:pPr lvl="1"/>
            <a:r>
              <a:rPr lang="en-US" altLang="en-US">
                <a:solidFill>
                  <a:srgbClr val="000000"/>
                </a:solidFill>
                <a:latin typeface="Gill Sans MT" panose="020B0502020104020203" pitchFamily="34" charset="0"/>
              </a:rPr>
              <a:t>network address translation</a:t>
            </a:r>
          </a:p>
          <a:p>
            <a:pPr lvl="1"/>
            <a:r>
              <a:rPr lang="en-US" altLang="en-US">
                <a:solidFill>
                  <a:srgbClr val="CC0000"/>
                </a:solidFill>
                <a:latin typeface="Gill Sans MT" panose="020B0502020104020203" pitchFamily="34" charset="0"/>
              </a:rPr>
              <a:t>IPv6</a:t>
            </a:r>
          </a:p>
        </p:txBody>
      </p:sp>
      <p:sp>
        <p:nvSpPr>
          <p:cNvPr id="107524"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4400" dirty="0">
                <a:solidFill>
                  <a:srgbClr val="000099"/>
                </a:solidFill>
                <a:latin typeface="Gill Sans MT" panose="020B0502020104020203" pitchFamily="34" charset="0"/>
              </a:rPr>
              <a:t>Set 4: outline</a:t>
            </a:r>
          </a:p>
        </p:txBody>
      </p:sp>
      <p:sp>
        <p:nvSpPr>
          <p:cNvPr id="107525"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F368AE4A-02A8-4BF2-AFD4-CFD8B68211E6}" type="slidenum">
              <a:rPr lang="en-US" altLang="en-US" sz="1200">
                <a:latin typeface="Tahoma" panose="020B0604030504040204" pitchFamily="34" charset="0"/>
              </a:rPr>
              <a:pPr/>
              <a:t>57</a:t>
            </a:fld>
            <a:endParaRPr lang="en-US" altLang="en-US" sz="1200">
              <a:latin typeface="Tahoma" panose="020B0604030504040204" pitchFamily="34" charset="0"/>
            </a:endParaRPr>
          </a:p>
        </p:txBody>
      </p:sp>
      <p:sp>
        <p:nvSpPr>
          <p:cNvPr id="107526"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685800" y="422275"/>
            <a:ext cx="7772400" cy="838200"/>
          </a:xfrm>
        </p:spPr>
        <p:txBody>
          <a:bodyPr/>
          <a:lstStyle/>
          <a:p>
            <a:pPr>
              <a:defRPr/>
            </a:pPr>
            <a:r>
              <a:rPr lang="en-US">
                <a:ea typeface="ＭＳ Ｐゴシック" charset="0"/>
                <a:cs typeface="+mj-cs"/>
              </a:rPr>
              <a:t>IPv6: motivation</a:t>
            </a:r>
          </a:p>
        </p:txBody>
      </p:sp>
      <p:sp>
        <p:nvSpPr>
          <p:cNvPr id="108546" name="Rectangle 3"/>
          <p:cNvSpPr>
            <a:spLocks noGrp="1" noChangeArrowheads="1"/>
          </p:cNvSpPr>
          <p:nvPr>
            <p:ph type="body" idx="1"/>
          </p:nvPr>
        </p:nvSpPr>
        <p:spPr>
          <a:xfrm>
            <a:off x="511175" y="1401763"/>
            <a:ext cx="8205788" cy="4027487"/>
          </a:xfrm>
        </p:spPr>
        <p:txBody>
          <a:bodyPr/>
          <a:lstStyle/>
          <a:p>
            <a:r>
              <a:rPr lang="en-US" altLang="en-US" i="1">
                <a:solidFill>
                  <a:srgbClr val="CC0000"/>
                </a:solidFill>
              </a:rPr>
              <a:t>initial motivation:</a:t>
            </a:r>
            <a:r>
              <a:rPr lang="en-US" altLang="en-US" i="1"/>
              <a:t> </a:t>
            </a:r>
            <a:r>
              <a:rPr lang="en-US" altLang="en-US"/>
              <a:t>32-bit address space soon to be completely allocated.  </a:t>
            </a:r>
          </a:p>
          <a:p>
            <a:r>
              <a:rPr lang="en-US" altLang="en-US"/>
              <a:t>additional motivation:</a:t>
            </a:r>
          </a:p>
          <a:p>
            <a:pPr lvl="1"/>
            <a:r>
              <a:rPr lang="en-US" altLang="en-US">
                <a:latin typeface="Gill Sans MT" panose="020B0502020104020203" pitchFamily="34" charset="0"/>
              </a:rPr>
              <a:t>header format helps speed processing/forwarding</a:t>
            </a:r>
          </a:p>
          <a:p>
            <a:pPr lvl="1"/>
            <a:r>
              <a:rPr lang="en-US" altLang="en-US">
                <a:latin typeface="Gill Sans MT" panose="020B0502020104020203" pitchFamily="34" charset="0"/>
              </a:rPr>
              <a:t>header changes to facilitate QoS </a:t>
            </a:r>
          </a:p>
          <a:p>
            <a:pPr lvl="1"/>
            <a:endParaRPr lang="en-US" altLang="en-US">
              <a:latin typeface="Gill Sans MT" panose="020B0502020104020203" pitchFamily="34" charset="0"/>
            </a:endParaRPr>
          </a:p>
          <a:p>
            <a:pPr>
              <a:buFont typeface="Wingdings" panose="05000000000000000000" pitchFamily="2" charset="2"/>
              <a:buNone/>
            </a:pPr>
            <a:r>
              <a:rPr lang="en-US" altLang="en-US" i="1">
                <a:solidFill>
                  <a:srgbClr val="CC0000"/>
                </a:solidFill>
              </a:rPr>
              <a:t>IPv6 datagram format: </a:t>
            </a:r>
          </a:p>
          <a:p>
            <a:pPr lvl="1"/>
            <a:r>
              <a:rPr lang="en-US" altLang="en-US">
                <a:latin typeface="Gill Sans MT" panose="020B0502020104020203" pitchFamily="34" charset="0"/>
              </a:rPr>
              <a:t>fixed-length 40 byte header</a:t>
            </a:r>
          </a:p>
          <a:p>
            <a:pPr lvl="1"/>
            <a:r>
              <a:rPr lang="en-US" altLang="en-US">
                <a:latin typeface="Gill Sans MT" panose="020B0502020104020203" pitchFamily="34" charset="0"/>
              </a:rPr>
              <a:t>no fragmentation allowed</a:t>
            </a:r>
            <a:endParaRPr lang="en-US" altLang="en-US" i="1">
              <a:latin typeface="Gill Sans MT" panose="020B0502020104020203" pitchFamily="34" charset="0"/>
            </a:endParaRPr>
          </a:p>
        </p:txBody>
      </p:sp>
      <p:pic>
        <p:nvPicPr>
          <p:cNvPr id="108547" name="Picture 4"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3" y="1055688"/>
            <a:ext cx="3656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8FFBDF3A-0C44-41DB-87C8-CD4510E68388}" type="slidenum">
              <a:rPr lang="en-US" altLang="en-US" sz="1200">
                <a:latin typeface="Tahoma" panose="020B0604030504040204" pitchFamily="34" charset="0"/>
              </a:rPr>
              <a:pPr/>
              <a:t>58</a:t>
            </a:fld>
            <a:endParaRPr lang="en-US" altLang="en-US" sz="1200">
              <a:latin typeface="Tahoma" panose="020B0604030504040204" pitchFamily="34" charset="0"/>
            </a:endParaRPr>
          </a:p>
        </p:txBody>
      </p:sp>
      <p:sp>
        <p:nvSpPr>
          <p:cNvPr id="108549"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69" name="Picture 8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871538"/>
            <a:ext cx="5027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0" name="Rectangle 80"/>
          <p:cNvSpPr>
            <a:spLocks noChangeArrowheads="1"/>
          </p:cNvSpPr>
          <p:nvPr/>
        </p:nvSpPr>
        <p:spPr bwMode="auto">
          <a:xfrm>
            <a:off x="2216150" y="3263900"/>
            <a:ext cx="4748213" cy="28178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14" name="Rectangle 2"/>
          <p:cNvSpPr>
            <a:spLocks noGrp="1" noChangeArrowheads="1"/>
          </p:cNvSpPr>
          <p:nvPr>
            <p:ph type="title"/>
          </p:nvPr>
        </p:nvSpPr>
        <p:spPr>
          <a:xfrm>
            <a:off x="533400" y="185738"/>
            <a:ext cx="7772400" cy="908050"/>
          </a:xfrm>
        </p:spPr>
        <p:txBody>
          <a:bodyPr/>
          <a:lstStyle/>
          <a:p>
            <a:pPr>
              <a:defRPr/>
            </a:pPr>
            <a:r>
              <a:rPr lang="en-US">
                <a:ea typeface="ＭＳ Ｐゴシック" charset="0"/>
                <a:cs typeface="+mj-cs"/>
              </a:rPr>
              <a:t>IPv6 datagram format</a:t>
            </a:r>
          </a:p>
        </p:txBody>
      </p:sp>
      <p:sp>
        <p:nvSpPr>
          <p:cNvPr id="109572" name="Rectangle 4"/>
          <p:cNvSpPr>
            <a:spLocks noChangeArrowheads="1"/>
          </p:cNvSpPr>
          <p:nvPr/>
        </p:nvSpPr>
        <p:spPr bwMode="auto">
          <a:xfrm>
            <a:off x="479425" y="1306513"/>
            <a:ext cx="74136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i="1">
                <a:solidFill>
                  <a:srgbClr val="CC0000"/>
                </a:solidFill>
                <a:latin typeface="Gill Sans MT" panose="020B0502020104020203" pitchFamily="34" charset="0"/>
              </a:rPr>
              <a:t>priority:</a:t>
            </a:r>
            <a:r>
              <a:rPr lang="en-US" altLang="en-US" sz="2800">
                <a:latin typeface="Gill Sans MT" panose="020B0502020104020203" pitchFamily="34" charset="0"/>
              </a:rPr>
              <a:t>  identify priority among datagrams in flow</a:t>
            </a:r>
          </a:p>
          <a:p>
            <a:r>
              <a:rPr lang="en-US" altLang="en-US" sz="2800" i="1">
                <a:solidFill>
                  <a:srgbClr val="CC0000"/>
                </a:solidFill>
                <a:latin typeface="Gill Sans MT" panose="020B0502020104020203" pitchFamily="34" charset="0"/>
              </a:rPr>
              <a:t>flow Label:</a:t>
            </a:r>
            <a:r>
              <a:rPr lang="en-US" altLang="en-US" sz="2800">
                <a:latin typeface="Gill Sans MT" panose="020B0502020104020203" pitchFamily="34" charset="0"/>
              </a:rPr>
              <a:t> identify datagrams in same </a:t>
            </a:r>
            <a:r>
              <a:rPr lang="ja-JP" altLang="en-US" sz="2800">
                <a:latin typeface="Gill Sans MT" panose="020B0502020104020203" pitchFamily="34" charset="0"/>
              </a:rPr>
              <a:t>“</a:t>
            </a:r>
            <a:r>
              <a:rPr lang="en-US" altLang="ja-JP" sz="2800">
                <a:latin typeface="Gill Sans MT" panose="020B0502020104020203" pitchFamily="34" charset="0"/>
              </a:rPr>
              <a:t>flow.</a:t>
            </a:r>
            <a:r>
              <a:rPr lang="ja-JP" altLang="en-US" sz="2800">
                <a:latin typeface="Gill Sans MT" panose="020B0502020104020203" pitchFamily="34" charset="0"/>
              </a:rPr>
              <a:t>”</a:t>
            </a:r>
            <a:r>
              <a:rPr lang="en-US" altLang="ja-JP" sz="2800">
                <a:latin typeface="Gill Sans MT" panose="020B0502020104020203" pitchFamily="34" charset="0"/>
              </a:rPr>
              <a:t> </a:t>
            </a:r>
          </a:p>
          <a:p>
            <a:r>
              <a:rPr lang="en-US" altLang="en-US" sz="2800">
                <a:latin typeface="Gill Sans MT" panose="020B0502020104020203" pitchFamily="34" charset="0"/>
              </a:rPr>
              <a:t>                    (concept of</a:t>
            </a:r>
            <a:r>
              <a:rPr lang="ja-JP" altLang="en-US" sz="2800">
                <a:latin typeface="Gill Sans MT" panose="020B0502020104020203" pitchFamily="34" charset="0"/>
              </a:rPr>
              <a:t>“</a:t>
            </a:r>
            <a:r>
              <a:rPr lang="en-US" altLang="ja-JP" sz="2800">
                <a:latin typeface="Gill Sans MT" panose="020B0502020104020203" pitchFamily="34" charset="0"/>
              </a:rPr>
              <a:t>flow</a:t>
            </a:r>
            <a:r>
              <a:rPr lang="ja-JP" altLang="en-US" sz="2800">
                <a:latin typeface="Gill Sans MT" panose="020B0502020104020203" pitchFamily="34" charset="0"/>
              </a:rPr>
              <a:t>”</a:t>
            </a:r>
            <a:r>
              <a:rPr lang="en-US" altLang="ja-JP" sz="2800">
                <a:latin typeface="Gill Sans MT" panose="020B0502020104020203" pitchFamily="34" charset="0"/>
              </a:rPr>
              <a:t> not well defined).</a:t>
            </a:r>
          </a:p>
          <a:p>
            <a:r>
              <a:rPr lang="en-US" altLang="en-US" sz="2800" i="1">
                <a:solidFill>
                  <a:srgbClr val="CC0000"/>
                </a:solidFill>
                <a:latin typeface="Gill Sans MT" panose="020B0502020104020203" pitchFamily="34" charset="0"/>
              </a:rPr>
              <a:t>next header:</a:t>
            </a:r>
            <a:r>
              <a:rPr lang="en-US" altLang="en-US" sz="2800">
                <a:latin typeface="Gill Sans MT" panose="020B0502020104020203" pitchFamily="34" charset="0"/>
              </a:rPr>
              <a:t> identify upper layer protocol for data</a:t>
            </a:r>
            <a:r>
              <a:rPr lang="en-US" altLang="en-US">
                <a:latin typeface="Comic Sans MS" panose="030F0702030302020204" pitchFamily="66" charset="0"/>
              </a:rPr>
              <a:t> </a:t>
            </a:r>
          </a:p>
        </p:txBody>
      </p:sp>
      <p:sp>
        <p:nvSpPr>
          <p:cNvPr id="109573" name="Rectangle 56"/>
          <p:cNvSpPr>
            <a:spLocks noChangeArrowheads="1"/>
          </p:cNvSpPr>
          <p:nvPr/>
        </p:nvSpPr>
        <p:spPr bwMode="auto">
          <a:xfrm>
            <a:off x="2141538" y="3344863"/>
            <a:ext cx="4748212" cy="281781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9574" name="Line 60"/>
          <p:cNvSpPr>
            <a:spLocks noChangeShapeType="1"/>
          </p:cNvSpPr>
          <p:nvPr/>
        </p:nvSpPr>
        <p:spPr bwMode="auto">
          <a:xfrm>
            <a:off x="2143125" y="3654425"/>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575" name="Line 61"/>
          <p:cNvSpPr>
            <a:spLocks noChangeShapeType="1"/>
          </p:cNvSpPr>
          <p:nvPr/>
        </p:nvSpPr>
        <p:spPr bwMode="auto">
          <a:xfrm>
            <a:off x="2794000" y="3354388"/>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576" name="Line 63"/>
          <p:cNvSpPr>
            <a:spLocks noChangeShapeType="1"/>
          </p:cNvSpPr>
          <p:nvPr/>
        </p:nvSpPr>
        <p:spPr bwMode="auto">
          <a:xfrm>
            <a:off x="3482975" y="3351213"/>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577" name="Line 64"/>
          <p:cNvSpPr>
            <a:spLocks noChangeShapeType="1"/>
          </p:cNvSpPr>
          <p:nvPr/>
        </p:nvSpPr>
        <p:spPr bwMode="auto">
          <a:xfrm>
            <a:off x="4410075" y="3649663"/>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578" name="Line 65"/>
          <p:cNvSpPr>
            <a:spLocks noChangeShapeType="1"/>
          </p:cNvSpPr>
          <p:nvPr/>
        </p:nvSpPr>
        <p:spPr bwMode="auto">
          <a:xfrm>
            <a:off x="5556250" y="3652838"/>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579" name="Line 66"/>
          <p:cNvSpPr>
            <a:spLocks noChangeShapeType="1"/>
          </p:cNvSpPr>
          <p:nvPr/>
        </p:nvSpPr>
        <p:spPr bwMode="auto">
          <a:xfrm>
            <a:off x="2130425" y="5175250"/>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580" name="Line 67"/>
          <p:cNvSpPr>
            <a:spLocks noChangeShapeType="1"/>
          </p:cNvSpPr>
          <p:nvPr/>
        </p:nvSpPr>
        <p:spPr bwMode="auto">
          <a:xfrm>
            <a:off x="2147888" y="4535488"/>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581" name="Line 68"/>
          <p:cNvSpPr>
            <a:spLocks noChangeShapeType="1"/>
          </p:cNvSpPr>
          <p:nvPr/>
        </p:nvSpPr>
        <p:spPr bwMode="auto">
          <a:xfrm>
            <a:off x="2133600" y="3952875"/>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582" name="Text Box 69"/>
          <p:cNvSpPr txBox="1">
            <a:spLocks noChangeArrowheads="1"/>
          </p:cNvSpPr>
          <p:nvPr/>
        </p:nvSpPr>
        <p:spPr bwMode="auto">
          <a:xfrm>
            <a:off x="4046538" y="544036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data</a:t>
            </a:r>
          </a:p>
        </p:txBody>
      </p:sp>
      <p:sp>
        <p:nvSpPr>
          <p:cNvPr id="109583" name="Text Box 70"/>
          <p:cNvSpPr txBox="1">
            <a:spLocks noChangeArrowheads="1"/>
          </p:cNvSpPr>
          <p:nvPr/>
        </p:nvSpPr>
        <p:spPr bwMode="auto">
          <a:xfrm>
            <a:off x="3378200" y="4578350"/>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t>destination address</a:t>
            </a:r>
          </a:p>
          <a:p>
            <a:pPr algn="ctr">
              <a:lnSpc>
                <a:spcPct val="85000"/>
              </a:lnSpc>
            </a:pPr>
            <a:r>
              <a:rPr lang="en-US" altLang="en-US" sz="1800"/>
              <a:t>(128 bits)</a:t>
            </a:r>
          </a:p>
        </p:txBody>
      </p:sp>
      <p:sp>
        <p:nvSpPr>
          <p:cNvPr id="109584" name="Text Box 71"/>
          <p:cNvSpPr txBox="1">
            <a:spLocks noChangeArrowheads="1"/>
          </p:cNvSpPr>
          <p:nvPr/>
        </p:nvSpPr>
        <p:spPr bwMode="auto">
          <a:xfrm>
            <a:off x="3543300" y="3971925"/>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t>source address</a:t>
            </a:r>
          </a:p>
          <a:p>
            <a:pPr algn="ctr">
              <a:lnSpc>
                <a:spcPct val="85000"/>
              </a:lnSpc>
            </a:pPr>
            <a:r>
              <a:rPr lang="en-US" altLang="en-US" sz="1800"/>
              <a:t>(128 bits)</a:t>
            </a:r>
          </a:p>
        </p:txBody>
      </p:sp>
      <p:sp>
        <p:nvSpPr>
          <p:cNvPr id="109585" name="Text Box 72"/>
          <p:cNvSpPr txBox="1">
            <a:spLocks noChangeArrowheads="1"/>
          </p:cNvSpPr>
          <p:nvPr/>
        </p:nvSpPr>
        <p:spPr bwMode="auto">
          <a:xfrm>
            <a:off x="2627313" y="3619500"/>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payload len</a:t>
            </a:r>
          </a:p>
        </p:txBody>
      </p:sp>
      <p:sp>
        <p:nvSpPr>
          <p:cNvPr id="109586" name="Text Box 73"/>
          <p:cNvSpPr txBox="1">
            <a:spLocks noChangeArrowheads="1"/>
          </p:cNvSpPr>
          <p:nvPr/>
        </p:nvSpPr>
        <p:spPr bwMode="auto">
          <a:xfrm>
            <a:off x="4408488" y="362743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next hdr</a:t>
            </a:r>
          </a:p>
        </p:txBody>
      </p:sp>
      <p:sp>
        <p:nvSpPr>
          <p:cNvPr id="109587" name="Text Box 74"/>
          <p:cNvSpPr txBox="1">
            <a:spLocks noChangeArrowheads="1"/>
          </p:cNvSpPr>
          <p:nvPr/>
        </p:nvSpPr>
        <p:spPr bwMode="auto">
          <a:xfrm>
            <a:off x="5664200" y="3613150"/>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hop limit</a:t>
            </a:r>
          </a:p>
        </p:txBody>
      </p:sp>
      <p:sp>
        <p:nvSpPr>
          <p:cNvPr id="109588" name="Text Box 75"/>
          <p:cNvSpPr txBox="1">
            <a:spLocks noChangeArrowheads="1"/>
          </p:cNvSpPr>
          <p:nvPr/>
        </p:nvSpPr>
        <p:spPr bwMode="auto">
          <a:xfrm>
            <a:off x="4533900" y="3319463"/>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flow label</a:t>
            </a:r>
          </a:p>
        </p:txBody>
      </p:sp>
      <p:sp>
        <p:nvSpPr>
          <p:cNvPr id="109589" name="Text Box 76"/>
          <p:cNvSpPr txBox="1">
            <a:spLocks noChangeArrowheads="1"/>
          </p:cNvSpPr>
          <p:nvPr/>
        </p:nvSpPr>
        <p:spPr bwMode="auto">
          <a:xfrm>
            <a:off x="2913063" y="33051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pri</a:t>
            </a:r>
          </a:p>
        </p:txBody>
      </p:sp>
      <p:sp>
        <p:nvSpPr>
          <p:cNvPr id="109590" name="Text Box 77"/>
          <p:cNvSpPr txBox="1">
            <a:spLocks noChangeArrowheads="1"/>
          </p:cNvSpPr>
          <p:nvPr/>
        </p:nvSpPr>
        <p:spPr bwMode="auto">
          <a:xfrm>
            <a:off x="2206625" y="33131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ver</a:t>
            </a:r>
          </a:p>
        </p:txBody>
      </p:sp>
      <p:sp>
        <p:nvSpPr>
          <p:cNvPr id="109591" name="Line 79"/>
          <p:cNvSpPr>
            <a:spLocks noChangeShapeType="1"/>
          </p:cNvSpPr>
          <p:nvPr/>
        </p:nvSpPr>
        <p:spPr bwMode="auto">
          <a:xfrm>
            <a:off x="2119313" y="6400800"/>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9592" name="Text Box 78"/>
          <p:cNvSpPr txBox="1">
            <a:spLocks noChangeArrowheads="1"/>
          </p:cNvSpPr>
          <p:nvPr/>
        </p:nvSpPr>
        <p:spPr bwMode="auto">
          <a:xfrm>
            <a:off x="3978275" y="6210300"/>
            <a:ext cx="8572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32 bits</a:t>
            </a:r>
          </a:p>
        </p:txBody>
      </p:sp>
      <p:sp>
        <p:nvSpPr>
          <p:cNvPr id="109593"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0E2AA30-73EE-4291-87BD-215BF995A6A4}" type="slidenum">
              <a:rPr lang="en-US" altLang="en-US" sz="1200">
                <a:latin typeface="Tahoma" panose="020B0604030504040204" pitchFamily="34" charset="0"/>
              </a:rPr>
              <a:pPr/>
              <a:t>59</a:t>
            </a:fld>
            <a:endParaRPr lang="en-US" altLang="en-US" sz="1200">
              <a:latin typeface="Tahoma" panose="020B0604030504040204" pitchFamily="34" charset="0"/>
            </a:endParaRPr>
          </a:p>
        </p:txBody>
      </p:sp>
      <p:sp>
        <p:nvSpPr>
          <p:cNvPr id="109594"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6"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103505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p:cNvSpPr>
            <a:spLocks noGrp="1" noChangeArrowheads="1"/>
          </p:cNvSpPr>
          <p:nvPr>
            <p:ph type="title"/>
          </p:nvPr>
        </p:nvSpPr>
        <p:spPr>
          <a:xfrm>
            <a:off x="533400" y="228600"/>
            <a:ext cx="8023225" cy="1143000"/>
          </a:xfrm>
        </p:spPr>
        <p:txBody>
          <a:bodyPr/>
          <a:lstStyle/>
          <a:p>
            <a:pPr>
              <a:defRPr/>
            </a:pPr>
            <a:r>
              <a:rPr lang="en-US" sz="3600" dirty="0">
                <a:ea typeface="ＭＳ Ｐゴシック" charset="0"/>
                <a:cs typeface="+mj-cs"/>
              </a:rPr>
              <a:t>Network layer: data plane, control plane</a:t>
            </a:r>
          </a:p>
        </p:txBody>
      </p:sp>
      <p:sp>
        <p:nvSpPr>
          <p:cNvPr id="45061" name="Rectangle 3"/>
          <p:cNvSpPr>
            <a:spLocks noGrp="1" noChangeArrowheads="1"/>
          </p:cNvSpPr>
          <p:nvPr>
            <p:ph type="body" idx="1"/>
          </p:nvPr>
        </p:nvSpPr>
        <p:spPr>
          <a:xfrm>
            <a:off x="379413" y="1625600"/>
            <a:ext cx="3825875" cy="4648200"/>
          </a:xfrm>
        </p:spPr>
        <p:txBody>
          <a:bodyPr/>
          <a:lstStyle/>
          <a:p>
            <a:pPr marL="0" indent="0">
              <a:buFont typeface="Wingdings" charset="2"/>
              <a:buNone/>
              <a:defRPr/>
            </a:pPr>
            <a:r>
              <a:rPr lang="en-US" i="1" dirty="0">
                <a:solidFill>
                  <a:srgbClr val="CC0000"/>
                </a:solidFill>
                <a:ea typeface="ＭＳ Ｐゴシック" charset="0"/>
                <a:cs typeface="ＭＳ Ｐゴシック" charset="0"/>
              </a:rPr>
              <a:t>Data plane</a:t>
            </a:r>
          </a:p>
          <a:p>
            <a:pPr marL="292100" indent="-292100">
              <a:buFont typeface="Wingdings" charset="2"/>
              <a:buChar char="§"/>
              <a:defRPr/>
            </a:pPr>
            <a:r>
              <a:rPr lang="en-US" sz="2400" dirty="0">
                <a:ea typeface="ＭＳ Ｐゴシック" charset="0"/>
                <a:cs typeface="ＭＳ Ｐゴシック" charset="0"/>
              </a:rPr>
              <a:t>local, per-router function</a:t>
            </a:r>
          </a:p>
          <a:p>
            <a:pPr marL="292100" indent="-292100">
              <a:buFont typeface="Wingdings" charset="2"/>
              <a:buChar char="§"/>
              <a:defRPr/>
            </a:pPr>
            <a:r>
              <a:rPr lang="en-US" sz="2400" dirty="0">
                <a:ea typeface="ＭＳ Ｐゴシック" charset="0"/>
                <a:cs typeface="ＭＳ Ｐゴシック" charset="0"/>
              </a:rPr>
              <a:t>determines how datagram arriving on router input port is forwarded to router output port</a:t>
            </a:r>
          </a:p>
          <a:p>
            <a:pPr marL="292100" indent="-292100">
              <a:buFont typeface="Wingdings" charset="2"/>
              <a:buChar char="§"/>
              <a:defRPr/>
            </a:pPr>
            <a:r>
              <a:rPr lang="en-US" sz="2400" dirty="0">
                <a:ea typeface="ＭＳ Ｐゴシック" charset="0"/>
                <a:cs typeface="ＭＳ Ｐゴシック" charset="0"/>
              </a:rPr>
              <a:t>forwarding function</a:t>
            </a:r>
          </a:p>
          <a:p>
            <a:pPr>
              <a:buFont typeface="Wingdings" charset="0"/>
              <a:buNone/>
              <a:defRPr/>
            </a:pPr>
            <a:endParaRPr lang="en-US" dirty="0">
              <a:ea typeface="ＭＳ Ｐゴシック" charset="0"/>
              <a:cs typeface="ＭＳ Ｐゴシック" charset="0"/>
            </a:endParaRPr>
          </a:p>
        </p:txBody>
      </p:sp>
      <p:sp>
        <p:nvSpPr>
          <p:cNvPr id="8" name="Rectangle 3"/>
          <p:cNvSpPr txBox="1">
            <a:spLocks noChangeArrowheads="1"/>
          </p:cNvSpPr>
          <p:nvPr/>
        </p:nvSpPr>
        <p:spPr bwMode="auto">
          <a:xfrm>
            <a:off x="4278313" y="1611313"/>
            <a:ext cx="4491037"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ＭＳ Ｐゴシック"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Font typeface="Wingdings" charset="2"/>
              <a:buNone/>
              <a:defRPr/>
            </a:pPr>
            <a:r>
              <a:rPr lang="en-US" i="1" dirty="0">
                <a:solidFill>
                  <a:srgbClr val="CC0000"/>
                </a:solidFill>
              </a:rPr>
              <a:t>Control plane</a:t>
            </a:r>
          </a:p>
          <a:p>
            <a:pPr marL="228600" indent="-228600">
              <a:defRPr/>
            </a:pPr>
            <a:r>
              <a:rPr lang="en-US" sz="2400" dirty="0"/>
              <a:t>network-wide logic</a:t>
            </a:r>
          </a:p>
          <a:p>
            <a:pPr marL="228600" indent="-228600">
              <a:defRPr/>
            </a:pPr>
            <a:r>
              <a:rPr lang="en-US" sz="2400" dirty="0"/>
              <a:t>determines how datagram is routed among routers along end-end path from source host to destination host</a:t>
            </a:r>
          </a:p>
          <a:p>
            <a:pPr marL="228600" indent="-228600">
              <a:defRPr/>
            </a:pPr>
            <a:r>
              <a:rPr lang="en-US" sz="2400" dirty="0"/>
              <a:t>two control-plane approaches:</a:t>
            </a:r>
          </a:p>
          <a:p>
            <a:pPr lvl="1">
              <a:defRPr/>
            </a:pPr>
            <a:r>
              <a:rPr lang="en-US" i="1" dirty="0">
                <a:solidFill>
                  <a:srgbClr val="000090"/>
                </a:solidFill>
                <a:latin typeface="Gill Sans MT" charset="0"/>
              </a:rPr>
              <a:t>traditional routing algorithms: </a:t>
            </a:r>
            <a:r>
              <a:rPr lang="en-US" dirty="0">
                <a:latin typeface="Gill Sans MT" charset="0"/>
              </a:rPr>
              <a:t>implemented in routers</a:t>
            </a:r>
          </a:p>
          <a:p>
            <a:pPr lvl="1">
              <a:defRPr/>
            </a:pPr>
            <a:r>
              <a:rPr lang="en-US" i="1" dirty="0">
                <a:solidFill>
                  <a:srgbClr val="000090"/>
                </a:solidFill>
                <a:latin typeface="Gill Sans MT" charset="0"/>
              </a:rPr>
              <a:t>software-defined networking (SDN)</a:t>
            </a:r>
            <a:r>
              <a:rPr lang="en-US" dirty="0">
                <a:latin typeface="Gill Sans MT" charset="0"/>
              </a:rPr>
              <a:t>: implemented in (remote) servers</a:t>
            </a:r>
          </a:p>
          <a:p>
            <a:pPr>
              <a:defRPr/>
            </a:pPr>
            <a:endParaRPr lang="en-US" dirty="0"/>
          </a:p>
          <a:p>
            <a:pPr>
              <a:buFont typeface="Wingdings" charset="0"/>
              <a:buNone/>
              <a:defRPr/>
            </a:pPr>
            <a:endParaRPr lang="en-US" dirty="0"/>
          </a:p>
        </p:txBody>
      </p:sp>
      <p:grpSp>
        <p:nvGrpSpPr>
          <p:cNvPr id="46085" name="Group 8"/>
          <p:cNvGrpSpPr>
            <a:grpSpLocks/>
          </p:cNvGrpSpPr>
          <p:nvPr/>
        </p:nvGrpSpPr>
        <p:grpSpPr bwMode="auto">
          <a:xfrm>
            <a:off x="596900" y="4378325"/>
            <a:ext cx="3643313" cy="1582738"/>
            <a:chOff x="842050" y="4767952"/>
            <a:chExt cx="3644169" cy="1582996"/>
          </a:xfrm>
        </p:grpSpPr>
        <p:sp>
          <p:nvSpPr>
            <p:cNvPr id="10" name="Freeform 2"/>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chemeClr val="bg1"/>
                </a:gs>
              </a:gsLst>
              <a:lin ang="0" scaled="1"/>
              <a:tileRect/>
            </a:gradFill>
            <a:ln>
              <a:noFill/>
            </a:ln>
          </p:spPr>
          <p:txBody>
            <a:bodyPr wrap="none" anchor="ctr"/>
            <a:lstStyle/>
            <a:p>
              <a:pPr>
                <a:defRPr/>
              </a:pPr>
              <a:endParaRPr lang="en-US">
                <a:latin typeface="Arial" charset="0"/>
                <a:ea typeface="ＭＳ Ｐゴシック" charset="0"/>
                <a:cs typeface="ＭＳ Ｐゴシック" charset="0"/>
              </a:endParaRPr>
            </a:p>
          </p:txBody>
        </p:sp>
        <p:cxnSp>
          <p:nvCxnSpPr>
            <p:cNvPr id="11" name="Straight Connector 10"/>
            <p:cNvCxnSpPr/>
            <p:nvPr/>
          </p:nvCxnSpPr>
          <p:spPr>
            <a:xfrm flipV="1">
              <a:off x="3261968" y="5558656"/>
              <a:ext cx="500180" cy="157189"/>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111121" y="5774591"/>
              <a:ext cx="862215" cy="10479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123824" y="5880971"/>
              <a:ext cx="714543" cy="27468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283479" y="5801583"/>
              <a:ext cx="1506892"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093"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1</a:t>
              </a:r>
            </a:p>
          </p:txBody>
        </p:sp>
        <p:sp>
          <p:nvSpPr>
            <p:cNvPr id="46094"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a:t>
              </a:r>
            </a:p>
          </p:txBody>
        </p:sp>
        <p:sp>
          <p:nvSpPr>
            <p:cNvPr id="46095"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3</a:t>
              </a:r>
            </a:p>
          </p:txBody>
        </p:sp>
        <p:grpSp>
          <p:nvGrpSpPr>
            <p:cNvPr id="46096" name="Group 5"/>
            <p:cNvGrpSpPr>
              <a:grpSpLocks/>
            </p:cNvGrpSpPr>
            <p:nvPr/>
          </p:nvGrpSpPr>
          <p:grpSpPr bwMode="auto">
            <a:xfrm>
              <a:off x="938213" y="5237163"/>
              <a:ext cx="1616075" cy="487362"/>
              <a:chOff x="-4079003" y="2717403"/>
              <a:chExt cx="1616718" cy="488475"/>
            </a:xfrm>
          </p:grpSpPr>
          <p:sp>
            <p:nvSpPr>
              <p:cNvPr id="46109"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10"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11"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2"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13"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0111</a:t>
                </a:r>
              </a:p>
            </p:txBody>
          </p:sp>
          <p:sp>
            <p:nvSpPr>
              <p:cNvPr id="46114"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6097" name="TextBox 6"/>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values in arriving </a:t>
              </a:r>
            </a:p>
            <a:p>
              <a:r>
                <a:rPr lang="en-US" altLang="en-US" sz="1400"/>
                <a:t>packet header</a:t>
              </a:r>
              <a:endParaRPr lang="en-US" altLang="en-US" sz="1800"/>
            </a:p>
          </p:txBody>
        </p:sp>
        <p:grpSp>
          <p:nvGrpSpPr>
            <p:cNvPr id="46098" name="Group 357"/>
            <p:cNvGrpSpPr>
              <a:grpSpLocks/>
            </p:cNvGrpSpPr>
            <p:nvPr/>
          </p:nvGrpSpPr>
          <p:grpSpPr bwMode="auto">
            <a:xfrm>
              <a:off x="2714625" y="5659438"/>
              <a:ext cx="565150" cy="293687"/>
              <a:chOff x="1871277" y="1576300"/>
              <a:chExt cx="1128371" cy="437861"/>
            </a:xfrm>
          </p:grpSpPr>
          <p:sp>
            <p:nvSpPr>
              <p:cNvPr id="22" name="Oval 21"/>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23" name="Rectangle 22"/>
              <p:cNvSpPr/>
              <p:nvPr/>
            </p:nvSpPr>
            <p:spPr bwMode="auto">
              <a:xfrm>
                <a:off x="1870334" y="1738514"/>
                <a:ext cx="1128637" cy="11599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Oval 23"/>
              <p:cNvSpPr>
                <a:spLocks noChangeArrowheads="1"/>
              </p:cNvSpPr>
              <p:nvPr/>
            </p:nvSpPr>
            <p:spPr bwMode="auto">
              <a:xfrm flipV="1">
                <a:off x="1870334" y="1575177"/>
                <a:ext cx="1125465" cy="319572"/>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25" name="Freeform 24"/>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Freeform 25"/>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7" name="Freeform 26"/>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28" name="Freeform 27"/>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29" name="Straight Connector 28"/>
              <p:cNvCxnSpPr>
                <a:cxnSpLocks noChangeShapeType="1"/>
                <a:endCxn id="24" idx="2"/>
              </p:cNvCxnSpPr>
              <p:nvPr/>
            </p:nvCxnSpPr>
            <p:spPr bwMode="auto">
              <a:xfrm flipH="1" flipV="1">
                <a:off x="1870334" y="1736147"/>
                <a:ext cx="3169" cy="12309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0" name="Straight Connector 29"/>
              <p:cNvCxnSpPr>
                <a:cxnSpLocks noChangeShapeType="1"/>
              </p:cNvCxnSpPr>
              <p:nvPr/>
            </p:nvCxnSpPr>
            <p:spPr bwMode="auto">
              <a:xfrm flipH="1" flipV="1">
                <a:off x="2995800" y="1733779"/>
                <a:ext cx="3171" cy="12309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099"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086" name="Slide Number Placeholder 5"/>
          <p:cNvSpPr>
            <a:spLocks noGrp="1"/>
          </p:cNvSpPr>
          <p:nvPr>
            <p:ph type="sldNum" sz="quarter" idx="12"/>
          </p:nvPr>
        </p:nvSpPr>
        <p:spPr>
          <a:xfrm>
            <a:off x="8456613" y="6475413"/>
            <a:ext cx="458787"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7EC4A96F-5DC0-4276-905D-028FC7C2DE43}" type="slidenum">
              <a:rPr lang="en-US" altLang="en-US" sz="1200">
                <a:latin typeface="Tahoma" panose="020B0604030504040204" pitchFamily="34" charset="0"/>
              </a:rPr>
              <a:pPr/>
              <a:t>6</a:t>
            </a:fld>
            <a:endParaRPr lang="en-US" altLang="en-US" sz="1200">
              <a:latin typeface="Tahoma" panose="020B0604030504040204" pitchFamily="34" charset="0"/>
            </a:endParaRPr>
          </a:p>
        </p:txBody>
      </p:sp>
      <p:sp>
        <p:nvSpPr>
          <p:cNvPr id="46087"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8" y="1042988"/>
            <a:ext cx="6399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2"/>
          <p:cNvSpPr>
            <a:spLocks noGrp="1" noChangeArrowheads="1"/>
          </p:cNvSpPr>
          <p:nvPr>
            <p:ph type="title"/>
          </p:nvPr>
        </p:nvSpPr>
        <p:spPr/>
        <p:txBody>
          <a:bodyPr/>
          <a:lstStyle/>
          <a:p>
            <a:pPr>
              <a:defRPr/>
            </a:pPr>
            <a:r>
              <a:rPr lang="en-US">
                <a:ea typeface="ＭＳ Ｐゴシック" charset="0"/>
                <a:cs typeface="+mj-cs"/>
              </a:rPr>
              <a:t>Other changes from IPv4</a:t>
            </a:r>
          </a:p>
        </p:txBody>
      </p:sp>
      <p:sp>
        <p:nvSpPr>
          <p:cNvPr id="110595" name="Rectangle 3"/>
          <p:cNvSpPr>
            <a:spLocks noGrp="1" noChangeArrowheads="1"/>
          </p:cNvSpPr>
          <p:nvPr>
            <p:ph type="body" idx="1"/>
          </p:nvPr>
        </p:nvSpPr>
        <p:spPr/>
        <p:txBody>
          <a:bodyPr/>
          <a:lstStyle/>
          <a:p>
            <a:r>
              <a:rPr lang="en-US" altLang="en-US" i="1">
                <a:solidFill>
                  <a:srgbClr val="CC0000"/>
                </a:solidFill>
              </a:rPr>
              <a:t>checksum</a:t>
            </a:r>
            <a:r>
              <a:rPr lang="en-US" altLang="en-US">
                <a:solidFill>
                  <a:srgbClr val="CC0000"/>
                </a:solidFill>
              </a:rPr>
              <a:t>:</a:t>
            </a:r>
            <a:r>
              <a:rPr lang="en-US" altLang="en-US" i="1"/>
              <a:t> </a:t>
            </a:r>
            <a:r>
              <a:rPr lang="en-US" altLang="en-US"/>
              <a:t>removed entirely to reduce processing time at each hop</a:t>
            </a:r>
          </a:p>
          <a:p>
            <a:r>
              <a:rPr lang="en-US" altLang="en-US" i="1">
                <a:solidFill>
                  <a:srgbClr val="CC0000"/>
                </a:solidFill>
              </a:rPr>
              <a:t>options:</a:t>
            </a:r>
            <a:r>
              <a:rPr lang="en-US" altLang="en-US"/>
              <a:t> allowed, but outside of header, indicated by </a:t>
            </a:r>
            <a:r>
              <a:rPr lang="ja-JP" altLang="en-US"/>
              <a:t>“</a:t>
            </a:r>
            <a:r>
              <a:rPr lang="en-US" altLang="ja-JP"/>
              <a:t>Next Header</a:t>
            </a:r>
            <a:r>
              <a:rPr lang="ja-JP" altLang="en-US"/>
              <a:t>”</a:t>
            </a:r>
            <a:r>
              <a:rPr lang="en-US" altLang="ja-JP"/>
              <a:t> field</a:t>
            </a:r>
          </a:p>
          <a:p>
            <a:r>
              <a:rPr lang="en-US" altLang="en-US" i="1">
                <a:solidFill>
                  <a:srgbClr val="CC0000"/>
                </a:solidFill>
              </a:rPr>
              <a:t>ICMPv6:</a:t>
            </a:r>
            <a:r>
              <a:rPr lang="en-US" altLang="en-US"/>
              <a:t> new version of ICMP</a:t>
            </a:r>
          </a:p>
          <a:p>
            <a:pPr lvl="1"/>
            <a:r>
              <a:rPr lang="en-US" altLang="en-US">
                <a:latin typeface="Gill Sans MT" panose="020B0502020104020203" pitchFamily="34" charset="0"/>
              </a:rPr>
              <a:t>additional message types, e.g. </a:t>
            </a:r>
            <a:r>
              <a:rPr lang="ja-JP" altLang="en-US">
                <a:latin typeface="Gill Sans MT" panose="020B0502020104020203" pitchFamily="34" charset="0"/>
              </a:rPr>
              <a:t>“</a:t>
            </a:r>
            <a:r>
              <a:rPr lang="en-US" altLang="ja-JP">
                <a:latin typeface="Gill Sans MT" panose="020B0502020104020203" pitchFamily="34" charset="0"/>
              </a:rPr>
              <a:t>Packet Too Big</a:t>
            </a:r>
            <a:r>
              <a:rPr lang="ja-JP" altLang="en-US">
                <a:latin typeface="Gill Sans MT" panose="020B0502020104020203" pitchFamily="34" charset="0"/>
              </a:rPr>
              <a:t>”</a:t>
            </a:r>
            <a:endParaRPr lang="en-US" altLang="ja-JP">
              <a:latin typeface="Gill Sans MT" panose="020B0502020104020203" pitchFamily="34" charset="0"/>
            </a:endParaRPr>
          </a:p>
          <a:p>
            <a:pPr lvl="1"/>
            <a:r>
              <a:rPr lang="en-US" altLang="en-US">
                <a:latin typeface="Gill Sans MT" panose="020B0502020104020203" pitchFamily="34" charset="0"/>
              </a:rPr>
              <a:t>multicast group management functions</a:t>
            </a:r>
          </a:p>
        </p:txBody>
      </p:sp>
      <p:sp>
        <p:nvSpPr>
          <p:cNvPr id="110596"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8C52379-F9B0-47EB-948B-B95A599D88E6}" type="slidenum">
              <a:rPr lang="en-US" altLang="en-US" sz="1200">
                <a:latin typeface="Tahoma" panose="020B0604030504040204" pitchFamily="34" charset="0"/>
              </a:rPr>
              <a:pPr/>
              <a:t>60</a:t>
            </a:fld>
            <a:endParaRPr lang="en-US" altLang="en-US" sz="1200">
              <a:latin typeface="Tahoma" panose="020B0604030504040204" pitchFamily="34" charset="0"/>
            </a:endParaRPr>
          </a:p>
        </p:txBody>
      </p:sp>
      <p:sp>
        <p:nvSpPr>
          <p:cNvPr id="110597"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pPr>
              <a:defRPr/>
            </a:pPr>
            <a:r>
              <a:rPr lang="en-US">
                <a:ea typeface="ＭＳ Ｐゴシック" charset="0"/>
                <a:cs typeface="+mj-cs"/>
              </a:rPr>
              <a:t>Transition from IPv4 to IPv6</a:t>
            </a:r>
          </a:p>
        </p:txBody>
      </p:sp>
      <p:sp>
        <p:nvSpPr>
          <p:cNvPr id="111618" name="Rectangle 3"/>
          <p:cNvSpPr>
            <a:spLocks noGrp="1" noChangeArrowheads="1"/>
          </p:cNvSpPr>
          <p:nvPr>
            <p:ph type="body" idx="1"/>
          </p:nvPr>
        </p:nvSpPr>
        <p:spPr>
          <a:xfrm>
            <a:off x="611188" y="1500188"/>
            <a:ext cx="8256587" cy="2487612"/>
          </a:xfrm>
        </p:spPr>
        <p:txBody>
          <a:bodyPr/>
          <a:lstStyle/>
          <a:p>
            <a:pPr>
              <a:lnSpc>
                <a:spcPct val="75000"/>
              </a:lnSpc>
            </a:pPr>
            <a:r>
              <a:rPr lang="en-US" altLang="en-US" dirty="0"/>
              <a:t>not all routers can be upgraded simultaneously</a:t>
            </a:r>
          </a:p>
          <a:p>
            <a:pPr lvl="1">
              <a:lnSpc>
                <a:spcPct val="75000"/>
              </a:lnSpc>
            </a:pPr>
            <a:r>
              <a:rPr lang="en-US" altLang="en-US" sz="2800" dirty="0">
                <a:latin typeface="Gill Sans MT" panose="020B0502020104020203" pitchFamily="34" charset="0"/>
              </a:rPr>
              <a:t>no </a:t>
            </a:r>
            <a:r>
              <a:rPr lang="ja-JP" altLang="en-US" sz="2800" dirty="0">
                <a:latin typeface="Gill Sans MT" panose="020B0502020104020203" pitchFamily="34" charset="0"/>
              </a:rPr>
              <a:t>“</a:t>
            </a:r>
            <a:r>
              <a:rPr lang="en-US" altLang="ja-JP" sz="2800" dirty="0">
                <a:latin typeface="Gill Sans MT" panose="020B0502020104020203" pitchFamily="34" charset="0"/>
              </a:rPr>
              <a:t>flag days</a:t>
            </a:r>
            <a:r>
              <a:rPr lang="ja-JP" altLang="en-US" sz="2800" dirty="0">
                <a:latin typeface="Gill Sans MT" panose="020B0502020104020203" pitchFamily="34" charset="0"/>
              </a:rPr>
              <a:t>”</a:t>
            </a:r>
            <a:endParaRPr lang="en-US" altLang="ja-JP" sz="2800" dirty="0">
              <a:latin typeface="Gill Sans MT" panose="020B0502020104020203" pitchFamily="34" charset="0"/>
            </a:endParaRPr>
          </a:p>
          <a:p>
            <a:pPr lvl="1">
              <a:lnSpc>
                <a:spcPct val="75000"/>
              </a:lnSpc>
            </a:pPr>
            <a:r>
              <a:rPr lang="en-US" altLang="en-US" sz="2800" dirty="0">
                <a:latin typeface="Gill Sans MT" panose="020B0502020104020203" pitchFamily="34" charset="0"/>
              </a:rPr>
              <a:t>how will network operate with mixed IPv4 and IPv6 routers? </a:t>
            </a:r>
          </a:p>
          <a:p>
            <a:r>
              <a:rPr lang="en-US" altLang="en-US" i="1" dirty="0">
                <a:solidFill>
                  <a:srgbClr val="CC0000"/>
                </a:solidFill>
              </a:rPr>
              <a:t>tunneling:</a:t>
            </a:r>
            <a:r>
              <a:rPr lang="en-US" altLang="en-US" dirty="0"/>
              <a:t> IPv6 datagram carried as </a:t>
            </a:r>
            <a:r>
              <a:rPr lang="en-US" altLang="en-US" i="1" dirty="0"/>
              <a:t>payload</a:t>
            </a:r>
            <a:r>
              <a:rPr lang="en-US" altLang="en-US" dirty="0"/>
              <a:t> in IPv4 datagram among IPv4 routers</a:t>
            </a:r>
          </a:p>
        </p:txBody>
      </p:sp>
      <p:pic>
        <p:nvPicPr>
          <p:cNvPr id="111619"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025525"/>
            <a:ext cx="6856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620" name="Group 47"/>
          <p:cNvGrpSpPr>
            <a:grpSpLocks/>
          </p:cNvGrpSpPr>
          <p:nvPr/>
        </p:nvGrpSpPr>
        <p:grpSpPr bwMode="auto">
          <a:xfrm>
            <a:off x="2101850" y="5176838"/>
            <a:ext cx="4854575" cy="473075"/>
            <a:chOff x="1163" y="3504"/>
            <a:chExt cx="3058" cy="298"/>
          </a:xfrm>
        </p:grpSpPr>
        <p:sp>
          <p:nvSpPr>
            <p:cNvPr id="111655" name="Rectangle 26"/>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1656" name="Line 27"/>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57" name="Line 28"/>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58" name="Line 29"/>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59" name="Line 31"/>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0" name="Line 32"/>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1" name="Line 33"/>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2" name="Line 34"/>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3" name="Line 35"/>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4" name="Line 36"/>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5" name="Line 37"/>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6" name="Line 38"/>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7" name="Line 39"/>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8" name="Line 40"/>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69" name="Line 41"/>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70" name="Line 42"/>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11621" name="Text Box 48"/>
          <p:cNvSpPr txBox="1">
            <a:spLocks noChangeArrowheads="1"/>
          </p:cNvSpPr>
          <p:nvPr/>
        </p:nvSpPr>
        <p:spPr bwMode="auto">
          <a:xfrm>
            <a:off x="1597025" y="4375150"/>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IPv4 source, dest addr </a:t>
            </a:r>
          </a:p>
        </p:txBody>
      </p:sp>
      <p:sp>
        <p:nvSpPr>
          <p:cNvPr id="111622" name="Text Box 50"/>
          <p:cNvSpPr txBox="1">
            <a:spLocks noChangeArrowheads="1"/>
          </p:cNvSpPr>
          <p:nvPr/>
        </p:nvSpPr>
        <p:spPr bwMode="auto">
          <a:xfrm>
            <a:off x="1303338" y="4143375"/>
            <a:ext cx="165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IPv4 header fields </a:t>
            </a:r>
          </a:p>
        </p:txBody>
      </p:sp>
      <p:sp>
        <p:nvSpPr>
          <p:cNvPr id="111623" name="Line 55"/>
          <p:cNvSpPr>
            <a:spLocks noChangeShapeType="1"/>
          </p:cNvSpPr>
          <p:nvPr/>
        </p:nvSpPr>
        <p:spPr bwMode="auto">
          <a:xfrm>
            <a:off x="2855913" y="4633913"/>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24" name="Line 56"/>
          <p:cNvSpPr>
            <a:spLocks noChangeShapeType="1"/>
          </p:cNvSpPr>
          <p:nvPr/>
        </p:nvSpPr>
        <p:spPr bwMode="auto">
          <a:xfrm>
            <a:off x="2860675" y="4629150"/>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25" name="Line 57"/>
          <p:cNvSpPr>
            <a:spLocks noChangeShapeType="1"/>
          </p:cNvSpPr>
          <p:nvPr/>
        </p:nvSpPr>
        <p:spPr bwMode="auto">
          <a:xfrm>
            <a:off x="2260600" y="4386263"/>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26" name="Text Box 23"/>
          <p:cNvSpPr txBox="1">
            <a:spLocks noChangeArrowheads="1"/>
          </p:cNvSpPr>
          <p:nvPr/>
        </p:nvSpPr>
        <p:spPr bwMode="auto">
          <a:xfrm>
            <a:off x="3663950" y="6003925"/>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IPv4 datagram</a:t>
            </a:r>
          </a:p>
        </p:txBody>
      </p:sp>
      <p:sp>
        <p:nvSpPr>
          <p:cNvPr id="111627" name="Line 24"/>
          <p:cNvSpPr>
            <a:spLocks noChangeShapeType="1"/>
          </p:cNvSpPr>
          <p:nvPr/>
        </p:nvSpPr>
        <p:spPr bwMode="auto">
          <a:xfrm>
            <a:off x="5284788" y="6192838"/>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1628" name="Line 25"/>
          <p:cNvSpPr>
            <a:spLocks noChangeShapeType="1"/>
          </p:cNvSpPr>
          <p:nvPr/>
        </p:nvSpPr>
        <p:spPr bwMode="auto">
          <a:xfrm flipH="1">
            <a:off x="2095500" y="6192838"/>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8880" name="Text Box 64"/>
          <p:cNvSpPr txBox="1">
            <a:spLocks noChangeArrowheads="1"/>
          </p:cNvSpPr>
          <p:nvPr/>
        </p:nvSpPr>
        <p:spPr bwMode="auto">
          <a:xfrm>
            <a:off x="4384675" y="5654675"/>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IPv6 datagram</a:t>
            </a:r>
          </a:p>
        </p:txBody>
      </p:sp>
      <p:sp>
        <p:nvSpPr>
          <p:cNvPr id="418881" name="Line 65"/>
          <p:cNvSpPr>
            <a:spLocks noChangeShapeType="1"/>
          </p:cNvSpPr>
          <p:nvPr/>
        </p:nvSpPr>
        <p:spPr bwMode="auto">
          <a:xfrm>
            <a:off x="6021388" y="5824538"/>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8882" name="Line 66"/>
          <p:cNvSpPr>
            <a:spLocks noChangeShapeType="1"/>
          </p:cNvSpPr>
          <p:nvPr/>
        </p:nvSpPr>
        <p:spPr bwMode="auto">
          <a:xfrm flipH="1">
            <a:off x="3522663" y="5824538"/>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1632" name="Rectangle 69"/>
          <p:cNvSpPr>
            <a:spLocks noChangeArrowheads="1"/>
          </p:cNvSpPr>
          <p:nvPr/>
        </p:nvSpPr>
        <p:spPr bwMode="auto">
          <a:xfrm>
            <a:off x="3490913" y="5211763"/>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3" name="Group 70"/>
          <p:cNvGrpSpPr>
            <a:grpSpLocks/>
          </p:cNvGrpSpPr>
          <p:nvPr/>
        </p:nvGrpSpPr>
        <p:grpSpPr bwMode="auto">
          <a:xfrm>
            <a:off x="4552950" y="4241800"/>
            <a:ext cx="3379788" cy="1109663"/>
            <a:chOff x="2868" y="2782"/>
            <a:chExt cx="2129" cy="699"/>
          </a:xfrm>
        </p:grpSpPr>
        <p:sp>
          <p:nvSpPr>
            <p:cNvPr id="111653" name="Text Box 51"/>
            <p:cNvSpPr txBox="1">
              <a:spLocks noChangeArrowheads="1"/>
            </p:cNvSpPr>
            <p:nvPr/>
          </p:nvSpPr>
          <p:spPr bwMode="auto">
            <a:xfrm>
              <a:off x="4204" y="2782"/>
              <a:ext cx="7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IPv4 payload </a:t>
              </a:r>
            </a:p>
          </p:txBody>
        </p:sp>
        <p:sp>
          <p:nvSpPr>
            <p:cNvPr id="111654" name="Line 54"/>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71"/>
          <p:cNvGrpSpPr>
            <a:grpSpLocks/>
          </p:cNvGrpSpPr>
          <p:nvPr/>
        </p:nvGrpSpPr>
        <p:grpSpPr bwMode="auto">
          <a:xfrm>
            <a:off x="3506788" y="4146550"/>
            <a:ext cx="3402012" cy="1476375"/>
            <a:chOff x="2280" y="1247"/>
            <a:chExt cx="2143" cy="930"/>
          </a:xfrm>
        </p:grpSpPr>
        <p:sp>
          <p:nvSpPr>
            <p:cNvPr id="111637" name="Rectangle 5"/>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1638" name="Line 8"/>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39" name="Line 9"/>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40" name="Line 10"/>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41" name="Line 11"/>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42" name="Line 12"/>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43" name="Line 13"/>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44" name="Line 14"/>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45" name="Line 15"/>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46" name="Text Box 16"/>
            <p:cNvSpPr txBox="1">
              <a:spLocks noChangeArrowheads="1"/>
            </p:cNvSpPr>
            <p:nvPr/>
          </p:nvSpPr>
          <p:spPr bwMode="auto">
            <a:xfrm>
              <a:off x="2672" y="1557"/>
              <a:ext cx="10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UDP/TCP payload</a:t>
              </a:r>
            </a:p>
          </p:txBody>
        </p:sp>
        <p:sp>
          <p:nvSpPr>
            <p:cNvPr id="111647" name="Text Box 17"/>
            <p:cNvSpPr txBox="1">
              <a:spLocks noChangeArrowheads="1"/>
            </p:cNvSpPr>
            <p:nvPr/>
          </p:nvSpPr>
          <p:spPr bwMode="auto">
            <a:xfrm>
              <a:off x="2500" y="1396"/>
              <a:ext cx="120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400"/>
                <a:t>IPv6 source dest addr</a:t>
              </a:r>
            </a:p>
          </p:txBody>
        </p:sp>
        <p:sp>
          <p:nvSpPr>
            <p:cNvPr id="111648" name="Text Box 18"/>
            <p:cNvSpPr txBox="1">
              <a:spLocks noChangeArrowheads="1"/>
            </p:cNvSpPr>
            <p:nvPr/>
          </p:nvSpPr>
          <p:spPr bwMode="auto">
            <a:xfrm>
              <a:off x="2314" y="1247"/>
              <a:ext cx="101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400"/>
                <a:t>IPv6 header fields</a:t>
              </a:r>
            </a:p>
          </p:txBody>
        </p:sp>
        <p:sp>
          <p:nvSpPr>
            <p:cNvPr id="111649" name="Line 19"/>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50" name="Line 20"/>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51" name="Line 58"/>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1652" name="Line 59"/>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11635"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B2E816EA-ACA5-4B46-BF9E-6F97D28D4DDF}" type="slidenum">
              <a:rPr lang="en-US" altLang="en-US" sz="1200">
                <a:latin typeface="Tahoma" panose="020B0604030504040204" pitchFamily="34" charset="0"/>
              </a:rPr>
              <a:pPr/>
              <a:t>61</a:t>
            </a:fld>
            <a:endParaRPr lang="en-US" altLang="en-US" sz="1200">
              <a:latin typeface="Tahoma" panose="020B0604030504040204" pitchFamily="34" charset="0"/>
            </a:endParaRPr>
          </a:p>
        </p:txBody>
      </p:sp>
      <p:sp>
        <p:nvSpPr>
          <p:cNvPr id="111636"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418880"/>
                                        </p:tgtEl>
                                        <p:attrNameLst>
                                          <p:attrName>style.visibility</p:attrName>
                                        </p:attrNameLst>
                                      </p:cBhvr>
                                      <p:to>
                                        <p:strVal val="visible"/>
                                      </p:to>
                                    </p:set>
                                    <p:animEffect transition="in" filter="dissolve">
                                      <p:cBhvr>
                                        <p:cTn id="10" dur="500"/>
                                        <p:tgtEl>
                                          <p:spTgt spid="41888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8881"/>
                                        </p:tgtEl>
                                        <p:attrNameLst>
                                          <p:attrName>style.visibility</p:attrName>
                                        </p:attrNameLst>
                                      </p:cBhvr>
                                      <p:to>
                                        <p:strVal val="visible"/>
                                      </p:to>
                                    </p:set>
                                    <p:animEffect transition="in" filter="dissolve">
                                      <p:cBhvr>
                                        <p:cTn id="13" dur="500"/>
                                        <p:tgtEl>
                                          <p:spTgt spid="41888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18882"/>
                                        </p:tgtEl>
                                        <p:attrNameLst>
                                          <p:attrName>style.visibility</p:attrName>
                                        </p:attrNameLst>
                                      </p:cBhvr>
                                      <p:to>
                                        <p:strVal val="visible"/>
                                      </p:to>
                                    </p:set>
                                    <p:animEffect transition="in" filter="dissolve">
                                      <p:cBhvr>
                                        <p:cTn id="16" dur="500"/>
                                        <p:tgtEl>
                                          <p:spTgt spid="418882"/>
                                        </p:tgtEl>
                                      </p:cBhvr>
                                    </p:animEffect>
                                  </p:childTnLst>
                                </p:cTn>
                              </p:par>
                              <p:par>
                                <p:cTn id="17" presetID="9"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80" grpId="0"/>
      <p:bldP spid="418881" grpId="0" animBg="1"/>
      <p:bldP spid="41888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Picture 353"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3" y="966788"/>
            <a:ext cx="2741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2"/>
          <p:cNvSpPr>
            <a:spLocks noGrp="1" noChangeArrowheads="1"/>
          </p:cNvSpPr>
          <p:nvPr>
            <p:ph type="title"/>
          </p:nvPr>
        </p:nvSpPr>
        <p:spPr>
          <a:xfrm>
            <a:off x="307975" y="214313"/>
            <a:ext cx="7772400" cy="990600"/>
          </a:xfrm>
        </p:spPr>
        <p:txBody>
          <a:bodyPr/>
          <a:lstStyle/>
          <a:p>
            <a:pPr>
              <a:defRPr/>
            </a:pPr>
            <a:r>
              <a:rPr lang="en-US">
                <a:ea typeface="ＭＳ Ｐゴシック" charset="0"/>
                <a:cs typeface="+mj-cs"/>
              </a:rPr>
              <a:t>Tunneling</a:t>
            </a:r>
          </a:p>
        </p:txBody>
      </p:sp>
      <p:sp>
        <p:nvSpPr>
          <p:cNvPr id="112643" name="Text Box 76"/>
          <p:cNvSpPr txBox="1">
            <a:spLocks noChangeArrowheads="1"/>
          </p:cNvSpPr>
          <p:nvPr/>
        </p:nvSpPr>
        <p:spPr bwMode="auto">
          <a:xfrm>
            <a:off x="309563" y="2597150"/>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physical view:</a:t>
            </a:r>
          </a:p>
        </p:txBody>
      </p:sp>
      <p:sp>
        <p:nvSpPr>
          <p:cNvPr id="112644" name="Line 147"/>
          <p:cNvSpPr>
            <a:spLocks noChangeShapeType="1"/>
          </p:cNvSpPr>
          <p:nvPr/>
        </p:nvSpPr>
        <p:spPr bwMode="auto">
          <a:xfrm flipV="1">
            <a:off x="3895725" y="2868613"/>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2645" name="Text Box 180"/>
          <p:cNvSpPr txBox="1">
            <a:spLocks noChangeArrowheads="1"/>
          </p:cNvSpPr>
          <p:nvPr/>
        </p:nvSpPr>
        <p:spPr bwMode="auto">
          <a:xfrm>
            <a:off x="4227513" y="299243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rgbClr val="CC0000"/>
                </a:solidFill>
              </a:rPr>
              <a:t>IPv4</a:t>
            </a:r>
          </a:p>
        </p:txBody>
      </p:sp>
      <p:sp>
        <p:nvSpPr>
          <p:cNvPr id="112646" name="Text Box 181"/>
          <p:cNvSpPr txBox="1">
            <a:spLocks noChangeArrowheads="1"/>
          </p:cNvSpPr>
          <p:nvPr/>
        </p:nvSpPr>
        <p:spPr bwMode="auto">
          <a:xfrm>
            <a:off x="5221288" y="2994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rgbClr val="CC0000"/>
                </a:solidFill>
              </a:rPr>
              <a:t>IPv4</a:t>
            </a:r>
          </a:p>
        </p:txBody>
      </p:sp>
      <p:grpSp>
        <p:nvGrpSpPr>
          <p:cNvPr id="112647" name="Group 254"/>
          <p:cNvGrpSpPr>
            <a:grpSpLocks/>
          </p:cNvGrpSpPr>
          <p:nvPr/>
        </p:nvGrpSpPr>
        <p:grpSpPr bwMode="auto">
          <a:xfrm>
            <a:off x="4230688" y="2703513"/>
            <a:ext cx="693737" cy="338137"/>
            <a:chOff x="4396" y="1245"/>
            <a:chExt cx="672" cy="248"/>
          </a:xfrm>
        </p:grpSpPr>
        <p:sp>
          <p:nvSpPr>
            <p:cNvPr id="112761"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762"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763"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764" name="Group 258"/>
            <p:cNvGrpSpPr>
              <a:grpSpLocks/>
            </p:cNvGrpSpPr>
            <p:nvPr/>
          </p:nvGrpSpPr>
          <p:grpSpPr bwMode="auto">
            <a:xfrm>
              <a:off x="4530" y="1287"/>
              <a:ext cx="377" cy="75"/>
              <a:chOff x="2468" y="1332"/>
              <a:chExt cx="310" cy="60"/>
            </a:xfrm>
          </p:grpSpPr>
          <p:sp>
            <p:nvSpPr>
              <p:cNvPr id="112767" name="Freeform 25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en-US"/>
              </a:p>
            </p:txBody>
          </p:sp>
          <p:sp>
            <p:nvSpPr>
              <p:cNvPr id="112768" name="Freeform 26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en-US"/>
              </a:p>
            </p:txBody>
          </p:sp>
        </p:grpSp>
        <p:sp>
          <p:nvSpPr>
            <p:cNvPr id="112765" name="Line 26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6" name="Line 26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648" name="Group 328"/>
          <p:cNvGrpSpPr>
            <a:grpSpLocks/>
          </p:cNvGrpSpPr>
          <p:nvPr/>
        </p:nvGrpSpPr>
        <p:grpSpPr bwMode="auto">
          <a:xfrm>
            <a:off x="2163763" y="2360613"/>
            <a:ext cx="1728787" cy="965200"/>
            <a:chOff x="1363" y="1403"/>
            <a:chExt cx="1089" cy="608"/>
          </a:xfrm>
        </p:grpSpPr>
        <p:sp>
          <p:nvSpPr>
            <p:cNvPr id="112738" name="Text Box 92"/>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A</a:t>
              </a:r>
            </a:p>
          </p:txBody>
        </p:sp>
        <p:sp>
          <p:nvSpPr>
            <p:cNvPr id="112739" name="Text Box 108"/>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B</a:t>
              </a:r>
            </a:p>
          </p:txBody>
        </p:sp>
        <p:sp>
          <p:nvSpPr>
            <p:cNvPr id="112740" name="Line 141"/>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2741" name="Text Box 143"/>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sp>
          <p:nvSpPr>
            <p:cNvPr id="112742" name="Text Box 144"/>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grpSp>
          <p:nvGrpSpPr>
            <p:cNvPr id="112743" name="Group 245"/>
            <p:cNvGrpSpPr>
              <a:grpSpLocks/>
            </p:cNvGrpSpPr>
            <p:nvPr/>
          </p:nvGrpSpPr>
          <p:grpSpPr bwMode="auto">
            <a:xfrm>
              <a:off x="1363" y="1621"/>
              <a:ext cx="437" cy="213"/>
              <a:chOff x="4396" y="1245"/>
              <a:chExt cx="672" cy="248"/>
            </a:xfrm>
          </p:grpSpPr>
          <p:sp>
            <p:nvSpPr>
              <p:cNvPr id="11275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75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75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756" name="Group 249"/>
              <p:cNvGrpSpPr>
                <a:grpSpLocks/>
              </p:cNvGrpSpPr>
              <p:nvPr/>
            </p:nvGrpSpPr>
            <p:grpSpPr bwMode="auto">
              <a:xfrm>
                <a:off x="4530" y="1287"/>
                <a:ext cx="377" cy="75"/>
                <a:chOff x="2468" y="1332"/>
                <a:chExt cx="310" cy="60"/>
              </a:xfrm>
            </p:grpSpPr>
            <p:sp>
              <p:nvSpPr>
                <p:cNvPr id="112759" name="Freeform 25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60" name="Freeform 25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757" name="Line 25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8" name="Line 25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744" name="Group 263"/>
            <p:cNvGrpSpPr>
              <a:grpSpLocks/>
            </p:cNvGrpSpPr>
            <p:nvPr/>
          </p:nvGrpSpPr>
          <p:grpSpPr bwMode="auto">
            <a:xfrm>
              <a:off x="2015" y="1617"/>
              <a:ext cx="437" cy="213"/>
              <a:chOff x="4396" y="1245"/>
              <a:chExt cx="672" cy="248"/>
            </a:xfrm>
          </p:grpSpPr>
          <p:sp>
            <p:nvSpPr>
              <p:cNvPr id="11274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74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74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748" name="Group 267"/>
              <p:cNvGrpSpPr>
                <a:grpSpLocks/>
              </p:cNvGrpSpPr>
              <p:nvPr/>
            </p:nvGrpSpPr>
            <p:grpSpPr bwMode="auto">
              <a:xfrm>
                <a:off x="4530" y="1287"/>
                <a:ext cx="377" cy="75"/>
                <a:chOff x="2468" y="1332"/>
                <a:chExt cx="310" cy="60"/>
              </a:xfrm>
            </p:grpSpPr>
            <p:sp>
              <p:nvSpPr>
                <p:cNvPr id="112751" name="Freeform 26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52" name="Freeform 26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749" name="Line 270"/>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0" name="Line 271"/>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12649" name="Group 272"/>
          <p:cNvGrpSpPr>
            <a:grpSpLocks/>
          </p:cNvGrpSpPr>
          <p:nvPr/>
        </p:nvGrpSpPr>
        <p:grpSpPr bwMode="auto">
          <a:xfrm>
            <a:off x="5195888" y="2706688"/>
            <a:ext cx="693737" cy="338137"/>
            <a:chOff x="4396" y="1245"/>
            <a:chExt cx="672" cy="248"/>
          </a:xfrm>
        </p:grpSpPr>
        <p:sp>
          <p:nvSpPr>
            <p:cNvPr id="112730"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731"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732"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733" name="Group 276"/>
            <p:cNvGrpSpPr>
              <a:grpSpLocks/>
            </p:cNvGrpSpPr>
            <p:nvPr/>
          </p:nvGrpSpPr>
          <p:grpSpPr bwMode="auto">
            <a:xfrm>
              <a:off x="4530" y="1287"/>
              <a:ext cx="377" cy="75"/>
              <a:chOff x="2468" y="1332"/>
              <a:chExt cx="310" cy="60"/>
            </a:xfrm>
          </p:grpSpPr>
          <p:sp>
            <p:nvSpPr>
              <p:cNvPr id="112736" name="Freeform 27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en-US"/>
              </a:p>
            </p:txBody>
          </p:sp>
          <p:sp>
            <p:nvSpPr>
              <p:cNvPr id="112737" name="Freeform 27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en-US"/>
              </a:p>
            </p:txBody>
          </p:sp>
        </p:grpSp>
        <p:sp>
          <p:nvSpPr>
            <p:cNvPr id="112734" name="Line 279"/>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35" name="Line 280"/>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650" name="Group 303"/>
          <p:cNvGrpSpPr>
            <a:grpSpLocks/>
          </p:cNvGrpSpPr>
          <p:nvPr/>
        </p:nvGrpSpPr>
        <p:grpSpPr bwMode="auto">
          <a:xfrm>
            <a:off x="6202363" y="2362200"/>
            <a:ext cx="1668462" cy="958850"/>
            <a:chOff x="3907" y="1404"/>
            <a:chExt cx="1051" cy="604"/>
          </a:xfrm>
        </p:grpSpPr>
        <p:sp>
          <p:nvSpPr>
            <p:cNvPr id="112707" name="Text Box 50"/>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E</a:t>
              </a:r>
            </a:p>
          </p:txBody>
        </p:sp>
        <p:sp>
          <p:nvSpPr>
            <p:cNvPr id="112708" name="Line 14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2709" name="Text Box 145"/>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sp>
          <p:nvSpPr>
            <p:cNvPr id="112710" name="Text Box 146"/>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grpSp>
          <p:nvGrpSpPr>
            <p:cNvPr id="112711" name="Group 281"/>
            <p:cNvGrpSpPr>
              <a:grpSpLocks/>
            </p:cNvGrpSpPr>
            <p:nvPr/>
          </p:nvGrpSpPr>
          <p:grpSpPr bwMode="auto">
            <a:xfrm>
              <a:off x="3907" y="1621"/>
              <a:ext cx="437" cy="213"/>
              <a:chOff x="4396" y="1245"/>
              <a:chExt cx="672" cy="248"/>
            </a:xfrm>
          </p:grpSpPr>
          <p:sp>
            <p:nvSpPr>
              <p:cNvPr id="11272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72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72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725" name="Group 285"/>
              <p:cNvGrpSpPr>
                <a:grpSpLocks/>
              </p:cNvGrpSpPr>
              <p:nvPr/>
            </p:nvGrpSpPr>
            <p:grpSpPr bwMode="auto">
              <a:xfrm>
                <a:off x="4530" y="1287"/>
                <a:ext cx="377" cy="75"/>
                <a:chOff x="2468" y="1332"/>
                <a:chExt cx="310" cy="60"/>
              </a:xfrm>
            </p:grpSpPr>
            <p:sp>
              <p:nvSpPr>
                <p:cNvPr id="112728" name="Freeform 28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29" name="Freeform 28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726" name="Line 288"/>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7" name="Line 289"/>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712" name="Group 290"/>
            <p:cNvGrpSpPr>
              <a:grpSpLocks/>
            </p:cNvGrpSpPr>
            <p:nvPr/>
          </p:nvGrpSpPr>
          <p:grpSpPr bwMode="auto">
            <a:xfrm>
              <a:off x="4521" y="1619"/>
              <a:ext cx="437" cy="213"/>
              <a:chOff x="4396" y="1245"/>
              <a:chExt cx="672" cy="248"/>
            </a:xfrm>
          </p:grpSpPr>
          <p:sp>
            <p:nvSpPr>
              <p:cNvPr id="11271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71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71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717" name="Group 294"/>
              <p:cNvGrpSpPr>
                <a:grpSpLocks/>
              </p:cNvGrpSpPr>
              <p:nvPr/>
            </p:nvGrpSpPr>
            <p:grpSpPr bwMode="auto">
              <a:xfrm>
                <a:off x="4530" y="1287"/>
                <a:ext cx="377" cy="75"/>
                <a:chOff x="2468" y="1332"/>
                <a:chExt cx="310" cy="60"/>
              </a:xfrm>
            </p:grpSpPr>
            <p:sp>
              <p:nvSpPr>
                <p:cNvPr id="112720" name="Freeform 29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21" name="Freeform 29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718" name="Line 297"/>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19" name="Line 298"/>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13" name="Text Box 299"/>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F</a:t>
              </a:r>
            </a:p>
          </p:txBody>
        </p:sp>
      </p:grpSp>
      <p:sp>
        <p:nvSpPr>
          <p:cNvPr id="112651" name="Text Box 300"/>
          <p:cNvSpPr txBox="1">
            <a:spLocks noChangeArrowheads="1"/>
          </p:cNvSpPr>
          <p:nvPr/>
        </p:nvSpPr>
        <p:spPr bwMode="auto">
          <a:xfrm>
            <a:off x="4386263" y="235585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C</a:t>
            </a:r>
          </a:p>
        </p:txBody>
      </p:sp>
      <p:sp>
        <p:nvSpPr>
          <p:cNvPr id="112652" name="Text Box 301"/>
          <p:cNvSpPr txBox="1">
            <a:spLocks noChangeArrowheads="1"/>
          </p:cNvSpPr>
          <p:nvPr/>
        </p:nvSpPr>
        <p:spPr bwMode="auto">
          <a:xfrm>
            <a:off x="5362575" y="235902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D</a:t>
            </a:r>
          </a:p>
        </p:txBody>
      </p:sp>
      <p:grpSp>
        <p:nvGrpSpPr>
          <p:cNvPr id="16" name="Group 354"/>
          <p:cNvGrpSpPr>
            <a:grpSpLocks/>
          </p:cNvGrpSpPr>
          <p:nvPr/>
        </p:nvGrpSpPr>
        <p:grpSpPr bwMode="auto">
          <a:xfrm>
            <a:off x="458788" y="1216025"/>
            <a:ext cx="7418387" cy="979488"/>
            <a:chOff x="289" y="766"/>
            <a:chExt cx="4673" cy="617"/>
          </a:xfrm>
        </p:grpSpPr>
        <p:sp>
          <p:nvSpPr>
            <p:cNvPr id="112656" name="Rectangle 67"/>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2657" name="Text Box 75"/>
            <p:cNvSpPr txBox="1">
              <a:spLocks noChangeArrowheads="1"/>
            </p:cNvSpPr>
            <p:nvPr/>
          </p:nvSpPr>
          <p:spPr bwMode="auto">
            <a:xfrm>
              <a:off x="289" y="97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logical view:</a:t>
              </a:r>
            </a:p>
          </p:txBody>
        </p:sp>
        <p:sp>
          <p:nvSpPr>
            <p:cNvPr id="112658" name="Text Box 244"/>
            <p:cNvSpPr txBox="1">
              <a:spLocks noChangeArrowheads="1"/>
            </p:cNvSpPr>
            <p:nvPr/>
          </p:nvSpPr>
          <p:spPr bwMode="auto">
            <a:xfrm>
              <a:off x="2494" y="766"/>
              <a:ext cx="1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600" i="1">
                  <a:solidFill>
                    <a:srgbClr val="CC0000"/>
                  </a:solidFill>
                </a:rPr>
                <a:t>IPv4 tunnel </a:t>
              </a:r>
            </a:p>
            <a:p>
              <a:pPr algn="ctr">
                <a:lnSpc>
                  <a:spcPct val="85000"/>
                </a:lnSpc>
              </a:pPr>
              <a:r>
                <a:rPr lang="en-US" altLang="en-US" sz="1600" i="1">
                  <a:solidFill>
                    <a:srgbClr val="CC0000"/>
                  </a:solidFill>
                </a:rPr>
                <a:t>connecting IPv6 routers</a:t>
              </a:r>
            </a:p>
          </p:txBody>
        </p:sp>
        <p:grpSp>
          <p:nvGrpSpPr>
            <p:cNvPr id="112659" name="Group 304"/>
            <p:cNvGrpSpPr>
              <a:grpSpLocks/>
            </p:cNvGrpSpPr>
            <p:nvPr/>
          </p:nvGrpSpPr>
          <p:grpSpPr bwMode="auto">
            <a:xfrm>
              <a:off x="3911" y="779"/>
              <a:ext cx="1051" cy="604"/>
              <a:chOff x="3907" y="1404"/>
              <a:chExt cx="1051" cy="604"/>
            </a:xfrm>
          </p:grpSpPr>
          <p:sp>
            <p:nvSpPr>
              <p:cNvPr id="112684" name="Text Box 305"/>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E</a:t>
                </a:r>
              </a:p>
            </p:txBody>
          </p:sp>
          <p:sp>
            <p:nvSpPr>
              <p:cNvPr id="112685" name="Line 306"/>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2686" name="Text Box 307"/>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sp>
            <p:nvSpPr>
              <p:cNvPr id="112687" name="Text Box 308"/>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grpSp>
            <p:nvGrpSpPr>
              <p:cNvPr id="112688" name="Group 309"/>
              <p:cNvGrpSpPr>
                <a:grpSpLocks/>
              </p:cNvGrpSpPr>
              <p:nvPr/>
            </p:nvGrpSpPr>
            <p:grpSpPr bwMode="auto">
              <a:xfrm>
                <a:off x="3907" y="1621"/>
                <a:ext cx="437" cy="213"/>
                <a:chOff x="4396" y="1245"/>
                <a:chExt cx="672" cy="248"/>
              </a:xfrm>
            </p:grpSpPr>
            <p:sp>
              <p:nvSpPr>
                <p:cNvPr id="11269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70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70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702" name="Group 313"/>
                <p:cNvGrpSpPr>
                  <a:grpSpLocks/>
                </p:cNvGrpSpPr>
                <p:nvPr/>
              </p:nvGrpSpPr>
              <p:grpSpPr bwMode="auto">
                <a:xfrm>
                  <a:off x="4530" y="1287"/>
                  <a:ext cx="377" cy="75"/>
                  <a:chOff x="2468" y="1332"/>
                  <a:chExt cx="310" cy="60"/>
                </a:xfrm>
              </p:grpSpPr>
              <p:sp>
                <p:nvSpPr>
                  <p:cNvPr id="112705" name="Freeform 31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06" name="Freeform 31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703" name="Line 316"/>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04" name="Line 317"/>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689" name="Group 318"/>
              <p:cNvGrpSpPr>
                <a:grpSpLocks/>
              </p:cNvGrpSpPr>
              <p:nvPr/>
            </p:nvGrpSpPr>
            <p:grpSpPr bwMode="auto">
              <a:xfrm>
                <a:off x="4521" y="1619"/>
                <a:ext cx="437" cy="213"/>
                <a:chOff x="4396" y="1245"/>
                <a:chExt cx="672" cy="248"/>
              </a:xfrm>
            </p:grpSpPr>
            <p:sp>
              <p:nvSpPr>
                <p:cNvPr id="11269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69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69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694" name="Group 322"/>
                <p:cNvGrpSpPr>
                  <a:grpSpLocks/>
                </p:cNvGrpSpPr>
                <p:nvPr/>
              </p:nvGrpSpPr>
              <p:grpSpPr bwMode="auto">
                <a:xfrm>
                  <a:off x="4530" y="1287"/>
                  <a:ext cx="377" cy="75"/>
                  <a:chOff x="2468" y="1332"/>
                  <a:chExt cx="310" cy="60"/>
                </a:xfrm>
              </p:grpSpPr>
              <p:sp>
                <p:nvSpPr>
                  <p:cNvPr id="112697" name="Freeform 32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98" name="Freeform 32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695" name="Line 325"/>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96" name="Line 326"/>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90" name="Text Box 327"/>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F</a:t>
                </a:r>
              </a:p>
            </p:txBody>
          </p:sp>
        </p:grpSp>
        <p:grpSp>
          <p:nvGrpSpPr>
            <p:cNvPr id="112660" name="Group 329"/>
            <p:cNvGrpSpPr>
              <a:grpSpLocks/>
            </p:cNvGrpSpPr>
            <p:nvPr/>
          </p:nvGrpSpPr>
          <p:grpSpPr bwMode="auto">
            <a:xfrm>
              <a:off x="1361" y="771"/>
              <a:ext cx="1089" cy="608"/>
              <a:chOff x="1363" y="1403"/>
              <a:chExt cx="1089" cy="608"/>
            </a:xfrm>
          </p:grpSpPr>
          <p:sp>
            <p:nvSpPr>
              <p:cNvPr id="112661" name="Text Box 330"/>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A</a:t>
                </a:r>
              </a:p>
            </p:txBody>
          </p:sp>
          <p:sp>
            <p:nvSpPr>
              <p:cNvPr id="112662" name="Text Box 331"/>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B</a:t>
                </a:r>
              </a:p>
            </p:txBody>
          </p:sp>
          <p:sp>
            <p:nvSpPr>
              <p:cNvPr id="112663" name="Line 332"/>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2664" name="Text Box 333"/>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sp>
            <p:nvSpPr>
              <p:cNvPr id="112665" name="Text Box 334"/>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grpSp>
            <p:nvGrpSpPr>
              <p:cNvPr id="112666" name="Group 335"/>
              <p:cNvGrpSpPr>
                <a:grpSpLocks/>
              </p:cNvGrpSpPr>
              <p:nvPr/>
            </p:nvGrpSpPr>
            <p:grpSpPr bwMode="auto">
              <a:xfrm>
                <a:off x="1363" y="1621"/>
                <a:ext cx="437" cy="213"/>
                <a:chOff x="4396" y="1245"/>
                <a:chExt cx="672" cy="248"/>
              </a:xfrm>
            </p:grpSpPr>
            <p:sp>
              <p:nvSpPr>
                <p:cNvPr id="11267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67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67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679" name="Group 339"/>
                <p:cNvGrpSpPr>
                  <a:grpSpLocks/>
                </p:cNvGrpSpPr>
                <p:nvPr/>
              </p:nvGrpSpPr>
              <p:grpSpPr bwMode="auto">
                <a:xfrm>
                  <a:off x="4530" y="1287"/>
                  <a:ext cx="377" cy="75"/>
                  <a:chOff x="2468" y="1332"/>
                  <a:chExt cx="310" cy="60"/>
                </a:xfrm>
              </p:grpSpPr>
              <p:sp>
                <p:nvSpPr>
                  <p:cNvPr id="112682" name="Freeform 34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83" name="Freeform 34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680" name="Line 34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81" name="Line 34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2667" name="Group 344"/>
              <p:cNvGrpSpPr>
                <a:grpSpLocks/>
              </p:cNvGrpSpPr>
              <p:nvPr/>
            </p:nvGrpSpPr>
            <p:grpSpPr bwMode="auto">
              <a:xfrm>
                <a:off x="2015" y="1617"/>
                <a:ext cx="437" cy="213"/>
                <a:chOff x="4396" y="1245"/>
                <a:chExt cx="672" cy="248"/>
              </a:xfrm>
            </p:grpSpPr>
            <p:sp>
              <p:nvSpPr>
                <p:cNvPr id="11266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266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267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2671" name="Group 348"/>
                <p:cNvGrpSpPr>
                  <a:grpSpLocks/>
                </p:cNvGrpSpPr>
                <p:nvPr/>
              </p:nvGrpSpPr>
              <p:grpSpPr bwMode="auto">
                <a:xfrm>
                  <a:off x="4530" y="1287"/>
                  <a:ext cx="377" cy="75"/>
                  <a:chOff x="2468" y="1332"/>
                  <a:chExt cx="310" cy="60"/>
                </a:xfrm>
              </p:grpSpPr>
              <p:sp>
                <p:nvSpPr>
                  <p:cNvPr id="112674" name="Freeform 34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75" name="Freeform 35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2672" name="Line 35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3" name="Line 35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2654"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EF012DC7-BD25-4720-99CB-CB75AF4BB289}" type="slidenum">
              <a:rPr lang="en-US" altLang="en-US" sz="1200">
                <a:latin typeface="Tahoma" panose="020B0604030504040204" pitchFamily="34" charset="0"/>
              </a:rPr>
              <a:pPr/>
              <a:t>62</a:t>
            </a:fld>
            <a:endParaRPr lang="en-US" altLang="en-US" sz="1200">
              <a:latin typeface="Tahoma" panose="020B0604030504040204" pitchFamily="34" charset="0"/>
            </a:endParaRPr>
          </a:p>
        </p:txBody>
      </p:sp>
      <p:sp>
        <p:nvSpPr>
          <p:cNvPr id="112655"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2"/>
          <p:cNvGrpSpPr>
            <a:grpSpLocks/>
          </p:cNvGrpSpPr>
          <p:nvPr/>
        </p:nvGrpSpPr>
        <p:grpSpPr bwMode="auto">
          <a:xfrm>
            <a:off x="2557463" y="3384550"/>
            <a:ext cx="817562" cy="2981325"/>
            <a:chOff x="1611" y="2132"/>
            <a:chExt cx="515" cy="1878"/>
          </a:xfrm>
        </p:grpSpPr>
        <p:grpSp>
          <p:nvGrpSpPr>
            <p:cNvPr id="113821" name="Group 212"/>
            <p:cNvGrpSpPr>
              <a:grpSpLocks/>
            </p:cNvGrpSpPr>
            <p:nvPr/>
          </p:nvGrpSpPr>
          <p:grpSpPr bwMode="auto">
            <a:xfrm>
              <a:off x="1625" y="2200"/>
              <a:ext cx="471" cy="908"/>
              <a:chOff x="643" y="2144"/>
              <a:chExt cx="471" cy="908"/>
            </a:xfrm>
          </p:grpSpPr>
          <p:sp>
            <p:nvSpPr>
              <p:cNvPr id="113825" name="Rectangle 183"/>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3826" name="Text Box 184"/>
              <p:cNvSpPr txBox="1">
                <a:spLocks noChangeArrowheads="1"/>
              </p:cNvSpPr>
              <p:nvPr/>
            </p:nvSpPr>
            <p:spPr bwMode="auto">
              <a:xfrm>
                <a:off x="643" y="2169"/>
                <a:ext cx="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flow: X</a:t>
                </a:r>
              </a:p>
              <a:p>
                <a:r>
                  <a:rPr lang="en-US" altLang="en-US" sz="1400"/>
                  <a:t>src: A</a:t>
                </a:r>
              </a:p>
              <a:p>
                <a:r>
                  <a:rPr lang="en-US" altLang="en-US" sz="1400"/>
                  <a:t>dest: F</a:t>
                </a:r>
              </a:p>
              <a:p>
                <a:endParaRPr lang="en-US" altLang="en-US" sz="1400"/>
              </a:p>
              <a:p>
                <a:endParaRPr lang="en-US" altLang="en-US" sz="1400"/>
              </a:p>
              <a:p>
                <a:r>
                  <a:rPr lang="en-US" altLang="en-US" sz="1400"/>
                  <a:t>data</a:t>
                </a:r>
              </a:p>
            </p:txBody>
          </p:sp>
        </p:grpSp>
        <p:sp>
          <p:nvSpPr>
            <p:cNvPr id="113822" name="Line 194"/>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823" name="Text Box 204"/>
            <p:cNvSpPr txBox="1">
              <a:spLocks noChangeArrowheads="1"/>
            </p:cNvSpPr>
            <p:nvPr/>
          </p:nvSpPr>
          <p:spPr bwMode="auto">
            <a:xfrm>
              <a:off x="1611" y="3690"/>
              <a:ext cx="5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600"/>
                <a:t>A-to-B:</a:t>
              </a:r>
            </a:p>
            <a:p>
              <a:pPr algn="ctr">
                <a:lnSpc>
                  <a:spcPct val="85000"/>
                </a:lnSpc>
              </a:pPr>
              <a:r>
                <a:rPr lang="en-US" altLang="en-US" sz="1600"/>
                <a:t>IPv6</a:t>
              </a:r>
            </a:p>
          </p:txBody>
        </p:sp>
        <p:sp>
          <p:nvSpPr>
            <p:cNvPr id="113824" name="Line 205"/>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353"/>
          <p:cNvGrpSpPr>
            <a:grpSpLocks/>
          </p:cNvGrpSpPr>
          <p:nvPr/>
        </p:nvGrpSpPr>
        <p:grpSpPr bwMode="auto">
          <a:xfrm>
            <a:off x="3532188" y="3376613"/>
            <a:ext cx="1185862" cy="3319462"/>
            <a:chOff x="2225" y="2127"/>
            <a:chExt cx="747" cy="2091"/>
          </a:xfrm>
        </p:grpSpPr>
        <p:grpSp>
          <p:nvGrpSpPr>
            <p:cNvPr id="113812" name="Group 216"/>
            <p:cNvGrpSpPr>
              <a:grpSpLocks/>
            </p:cNvGrpSpPr>
            <p:nvPr/>
          </p:nvGrpSpPr>
          <p:grpSpPr bwMode="auto">
            <a:xfrm>
              <a:off x="2225" y="2194"/>
              <a:ext cx="620" cy="1388"/>
              <a:chOff x="441" y="2082"/>
              <a:chExt cx="620" cy="1388"/>
            </a:xfrm>
          </p:grpSpPr>
          <p:sp>
            <p:nvSpPr>
              <p:cNvPr id="113816" name="Rectangle 189"/>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113817" name="Group 190"/>
              <p:cNvGrpSpPr>
                <a:grpSpLocks/>
              </p:cNvGrpSpPr>
              <p:nvPr/>
            </p:nvGrpSpPr>
            <p:grpSpPr bwMode="auto">
              <a:xfrm>
                <a:off x="499" y="2471"/>
                <a:ext cx="489" cy="908"/>
                <a:chOff x="4869" y="143"/>
                <a:chExt cx="489" cy="908"/>
              </a:xfrm>
            </p:grpSpPr>
            <p:sp>
              <p:nvSpPr>
                <p:cNvPr id="113819" name="Rectangle 191"/>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3820" name="Text Box 192"/>
                <p:cNvSpPr txBox="1">
                  <a:spLocks noChangeArrowheads="1"/>
                </p:cNvSpPr>
                <p:nvPr/>
              </p:nvSpPr>
              <p:spPr bwMode="auto">
                <a:xfrm>
                  <a:off x="4869" y="161"/>
                  <a:ext cx="489"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Flow: X</a:t>
                  </a:r>
                </a:p>
                <a:p>
                  <a:r>
                    <a:rPr lang="en-US" altLang="en-US" sz="1400"/>
                    <a:t>Src: A</a:t>
                  </a:r>
                </a:p>
                <a:p>
                  <a:r>
                    <a:rPr lang="en-US" altLang="en-US" sz="1400"/>
                    <a:t>Dest: F</a:t>
                  </a:r>
                </a:p>
                <a:p>
                  <a:endParaRPr lang="en-US" altLang="en-US" sz="1400"/>
                </a:p>
                <a:p>
                  <a:endParaRPr lang="en-US" altLang="en-US" sz="1400"/>
                </a:p>
                <a:p>
                  <a:r>
                    <a:rPr lang="en-US" altLang="en-US" sz="1400"/>
                    <a:t>data</a:t>
                  </a:r>
                </a:p>
              </p:txBody>
            </p:sp>
          </p:grpSp>
          <p:sp>
            <p:nvSpPr>
              <p:cNvPr id="113818" name="Text Box 193"/>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bg1"/>
                    </a:solidFill>
                  </a:rPr>
                  <a:t>src:B</a:t>
                </a:r>
              </a:p>
              <a:p>
                <a:r>
                  <a:rPr lang="en-US" altLang="en-US" sz="1800">
                    <a:solidFill>
                      <a:schemeClr val="bg1"/>
                    </a:solidFill>
                  </a:rPr>
                  <a:t>dest: E</a:t>
                </a:r>
              </a:p>
            </p:txBody>
          </p:sp>
        </p:grpSp>
        <p:sp>
          <p:nvSpPr>
            <p:cNvPr id="113813" name="Line 195"/>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814" name="Text Box 208"/>
            <p:cNvSpPr txBox="1">
              <a:spLocks noChangeArrowheads="1"/>
            </p:cNvSpPr>
            <p:nvPr/>
          </p:nvSpPr>
          <p:spPr bwMode="auto">
            <a:xfrm>
              <a:off x="2231" y="3767"/>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600"/>
                <a:t>B-to-C:</a:t>
              </a:r>
            </a:p>
            <a:p>
              <a:pPr algn="ctr">
                <a:lnSpc>
                  <a:spcPct val="85000"/>
                </a:lnSpc>
              </a:pPr>
              <a:r>
                <a:rPr lang="en-US" altLang="en-US" sz="1600"/>
                <a:t>IPv6 inside</a:t>
              </a:r>
            </a:p>
            <a:p>
              <a:pPr algn="ctr">
                <a:lnSpc>
                  <a:spcPct val="85000"/>
                </a:lnSpc>
              </a:pPr>
              <a:r>
                <a:rPr lang="en-US" altLang="en-US" sz="1600"/>
                <a:t>IPv4</a:t>
              </a:r>
            </a:p>
          </p:txBody>
        </p:sp>
        <p:sp>
          <p:nvSpPr>
            <p:cNvPr id="113815" name="Line 209"/>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7" name="Group 355"/>
          <p:cNvGrpSpPr>
            <a:grpSpLocks/>
          </p:cNvGrpSpPr>
          <p:nvPr/>
        </p:nvGrpSpPr>
        <p:grpSpPr bwMode="auto">
          <a:xfrm>
            <a:off x="6748463" y="3379788"/>
            <a:ext cx="881062" cy="2998787"/>
            <a:chOff x="4251" y="2129"/>
            <a:chExt cx="555" cy="1889"/>
          </a:xfrm>
        </p:grpSpPr>
        <p:sp>
          <p:nvSpPr>
            <p:cNvPr id="113806" name="Line 197"/>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807" name="Text Box 206"/>
            <p:cNvSpPr txBox="1">
              <a:spLocks noChangeArrowheads="1"/>
            </p:cNvSpPr>
            <p:nvPr/>
          </p:nvSpPr>
          <p:spPr bwMode="auto">
            <a:xfrm>
              <a:off x="4298" y="3698"/>
              <a:ext cx="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600"/>
                <a:t>E-to-F:</a:t>
              </a:r>
            </a:p>
            <a:p>
              <a:pPr algn="ctr">
                <a:lnSpc>
                  <a:spcPct val="85000"/>
                </a:lnSpc>
              </a:pPr>
              <a:r>
                <a:rPr lang="en-US" altLang="en-US" sz="1600"/>
                <a:t>IPv6</a:t>
              </a:r>
            </a:p>
          </p:txBody>
        </p:sp>
        <p:sp>
          <p:nvSpPr>
            <p:cNvPr id="113808" name="Line 207"/>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113809" name="Group 213"/>
            <p:cNvGrpSpPr>
              <a:grpSpLocks/>
            </p:cNvGrpSpPr>
            <p:nvPr/>
          </p:nvGrpSpPr>
          <p:grpSpPr bwMode="auto">
            <a:xfrm>
              <a:off x="4251" y="2205"/>
              <a:ext cx="471" cy="908"/>
              <a:chOff x="643" y="2144"/>
              <a:chExt cx="471" cy="908"/>
            </a:xfrm>
          </p:grpSpPr>
          <p:sp>
            <p:nvSpPr>
              <p:cNvPr id="113810" name="Rectangle 214"/>
              <p:cNvSpPr>
                <a:spLocks noChangeArrowheads="1"/>
              </p:cNvSpPr>
              <p:nvPr/>
            </p:nvSpPr>
            <p:spPr bwMode="auto">
              <a:xfrm>
                <a:off x="652" y="2144"/>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3811" name="Text Box 215"/>
              <p:cNvSpPr txBox="1">
                <a:spLocks noChangeArrowheads="1"/>
              </p:cNvSpPr>
              <p:nvPr/>
            </p:nvSpPr>
            <p:spPr bwMode="auto">
              <a:xfrm>
                <a:off x="643" y="2169"/>
                <a:ext cx="457"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flow: X</a:t>
                </a:r>
              </a:p>
              <a:p>
                <a:r>
                  <a:rPr lang="en-US" altLang="en-US" sz="1400"/>
                  <a:t>src: A</a:t>
                </a:r>
              </a:p>
              <a:p>
                <a:r>
                  <a:rPr lang="en-US" altLang="en-US" sz="1400"/>
                  <a:t>dest: F</a:t>
                </a:r>
              </a:p>
              <a:p>
                <a:endParaRPr lang="en-US" altLang="en-US" sz="1400"/>
              </a:p>
              <a:p>
                <a:endParaRPr lang="en-US" altLang="en-US" sz="1400"/>
              </a:p>
              <a:p>
                <a:r>
                  <a:rPr lang="en-US" altLang="en-US" sz="1400"/>
                  <a:t>data</a:t>
                </a:r>
              </a:p>
            </p:txBody>
          </p:sp>
        </p:grpSp>
      </p:grpSp>
      <p:grpSp>
        <p:nvGrpSpPr>
          <p:cNvPr id="9" name="Group 354"/>
          <p:cNvGrpSpPr>
            <a:grpSpLocks/>
          </p:cNvGrpSpPr>
          <p:nvPr/>
        </p:nvGrpSpPr>
        <p:grpSpPr bwMode="auto">
          <a:xfrm>
            <a:off x="5567363" y="3378200"/>
            <a:ext cx="1176337" cy="3330575"/>
            <a:chOff x="3507" y="2128"/>
            <a:chExt cx="741" cy="2098"/>
          </a:xfrm>
        </p:grpSpPr>
        <p:sp>
          <p:nvSpPr>
            <p:cNvPr id="113797" name="Line 196"/>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3798" name="Text Box 210"/>
            <p:cNvSpPr txBox="1">
              <a:spLocks noChangeArrowheads="1"/>
            </p:cNvSpPr>
            <p:nvPr/>
          </p:nvSpPr>
          <p:spPr bwMode="auto">
            <a:xfrm>
              <a:off x="3507" y="3775"/>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600"/>
                <a:t>B-to-C:</a:t>
              </a:r>
            </a:p>
            <a:p>
              <a:pPr algn="ctr">
                <a:lnSpc>
                  <a:spcPct val="85000"/>
                </a:lnSpc>
              </a:pPr>
              <a:r>
                <a:rPr lang="en-US" altLang="en-US" sz="1600"/>
                <a:t>IPv6 inside</a:t>
              </a:r>
            </a:p>
            <a:p>
              <a:pPr algn="ctr">
                <a:lnSpc>
                  <a:spcPct val="85000"/>
                </a:lnSpc>
              </a:pPr>
              <a:r>
                <a:rPr lang="en-US" altLang="en-US" sz="1600"/>
                <a:t>IPv4</a:t>
              </a:r>
            </a:p>
          </p:txBody>
        </p:sp>
        <p:sp>
          <p:nvSpPr>
            <p:cNvPr id="113799" name="Line 211"/>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grpSp>
          <p:nvGrpSpPr>
            <p:cNvPr id="113800" name="Group 217"/>
            <p:cNvGrpSpPr>
              <a:grpSpLocks/>
            </p:cNvGrpSpPr>
            <p:nvPr/>
          </p:nvGrpSpPr>
          <p:grpSpPr bwMode="auto">
            <a:xfrm>
              <a:off x="3521" y="2220"/>
              <a:ext cx="620" cy="1388"/>
              <a:chOff x="441" y="2082"/>
              <a:chExt cx="620" cy="1388"/>
            </a:xfrm>
          </p:grpSpPr>
          <p:sp>
            <p:nvSpPr>
              <p:cNvPr id="113801" name="Rectangle 218"/>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113802" name="Group 219"/>
              <p:cNvGrpSpPr>
                <a:grpSpLocks/>
              </p:cNvGrpSpPr>
              <p:nvPr/>
            </p:nvGrpSpPr>
            <p:grpSpPr bwMode="auto">
              <a:xfrm>
                <a:off x="499" y="2471"/>
                <a:ext cx="489" cy="908"/>
                <a:chOff x="4869" y="143"/>
                <a:chExt cx="489" cy="908"/>
              </a:xfrm>
            </p:grpSpPr>
            <p:sp>
              <p:nvSpPr>
                <p:cNvPr id="113804" name="Rectangle 220"/>
                <p:cNvSpPr>
                  <a:spLocks noChangeArrowheads="1"/>
                </p:cNvSpPr>
                <p:nvPr/>
              </p:nvSpPr>
              <p:spPr bwMode="auto">
                <a:xfrm>
                  <a:off x="4893" y="143"/>
                  <a:ext cx="462" cy="908"/>
                </a:xfrm>
                <a:prstGeom prst="rect">
                  <a:avLst/>
                </a:prstGeom>
                <a:solidFill>
                  <a:srgbClr val="66CC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3805" name="Text Box 221"/>
                <p:cNvSpPr txBox="1">
                  <a:spLocks noChangeArrowheads="1"/>
                </p:cNvSpPr>
                <p:nvPr/>
              </p:nvSpPr>
              <p:spPr bwMode="auto">
                <a:xfrm>
                  <a:off x="4869" y="161"/>
                  <a:ext cx="489"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Flow: X</a:t>
                  </a:r>
                </a:p>
                <a:p>
                  <a:r>
                    <a:rPr lang="en-US" altLang="en-US" sz="1400"/>
                    <a:t>Src: A</a:t>
                  </a:r>
                </a:p>
                <a:p>
                  <a:r>
                    <a:rPr lang="en-US" altLang="en-US" sz="1400"/>
                    <a:t>Dest: F</a:t>
                  </a:r>
                </a:p>
                <a:p>
                  <a:endParaRPr lang="en-US" altLang="en-US" sz="1400"/>
                </a:p>
                <a:p>
                  <a:endParaRPr lang="en-US" altLang="en-US" sz="1400"/>
                </a:p>
                <a:p>
                  <a:r>
                    <a:rPr lang="en-US" altLang="en-US" sz="1400"/>
                    <a:t>data</a:t>
                  </a:r>
                </a:p>
              </p:txBody>
            </p:sp>
          </p:grpSp>
          <p:sp>
            <p:nvSpPr>
              <p:cNvPr id="113803" name="Text Box 222"/>
              <p:cNvSpPr txBox="1">
                <a:spLocks noChangeArrowheads="1"/>
              </p:cNvSpPr>
              <p:nvPr/>
            </p:nvSpPr>
            <p:spPr bwMode="auto">
              <a:xfrm>
                <a:off x="44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bg1"/>
                    </a:solidFill>
                  </a:rPr>
                  <a:t>src:B</a:t>
                </a:r>
              </a:p>
              <a:p>
                <a:r>
                  <a:rPr lang="en-US" altLang="en-US" sz="1800">
                    <a:solidFill>
                      <a:schemeClr val="bg1"/>
                    </a:solidFill>
                  </a:rPr>
                  <a:t>dest: E</a:t>
                </a:r>
              </a:p>
            </p:txBody>
          </p:sp>
        </p:grpSp>
      </p:grpSp>
      <p:sp>
        <p:nvSpPr>
          <p:cNvPr id="113669" name="Text Box 224"/>
          <p:cNvSpPr txBox="1">
            <a:spLocks noChangeArrowheads="1"/>
          </p:cNvSpPr>
          <p:nvPr/>
        </p:nvSpPr>
        <p:spPr bwMode="auto">
          <a:xfrm>
            <a:off x="309563" y="2597150"/>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physical view:</a:t>
            </a:r>
          </a:p>
        </p:txBody>
      </p:sp>
      <p:sp>
        <p:nvSpPr>
          <p:cNvPr id="113670" name="Line 225"/>
          <p:cNvSpPr>
            <a:spLocks noChangeShapeType="1"/>
          </p:cNvSpPr>
          <p:nvPr/>
        </p:nvSpPr>
        <p:spPr bwMode="auto">
          <a:xfrm flipV="1">
            <a:off x="3895725" y="2868613"/>
            <a:ext cx="23256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13671" name="Group 228"/>
          <p:cNvGrpSpPr>
            <a:grpSpLocks/>
          </p:cNvGrpSpPr>
          <p:nvPr/>
        </p:nvGrpSpPr>
        <p:grpSpPr bwMode="auto">
          <a:xfrm>
            <a:off x="4230688" y="2703513"/>
            <a:ext cx="693737" cy="338137"/>
            <a:chOff x="4396" y="1245"/>
            <a:chExt cx="672" cy="248"/>
          </a:xfrm>
        </p:grpSpPr>
        <p:sp>
          <p:nvSpPr>
            <p:cNvPr id="113789"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90"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91"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92" name="Group 232"/>
            <p:cNvGrpSpPr>
              <a:grpSpLocks/>
            </p:cNvGrpSpPr>
            <p:nvPr/>
          </p:nvGrpSpPr>
          <p:grpSpPr bwMode="auto">
            <a:xfrm>
              <a:off x="4530" y="1287"/>
              <a:ext cx="377" cy="75"/>
              <a:chOff x="2468" y="1332"/>
              <a:chExt cx="310" cy="60"/>
            </a:xfrm>
          </p:grpSpPr>
          <p:sp>
            <p:nvSpPr>
              <p:cNvPr id="113795" name="Freeform 23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en-US"/>
              </a:p>
            </p:txBody>
          </p:sp>
          <p:sp>
            <p:nvSpPr>
              <p:cNvPr id="113796" name="Freeform 23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en-US"/>
              </a:p>
            </p:txBody>
          </p:sp>
        </p:grpSp>
        <p:sp>
          <p:nvSpPr>
            <p:cNvPr id="113793" name="Line 235"/>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94" name="Line 236"/>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672" name="Group 237"/>
          <p:cNvGrpSpPr>
            <a:grpSpLocks/>
          </p:cNvGrpSpPr>
          <p:nvPr/>
        </p:nvGrpSpPr>
        <p:grpSpPr bwMode="auto">
          <a:xfrm>
            <a:off x="2163763" y="2360613"/>
            <a:ext cx="1728787" cy="965200"/>
            <a:chOff x="1363" y="1403"/>
            <a:chExt cx="1089" cy="608"/>
          </a:xfrm>
        </p:grpSpPr>
        <p:sp>
          <p:nvSpPr>
            <p:cNvPr id="113766" name="Text Box 238"/>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A</a:t>
              </a:r>
            </a:p>
          </p:txBody>
        </p:sp>
        <p:sp>
          <p:nvSpPr>
            <p:cNvPr id="113767" name="Text Box 239"/>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B</a:t>
              </a:r>
            </a:p>
          </p:txBody>
        </p:sp>
        <p:sp>
          <p:nvSpPr>
            <p:cNvPr id="113768" name="Line 240"/>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69" name="Text Box 241"/>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sp>
          <p:nvSpPr>
            <p:cNvPr id="113770" name="Text Box 242"/>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grpSp>
          <p:nvGrpSpPr>
            <p:cNvPr id="113771" name="Group 243"/>
            <p:cNvGrpSpPr>
              <a:grpSpLocks/>
            </p:cNvGrpSpPr>
            <p:nvPr/>
          </p:nvGrpSpPr>
          <p:grpSpPr bwMode="auto">
            <a:xfrm>
              <a:off x="1363" y="1621"/>
              <a:ext cx="437" cy="213"/>
              <a:chOff x="4396" y="1245"/>
              <a:chExt cx="672" cy="248"/>
            </a:xfrm>
          </p:grpSpPr>
          <p:sp>
            <p:nvSpPr>
              <p:cNvPr id="11378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8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8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84" name="Group 247"/>
              <p:cNvGrpSpPr>
                <a:grpSpLocks/>
              </p:cNvGrpSpPr>
              <p:nvPr/>
            </p:nvGrpSpPr>
            <p:grpSpPr bwMode="auto">
              <a:xfrm>
                <a:off x="4530" y="1287"/>
                <a:ext cx="377" cy="75"/>
                <a:chOff x="2468" y="1332"/>
                <a:chExt cx="310" cy="60"/>
              </a:xfrm>
            </p:grpSpPr>
            <p:sp>
              <p:nvSpPr>
                <p:cNvPr id="113787" name="Freeform 2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88" name="Freeform 2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3785" name="Line 250"/>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86" name="Line 251"/>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772" name="Group 252"/>
            <p:cNvGrpSpPr>
              <a:grpSpLocks/>
            </p:cNvGrpSpPr>
            <p:nvPr/>
          </p:nvGrpSpPr>
          <p:grpSpPr bwMode="auto">
            <a:xfrm>
              <a:off x="2015" y="1617"/>
              <a:ext cx="437" cy="213"/>
              <a:chOff x="4396" y="1245"/>
              <a:chExt cx="672" cy="248"/>
            </a:xfrm>
          </p:grpSpPr>
          <p:sp>
            <p:nvSpPr>
              <p:cNvPr id="11377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7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7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76" name="Group 256"/>
              <p:cNvGrpSpPr>
                <a:grpSpLocks/>
              </p:cNvGrpSpPr>
              <p:nvPr/>
            </p:nvGrpSpPr>
            <p:grpSpPr bwMode="auto">
              <a:xfrm>
                <a:off x="4530" y="1287"/>
                <a:ext cx="377" cy="75"/>
                <a:chOff x="2468" y="1332"/>
                <a:chExt cx="310" cy="60"/>
              </a:xfrm>
            </p:grpSpPr>
            <p:sp>
              <p:nvSpPr>
                <p:cNvPr id="113779" name="Freeform 25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80" name="Freeform 25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3777" name="Line 259"/>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78" name="Line 260"/>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13673" name="Group 261"/>
          <p:cNvGrpSpPr>
            <a:grpSpLocks/>
          </p:cNvGrpSpPr>
          <p:nvPr/>
        </p:nvGrpSpPr>
        <p:grpSpPr bwMode="auto">
          <a:xfrm>
            <a:off x="5195888" y="2706688"/>
            <a:ext cx="693737" cy="338137"/>
            <a:chOff x="4396" y="1245"/>
            <a:chExt cx="672" cy="248"/>
          </a:xfrm>
        </p:grpSpPr>
        <p:sp>
          <p:nvSpPr>
            <p:cNvPr id="113758" name="Oval 407"/>
            <p:cNvSpPr>
              <a:spLocks noChangeArrowheads="1"/>
            </p:cNvSpPr>
            <p:nvPr/>
          </p:nvSpPr>
          <p:spPr bwMode="auto">
            <a:xfrm>
              <a:off x="4399" y="1355"/>
              <a:ext cx="666" cy="138"/>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59" name="Rectangle 410"/>
            <p:cNvSpPr>
              <a:spLocks noChangeArrowheads="1"/>
            </p:cNvSpPr>
            <p:nvPr/>
          </p:nvSpPr>
          <p:spPr bwMode="auto">
            <a:xfrm>
              <a:off x="4399" y="1339"/>
              <a:ext cx="669" cy="86"/>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60" name="Oval 411"/>
            <p:cNvSpPr>
              <a:spLocks noChangeArrowheads="1"/>
            </p:cNvSpPr>
            <p:nvPr/>
          </p:nvSpPr>
          <p:spPr bwMode="auto">
            <a:xfrm>
              <a:off x="4396" y="1245"/>
              <a:ext cx="667" cy="162"/>
            </a:xfrm>
            <a:prstGeom prst="ellipse">
              <a:avLst/>
            </a:prstGeom>
            <a:gradFill rotWithShape="1">
              <a:gsLst>
                <a:gs pos="0">
                  <a:srgbClr val="CC0000"/>
                </a:gs>
                <a:gs pos="100000">
                  <a:schemeClr val="bg1"/>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61" name="Group 265"/>
            <p:cNvGrpSpPr>
              <a:grpSpLocks/>
            </p:cNvGrpSpPr>
            <p:nvPr/>
          </p:nvGrpSpPr>
          <p:grpSpPr bwMode="auto">
            <a:xfrm>
              <a:off x="4530" y="1287"/>
              <a:ext cx="377" cy="75"/>
              <a:chOff x="2468" y="1332"/>
              <a:chExt cx="310" cy="60"/>
            </a:xfrm>
          </p:grpSpPr>
          <p:sp>
            <p:nvSpPr>
              <p:cNvPr id="113764" name="Freeform 26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en-US"/>
              </a:p>
            </p:txBody>
          </p:sp>
          <p:sp>
            <p:nvSpPr>
              <p:cNvPr id="113765" name="Freeform 26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gradFill rotWithShape="1">
                <a:gsLst>
                  <a:gs pos="0">
                    <a:srgbClr val="CC0000"/>
                  </a:gs>
                  <a:gs pos="100000">
                    <a:schemeClr val="bg1"/>
                  </a:gs>
                </a:gsLst>
                <a:lin ang="0" scaled="1"/>
              </a:gradFill>
              <a:ln w="19050" cmpd="sng">
                <a:solidFill>
                  <a:srgbClr val="000000"/>
                </a:solidFill>
                <a:round/>
                <a:headEnd/>
                <a:tailEnd/>
              </a:ln>
            </p:spPr>
            <p:txBody>
              <a:bodyPr/>
              <a:lstStyle/>
              <a:p>
                <a:endParaRPr lang="en-US"/>
              </a:p>
            </p:txBody>
          </p:sp>
        </p:grpSp>
        <p:sp>
          <p:nvSpPr>
            <p:cNvPr id="113762" name="Line 268"/>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63" name="Line 269"/>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674" name="Group 270"/>
          <p:cNvGrpSpPr>
            <a:grpSpLocks/>
          </p:cNvGrpSpPr>
          <p:nvPr/>
        </p:nvGrpSpPr>
        <p:grpSpPr bwMode="auto">
          <a:xfrm>
            <a:off x="6202363" y="2362200"/>
            <a:ext cx="1668462" cy="958850"/>
            <a:chOff x="3907" y="1404"/>
            <a:chExt cx="1051" cy="604"/>
          </a:xfrm>
        </p:grpSpPr>
        <p:sp>
          <p:nvSpPr>
            <p:cNvPr id="113735" name="Text Box 271"/>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E</a:t>
              </a:r>
            </a:p>
          </p:txBody>
        </p:sp>
        <p:sp>
          <p:nvSpPr>
            <p:cNvPr id="113736" name="Line 27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37" name="Text Box 273"/>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sp>
          <p:nvSpPr>
            <p:cNvPr id="113738" name="Text Box 274"/>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grpSp>
          <p:nvGrpSpPr>
            <p:cNvPr id="113739" name="Group 275"/>
            <p:cNvGrpSpPr>
              <a:grpSpLocks/>
            </p:cNvGrpSpPr>
            <p:nvPr/>
          </p:nvGrpSpPr>
          <p:grpSpPr bwMode="auto">
            <a:xfrm>
              <a:off x="3907" y="1621"/>
              <a:ext cx="437" cy="213"/>
              <a:chOff x="4396" y="1245"/>
              <a:chExt cx="672" cy="248"/>
            </a:xfrm>
          </p:grpSpPr>
          <p:sp>
            <p:nvSpPr>
              <p:cNvPr id="11375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5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5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53" name="Group 279"/>
              <p:cNvGrpSpPr>
                <a:grpSpLocks/>
              </p:cNvGrpSpPr>
              <p:nvPr/>
            </p:nvGrpSpPr>
            <p:grpSpPr bwMode="auto">
              <a:xfrm>
                <a:off x="4530" y="1287"/>
                <a:ext cx="377" cy="75"/>
                <a:chOff x="2468" y="1332"/>
                <a:chExt cx="310" cy="60"/>
              </a:xfrm>
            </p:grpSpPr>
            <p:sp>
              <p:nvSpPr>
                <p:cNvPr id="113756" name="Freeform 28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57" name="Freeform 28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3754" name="Line 28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55" name="Line 28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740" name="Group 284"/>
            <p:cNvGrpSpPr>
              <a:grpSpLocks/>
            </p:cNvGrpSpPr>
            <p:nvPr/>
          </p:nvGrpSpPr>
          <p:grpSpPr bwMode="auto">
            <a:xfrm>
              <a:off x="4521" y="1619"/>
              <a:ext cx="437" cy="213"/>
              <a:chOff x="4396" y="1245"/>
              <a:chExt cx="672" cy="248"/>
            </a:xfrm>
          </p:grpSpPr>
          <p:sp>
            <p:nvSpPr>
              <p:cNvPr id="1137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45" name="Group 288"/>
              <p:cNvGrpSpPr>
                <a:grpSpLocks/>
              </p:cNvGrpSpPr>
              <p:nvPr/>
            </p:nvGrpSpPr>
            <p:grpSpPr bwMode="auto">
              <a:xfrm>
                <a:off x="4530" y="1287"/>
                <a:ext cx="377" cy="75"/>
                <a:chOff x="2468" y="1332"/>
                <a:chExt cx="310" cy="60"/>
              </a:xfrm>
            </p:grpSpPr>
            <p:sp>
              <p:nvSpPr>
                <p:cNvPr id="113748" name="Freeform 28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9" name="Freeform 29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3746" name="Line 29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47" name="Line 29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741" name="Text Box 293"/>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F</a:t>
              </a:r>
            </a:p>
          </p:txBody>
        </p:sp>
      </p:grpSp>
      <p:sp>
        <p:nvSpPr>
          <p:cNvPr id="113675" name="Text Box 294"/>
          <p:cNvSpPr txBox="1">
            <a:spLocks noChangeArrowheads="1"/>
          </p:cNvSpPr>
          <p:nvPr/>
        </p:nvSpPr>
        <p:spPr bwMode="auto">
          <a:xfrm>
            <a:off x="4386263" y="235585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C</a:t>
            </a:r>
          </a:p>
        </p:txBody>
      </p:sp>
      <p:sp>
        <p:nvSpPr>
          <p:cNvPr id="113676" name="Text Box 295"/>
          <p:cNvSpPr txBox="1">
            <a:spLocks noChangeArrowheads="1"/>
          </p:cNvSpPr>
          <p:nvPr/>
        </p:nvSpPr>
        <p:spPr bwMode="auto">
          <a:xfrm>
            <a:off x="5362575" y="2359025"/>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D</a:t>
            </a:r>
          </a:p>
        </p:txBody>
      </p:sp>
      <p:grpSp>
        <p:nvGrpSpPr>
          <p:cNvPr id="113677" name="Group 296"/>
          <p:cNvGrpSpPr>
            <a:grpSpLocks/>
          </p:cNvGrpSpPr>
          <p:nvPr/>
        </p:nvGrpSpPr>
        <p:grpSpPr bwMode="auto">
          <a:xfrm>
            <a:off x="458788" y="1216025"/>
            <a:ext cx="7418387" cy="979488"/>
            <a:chOff x="289" y="766"/>
            <a:chExt cx="4673" cy="617"/>
          </a:xfrm>
        </p:grpSpPr>
        <p:sp>
          <p:nvSpPr>
            <p:cNvPr id="113684" name="Rectangle 297"/>
            <p:cNvSpPr>
              <a:spLocks noChangeArrowheads="1"/>
            </p:cNvSpPr>
            <p:nvPr/>
          </p:nvSpPr>
          <p:spPr bwMode="auto">
            <a:xfrm>
              <a:off x="2424" y="1085"/>
              <a:ext cx="1515" cy="42"/>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3685" name="Text Box 298"/>
            <p:cNvSpPr txBox="1">
              <a:spLocks noChangeArrowheads="1"/>
            </p:cNvSpPr>
            <p:nvPr/>
          </p:nvSpPr>
          <p:spPr bwMode="auto">
            <a:xfrm>
              <a:off x="289" y="97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logical view:</a:t>
              </a:r>
            </a:p>
          </p:txBody>
        </p:sp>
        <p:sp>
          <p:nvSpPr>
            <p:cNvPr id="113686" name="Text Box 299"/>
            <p:cNvSpPr txBox="1">
              <a:spLocks noChangeArrowheads="1"/>
            </p:cNvSpPr>
            <p:nvPr/>
          </p:nvSpPr>
          <p:spPr bwMode="auto">
            <a:xfrm>
              <a:off x="2494" y="766"/>
              <a:ext cx="146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600" i="1">
                  <a:solidFill>
                    <a:srgbClr val="CC0000"/>
                  </a:solidFill>
                </a:rPr>
                <a:t>IPv4 tunnel </a:t>
              </a:r>
            </a:p>
            <a:p>
              <a:pPr algn="ctr">
                <a:lnSpc>
                  <a:spcPct val="85000"/>
                </a:lnSpc>
              </a:pPr>
              <a:r>
                <a:rPr lang="en-US" altLang="en-US" sz="1600" i="1">
                  <a:solidFill>
                    <a:srgbClr val="CC0000"/>
                  </a:solidFill>
                </a:rPr>
                <a:t>connecting IPv6 routers</a:t>
              </a:r>
            </a:p>
          </p:txBody>
        </p:sp>
        <p:grpSp>
          <p:nvGrpSpPr>
            <p:cNvPr id="113687" name="Group 300"/>
            <p:cNvGrpSpPr>
              <a:grpSpLocks/>
            </p:cNvGrpSpPr>
            <p:nvPr/>
          </p:nvGrpSpPr>
          <p:grpSpPr bwMode="auto">
            <a:xfrm>
              <a:off x="3911" y="779"/>
              <a:ext cx="1051" cy="604"/>
              <a:chOff x="3907" y="1404"/>
              <a:chExt cx="1051" cy="604"/>
            </a:xfrm>
          </p:grpSpPr>
          <p:sp>
            <p:nvSpPr>
              <p:cNvPr id="113712" name="Text Box 301"/>
              <p:cNvSpPr txBox="1">
                <a:spLocks noChangeArrowheads="1"/>
              </p:cNvSpPr>
              <p:nvPr/>
            </p:nvSpPr>
            <p:spPr bwMode="auto">
              <a:xfrm>
                <a:off x="4012" y="140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E</a:t>
                </a:r>
              </a:p>
            </p:txBody>
          </p:sp>
          <p:sp>
            <p:nvSpPr>
              <p:cNvPr id="113713" name="Line 302"/>
              <p:cNvSpPr>
                <a:spLocks noChangeShapeType="1"/>
              </p:cNvSpPr>
              <p:nvPr/>
            </p:nvSpPr>
            <p:spPr bwMode="auto">
              <a:xfrm flipV="1">
                <a:off x="4352" y="1717"/>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714" name="Text Box 303"/>
              <p:cNvSpPr txBox="1">
                <a:spLocks noChangeArrowheads="1"/>
              </p:cNvSpPr>
              <p:nvPr/>
            </p:nvSpPr>
            <p:spPr bwMode="auto">
              <a:xfrm>
                <a:off x="3951" y="1794"/>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sp>
            <p:nvSpPr>
              <p:cNvPr id="113715" name="Text Box 304"/>
              <p:cNvSpPr txBox="1">
                <a:spLocks noChangeArrowheads="1"/>
              </p:cNvSpPr>
              <p:nvPr/>
            </p:nvSpPr>
            <p:spPr bwMode="auto">
              <a:xfrm>
                <a:off x="4569" y="1796"/>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grpSp>
            <p:nvGrpSpPr>
              <p:cNvPr id="113716" name="Group 305"/>
              <p:cNvGrpSpPr>
                <a:grpSpLocks/>
              </p:cNvGrpSpPr>
              <p:nvPr/>
            </p:nvGrpSpPr>
            <p:grpSpPr bwMode="auto">
              <a:xfrm>
                <a:off x="3907" y="1621"/>
                <a:ext cx="437" cy="213"/>
                <a:chOff x="4396" y="1245"/>
                <a:chExt cx="672" cy="248"/>
              </a:xfrm>
            </p:grpSpPr>
            <p:sp>
              <p:nvSpPr>
                <p:cNvPr id="11372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2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2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30" name="Group 309"/>
                <p:cNvGrpSpPr>
                  <a:grpSpLocks/>
                </p:cNvGrpSpPr>
                <p:nvPr/>
              </p:nvGrpSpPr>
              <p:grpSpPr bwMode="auto">
                <a:xfrm>
                  <a:off x="4530" y="1287"/>
                  <a:ext cx="377" cy="75"/>
                  <a:chOff x="2468" y="1332"/>
                  <a:chExt cx="310" cy="60"/>
                </a:xfrm>
              </p:grpSpPr>
              <p:sp>
                <p:nvSpPr>
                  <p:cNvPr id="113733" name="Freeform 31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34" name="Freeform 31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3731" name="Line 312"/>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32" name="Line 313"/>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717" name="Group 314"/>
              <p:cNvGrpSpPr>
                <a:grpSpLocks/>
              </p:cNvGrpSpPr>
              <p:nvPr/>
            </p:nvGrpSpPr>
            <p:grpSpPr bwMode="auto">
              <a:xfrm>
                <a:off x="4521" y="1619"/>
                <a:ext cx="437" cy="213"/>
                <a:chOff x="4396" y="1245"/>
                <a:chExt cx="672" cy="248"/>
              </a:xfrm>
            </p:grpSpPr>
            <p:sp>
              <p:nvSpPr>
                <p:cNvPr id="1137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22" name="Group 318"/>
                <p:cNvGrpSpPr>
                  <a:grpSpLocks/>
                </p:cNvGrpSpPr>
                <p:nvPr/>
              </p:nvGrpSpPr>
              <p:grpSpPr bwMode="auto">
                <a:xfrm>
                  <a:off x="4530" y="1287"/>
                  <a:ext cx="377" cy="75"/>
                  <a:chOff x="2468" y="1332"/>
                  <a:chExt cx="310" cy="60"/>
                </a:xfrm>
              </p:grpSpPr>
              <p:sp>
                <p:nvSpPr>
                  <p:cNvPr id="113725" name="Freeform 31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26" name="Freeform 32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3723" name="Line 321"/>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24" name="Line 322"/>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718" name="Text Box 323"/>
              <p:cNvSpPr txBox="1">
                <a:spLocks noChangeArrowheads="1"/>
              </p:cNvSpPr>
              <p:nvPr/>
            </p:nvSpPr>
            <p:spPr bwMode="auto">
              <a:xfrm>
                <a:off x="4635" y="1408"/>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F</a:t>
                </a:r>
              </a:p>
            </p:txBody>
          </p:sp>
        </p:grpSp>
        <p:grpSp>
          <p:nvGrpSpPr>
            <p:cNvPr id="113688" name="Group 324"/>
            <p:cNvGrpSpPr>
              <a:grpSpLocks/>
            </p:cNvGrpSpPr>
            <p:nvPr/>
          </p:nvGrpSpPr>
          <p:grpSpPr bwMode="auto">
            <a:xfrm>
              <a:off x="1361" y="771"/>
              <a:ext cx="1089" cy="608"/>
              <a:chOff x="1363" y="1403"/>
              <a:chExt cx="1089" cy="608"/>
            </a:xfrm>
          </p:grpSpPr>
          <p:sp>
            <p:nvSpPr>
              <p:cNvPr id="113689" name="Text Box 325"/>
              <p:cNvSpPr txBox="1">
                <a:spLocks noChangeArrowheads="1"/>
              </p:cNvSpPr>
              <p:nvPr/>
            </p:nvSpPr>
            <p:spPr bwMode="auto">
              <a:xfrm>
                <a:off x="1462" y="1403"/>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A</a:t>
                </a:r>
              </a:p>
            </p:txBody>
          </p:sp>
          <p:sp>
            <p:nvSpPr>
              <p:cNvPr id="113690" name="Text Box 326"/>
              <p:cNvSpPr txBox="1">
                <a:spLocks noChangeArrowheads="1"/>
              </p:cNvSpPr>
              <p:nvPr/>
            </p:nvSpPr>
            <p:spPr bwMode="auto">
              <a:xfrm>
                <a:off x="2121" y="140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B</a:t>
                </a:r>
              </a:p>
            </p:txBody>
          </p:sp>
          <p:sp>
            <p:nvSpPr>
              <p:cNvPr id="113691" name="Line 327"/>
              <p:cNvSpPr>
                <a:spLocks noChangeShapeType="1"/>
              </p:cNvSpPr>
              <p:nvPr/>
            </p:nvSpPr>
            <p:spPr bwMode="auto">
              <a:xfrm flipV="1">
                <a:off x="1803" y="1729"/>
                <a:ext cx="2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3692" name="Text Box 328"/>
              <p:cNvSpPr txBox="1">
                <a:spLocks noChangeArrowheads="1"/>
              </p:cNvSpPr>
              <p:nvPr/>
            </p:nvSpPr>
            <p:spPr bwMode="auto">
              <a:xfrm>
                <a:off x="1386" y="1798"/>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sp>
            <p:nvSpPr>
              <p:cNvPr id="113693" name="Text Box 329"/>
              <p:cNvSpPr txBox="1">
                <a:spLocks noChangeArrowheads="1"/>
              </p:cNvSpPr>
              <p:nvPr/>
            </p:nvSpPr>
            <p:spPr bwMode="auto">
              <a:xfrm>
                <a:off x="2045" y="1799"/>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IPv6</a:t>
                </a:r>
              </a:p>
            </p:txBody>
          </p:sp>
          <p:grpSp>
            <p:nvGrpSpPr>
              <p:cNvPr id="113694" name="Group 330"/>
              <p:cNvGrpSpPr>
                <a:grpSpLocks/>
              </p:cNvGrpSpPr>
              <p:nvPr/>
            </p:nvGrpSpPr>
            <p:grpSpPr bwMode="auto">
              <a:xfrm>
                <a:off x="1363" y="1621"/>
                <a:ext cx="437" cy="213"/>
                <a:chOff x="4396" y="1245"/>
                <a:chExt cx="672" cy="248"/>
              </a:xfrm>
            </p:grpSpPr>
            <p:sp>
              <p:nvSpPr>
                <p:cNvPr id="11370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70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70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707" name="Group 334"/>
                <p:cNvGrpSpPr>
                  <a:grpSpLocks/>
                </p:cNvGrpSpPr>
                <p:nvPr/>
              </p:nvGrpSpPr>
              <p:grpSpPr bwMode="auto">
                <a:xfrm>
                  <a:off x="4530" y="1287"/>
                  <a:ext cx="377" cy="75"/>
                  <a:chOff x="2468" y="1332"/>
                  <a:chExt cx="310" cy="60"/>
                </a:xfrm>
              </p:grpSpPr>
              <p:sp>
                <p:nvSpPr>
                  <p:cNvPr id="113710" name="Freeform 33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11" name="Freeform 33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3708" name="Line 337"/>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9" name="Line 338"/>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3695" name="Group 339"/>
              <p:cNvGrpSpPr>
                <a:grpSpLocks/>
              </p:cNvGrpSpPr>
              <p:nvPr/>
            </p:nvGrpSpPr>
            <p:grpSpPr bwMode="auto">
              <a:xfrm>
                <a:off x="2015" y="1617"/>
                <a:ext cx="437" cy="213"/>
                <a:chOff x="4396" y="1245"/>
                <a:chExt cx="672" cy="248"/>
              </a:xfrm>
            </p:grpSpPr>
            <p:sp>
              <p:nvSpPr>
                <p:cNvPr id="11369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369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369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270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3699" name="Group 343"/>
                <p:cNvGrpSpPr>
                  <a:grpSpLocks/>
                </p:cNvGrpSpPr>
                <p:nvPr/>
              </p:nvGrpSpPr>
              <p:grpSpPr bwMode="auto">
                <a:xfrm>
                  <a:off x="4530" y="1287"/>
                  <a:ext cx="377" cy="75"/>
                  <a:chOff x="2468" y="1332"/>
                  <a:chExt cx="310" cy="60"/>
                </a:xfrm>
              </p:grpSpPr>
              <p:sp>
                <p:nvSpPr>
                  <p:cNvPr id="113702" name="Freeform 34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03" name="Freeform 34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3700" name="Line 346"/>
                <p:cNvSpPr>
                  <a:spLocks noChangeShapeType="1"/>
                </p:cNvSpPr>
                <p:nvPr/>
              </p:nvSpPr>
              <p:spPr bwMode="auto">
                <a:xfrm>
                  <a:off x="4399" y="1321"/>
                  <a:ext cx="0" cy="1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701" name="Line 347"/>
                <p:cNvSpPr>
                  <a:spLocks noChangeShapeType="1"/>
                </p:cNvSpPr>
                <p:nvPr/>
              </p:nvSpPr>
              <p:spPr bwMode="auto">
                <a:xfrm>
                  <a:off x="5063" y="1327"/>
                  <a:ext cx="0" cy="1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pic>
        <p:nvPicPr>
          <p:cNvPr id="113678" name="Picture 34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163" y="966788"/>
            <a:ext cx="2741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22" name="Rectangle 349"/>
          <p:cNvSpPr>
            <a:spLocks noGrp="1" noChangeArrowheads="1"/>
          </p:cNvSpPr>
          <p:nvPr>
            <p:ph type="title"/>
          </p:nvPr>
        </p:nvSpPr>
        <p:spPr>
          <a:xfrm>
            <a:off x="307975" y="214313"/>
            <a:ext cx="7772400" cy="990600"/>
          </a:xfrm>
        </p:spPr>
        <p:txBody>
          <a:bodyPr/>
          <a:lstStyle/>
          <a:p>
            <a:pPr>
              <a:defRPr/>
            </a:pPr>
            <a:r>
              <a:rPr lang="en-US">
                <a:ea typeface="ＭＳ Ｐゴシック" charset="0"/>
                <a:cs typeface="+mj-cs"/>
              </a:rPr>
              <a:t>Tunneling</a:t>
            </a:r>
          </a:p>
        </p:txBody>
      </p:sp>
      <p:sp>
        <p:nvSpPr>
          <p:cNvPr id="113680" name="Text Box 350"/>
          <p:cNvSpPr txBox="1">
            <a:spLocks noChangeArrowheads="1"/>
          </p:cNvSpPr>
          <p:nvPr/>
        </p:nvSpPr>
        <p:spPr bwMode="auto">
          <a:xfrm>
            <a:off x="4227513" y="299243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rgbClr val="CC0000"/>
                </a:solidFill>
              </a:rPr>
              <a:t>IPv4</a:t>
            </a:r>
          </a:p>
        </p:txBody>
      </p:sp>
      <p:sp>
        <p:nvSpPr>
          <p:cNvPr id="113681" name="Text Box 351"/>
          <p:cNvSpPr txBox="1">
            <a:spLocks noChangeArrowheads="1"/>
          </p:cNvSpPr>
          <p:nvPr/>
        </p:nvSpPr>
        <p:spPr bwMode="auto">
          <a:xfrm>
            <a:off x="5221288" y="299402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solidFill>
                  <a:srgbClr val="CC0000"/>
                </a:solidFill>
              </a:rPr>
              <a:t>IPv4</a:t>
            </a:r>
          </a:p>
        </p:txBody>
      </p:sp>
      <p:sp>
        <p:nvSpPr>
          <p:cNvPr id="113682"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E68B0D3-861E-4416-ACE0-BA62F747A89E}" type="slidenum">
              <a:rPr lang="en-US" altLang="en-US" sz="1200">
                <a:latin typeface="Tahoma" panose="020B0604030504040204" pitchFamily="34" charset="0"/>
              </a:rPr>
              <a:pPr/>
              <a:t>63</a:t>
            </a:fld>
            <a:endParaRPr lang="en-US" altLang="en-US" sz="1200">
              <a:latin typeface="Tahoma" panose="020B0604030504040204" pitchFamily="34" charset="0"/>
            </a:endParaRPr>
          </a:p>
        </p:txBody>
      </p:sp>
      <p:sp>
        <p:nvSpPr>
          <p:cNvPr id="11368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rPr>
              <a:t>IPv6 Addresses</a:t>
            </a:r>
            <a:endParaRPr lang="en-US" dirty="0"/>
          </a:p>
        </p:txBody>
      </p:sp>
      <p:sp>
        <p:nvSpPr>
          <p:cNvPr id="3" name="Content Placeholder 2"/>
          <p:cNvSpPr>
            <a:spLocks noGrp="1"/>
          </p:cNvSpPr>
          <p:nvPr>
            <p:ph idx="1"/>
          </p:nvPr>
        </p:nvSpPr>
        <p:spPr>
          <a:xfrm>
            <a:off x="262647" y="1600200"/>
            <a:ext cx="8638161" cy="4648200"/>
          </a:xfrm>
        </p:spPr>
        <p:txBody>
          <a:bodyPr/>
          <a:lstStyle/>
          <a:p>
            <a:r>
              <a:rPr kumimoji="1" lang="en-US" dirty="0"/>
              <a:t>The IPv6 addresses are represented by a sequence of </a:t>
            </a:r>
            <a:r>
              <a:rPr kumimoji="1" lang="en-US" dirty="0">
                <a:solidFill>
                  <a:srgbClr val="CC0000"/>
                </a:solidFill>
              </a:rPr>
              <a:t>8</a:t>
            </a:r>
            <a:r>
              <a:rPr kumimoji="1" lang="en-US" dirty="0"/>
              <a:t> </a:t>
            </a:r>
            <a:r>
              <a:rPr kumimoji="1" lang="en-US" dirty="0">
                <a:solidFill>
                  <a:srgbClr val="000099"/>
                </a:solidFill>
              </a:rPr>
              <a:t>4-hexadecimal</a:t>
            </a:r>
            <a:r>
              <a:rPr kumimoji="1" lang="en-US" dirty="0"/>
              <a:t> numbers divided by colons, for example</a:t>
            </a:r>
          </a:p>
          <a:p>
            <a:pPr lvl="1">
              <a:spcBef>
                <a:spcPts val="1800"/>
              </a:spcBef>
            </a:pPr>
            <a:r>
              <a:rPr kumimoji="1" lang="en-US" dirty="0"/>
              <a:t>2001:0DB8:0055:0000:CD23:0000:0000:0205</a:t>
            </a:r>
          </a:p>
          <a:p>
            <a:pPr lvl="1"/>
            <a:r>
              <a:rPr kumimoji="1" lang="en-US" dirty="0"/>
              <a:t>2001:0DB8:55:0:CD23:0:0:0205</a:t>
            </a:r>
          </a:p>
          <a:p>
            <a:pPr lvl="1"/>
            <a:r>
              <a:rPr kumimoji="1" lang="en-US" dirty="0"/>
              <a:t>2001:0DB8:55</a:t>
            </a:r>
            <a:r>
              <a:rPr kumimoji="1" lang="en-US" b="1" dirty="0">
                <a:solidFill>
                  <a:srgbClr val="FF0000"/>
                </a:solidFill>
              </a:rPr>
              <a:t>::</a:t>
            </a:r>
            <a:r>
              <a:rPr kumimoji="1" lang="en-US" dirty="0"/>
              <a:t>CD23:0:0:0205 </a:t>
            </a:r>
            <a:r>
              <a:rPr kumimoji="1" lang="en-US" b="1" u="sng" dirty="0">
                <a:solidFill>
                  <a:srgbClr val="CC0000"/>
                </a:solidFill>
              </a:rPr>
              <a:t>OR</a:t>
            </a:r>
            <a:r>
              <a:rPr kumimoji="1" lang="en-US" dirty="0"/>
              <a:t> 2001:0DB8:55:0:CD23</a:t>
            </a:r>
            <a:r>
              <a:rPr kumimoji="1" lang="en-US" b="1" dirty="0">
                <a:solidFill>
                  <a:srgbClr val="FF0000"/>
                </a:solidFill>
              </a:rPr>
              <a:t>::</a:t>
            </a:r>
            <a:r>
              <a:rPr kumimoji="1" lang="en-US" dirty="0"/>
              <a:t>0205 (</a:t>
            </a:r>
            <a:r>
              <a:rPr kumimoji="1" lang="en-US" dirty="0">
                <a:solidFill>
                  <a:srgbClr val="000099"/>
                </a:solidFill>
              </a:rPr>
              <a:t>consecutive  groups of all zeros can be substituted by a double colon</a:t>
            </a:r>
            <a:r>
              <a:rPr kumimoji="1" lang="en-US" dirty="0"/>
              <a:t>, but this may be done </a:t>
            </a:r>
            <a:r>
              <a:rPr kumimoji="1" lang="en-US" dirty="0">
                <a:solidFill>
                  <a:srgbClr val="CC0000"/>
                </a:solidFill>
              </a:rPr>
              <a:t>once</a:t>
            </a:r>
            <a:r>
              <a:rPr kumimoji="1" lang="en-US" dirty="0"/>
              <a:t> in the address)</a:t>
            </a:r>
          </a:p>
          <a:p>
            <a:endParaRPr lang="en-US" dirty="0"/>
          </a:p>
        </p:txBody>
      </p:sp>
      <p:sp>
        <p:nvSpPr>
          <p:cNvPr id="5" name="Slide Number Placeholder 4"/>
          <p:cNvSpPr>
            <a:spLocks noGrp="1"/>
          </p:cNvSpPr>
          <p:nvPr>
            <p:ph type="sldNum" sz="quarter" idx="12"/>
          </p:nvPr>
        </p:nvSpPr>
        <p:spPr/>
        <p:txBody>
          <a:bodyPr/>
          <a:lstStyle/>
          <a:p>
            <a:r>
              <a:rPr lang="en-US" altLang="en-US"/>
              <a:t>4-</a:t>
            </a:r>
            <a:fld id="{AFEB17E9-E677-4D3F-BD87-6E87571CF742}" type="slidenum">
              <a:rPr lang="en-US" altLang="en-US" smtClean="0"/>
              <a:pPr/>
              <a:t>64</a:t>
            </a:fld>
            <a:endParaRPr lang="en-US" altLang="en-US"/>
          </a:p>
        </p:txBody>
      </p:sp>
      <p:pic>
        <p:nvPicPr>
          <p:cNvPr id="6" name="Picture 34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90" y="1073795"/>
            <a:ext cx="3840480"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
          <p:cNvSpPr>
            <a:spLocks noGrp="1"/>
          </p:cNvSpPr>
          <p:nvPr>
            <p:ph type="ftr" sz="quarter" idx="11"/>
          </p:nvPr>
        </p:nvSpPr>
        <p:spPr bwMode="auto">
          <a:xfrm>
            <a:off x="6161393" y="6485141"/>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dirty="0">
                <a:solidFill>
                  <a:srgbClr val="000000"/>
                </a:solidFill>
                <a:latin typeface="Tahoma" panose="020B0604030504040204" pitchFamily="34" charset="0"/>
                <a:cs typeface="Arial" panose="020B0604020202020204" pitchFamily="34" charset="0"/>
              </a:rPr>
              <a:t>Network Layer: Data Plane</a:t>
            </a:r>
          </a:p>
        </p:txBody>
      </p:sp>
    </p:spTree>
    <p:extLst>
      <p:ext uri="{BB962C8B-B14F-4D97-AF65-F5344CB8AC3E}">
        <p14:creationId xmlns:p14="http://schemas.microsoft.com/office/powerpoint/2010/main" val="1680611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685800" y="422275"/>
            <a:ext cx="3589338" cy="838200"/>
          </a:xfrm>
        </p:spPr>
        <p:txBody>
          <a:bodyPr/>
          <a:lstStyle/>
          <a:p>
            <a:pPr>
              <a:defRPr/>
            </a:pPr>
            <a:r>
              <a:rPr lang="en-US" dirty="0">
                <a:ea typeface="ＭＳ Ｐゴシック" charset="0"/>
                <a:cs typeface="+mj-cs"/>
              </a:rPr>
              <a:t>IPv6: adoption</a:t>
            </a:r>
          </a:p>
        </p:txBody>
      </p:sp>
      <p:sp>
        <p:nvSpPr>
          <p:cNvPr id="69637" name="Rectangle 3"/>
          <p:cNvSpPr>
            <a:spLocks noGrp="1" noChangeArrowheads="1"/>
          </p:cNvSpPr>
          <p:nvPr>
            <p:ph type="body" idx="1"/>
          </p:nvPr>
        </p:nvSpPr>
        <p:spPr>
          <a:xfrm>
            <a:off x="511175" y="1630363"/>
            <a:ext cx="8205788" cy="4876800"/>
          </a:xfrm>
        </p:spPr>
        <p:txBody>
          <a:bodyPr/>
          <a:lstStyle/>
          <a:p>
            <a:r>
              <a:rPr lang="en-US" altLang="en-US" dirty="0"/>
              <a:t>Google: ~30% of clients access services via IPv6</a:t>
            </a:r>
          </a:p>
          <a:p>
            <a:r>
              <a:rPr lang="en-US" altLang="en-US" dirty="0"/>
              <a:t>NIST: 1/3 of all US government domains are IPv6 capable</a:t>
            </a:r>
          </a:p>
          <a:p>
            <a:pPr marL="457200" lvl="1" indent="0">
              <a:buFont typeface="Wingdings" panose="05000000000000000000" pitchFamily="2" charset="2"/>
              <a:buNone/>
            </a:pPr>
            <a:endParaRPr lang="en-US" altLang="en-US" dirty="0">
              <a:latin typeface="Gill Sans MT" panose="020B0502020104020203" pitchFamily="34" charset="0"/>
            </a:endParaRPr>
          </a:p>
          <a:p>
            <a:r>
              <a:rPr lang="en-US" altLang="en-US" i="1" dirty="0">
                <a:solidFill>
                  <a:srgbClr val="CC0000"/>
                </a:solidFill>
              </a:rPr>
              <a:t>Long (long!) time for deployment, use</a:t>
            </a:r>
          </a:p>
          <a:p>
            <a:pPr marL="457200" lvl="1" indent="0"/>
            <a:r>
              <a:rPr lang="en-US" altLang="en-US" dirty="0" smtClean="0">
                <a:latin typeface="Gill Sans MT" panose="020B0502020104020203" pitchFamily="34" charset="0"/>
              </a:rPr>
              <a:t>25 </a:t>
            </a:r>
            <a:r>
              <a:rPr lang="en-US" altLang="en-US" dirty="0">
                <a:latin typeface="Gill Sans MT" panose="020B0502020104020203" pitchFamily="34" charset="0"/>
              </a:rPr>
              <a:t>years and counting!</a:t>
            </a:r>
          </a:p>
          <a:p>
            <a:pPr marL="457200" lvl="1" indent="0"/>
            <a:r>
              <a:rPr lang="en-US" altLang="en-US" dirty="0">
                <a:latin typeface="Gill Sans MT" panose="020B0502020104020203" pitchFamily="34" charset="0"/>
              </a:rPr>
              <a:t>think of application-level changes in </a:t>
            </a:r>
            <a:r>
              <a:rPr lang="en-US" altLang="en-US">
                <a:latin typeface="Gill Sans MT" panose="020B0502020104020203" pitchFamily="34" charset="0"/>
              </a:rPr>
              <a:t>last </a:t>
            </a:r>
            <a:r>
              <a:rPr lang="en-US" altLang="en-US" smtClean="0">
                <a:latin typeface="Gill Sans MT" panose="020B0502020104020203" pitchFamily="34" charset="0"/>
              </a:rPr>
              <a:t>25 </a:t>
            </a:r>
            <a:r>
              <a:rPr lang="en-US" altLang="en-US" dirty="0">
                <a:latin typeface="Gill Sans MT" panose="020B0502020104020203" pitchFamily="34" charset="0"/>
              </a:rPr>
              <a:t>years: WWW, Facebook, streaming media, Skype, …</a:t>
            </a:r>
          </a:p>
          <a:p>
            <a:pPr marL="457200" lvl="1" indent="0"/>
            <a:r>
              <a:rPr lang="en-US" altLang="en-US" i="1" dirty="0">
                <a:solidFill>
                  <a:srgbClr val="CC0000"/>
                </a:solidFill>
                <a:latin typeface="Gill Sans MT" panose="020B0502020104020203" pitchFamily="34" charset="0"/>
              </a:rPr>
              <a:t>Why?</a:t>
            </a:r>
          </a:p>
          <a:p>
            <a:pPr marL="911225" lvl="2" indent="0"/>
            <a:r>
              <a:rPr lang="en-US" altLang="en-US" sz="2400" dirty="0">
                <a:latin typeface="Gill Sans MT" panose="020B0502020104020203" pitchFamily="34" charset="0"/>
                <a:ea typeface="MS PGothic" panose="020B0600070205080204" pitchFamily="34" charset="-128"/>
              </a:rPr>
              <a:t> it is very difficult to change network-layer protocols</a:t>
            </a:r>
          </a:p>
          <a:p>
            <a:pPr marL="911225" lvl="2" indent="0"/>
            <a:r>
              <a:rPr lang="en-US" altLang="en-US" sz="2400" dirty="0">
                <a:latin typeface="Gill Sans MT" panose="020B0502020104020203" pitchFamily="34" charset="0"/>
                <a:ea typeface="MS PGothic" panose="020B0600070205080204" pitchFamily="34" charset="-128"/>
              </a:rPr>
              <a:t> introducing new protocols into the network layer is like replacing the foundation of a house</a:t>
            </a:r>
          </a:p>
        </p:txBody>
      </p:sp>
      <p:pic>
        <p:nvPicPr>
          <p:cNvPr id="114691" name="Picture 4"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13" y="1055688"/>
            <a:ext cx="326707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BA53F5D7-2E95-4D82-A463-A370D2E67E10}" type="slidenum">
              <a:rPr lang="en-US" altLang="en-US" sz="1200">
                <a:latin typeface="Tahoma" panose="020B0604030504040204" pitchFamily="34" charset="0"/>
              </a:rPr>
              <a:pPr/>
              <a:t>65</a:t>
            </a:fld>
            <a:endParaRPr lang="en-US" altLang="en-US" sz="1200">
              <a:latin typeface="Tahoma" panose="020B0604030504040204" pitchFamily="34" charset="0"/>
            </a:endParaRPr>
          </a:p>
        </p:txBody>
      </p:sp>
      <p:sp>
        <p:nvSpPr>
          <p:cNvPr id="11469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4400" dirty="0">
                <a:solidFill>
                  <a:srgbClr val="000099"/>
                </a:solidFill>
                <a:latin typeface="Gill Sans MT" panose="020B0502020104020203" pitchFamily="34" charset="0"/>
              </a:rPr>
              <a:t>Set 4: </a:t>
            </a:r>
            <a:r>
              <a:rPr lang="en-US" altLang="en-US" sz="4400" i="1" dirty="0">
                <a:solidFill>
                  <a:srgbClr val="000099"/>
                </a:solidFill>
                <a:latin typeface="Gill Sans MT" panose="020B0502020104020203" pitchFamily="34" charset="0"/>
              </a:rPr>
              <a:t>done!</a:t>
            </a:r>
          </a:p>
        </p:txBody>
      </p:sp>
      <p:pic>
        <p:nvPicPr>
          <p:cNvPr id="126978" name="Picture 8"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1055688"/>
            <a:ext cx="4113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79" name="Content Placeholder 1"/>
          <p:cNvSpPr>
            <a:spLocks noGrp="1"/>
          </p:cNvSpPr>
          <p:nvPr>
            <p:ph sz="half" idx="1"/>
          </p:nvPr>
        </p:nvSpPr>
        <p:spPr>
          <a:xfrm>
            <a:off x="4292229" y="1600200"/>
            <a:ext cx="4572000" cy="2222770"/>
          </a:xfrm>
        </p:spPr>
        <p:txBody>
          <a:bodyPr/>
          <a:lstStyle/>
          <a:p>
            <a:pPr marL="0" indent="0">
              <a:buFont typeface="Wingdings" panose="05000000000000000000" pitchFamily="2" charset="2"/>
              <a:buNone/>
            </a:pPr>
            <a:r>
              <a:rPr lang="en-US" altLang="en-US" sz="2400" i="1" dirty="0">
                <a:solidFill>
                  <a:srgbClr val="CC0000"/>
                </a:solidFill>
              </a:rPr>
              <a:t>Question: </a:t>
            </a:r>
            <a:r>
              <a:rPr lang="en-US" altLang="en-US" sz="2400" dirty="0"/>
              <a:t>how do forwarding tables computed?</a:t>
            </a:r>
          </a:p>
          <a:p>
            <a:pPr marL="0" indent="0">
              <a:buFont typeface="Wingdings" panose="05000000000000000000" pitchFamily="2" charset="2"/>
              <a:buNone/>
            </a:pPr>
            <a:r>
              <a:rPr lang="en-US" altLang="en-US" sz="2400" i="1" dirty="0">
                <a:solidFill>
                  <a:srgbClr val="CC0000"/>
                </a:solidFill>
              </a:rPr>
              <a:t>Answer: </a:t>
            </a:r>
            <a:r>
              <a:rPr lang="en-US" altLang="en-US" sz="2400" dirty="0"/>
              <a:t>by the control plane (next set)</a:t>
            </a:r>
          </a:p>
        </p:txBody>
      </p:sp>
      <p:sp>
        <p:nvSpPr>
          <p:cNvPr id="126980" name="Rectangle 3"/>
          <p:cNvSpPr txBox="1">
            <a:spLocks noChangeArrowheads="1"/>
          </p:cNvSpPr>
          <p:nvPr/>
        </p:nvSpPr>
        <p:spPr bwMode="auto">
          <a:xfrm>
            <a:off x="533400" y="1600200"/>
            <a:ext cx="38798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688975" indent="-231775">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100000"/>
              <a:buFont typeface="Wingdings" panose="05000000000000000000" pitchFamily="2" charset="2"/>
              <a:buNone/>
            </a:pPr>
            <a:r>
              <a:rPr lang="en-US" altLang="en-US">
                <a:latin typeface="Gill Sans MT" panose="020B0502020104020203" pitchFamily="34" charset="0"/>
              </a:rPr>
              <a:t>4.1 Overview of Network layer: data plane and control plane</a:t>
            </a:r>
          </a:p>
          <a:p>
            <a:pPr>
              <a:lnSpc>
                <a:spcPct val="85000"/>
              </a:lnSpc>
              <a:spcBef>
                <a:spcPct val="20000"/>
              </a:spcBef>
              <a:buClr>
                <a:srgbClr val="000099"/>
              </a:buClr>
              <a:buSzPct val="100000"/>
              <a:buFont typeface="Wingdings" panose="05000000000000000000" pitchFamily="2" charset="2"/>
              <a:buNone/>
            </a:pPr>
            <a:r>
              <a:rPr lang="en-US" altLang="en-US">
                <a:latin typeface="Gill Sans MT" panose="020B0502020104020203" pitchFamily="34" charset="0"/>
              </a:rPr>
              <a:t>4.2 What</a:t>
            </a:r>
            <a:r>
              <a:rPr lang="ja-JP" altLang="en-US">
                <a:latin typeface="Gill Sans MT" panose="020B0502020104020203" pitchFamily="34" charset="0"/>
              </a:rPr>
              <a:t>’</a:t>
            </a:r>
            <a:r>
              <a:rPr lang="en-US" altLang="ja-JP">
                <a:latin typeface="Gill Sans MT" panose="020B0502020104020203" pitchFamily="34" charset="0"/>
              </a:rPr>
              <a:t>s inside a router</a:t>
            </a:r>
          </a:p>
          <a:p>
            <a:pPr>
              <a:lnSpc>
                <a:spcPct val="85000"/>
              </a:lnSpc>
              <a:spcBef>
                <a:spcPct val="20000"/>
              </a:spcBef>
              <a:buClr>
                <a:srgbClr val="000099"/>
              </a:buClr>
              <a:buSzPct val="100000"/>
              <a:buFont typeface="Wingdings" panose="05000000000000000000" pitchFamily="2" charset="2"/>
              <a:buNone/>
            </a:pPr>
            <a:r>
              <a:rPr lang="en-US" altLang="en-US">
                <a:latin typeface="Gill Sans MT" panose="020B0502020104020203" pitchFamily="34" charset="0"/>
              </a:rPr>
              <a:t>4.3 IP: Internet Protocol</a:t>
            </a:r>
          </a:p>
          <a:p>
            <a:pPr lvl="1">
              <a:lnSpc>
                <a:spcPct val="85000"/>
              </a:lnSpc>
              <a:spcBef>
                <a:spcPct val="20000"/>
              </a:spcBef>
              <a:buClr>
                <a:srgbClr val="000099"/>
              </a:buClr>
              <a:buFont typeface="Arial" panose="020B0604020202020204" pitchFamily="34" charset="0"/>
              <a:buChar char="•"/>
            </a:pPr>
            <a:r>
              <a:rPr lang="en-US" altLang="en-US">
                <a:latin typeface="Gill Sans MT" panose="020B0502020104020203" pitchFamily="34" charset="0"/>
              </a:rPr>
              <a:t>datagram format</a:t>
            </a:r>
          </a:p>
          <a:p>
            <a:pPr lvl="1">
              <a:lnSpc>
                <a:spcPct val="85000"/>
              </a:lnSpc>
              <a:spcBef>
                <a:spcPct val="20000"/>
              </a:spcBef>
              <a:buClr>
                <a:srgbClr val="000099"/>
              </a:buClr>
              <a:buFont typeface="Arial" panose="020B0604020202020204" pitchFamily="34" charset="0"/>
              <a:buChar char="•"/>
            </a:pPr>
            <a:r>
              <a:rPr lang="en-US" altLang="en-US">
                <a:latin typeface="Gill Sans MT" panose="020B0502020104020203" pitchFamily="34" charset="0"/>
              </a:rPr>
              <a:t>fragmentation</a:t>
            </a:r>
          </a:p>
          <a:p>
            <a:pPr lvl="1">
              <a:lnSpc>
                <a:spcPct val="85000"/>
              </a:lnSpc>
              <a:spcBef>
                <a:spcPct val="20000"/>
              </a:spcBef>
              <a:buClr>
                <a:srgbClr val="000099"/>
              </a:buClr>
              <a:buFont typeface="Arial" panose="020B0604020202020204" pitchFamily="34" charset="0"/>
              <a:buChar char="•"/>
            </a:pPr>
            <a:r>
              <a:rPr lang="en-US" altLang="en-US">
                <a:latin typeface="Gill Sans MT" panose="020B0502020104020203" pitchFamily="34" charset="0"/>
              </a:rPr>
              <a:t>IPv4 addressing</a:t>
            </a:r>
          </a:p>
          <a:p>
            <a:pPr lvl="1">
              <a:lnSpc>
                <a:spcPct val="85000"/>
              </a:lnSpc>
              <a:spcBef>
                <a:spcPct val="20000"/>
              </a:spcBef>
              <a:buClr>
                <a:srgbClr val="000099"/>
              </a:buClr>
              <a:buFont typeface="Arial" panose="020B0604020202020204" pitchFamily="34" charset="0"/>
              <a:buChar char="•"/>
            </a:pPr>
            <a:r>
              <a:rPr lang="en-US" altLang="en-US">
                <a:latin typeface="Gill Sans MT" panose="020B0502020104020203" pitchFamily="34" charset="0"/>
              </a:rPr>
              <a:t>NAT</a:t>
            </a:r>
          </a:p>
          <a:p>
            <a:pPr lvl="1">
              <a:lnSpc>
                <a:spcPct val="85000"/>
              </a:lnSpc>
              <a:spcBef>
                <a:spcPct val="20000"/>
              </a:spcBef>
              <a:buClr>
                <a:srgbClr val="000099"/>
              </a:buClr>
              <a:buFont typeface="Arial" panose="020B0604020202020204" pitchFamily="34" charset="0"/>
              <a:buChar char="•"/>
            </a:pPr>
            <a:r>
              <a:rPr lang="en-US" altLang="en-US">
                <a:latin typeface="Gill Sans MT" panose="020B0502020104020203" pitchFamily="34" charset="0"/>
              </a:rPr>
              <a:t>IPv6</a:t>
            </a:r>
          </a:p>
        </p:txBody>
      </p:sp>
      <p:sp>
        <p:nvSpPr>
          <p:cNvPr id="126982"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843FBE3-2925-4D50-B0F1-E0A281B458D7}" type="slidenum">
              <a:rPr lang="en-US" altLang="en-US" sz="1200">
                <a:latin typeface="Tahoma" panose="020B0604030504040204" pitchFamily="34" charset="0"/>
              </a:rPr>
              <a:pPr/>
              <a:t>66</a:t>
            </a:fld>
            <a:endParaRPr lang="en-US" altLang="en-US" sz="1200">
              <a:latin typeface="Tahoma" panose="020B0604030504040204" pitchFamily="34" charset="0"/>
            </a:endParaRPr>
          </a:p>
        </p:txBody>
      </p:sp>
      <p:sp>
        <p:nvSpPr>
          <p:cNvPr id="12698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9" y="819150"/>
            <a:ext cx="740664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Freeform 2"/>
          <p:cNvSpPr>
            <a:spLocks/>
          </p:cNvSpPr>
          <p:nvPr/>
        </p:nvSpPr>
        <p:spPr bwMode="auto">
          <a:xfrm>
            <a:off x="2592388" y="5437188"/>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22625" y="5589588"/>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11500" y="5775325"/>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24200" y="5881688"/>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41788" y="6075363"/>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02188" y="5621338"/>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086225" y="5775325"/>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13375" y="5803900"/>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56125" y="5589588"/>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7115" name="Group 7"/>
          <p:cNvGrpSpPr>
            <a:grpSpLocks/>
          </p:cNvGrpSpPr>
          <p:nvPr/>
        </p:nvGrpSpPr>
        <p:grpSpPr bwMode="auto">
          <a:xfrm>
            <a:off x="3681413" y="6015038"/>
            <a:ext cx="563562" cy="293687"/>
            <a:chOff x="1871277" y="1576300"/>
            <a:chExt cx="1128371" cy="437861"/>
          </a:xfrm>
        </p:grpSpPr>
        <p:sp>
          <p:nvSpPr>
            <p:cNvPr id="318" name="Oval 317"/>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19" name="Rectangle 318"/>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0" name="Oval 319"/>
            <p:cNvSpPr>
              <a:spLocks noChangeArrowheads="1"/>
            </p:cNvSpPr>
            <p:nvPr/>
          </p:nvSpPr>
          <p:spPr bwMode="auto">
            <a:xfrm flipV="1">
              <a:off x="1871277" y="1576300"/>
              <a:ext cx="1125193"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24" name="Freeform 323"/>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5" name="Freeform 324"/>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26" name="Freeform 325"/>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27" name="Freeform 326"/>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22" name="Straight Connector 321"/>
            <p:cNvCxnSpPr>
              <a:cxnSpLocks noChangeShapeType="1"/>
              <a:endCxn id="320" idx="2"/>
            </p:cNvCxnSpPr>
            <p:nvPr/>
          </p:nvCxnSpPr>
          <p:spPr bwMode="auto">
            <a:xfrm flipH="1" flipV="1">
              <a:off x="1871277" y="1737244"/>
              <a:ext cx="3178"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23" name="Straight Connector 322"/>
            <p:cNvCxnSpPr>
              <a:cxnSpLocks noChangeShapeType="1"/>
            </p:cNvCxnSpPr>
            <p:nvPr/>
          </p:nvCxnSpPr>
          <p:spPr bwMode="auto">
            <a:xfrm flipH="1" flipV="1">
              <a:off x="2996470" y="1734876"/>
              <a:ext cx="3178"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6" name="Group 327"/>
          <p:cNvGrpSpPr>
            <a:grpSpLocks/>
          </p:cNvGrpSpPr>
          <p:nvPr/>
        </p:nvGrpSpPr>
        <p:grpSpPr bwMode="auto">
          <a:xfrm>
            <a:off x="4376738" y="5473700"/>
            <a:ext cx="565150" cy="292100"/>
            <a:chOff x="1871277" y="1576300"/>
            <a:chExt cx="1128371" cy="437861"/>
          </a:xfrm>
        </p:grpSpPr>
        <p:sp>
          <p:nvSpPr>
            <p:cNvPr id="329" name="Oval 328"/>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30" name="Rectangle 329"/>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1" name="Oval 330"/>
            <p:cNvSpPr>
              <a:spLocks noChangeArrowheads="1"/>
            </p:cNvSpPr>
            <p:nvPr/>
          </p:nvSpPr>
          <p:spPr bwMode="auto">
            <a:xfrm flipV="1">
              <a:off x="1871277" y="1576300"/>
              <a:ext cx="1125200" cy="32125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32" name="Freeform 331"/>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3" name="Freeform 332"/>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34" name="Freeform 333"/>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35" name="Freeform 334"/>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36" name="Straight Connector 335"/>
            <p:cNvCxnSpPr>
              <a:cxnSpLocks noChangeShapeType="1"/>
              <a:endCxn id="331" idx="2"/>
            </p:cNvCxnSpPr>
            <p:nvPr/>
          </p:nvCxnSpPr>
          <p:spPr bwMode="auto">
            <a:xfrm flipH="1" flipV="1">
              <a:off x="1871277" y="1735739"/>
              <a:ext cx="3169" cy="12374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7" name="Straight Connector 336"/>
            <p:cNvCxnSpPr>
              <a:cxnSpLocks noChangeShapeType="1"/>
            </p:cNvCxnSpPr>
            <p:nvPr/>
          </p:nvCxnSpPr>
          <p:spPr bwMode="auto">
            <a:xfrm flipH="1" flipV="1">
              <a:off x="2996477" y="1733359"/>
              <a:ext cx="3171" cy="12374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7" name="Group 337"/>
          <p:cNvGrpSpPr>
            <a:grpSpLocks/>
          </p:cNvGrpSpPr>
          <p:nvPr/>
        </p:nvGrpSpPr>
        <p:grpSpPr bwMode="auto">
          <a:xfrm>
            <a:off x="5019675" y="5927725"/>
            <a:ext cx="563563" cy="293688"/>
            <a:chOff x="1871277" y="1576300"/>
            <a:chExt cx="1128371" cy="437861"/>
          </a:xfrm>
        </p:grpSpPr>
        <p:sp>
          <p:nvSpPr>
            <p:cNvPr id="339" name="Oval 338"/>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40" name="Rectangle 33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1" name="Oval 340"/>
            <p:cNvSpPr>
              <a:spLocks noChangeArrowheads="1"/>
            </p:cNvSpPr>
            <p:nvPr/>
          </p:nvSpPr>
          <p:spPr bwMode="auto">
            <a:xfrm flipV="1">
              <a:off x="1871277" y="1576300"/>
              <a:ext cx="1125191"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42" name="Freeform 341"/>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44" name="Freeform 343"/>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45" name="Freeform 344"/>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46" name="Straight Connector 345"/>
            <p:cNvCxnSpPr>
              <a:cxnSpLocks noChangeShapeType="1"/>
              <a:endCxn id="341" idx="2"/>
            </p:cNvCxnSpPr>
            <p:nvPr/>
          </p:nvCxnSpPr>
          <p:spPr bwMode="auto">
            <a:xfrm flipH="1" flipV="1">
              <a:off x="1871277" y="1737243"/>
              <a:ext cx="3180"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47" name="Straight Connector 346"/>
            <p:cNvCxnSpPr>
              <a:cxnSpLocks noChangeShapeType="1"/>
            </p:cNvCxnSpPr>
            <p:nvPr/>
          </p:nvCxnSpPr>
          <p:spPr bwMode="auto">
            <a:xfrm flipH="1" flipV="1">
              <a:off x="2996468" y="1734877"/>
              <a:ext cx="3180"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8" name="Group 347"/>
          <p:cNvGrpSpPr>
            <a:grpSpLocks/>
          </p:cNvGrpSpPr>
          <p:nvPr/>
        </p:nvGrpSpPr>
        <p:grpSpPr bwMode="auto">
          <a:xfrm>
            <a:off x="5741988" y="5613400"/>
            <a:ext cx="565150" cy="293688"/>
            <a:chOff x="1871277" y="1576300"/>
            <a:chExt cx="1128371" cy="437861"/>
          </a:xfrm>
        </p:grpSpPr>
        <p:sp>
          <p:nvSpPr>
            <p:cNvPr id="349" name="Oval 348"/>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50" name="Rectangle 349"/>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1" name="Oval 350"/>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52" name="Freeform 351"/>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3" name="Freeform 352"/>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54" name="Freeform 353"/>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55" name="Freeform 354"/>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56" name="Straight Connector 355"/>
            <p:cNvCxnSpPr>
              <a:cxnSpLocks noChangeShapeType="1"/>
              <a:endCxn id="3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7" name="Straight Connector 356"/>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4" name="Group 23"/>
          <p:cNvGrpSpPr>
            <a:grpSpLocks/>
          </p:cNvGrpSpPr>
          <p:nvPr/>
        </p:nvGrpSpPr>
        <p:grpSpPr bwMode="auto">
          <a:xfrm>
            <a:off x="1757363" y="2330450"/>
            <a:ext cx="5270500" cy="3805238"/>
            <a:chOff x="1757805" y="2331054"/>
            <a:chExt cx="5270058" cy="3804634"/>
          </a:xfrm>
        </p:grpSpPr>
        <p:sp>
          <p:nvSpPr>
            <p:cNvPr id="268" name="Freeform 267"/>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00" name="Group 17"/>
            <p:cNvGrpSpPr>
              <a:grpSpLocks/>
            </p:cNvGrpSpPr>
            <p:nvPr/>
          </p:nvGrpSpPr>
          <p:grpSpPr bwMode="auto">
            <a:xfrm>
              <a:off x="1757805" y="2331054"/>
              <a:ext cx="1079500" cy="2674334"/>
              <a:chOff x="1757805" y="2331054"/>
              <a:chExt cx="1079500" cy="2674334"/>
            </a:xfrm>
          </p:grpSpPr>
          <p:sp>
            <p:nvSpPr>
              <p:cNvPr id="108" name="Rectangle 107"/>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96" name="Group 104"/>
              <p:cNvGrpSpPr>
                <a:grpSpLocks/>
              </p:cNvGrpSpPr>
              <p:nvPr/>
            </p:nvGrpSpPr>
            <p:grpSpPr bwMode="auto">
              <a:xfrm>
                <a:off x="1782739" y="4616206"/>
                <a:ext cx="1034710" cy="389182"/>
                <a:chOff x="4128636" y="3606589"/>
                <a:chExt cx="568145" cy="338667"/>
              </a:xfrm>
            </p:grpSpPr>
            <p:sp>
              <p:nvSpPr>
                <p:cNvPr id="119" name="Oval 118"/>
                <p:cNvSpPr/>
                <p:nvPr/>
              </p:nvSpPr>
              <p:spPr>
                <a:xfrm>
                  <a:off x="4128891" y="3720271"/>
                  <a:ext cx="565669"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0" name="Rectangle 119"/>
                <p:cNvSpPr/>
                <p:nvPr/>
              </p:nvSpPr>
              <p:spPr>
                <a:xfrm>
                  <a:off x="4128891" y="3720271"/>
                  <a:ext cx="565669"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Oval 120"/>
                <p:cNvSpPr/>
                <p:nvPr/>
              </p:nvSpPr>
              <p:spPr>
                <a:xfrm>
                  <a:off x="4128891" y="3607011"/>
                  <a:ext cx="565669"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2" name="Straight Connector 121"/>
                <p:cNvCxnSpPr/>
                <p:nvPr/>
              </p:nvCxnSpPr>
              <p:spPr>
                <a:xfrm>
                  <a:off x="4694560"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3" name="Straight Connector 112"/>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300" name="Group 9"/>
              <p:cNvGrpSpPr>
                <a:grpSpLocks/>
              </p:cNvGrpSpPr>
              <p:nvPr/>
            </p:nvGrpSpPr>
            <p:grpSpPr bwMode="auto">
              <a:xfrm>
                <a:off x="1757805" y="2331054"/>
                <a:ext cx="1079500" cy="430213"/>
                <a:chOff x="2183302" y="1574638"/>
                <a:chExt cx="1200154" cy="430181"/>
              </a:xfrm>
            </p:grpSpPr>
            <p:sp>
              <p:nvSpPr>
                <p:cNvPr id="369" name="Oval 368"/>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0" name="Rectangle 369"/>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1" name="Oval 370"/>
                <p:cNvSpPr>
                  <a:spLocks noChangeArrowheads="1"/>
                </p:cNvSpPr>
                <p:nvPr/>
              </p:nvSpPr>
              <p:spPr bwMode="auto">
                <a:xfrm flipV="1">
                  <a:off x="2183302" y="1574638"/>
                  <a:ext cx="1196523" cy="314252"/>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72" name="Freeform 371"/>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3" name="Freeform 372"/>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4" name="Freeform 373"/>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5" name="Freeform 374"/>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76" name="Straight Connector 375"/>
                <p:cNvCxnSpPr>
                  <a:cxnSpLocks noChangeShapeType="1"/>
                  <a:endCxn id="371" idx="2"/>
                </p:cNvCxnSpPr>
                <p:nvPr/>
              </p:nvCxnSpPr>
              <p:spPr bwMode="auto">
                <a:xfrm flipH="1" flipV="1">
                  <a:off x="2183302" y="1731764"/>
                  <a:ext cx="3530" cy="12220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7" name="Straight Connector 376"/>
                <p:cNvCxnSpPr>
                  <a:cxnSpLocks noChangeShapeType="1"/>
                </p:cNvCxnSpPr>
                <p:nvPr/>
              </p:nvCxnSpPr>
              <p:spPr bwMode="auto">
                <a:xfrm flipH="1" flipV="1">
                  <a:off x="3379825" y="1728590"/>
                  <a:ext cx="3530" cy="12220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1" name="Group 18"/>
            <p:cNvGrpSpPr>
              <a:grpSpLocks/>
            </p:cNvGrpSpPr>
            <p:nvPr/>
          </p:nvGrpSpPr>
          <p:grpSpPr bwMode="auto">
            <a:xfrm>
              <a:off x="3500438" y="3174091"/>
              <a:ext cx="522287" cy="1831297"/>
              <a:chOff x="3500438" y="3174091"/>
              <a:chExt cx="522287" cy="1831297"/>
            </a:xfrm>
          </p:grpSpPr>
          <p:sp>
            <p:nvSpPr>
              <p:cNvPr id="171" name="Rectangle 170"/>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0" name="Straight Connector 89"/>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76" name="Picture 86" descr="router_to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77" name="Group 82"/>
              <p:cNvGrpSpPr>
                <a:grpSpLocks/>
              </p:cNvGrpSpPr>
              <p:nvPr/>
            </p:nvGrpSpPr>
            <p:grpSpPr bwMode="auto">
              <a:xfrm>
                <a:off x="3511442" y="4783543"/>
                <a:ext cx="507858" cy="221845"/>
                <a:chOff x="4128636" y="3606589"/>
                <a:chExt cx="568145" cy="338667"/>
              </a:xfrm>
            </p:grpSpPr>
            <p:sp>
              <p:nvSpPr>
                <p:cNvPr id="97" name="Oval 96"/>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Rectangle 97"/>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0" name="Straight Connector 99"/>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74" name="Straight Connector 173"/>
              <p:cNvCxnSpPr>
                <a:stCxn id="381"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80" name="Group 377"/>
              <p:cNvGrpSpPr>
                <a:grpSpLocks/>
              </p:cNvGrpSpPr>
              <p:nvPr/>
            </p:nvGrpSpPr>
            <p:grpSpPr bwMode="auto">
              <a:xfrm>
                <a:off x="3511057" y="3174091"/>
                <a:ext cx="504096" cy="242719"/>
                <a:chOff x="2183302" y="1574638"/>
                <a:chExt cx="1200154" cy="430218"/>
              </a:xfrm>
            </p:grpSpPr>
            <p:sp>
              <p:nvSpPr>
                <p:cNvPr id="379" name="Oval 378"/>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0" name="Rectangle 379"/>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1" name="Oval 380"/>
                <p:cNvSpPr>
                  <a:spLocks noChangeArrowheads="1"/>
                </p:cNvSpPr>
                <p:nvPr/>
              </p:nvSpPr>
              <p:spPr bwMode="auto">
                <a:xfrm flipV="1">
                  <a:off x="2185178" y="1574269"/>
                  <a:ext cx="1194231" cy="315099"/>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82" name="Freeform 381"/>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3" name="Freeform 382"/>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4" name="Freeform 383"/>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5" name="Freeform 384"/>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86" name="Straight Connector 385"/>
                <p:cNvCxnSpPr>
                  <a:cxnSpLocks noChangeShapeType="1"/>
                  <a:endCxn id="381" idx="2"/>
                </p:cNvCxnSpPr>
                <p:nvPr/>
              </p:nvCxnSpPr>
              <p:spPr bwMode="auto">
                <a:xfrm flipH="1" flipV="1">
                  <a:off x="2185178" y="1731819"/>
                  <a:ext cx="3780" cy="1209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7" name="Straight Connector 386"/>
                <p:cNvCxnSpPr>
                  <a:cxnSpLocks noChangeShapeType="1"/>
                </p:cNvCxnSpPr>
                <p:nvPr/>
              </p:nvCxnSpPr>
              <p:spPr bwMode="auto">
                <a:xfrm flipH="1" flipV="1">
                  <a:off x="3379409" y="1729005"/>
                  <a:ext cx="3780" cy="120976"/>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2" name="Group 19"/>
            <p:cNvGrpSpPr>
              <a:grpSpLocks/>
            </p:cNvGrpSpPr>
            <p:nvPr/>
          </p:nvGrpSpPr>
          <p:grpSpPr bwMode="auto">
            <a:xfrm>
              <a:off x="4299212" y="2486508"/>
              <a:ext cx="528376" cy="2517292"/>
              <a:chOff x="4299212" y="2486508"/>
              <a:chExt cx="528376" cy="2517292"/>
            </a:xfrm>
          </p:grpSpPr>
          <p:sp>
            <p:nvSpPr>
              <p:cNvPr id="439" name="Rectangle 438"/>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0" name="Straight Connector 439"/>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4" name="Group 442"/>
              <p:cNvGrpSpPr>
                <a:grpSpLocks/>
              </p:cNvGrpSpPr>
              <p:nvPr/>
            </p:nvGrpSpPr>
            <p:grpSpPr bwMode="auto">
              <a:xfrm>
                <a:off x="4319479" y="4781999"/>
                <a:ext cx="507859" cy="221801"/>
                <a:chOff x="4128636" y="3606589"/>
                <a:chExt cx="568145" cy="338667"/>
              </a:xfrm>
            </p:grpSpPr>
            <p:sp>
              <p:nvSpPr>
                <p:cNvPr id="452" name="Oval 451"/>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3" name="Rectangle 452"/>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4" name="Oval 453"/>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5" name="Straight Connector 454"/>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7" name="Straight Connector 446"/>
              <p:cNvCxnSpPr>
                <a:stCxn id="458"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7" name="Group 456"/>
              <p:cNvGrpSpPr>
                <a:grpSpLocks/>
              </p:cNvGrpSpPr>
              <p:nvPr/>
            </p:nvGrpSpPr>
            <p:grpSpPr bwMode="auto">
              <a:xfrm>
                <a:off x="4299212" y="2486508"/>
                <a:ext cx="504825" cy="242888"/>
                <a:chOff x="2183302" y="1574638"/>
                <a:chExt cx="1200154" cy="430218"/>
              </a:xfrm>
            </p:grpSpPr>
            <p:sp>
              <p:nvSpPr>
                <p:cNvPr id="458" name="Oval 457"/>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59" name="Rectangle 458"/>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a:spLocks noChangeArrowheads="1"/>
                </p:cNvSpPr>
                <p:nvPr/>
              </p:nvSpPr>
              <p:spPr bwMode="auto">
                <a:xfrm flipV="1">
                  <a:off x="2183224" y="1574808"/>
                  <a:ext cx="1196282" cy="31488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461" name="Freeform 460"/>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2" name="Freeform 461"/>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3" name="Freeform 462"/>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4" name="Freeform 463"/>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65" name="Straight Connector 464"/>
                <p:cNvCxnSpPr>
                  <a:cxnSpLocks noChangeShapeType="1"/>
                  <a:endCxn id="460" idx="2"/>
                </p:cNvCxnSpPr>
                <p:nvPr/>
              </p:nvCxnSpPr>
              <p:spPr bwMode="auto">
                <a:xfrm flipH="1" flipV="1">
                  <a:off x="2183224" y="1732248"/>
                  <a:ext cx="3775" cy="12089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6" name="Straight Connector 465"/>
                <p:cNvCxnSpPr>
                  <a:cxnSpLocks noChangeShapeType="1"/>
                </p:cNvCxnSpPr>
                <p:nvPr/>
              </p:nvCxnSpPr>
              <p:spPr bwMode="auto">
                <a:xfrm flipH="1" flipV="1">
                  <a:off x="3379505" y="1729437"/>
                  <a:ext cx="3773" cy="12089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3" name="Group 20"/>
            <p:cNvGrpSpPr>
              <a:grpSpLocks/>
            </p:cNvGrpSpPr>
            <p:nvPr/>
          </p:nvGrpSpPr>
          <p:grpSpPr bwMode="auto">
            <a:xfrm>
              <a:off x="5491163" y="3179295"/>
              <a:ext cx="522287" cy="1824505"/>
              <a:chOff x="5491163" y="3179295"/>
              <a:chExt cx="522287" cy="1824505"/>
            </a:xfrm>
          </p:grpSpPr>
          <p:sp>
            <p:nvSpPr>
              <p:cNvPr id="468" name="Rectangle 467"/>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9" name="Straight Connector 468"/>
              <p:cNvCxnSpPr>
                <a:stCxn id="489" idx="6"/>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31" name="Picture 469" descr="router_top.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32" name="Group 471"/>
              <p:cNvGrpSpPr>
                <a:grpSpLocks/>
              </p:cNvGrpSpPr>
              <p:nvPr/>
            </p:nvGrpSpPr>
            <p:grpSpPr bwMode="auto">
              <a:xfrm>
                <a:off x="5502167" y="4781999"/>
                <a:ext cx="507858" cy="221801"/>
                <a:chOff x="4128636" y="3606589"/>
                <a:chExt cx="568145" cy="338667"/>
              </a:xfrm>
            </p:grpSpPr>
            <p:sp>
              <p:nvSpPr>
                <p:cNvPr id="481" name="Oval 480"/>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 name="Rectangle 481"/>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 name="Oval 482"/>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84" name="Straight Connector 483"/>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6" name="Straight Connector 475"/>
              <p:cNvCxnSpPr>
                <a:stCxn id="47231" idx="1"/>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35" name="Group 485"/>
              <p:cNvGrpSpPr>
                <a:grpSpLocks/>
              </p:cNvGrpSpPr>
              <p:nvPr/>
            </p:nvGrpSpPr>
            <p:grpSpPr bwMode="auto">
              <a:xfrm>
                <a:off x="5500688" y="3179295"/>
                <a:ext cx="504825" cy="242888"/>
                <a:chOff x="2183302" y="1574638"/>
                <a:chExt cx="1200154" cy="430218"/>
              </a:xfrm>
            </p:grpSpPr>
            <p:sp>
              <p:nvSpPr>
                <p:cNvPr id="487" name="Oval 486"/>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88" name="Rectangle 487"/>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9" name="Oval 488"/>
                <p:cNvSpPr>
                  <a:spLocks noChangeArrowheads="1"/>
                </p:cNvSpPr>
                <p:nvPr/>
              </p:nvSpPr>
              <p:spPr bwMode="auto">
                <a:xfrm flipV="1">
                  <a:off x="2183606" y="1573485"/>
                  <a:ext cx="1196277" cy="31488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490" name="Freeform 489"/>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1" name="Freeform 490"/>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2" name="Freeform 491"/>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3" name="Freeform 492"/>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94" name="Straight Connector 493"/>
                <p:cNvCxnSpPr>
                  <a:cxnSpLocks noChangeShapeType="1"/>
                  <a:endCxn id="489" idx="2"/>
                </p:cNvCxnSpPr>
                <p:nvPr/>
              </p:nvCxnSpPr>
              <p:spPr bwMode="auto">
                <a:xfrm flipH="1" flipV="1">
                  <a:off x="2183606" y="1730925"/>
                  <a:ext cx="3773" cy="12089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95" name="Straight Connector 494"/>
                <p:cNvCxnSpPr>
                  <a:cxnSpLocks noChangeShapeType="1"/>
                </p:cNvCxnSpPr>
                <p:nvPr/>
              </p:nvCxnSpPr>
              <p:spPr bwMode="auto">
                <a:xfrm flipH="1" flipV="1">
                  <a:off x="3379883" y="1728114"/>
                  <a:ext cx="3775" cy="12089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4" name="Group 21"/>
            <p:cNvGrpSpPr>
              <a:grpSpLocks/>
            </p:cNvGrpSpPr>
            <p:nvPr/>
          </p:nvGrpSpPr>
          <p:grpSpPr bwMode="auto">
            <a:xfrm>
              <a:off x="6472366" y="2647932"/>
              <a:ext cx="522159" cy="2354282"/>
              <a:chOff x="6472366" y="2647932"/>
              <a:chExt cx="522159" cy="2354282"/>
            </a:xfrm>
          </p:grpSpPr>
          <p:sp>
            <p:nvSpPr>
              <p:cNvPr id="497" name="Rectangle 496"/>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8" name="Straight Connector 497"/>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09" name="Group 500"/>
              <p:cNvGrpSpPr>
                <a:grpSpLocks/>
              </p:cNvGrpSpPr>
              <p:nvPr/>
            </p:nvGrpSpPr>
            <p:grpSpPr bwMode="auto">
              <a:xfrm>
                <a:off x="6486417" y="4766099"/>
                <a:ext cx="507858" cy="236115"/>
                <a:chOff x="4128636" y="3606589"/>
                <a:chExt cx="568145" cy="338667"/>
              </a:xfrm>
            </p:grpSpPr>
            <p:sp>
              <p:nvSpPr>
                <p:cNvPr id="510" name="Oval 509"/>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Rectangle 510"/>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Oval 511"/>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5" name="Straight Connector 504"/>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12" name="Group 514"/>
              <p:cNvGrpSpPr>
                <a:grpSpLocks/>
              </p:cNvGrpSpPr>
              <p:nvPr/>
            </p:nvGrpSpPr>
            <p:grpSpPr bwMode="auto">
              <a:xfrm>
                <a:off x="6478146" y="2647932"/>
                <a:ext cx="504825" cy="242887"/>
                <a:chOff x="2183302" y="1574638"/>
                <a:chExt cx="1200154" cy="430218"/>
              </a:xfrm>
            </p:grpSpPr>
            <p:sp>
              <p:nvSpPr>
                <p:cNvPr id="516" name="Oval 515"/>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17" name="Rectangle 516"/>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8" name="Oval 517"/>
                <p:cNvSpPr>
                  <a:spLocks noChangeArrowheads="1"/>
                </p:cNvSpPr>
                <p:nvPr/>
              </p:nvSpPr>
              <p:spPr bwMode="auto">
                <a:xfrm flipV="1">
                  <a:off x="2184464" y="1575651"/>
                  <a:ext cx="1196277" cy="314881"/>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519" name="Freeform 518"/>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0" name="Freeform 519"/>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1" name="Freeform 520"/>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2" name="Freeform 521"/>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23" name="Straight Connector 522"/>
                <p:cNvCxnSpPr>
                  <a:cxnSpLocks noChangeShapeType="1"/>
                  <a:endCxn id="518" idx="2"/>
                </p:cNvCxnSpPr>
                <p:nvPr/>
              </p:nvCxnSpPr>
              <p:spPr bwMode="auto">
                <a:xfrm flipH="1" flipV="1">
                  <a:off x="2184464" y="1733091"/>
                  <a:ext cx="3773" cy="1208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24" name="Straight Connector 523"/>
                <p:cNvCxnSpPr>
                  <a:cxnSpLocks noChangeShapeType="1"/>
                </p:cNvCxnSpPr>
                <p:nvPr/>
              </p:nvCxnSpPr>
              <p:spPr bwMode="auto">
                <a:xfrm flipH="1" flipV="1">
                  <a:off x="3380741" y="1730281"/>
                  <a:ext cx="3775" cy="120891"/>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sp>
        <p:nvSpPr>
          <p:cNvPr id="47120" name="Text Box 167"/>
          <p:cNvSpPr txBox="1">
            <a:spLocks noChangeArrowheads="1"/>
          </p:cNvSpPr>
          <p:nvPr/>
        </p:nvSpPr>
        <p:spPr bwMode="auto">
          <a:xfrm>
            <a:off x="563563" y="277813"/>
            <a:ext cx="74527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3600" dirty="0">
                <a:solidFill>
                  <a:srgbClr val="000099"/>
                </a:solidFill>
                <a:latin typeface="Gill Sans MT" panose="020B0502020104020203" pitchFamily="34" charset="0"/>
              </a:rPr>
              <a:t>Control plane: the traditional approach</a:t>
            </a:r>
          </a:p>
        </p:txBody>
      </p:sp>
      <p:grpSp>
        <p:nvGrpSpPr>
          <p:cNvPr id="229" name="Group 228"/>
          <p:cNvGrpSpPr>
            <a:grpSpLocks/>
          </p:cNvGrpSpPr>
          <p:nvPr/>
        </p:nvGrpSpPr>
        <p:grpSpPr bwMode="auto">
          <a:xfrm>
            <a:off x="1828800" y="2686050"/>
            <a:ext cx="5111750" cy="879475"/>
            <a:chOff x="1866825" y="707349"/>
            <a:chExt cx="5112820" cy="879389"/>
          </a:xfrm>
        </p:grpSpPr>
        <p:sp>
          <p:nvSpPr>
            <p:cNvPr id="233" name="Oval 232"/>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182" name="TextBox 233"/>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75"/>
                </a:lnSpc>
              </a:pPr>
              <a:r>
                <a:rPr lang="en-US" altLang="en-US" sz="1400"/>
                <a:t>Routing</a:t>
              </a:r>
            </a:p>
            <a:p>
              <a:pPr algn="ctr">
                <a:lnSpc>
                  <a:spcPts val="1475"/>
                </a:lnSpc>
              </a:pPr>
              <a:r>
                <a:rPr lang="en-US" altLang="en-US" sz="1400"/>
                <a:t>Algorithm</a:t>
              </a:r>
            </a:p>
          </p:txBody>
        </p:sp>
        <p:cxnSp>
          <p:nvCxnSpPr>
            <p:cNvPr id="235" name="Straight Arrow Connector 234"/>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0" name="Oval 239"/>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1" name="Oval 240"/>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2" name="Oval 241"/>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43" name="Straight Arrow Connector 242"/>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p:cNvCxnSpPr>
              <a:endCxn id="239"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7122" name="TextBox 257"/>
          <p:cNvSpPr txBox="1">
            <a:spLocks noChangeArrowheads="1"/>
          </p:cNvSpPr>
          <p:nvPr/>
        </p:nvSpPr>
        <p:spPr bwMode="auto">
          <a:xfrm>
            <a:off x="635000" y="1154113"/>
            <a:ext cx="81581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Individual routing algorithm components </a:t>
            </a:r>
            <a:r>
              <a:rPr lang="en-US" altLang="en-US" i="1">
                <a:solidFill>
                  <a:srgbClr val="000090"/>
                </a:solidFill>
              </a:rPr>
              <a:t>in each and every router </a:t>
            </a:r>
            <a:r>
              <a:rPr lang="en-US" altLang="en-US"/>
              <a:t>interact in the control plane</a:t>
            </a:r>
          </a:p>
        </p:txBody>
      </p:sp>
      <p:grpSp>
        <p:nvGrpSpPr>
          <p:cNvPr id="23" name="Group 22"/>
          <p:cNvGrpSpPr>
            <a:grpSpLocks/>
          </p:cNvGrpSpPr>
          <p:nvPr/>
        </p:nvGrpSpPr>
        <p:grpSpPr bwMode="auto">
          <a:xfrm>
            <a:off x="1557338" y="3074988"/>
            <a:ext cx="6375400" cy="1047750"/>
            <a:chOff x="1557338" y="3074988"/>
            <a:chExt cx="6375400" cy="1047750"/>
          </a:xfrm>
        </p:grpSpPr>
        <p:sp>
          <p:nvSpPr>
            <p:cNvPr id="47178" name="TextBox 232"/>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63"/>
                </a:lnSpc>
              </a:pPr>
              <a:r>
                <a:rPr lang="en-US" altLang="en-US" sz="1400"/>
                <a:t>data</a:t>
              </a:r>
            </a:p>
            <a:p>
              <a:pPr algn="ctr">
                <a:lnSpc>
                  <a:spcPts val="1463"/>
                </a:lnSpc>
              </a:pPr>
              <a:r>
                <a:rPr lang="en-US" altLang="en-US" sz="1400"/>
                <a:t>plane</a:t>
              </a:r>
            </a:p>
          </p:txBody>
        </p:sp>
        <p:sp>
          <p:nvSpPr>
            <p:cNvPr id="47179" name="TextBox 233"/>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63"/>
                </a:lnSpc>
              </a:pPr>
              <a:r>
                <a:rPr lang="en-US" altLang="en-US" sz="1400"/>
                <a:t>control</a:t>
              </a:r>
            </a:p>
            <a:p>
              <a:pPr algn="ctr">
                <a:lnSpc>
                  <a:spcPts val="1463"/>
                </a:lnSpc>
              </a:pPr>
              <a:r>
                <a:rPr lang="en-US" altLang="en-US" sz="1400"/>
                <a:t>plane</a:t>
              </a:r>
            </a:p>
          </p:txBody>
        </p:sp>
        <p:cxnSp>
          <p:nvCxnSpPr>
            <p:cNvPr id="232" name="Straight Connector 231"/>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1828800" y="3702050"/>
            <a:ext cx="5126038" cy="1120775"/>
            <a:chOff x="-4746102" y="4471477"/>
            <a:chExt cx="5126173" cy="1120753"/>
          </a:xfrm>
        </p:grpSpPr>
        <p:pic>
          <p:nvPicPr>
            <p:cNvPr id="47156" name="Picture 10" descr="fig42_tabl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7157" name="Group 25"/>
            <p:cNvGrpSpPr>
              <a:grpSpLocks/>
            </p:cNvGrpSpPr>
            <p:nvPr/>
          </p:nvGrpSpPr>
          <p:grpSpPr bwMode="auto">
            <a:xfrm>
              <a:off x="-3025264" y="5228984"/>
              <a:ext cx="3405335" cy="363246"/>
              <a:chOff x="-3025264" y="5228984"/>
              <a:chExt cx="3405335" cy="363246"/>
            </a:xfrm>
          </p:grpSpPr>
          <p:grpSp>
            <p:nvGrpSpPr>
              <p:cNvPr id="47158" name="Group 241"/>
              <p:cNvGrpSpPr>
                <a:grpSpLocks/>
              </p:cNvGrpSpPr>
              <p:nvPr/>
            </p:nvGrpSpPr>
            <p:grpSpPr bwMode="auto">
              <a:xfrm>
                <a:off x="-3025264" y="5262858"/>
                <a:ext cx="430360" cy="329372"/>
                <a:chOff x="2931664" y="3912603"/>
                <a:chExt cx="430450" cy="329314"/>
              </a:xfrm>
            </p:grpSpPr>
            <p:sp>
              <p:nvSpPr>
                <p:cNvPr id="92" name="Rectangle 91"/>
                <p:cNvSpPr/>
                <p:nvPr/>
              </p:nvSpPr>
              <p:spPr>
                <a:xfrm>
                  <a:off x="2936485" y="3908607"/>
                  <a:ext cx="425550" cy="333310"/>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3" name="Straight Connector 92"/>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92"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59" name="Group 444"/>
              <p:cNvGrpSpPr>
                <a:grpSpLocks/>
              </p:cNvGrpSpPr>
              <p:nvPr/>
            </p:nvGrpSpPr>
            <p:grpSpPr bwMode="auto">
              <a:xfrm>
                <a:off x="-2217227" y="5261364"/>
                <a:ext cx="430361" cy="329307"/>
                <a:chOff x="2931664" y="3912603"/>
                <a:chExt cx="430450" cy="329314"/>
              </a:xfrm>
            </p:grpSpPr>
            <p:sp>
              <p:nvSpPr>
                <p:cNvPr id="448" name="Rectangle 447"/>
                <p:cNvSpPr/>
                <p:nvPr/>
              </p:nvSpPr>
              <p:spPr>
                <a:xfrm>
                  <a:off x="2936506" y="3908513"/>
                  <a:ext cx="425549"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9" name="Straight Connector 448"/>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p:cNvCxnSpPr>
                  <a:stCxn id="448"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0" name="Group 473"/>
              <p:cNvGrpSpPr>
                <a:grpSpLocks/>
              </p:cNvGrpSpPr>
              <p:nvPr/>
            </p:nvGrpSpPr>
            <p:grpSpPr bwMode="auto">
              <a:xfrm>
                <a:off x="-1034539" y="5261364"/>
                <a:ext cx="430360" cy="329307"/>
                <a:chOff x="2931664" y="3912603"/>
                <a:chExt cx="430450" cy="329314"/>
              </a:xfrm>
            </p:grpSpPr>
            <p:sp>
              <p:nvSpPr>
                <p:cNvPr id="477" name="Rectangle 476"/>
                <p:cNvSpPr/>
                <p:nvPr/>
              </p:nvSpPr>
              <p:spPr>
                <a:xfrm>
                  <a:off x="2936538" y="3908513"/>
                  <a:ext cx="425550"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8" name="Straight Connector 477"/>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p:cNvCxnSpPr>
                  <a:stCxn id="477"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1" name="Group 502"/>
              <p:cNvGrpSpPr>
                <a:grpSpLocks/>
              </p:cNvGrpSpPr>
              <p:nvPr/>
            </p:nvGrpSpPr>
            <p:grpSpPr bwMode="auto">
              <a:xfrm>
                <a:off x="-50289" y="5228984"/>
                <a:ext cx="430360" cy="350559"/>
                <a:chOff x="2931664" y="3912603"/>
                <a:chExt cx="430450" cy="329314"/>
              </a:xfrm>
            </p:grpSpPr>
            <p:sp>
              <p:nvSpPr>
                <p:cNvPr id="506" name="Rectangle 505"/>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7" name="Straight Connector 506"/>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p:cNvCxnSpPr>
                  <a:stCxn id="506"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p:cNvGrpSpPr>
            <a:grpSpLocks/>
          </p:cNvGrpSpPr>
          <p:nvPr/>
        </p:nvGrpSpPr>
        <p:grpSpPr bwMode="auto">
          <a:xfrm>
            <a:off x="2282825" y="2882900"/>
            <a:ext cx="4437063" cy="1577975"/>
            <a:chOff x="-4267279" y="3655204"/>
            <a:chExt cx="4437063" cy="1578510"/>
          </a:xfrm>
        </p:grpSpPr>
        <p:cxnSp>
          <p:nvCxnSpPr>
            <p:cNvPr id="111" name="Straight Arrow Connector 110"/>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5" name="Straight Arrow Connector 474"/>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4" name="Straight Arrow Connector 503"/>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47126" name="Slide Number Placeholder 5"/>
          <p:cNvSpPr>
            <a:spLocks noGrp="1"/>
          </p:cNvSpPr>
          <p:nvPr>
            <p:ph type="sldNum" sz="quarter" idx="12"/>
          </p:nvPr>
        </p:nvSpPr>
        <p:spPr>
          <a:xfrm>
            <a:off x="8456613" y="6475413"/>
            <a:ext cx="458787"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5-</a:t>
            </a:r>
            <a:fld id="{97180E7A-E7D6-4A76-A393-C1660D02215A}" type="slidenum">
              <a:rPr lang="en-US" altLang="en-US" sz="1200">
                <a:latin typeface="Tahoma" panose="020B0604030504040204" pitchFamily="34" charset="0"/>
              </a:rPr>
              <a:pPr/>
              <a:t>7</a:t>
            </a:fld>
            <a:endParaRPr lang="en-US" altLang="en-US" sz="1200">
              <a:latin typeface="Tahoma" panose="020B0604030504040204" pitchFamily="34" charset="0"/>
            </a:endParaRPr>
          </a:p>
        </p:txBody>
      </p:sp>
      <p:sp>
        <p:nvSpPr>
          <p:cNvPr id="47127"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Control Plane</a:t>
            </a:r>
          </a:p>
        </p:txBody>
      </p:sp>
      <p:cxnSp>
        <p:nvCxnSpPr>
          <p:cNvPr id="227" name="Straight Connector 226"/>
          <p:cNvCxnSpPr/>
          <p:nvPr/>
        </p:nvCxnSpPr>
        <p:spPr>
          <a:xfrm flipH="1">
            <a:off x="1282700" y="5802313"/>
            <a:ext cx="1508125" cy="1587"/>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129"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1</a:t>
            </a:r>
          </a:p>
        </p:txBody>
      </p:sp>
      <p:sp>
        <p:nvSpPr>
          <p:cNvPr id="47130"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a:t>
            </a:r>
          </a:p>
        </p:txBody>
      </p:sp>
      <p:grpSp>
        <p:nvGrpSpPr>
          <p:cNvPr id="47131" name="Group 5"/>
          <p:cNvGrpSpPr>
            <a:grpSpLocks/>
          </p:cNvGrpSpPr>
          <p:nvPr/>
        </p:nvGrpSpPr>
        <p:grpSpPr bwMode="auto">
          <a:xfrm>
            <a:off x="938213" y="5237163"/>
            <a:ext cx="1616075" cy="487362"/>
            <a:chOff x="-4079003" y="2717403"/>
            <a:chExt cx="1616718" cy="488475"/>
          </a:xfrm>
        </p:grpSpPr>
        <p:sp>
          <p:nvSpPr>
            <p:cNvPr id="47145"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7146"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7147"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8"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7149"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0111</a:t>
              </a:r>
            </a:p>
          </p:txBody>
        </p:sp>
        <p:sp>
          <p:nvSpPr>
            <p:cNvPr id="47150"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7132"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7133" name="Group 357"/>
          <p:cNvGrpSpPr>
            <a:grpSpLocks/>
          </p:cNvGrpSpPr>
          <p:nvPr/>
        </p:nvGrpSpPr>
        <p:grpSpPr bwMode="auto">
          <a:xfrm>
            <a:off x="2714625" y="5659438"/>
            <a:ext cx="565150" cy="293687"/>
            <a:chOff x="1871277" y="1576300"/>
            <a:chExt cx="1128371" cy="437861"/>
          </a:xfrm>
        </p:grpSpPr>
        <p:sp>
          <p:nvSpPr>
            <p:cNvPr id="359" name="Oval 358"/>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60" name="Rectangle 359"/>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1" name="Oval 360"/>
            <p:cNvSpPr>
              <a:spLocks noChangeArrowheads="1"/>
            </p:cNvSpPr>
            <p:nvPr/>
          </p:nvSpPr>
          <p:spPr bwMode="auto">
            <a:xfrm flipV="1">
              <a:off x="1871277" y="1576300"/>
              <a:ext cx="1125202"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62" name="Freeform 361"/>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3" name="Freeform 362"/>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4" name="Freeform 363"/>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5" name="Freeform 364"/>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66" name="Straight Connector 365"/>
            <p:cNvCxnSpPr>
              <a:cxnSpLocks noChangeShapeType="1"/>
              <a:endCxn id="361"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67" name="Straight Connector 366"/>
            <p:cNvCxnSpPr>
              <a:cxnSpLocks noChangeShapeType="1"/>
            </p:cNvCxnSpPr>
            <p:nvPr/>
          </p:nvCxnSpPr>
          <p:spPr bwMode="auto">
            <a:xfrm flipH="1" flipV="1">
              <a:off x="2996479" y="1734876"/>
              <a:ext cx="3169"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7134" name="TextBox 6"/>
          <p:cNvSpPr txBox="1">
            <a:spLocks noChangeArrowheads="1"/>
          </p:cNvSpPr>
          <p:nvPr/>
        </p:nvSpPr>
        <p:spPr bwMode="auto">
          <a:xfrm>
            <a:off x="196850" y="4903788"/>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values in arriving </a:t>
            </a:r>
          </a:p>
          <a:p>
            <a:r>
              <a:rPr lang="en-US" altLang="en-US" sz="1400"/>
              <a:t>packet header</a:t>
            </a:r>
            <a:endParaRPr lang="en-US" altLang="en-US" sz="1800"/>
          </a:p>
        </p:txBody>
      </p:sp>
      <p:sp>
        <p:nvSpPr>
          <p:cNvPr id="47135"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29"/>
                                        </p:tgtEl>
                                        <p:attrNameLst>
                                          <p:attrName>style.visibility</p:attrName>
                                        </p:attrNameLst>
                                      </p:cBhvr>
                                      <p:to>
                                        <p:strVal val="visible"/>
                                      </p:to>
                                    </p:set>
                                    <p:animEffect transition="in" filter="dissolve">
                                      <p:cBhvr>
                                        <p:cTn id="17" dur="500"/>
                                        <p:tgtEl>
                                          <p:spTgt spid="2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a:grpSpLocks/>
          </p:cNvGrpSpPr>
          <p:nvPr/>
        </p:nvGrpSpPr>
        <p:grpSpPr bwMode="auto">
          <a:xfrm>
            <a:off x="1454150" y="2020888"/>
            <a:ext cx="6027738" cy="1439862"/>
            <a:chOff x="1492879" y="2061336"/>
            <a:chExt cx="6027737" cy="1440135"/>
          </a:xfrm>
        </p:grpSpPr>
        <p:sp>
          <p:nvSpPr>
            <p:cNvPr id="388" name="Rectangle 387"/>
            <p:cNvSpPr/>
            <p:nvPr/>
          </p:nvSpPr>
          <p:spPr bwMode="auto">
            <a:xfrm>
              <a:off x="1929442" y="2064512"/>
              <a:ext cx="5043486" cy="1017780"/>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6" name="Freeform 395"/>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398" name="Freeform 397"/>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chemeClr val="accent6">
                    <a:lumMod val="20000"/>
                    <a:lumOff val="80000"/>
                  </a:schemeClr>
                </a:gs>
                <a:gs pos="100000">
                  <a:schemeClr val="bg1"/>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48421" name="Group 950"/>
            <p:cNvGrpSpPr>
              <a:grpSpLocks/>
            </p:cNvGrpSpPr>
            <p:nvPr/>
          </p:nvGrpSpPr>
          <p:grpSpPr bwMode="auto">
            <a:xfrm>
              <a:off x="1492879" y="2820676"/>
              <a:ext cx="338137" cy="653816"/>
              <a:chOff x="4140" y="429"/>
              <a:chExt cx="1425" cy="2396"/>
            </a:xfrm>
          </p:grpSpPr>
          <p:sp>
            <p:nvSpPr>
              <p:cNvPr id="48455"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6"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57"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8"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9"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8460" name="Group 956"/>
              <p:cNvGrpSpPr>
                <a:grpSpLocks/>
              </p:cNvGrpSpPr>
              <p:nvPr/>
            </p:nvGrpSpPr>
            <p:grpSpPr bwMode="auto">
              <a:xfrm>
                <a:off x="4749" y="668"/>
                <a:ext cx="581" cy="145"/>
                <a:chOff x="614" y="2568"/>
                <a:chExt cx="725" cy="139"/>
              </a:xfrm>
            </p:grpSpPr>
            <p:sp>
              <p:nvSpPr>
                <p:cNvPr id="48485"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86"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8461"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8462" name="Group 960"/>
              <p:cNvGrpSpPr>
                <a:grpSpLocks/>
              </p:cNvGrpSpPr>
              <p:nvPr/>
            </p:nvGrpSpPr>
            <p:grpSpPr bwMode="auto">
              <a:xfrm>
                <a:off x="4747" y="994"/>
                <a:ext cx="581" cy="134"/>
                <a:chOff x="614" y="2568"/>
                <a:chExt cx="725" cy="139"/>
              </a:xfrm>
            </p:grpSpPr>
            <p:sp>
              <p:nvSpPr>
                <p:cNvPr id="48483"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84"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8463"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64"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8465" name="Group 965"/>
              <p:cNvGrpSpPr>
                <a:grpSpLocks/>
              </p:cNvGrpSpPr>
              <p:nvPr/>
            </p:nvGrpSpPr>
            <p:grpSpPr bwMode="auto">
              <a:xfrm>
                <a:off x="4735" y="1627"/>
                <a:ext cx="582" cy="151"/>
                <a:chOff x="614" y="2568"/>
                <a:chExt cx="725" cy="139"/>
              </a:xfrm>
            </p:grpSpPr>
            <p:sp>
              <p:nvSpPr>
                <p:cNvPr id="48481"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82"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8466"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467" name="Group 969"/>
              <p:cNvGrpSpPr>
                <a:grpSpLocks/>
              </p:cNvGrpSpPr>
              <p:nvPr/>
            </p:nvGrpSpPr>
            <p:grpSpPr bwMode="auto">
              <a:xfrm>
                <a:off x="4739" y="1327"/>
                <a:ext cx="582" cy="139"/>
                <a:chOff x="614" y="2568"/>
                <a:chExt cx="725" cy="139"/>
              </a:xfrm>
            </p:grpSpPr>
            <p:sp>
              <p:nvSpPr>
                <p:cNvPr id="48479"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80"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8468"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69"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0"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1"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72"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3"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74"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75"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76"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endParaRPr>
              </a:p>
            </p:txBody>
          </p:sp>
          <p:sp>
            <p:nvSpPr>
              <p:cNvPr id="48477"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78"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8422" name="Group 950"/>
            <p:cNvGrpSpPr>
              <a:grpSpLocks/>
            </p:cNvGrpSpPr>
            <p:nvPr/>
          </p:nvGrpSpPr>
          <p:grpSpPr bwMode="auto">
            <a:xfrm>
              <a:off x="7182479" y="2847655"/>
              <a:ext cx="338137" cy="653816"/>
              <a:chOff x="4140" y="429"/>
              <a:chExt cx="1425" cy="2396"/>
            </a:xfrm>
          </p:grpSpPr>
          <p:sp>
            <p:nvSpPr>
              <p:cNvPr id="48423" name="Freeform 951"/>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4"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25" name="Freeform 953"/>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6" name="Freeform 954"/>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7"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8428" name="Group 956"/>
              <p:cNvGrpSpPr>
                <a:grpSpLocks/>
              </p:cNvGrpSpPr>
              <p:nvPr/>
            </p:nvGrpSpPr>
            <p:grpSpPr bwMode="auto">
              <a:xfrm>
                <a:off x="4749" y="668"/>
                <a:ext cx="581" cy="145"/>
                <a:chOff x="614" y="2568"/>
                <a:chExt cx="725" cy="139"/>
              </a:xfrm>
            </p:grpSpPr>
            <p:sp>
              <p:nvSpPr>
                <p:cNvPr id="48453" name="AutoShape 957"/>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54"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8429"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8430" name="Group 960"/>
              <p:cNvGrpSpPr>
                <a:grpSpLocks/>
              </p:cNvGrpSpPr>
              <p:nvPr/>
            </p:nvGrpSpPr>
            <p:grpSpPr bwMode="auto">
              <a:xfrm>
                <a:off x="4747" y="994"/>
                <a:ext cx="581" cy="134"/>
                <a:chOff x="614" y="2568"/>
                <a:chExt cx="725" cy="139"/>
              </a:xfrm>
            </p:grpSpPr>
            <p:sp>
              <p:nvSpPr>
                <p:cNvPr id="48451" name="AutoShape 961"/>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52"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8431"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32"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8433" name="Group 965"/>
              <p:cNvGrpSpPr>
                <a:grpSpLocks/>
              </p:cNvGrpSpPr>
              <p:nvPr/>
            </p:nvGrpSpPr>
            <p:grpSpPr bwMode="auto">
              <a:xfrm>
                <a:off x="4735" y="1627"/>
                <a:ext cx="582" cy="151"/>
                <a:chOff x="614" y="2568"/>
                <a:chExt cx="725" cy="139"/>
              </a:xfrm>
            </p:grpSpPr>
            <p:sp>
              <p:nvSpPr>
                <p:cNvPr id="48449" name="AutoShape 966"/>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50"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8434" name="Freeform 968"/>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435" name="Group 969"/>
              <p:cNvGrpSpPr>
                <a:grpSpLocks/>
              </p:cNvGrpSpPr>
              <p:nvPr/>
            </p:nvGrpSpPr>
            <p:grpSpPr bwMode="auto">
              <a:xfrm>
                <a:off x="4739" y="1327"/>
                <a:ext cx="582" cy="139"/>
                <a:chOff x="614" y="2568"/>
                <a:chExt cx="725" cy="139"/>
              </a:xfrm>
            </p:grpSpPr>
            <p:sp>
              <p:nvSpPr>
                <p:cNvPr id="48447" name="AutoShape 970"/>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48"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8436"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37" name="Freeform 973"/>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8" name="Freeform 974"/>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9" name="Oval 975"/>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40" name="Freeform 976"/>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1"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42"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43" name="Oval 979"/>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44" name="Oval 980"/>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endParaRPr>
              </a:p>
            </p:txBody>
          </p:sp>
          <p:sp>
            <p:nvSpPr>
              <p:cNvPr id="48445" name="Oval 981"/>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446"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48130" name="Freeform 2"/>
          <p:cNvSpPr>
            <a:spLocks/>
          </p:cNvSpPr>
          <p:nvPr/>
        </p:nvSpPr>
        <p:spPr bwMode="auto">
          <a:xfrm>
            <a:off x="2592388" y="574992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cxnSp>
        <p:nvCxnSpPr>
          <p:cNvPr id="148" name="Straight Connector 147"/>
          <p:cNvCxnSpPr/>
          <p:nvPr/>
        </p:nvCxnSpPr>
        <p:spPr>
          <a:xfrm flipV="1">
            <a:off x="3262313" y="5900738"/>
            <a:ext cx="1316037"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3151188" y="6088063"/>
            <a:ext cx="2259012"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a:off x="3163888" y="6192838"/>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flipV="1">
            <a:off x="4181475" y="6386513"/>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4841875" y="5934075"/>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V="1">
            <a:off x="4125913" y="6088063"/>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V="1">
            <a:off x="5453063" y="6116638"/>
            <a:ext cx="588962"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4595813" y="5900738"/>
            <a:ext cx="814387"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8261" name="Group 48260"/>
          <p:cNvGrpSpPr>
            <a:grpSpLocks/>
          </p:cNvGrpSpPr>
          <p:nvPr/>
        </p:nvGrpSpPr>
        <p:grpSpPr bwMode="auto">
          <a:xfrm>
            <a:off x="1525588" y="3003550"/>
            <a:ext cx="6978650" cy="1096963"/>
            <a:chOff x="1526216" y="3003498"/>
            <a:chExt cx="6978041" cy="1096962"/>
          </a:xfrm>
        </p:grpSpPr>
        <p:sp>
          <p:nvSpPr>
            <p:cNvPr id="48415" name="TextBox 399"/>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63"/>
                </a:lnSpc>
              </a:pPr>
              <a:r>
                <a:rPr lang="en-US" altLang="en-US" sz="1400"/>
                <a:t>data</a:t>
              </a:r>
            </a:p>
            <a:p>
              <a:pPr algn="ctr">
                <a:lnSpc>
                  <a:spcPts val="1463"/>
                </a:lnSpc>
              </a:pPr>
              <a:r>
                <a:rPr lang="en-US" altLang="en-US" sz="1400"/>
                <a:t>plane</a:t>
              </a:r>
            </a:p>
          </p:txBody>
        </p:sp>
        <p:sp>
          <p:nvSpPr>
            <p:cNvPr id="48416" name="TextBox 400"/>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63"/>
                </a:lnSpc>
              </a:pPr>
              <a:r>
                <a:rPr lang="en-US" altLang="en-US" sz="1400"/>
                <a:t>control</a:t>
              </a:r>
            </a:p>
            <a:p>
              <a:pPr algn="ctr">
                <a:lnSpc>
                  <a:spcPts val="1463"/>
                </a:lnSpc>
              </a:pPr>
              <a:r>
                <a:rPr lang="en-US" altLang="en-US" sz="1400"/>
                <a:t>plane</a:t>
              </a:r>
            </a:p>
          </p:txBody>
        </p:sp>
        <p:cxnSp>
          <p:nvCxnSpPr>
            <p:cNvPr id="302" name="Straight Connector 301"/>
            <p:cNvCxnSpPr/>
            <p:nvPr/>
          </p:nvCxnSpPr>
          <p:spPr bwMode="auto">
            <a:xfrm flipV="1">
              <a:off x="1526216" y="3579760"/>
              <a:ext cx="6978041" cy="11112"/>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a:grpSpLocks/>
          </p:cNvGrpSpPr>
          <p:nvPr/>
        </p:nvGrpSpPr>
        <p:grpSpPr bwMode="auto">
          <a:xfrm>
            <a:off x="2436813" y="2735263"/>
            <a:ext cx="4295775" cy="320675"/>
            <a:chOff x="2433511" y="2792111"/>
            <a:chExt cx="4296530" cy="320561"/>
          </a:xfrm>
        </p:grpSpPr>
        <p:grpSp>
          <p:nvGrpSpPr>
            <p:cNvPr id="48390" name="Group 401"/>
            <p:cNvGrpSpPr>
              <a:grpSpLocks/>
            </p:cNvGrpSpPr>
            <p:nvPr/>
          </p:nvGrpSpPr>
          <p:grpSpPr bwMode="auto">
            <a:xfrm>
              <a:off x="2433511" y="2794083"/>
              <a:ext cx="349250" cy="317387"/>
              <a:chOff x="2931664" y="3912603"/>
              <a:chExt cx="430450" cy="329314"/>
            </a:xfrm>
          </p:grpSpPr>
          <p:sp>
            <p:nvSpPr>
              <p:cNvPr id="403" name="Rectangle 402"/>
              <p:cNvSpPr/>
              <p:nvPr/>
            </p:nvSpPr>
            <p:spPr>
              <a:xfrm>
                <a:off x="2937534" y="39122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4" name="Straight Connector 403"/>
              <p:cNvCxnSpPr/>
              <p:nvPr/>
            </p:nvCxnSpPr>
            <p:spPr>
              <a:xfrm>
                <a:off x="2931664" y="40044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2931664" y="4066980"/>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p:cNvCxnSpPr>
                <a:stCxn id="403" idx="2"/>
              </p:cNvCxnSpPr>
              <p:nvPr/>
            </p:nvCxnSpPr>
            <p:spPr>
              <a:xfrm flipH="1" flipV="1">
                <a:off x="3148883" y="40044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1" name="Group 406"/>
            <p:cNvGrpSpPr>
              <a:grpSpLocks/>
            </p:cNvGrpSpPr>
            <p:nvPr/>
          </p:nvGrpSpPr>
          <p:grpSpPr bwMode="auto">
            <a:xfrm>
              <a:off x="3348666" y="2792111"/>
              <a:ext cx="350838" cy="317387"/>
              <a:chOff x="2931664" y="3912603"/>
              <a:chExt cx="430450" cy="329314"/>
            </a:xfrm>
          </p:grpSpPr>
          <p:sp>
            <p:nvSpPr>
              <p:cNvPr id="408" name="Rectangle 407"/>
              <p:cNvSpPr/>
              <p:nvPr/>
            </p:nvSpPr>
            <p:spPr>
              <a:xfrm>
                <a:off x="2936779" y="3912603"/>
                <a:ext cx="424681"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09" name="Straight Connector 408"/>
              <p:cNvCxnSpPr/>
              <p:nvPr/>
            </p:nvCxnSpPr>
            <p:spPr>
              <a:xfrm>
                <a:off x="2930935" y="400481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0" name="Straight Connector 409"/>
              <p:cNvCxnSpPr/>
              <p:nvPr/>
            </p:nvCxnSpPr>
            <p:spPr>
              <a:xfrm>
                <a:off x="2930935" y="4067381"/>
                <a:ext cx="42468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1" name="Straight Connector 410"/>
              <p:cNvCxnSpPr>
                <a:stCxn id="408" idx="2"/>
              </p:cNvCxnSpPr>
              <p:nvPr/>
            </p:nvCxnSpPr>
            <p:spPr>
              <a:xfrm flipH="1" flipV="1">
                <a:off x="3147171" y="4004811"/>
                <a:ext cx="1949"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2" name="Group 411"/>
            <p:cNvGrpSpPr>
              <a:grpSpLocks/>
            </p:cNvGrpSpPr>
            <p:nvPr/>
          </p:nvGrpSpPr>
          <p:grpSpPr bwMode="auto">
            <a:xfrm>
              <a:off x="4182104" y="2792111"/>
              <a:ext cx="350837" cy="317387"/>
              <a:chOff x="2931664" y="3912603"/>
              <a:chExt cx="430450" cy="329314"/>
            </a:xfrm>
          </p:grpSpPr>
          <p:sp>
            <p:nvSpPr>
              <p:cNvPr id="413" name="Rectangle 412"/>
              <p:cNvSpPr/>
              <p:nvPr/>
            </p:nvSpPr>
            <p:spPr>
              <a:xfrm>
                <a:off x="2936958"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4" name="Straight Connector 413"/>
              <p:cNvCxnSpPr/>
              <p:nvPr/>
            </p:nvCxnSpPr>
            <p:spPr>
              <a:xfrm>
                <a:off x="2931113"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2931113"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16" name="Straight Connector 415"/>
              <p:cNvCxnSpPr>
                <a:stCxn id="413" idx="2"/>
              </p:cNvCxnSpPr>
              <p:nvPr/>
            </p:nvCxnSpPr>
            <p:spPr>
              <a:xfrm flipH="1" flipV="1">
                <a:off x="3147351"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3" name="Group 416"/>
            <p:cNvGrpSpPr>
              <a:grpSpLocks/>
            </p:cNvGrpSpPr>
            <p:nvPr/>
          </p:nvGrpSpPr>
          <p:grpSpPr bwMode="auto">
            <a:xfrm>
              <a:off x="5374316" y="2795285"/>
              <a:ext cx="349250" cy="317387"/>
              <a:chOff x="2931664" y="3912603"/>
              <a:chExt cx="430450" cy="329314"/>
            </a:xfrm>
          </p:grpSpPr>
          <p:sp>
            <p:nvSpPr>
              <p:cNvPr id="418" name="Rectangle 417"/>
              <p:cNvSpPr/>
              <p:nvPr/>
            </p:nvSpPr>
            <p:spPr>
              <a:xfrm>
                <a:off x="2937241" y="3912603"/>
                <a:ext cx="424655"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19" name="Straight Connector 418"/>
              <p:cNvCxnSpPr/>
              <p:nvPr/>
            </p:nvCxnSpPr>
            <p:spPr>
              <a:xfrm>
                <a:off x="2931371" y="400481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a:off x="2931371" y="4067381"/>
                <a:ext cx="424654"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p:cNvCxnSpPr>
                <a:stCxn id="418" idx="2"/>
              </p:cNvCxnSpPr>
              <p:nvPr/>
            </p:nvCxnSpPr>
            <p:spPr>
              <a:xfrm flipH="1" flipV="1">
                <a:off x="3148590" y="4004811"/>
                <a:ext cx="0"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394" name="Group 421"/>
            <p:cNvGrpSpPr>
              <a:grpSpLocks/>
            </p:cNvGrpSpPr>
            <p:nvPr/>
          </p:nvGrpSpPr>
          <p:grpSpPr bwMode="auto">
            <a:xfrm>
              <a:off x="6379204" y="2792111"/>
              <a:ext cx="350837" cy="317387"/>
              <a:chOff x="2931664" y="3912603"/>
              <a:chExt cx="430450" cy="329314"/>
            </a:xfrm>
          </p:grpSpPr>
          <p:sp>
            <p:nvSpPr>
              <p:cNvPr id="423" name="Rectangle 422"/>
              <p:cNvSpPr/>
              <p:nvPr/>
            </p:nvSpPr>
            <p:spPr>
              <a:xfrm>
                <a:off x="2937432" y="3912603"/>
                <a:ext cx="424682" cy="329314"/>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24" name="Straight Connector 423"/>
              <p:cNvCxnSpPr/>
              <p:nvPr/>
            </p:nvCxnSpPr>
            <p:spPr>
              <a:xfrm>
                <a:off x="2931587" y="400481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a:off x="2931587" y="4067381"/>
                <a:ext cx="424682"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p:cNvCxnSpPr>
                <a:stCxn id="423" idx="2"/>
              </p:cNvCxnSpPr>
              <p:nvPr/>
            </p:nvCxnSpPr>
            <p:spPr>
              <a:xfrm flipH="1" flipV="1">
                <a:off x="3147825" y="4004811"/>
                <a:ext cx="1947" cy="237106"/>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260" name="Group 48259"/>
          <p:cNvGrpSpPr>
            <a:grpSpLocks/>
          </p:cNvGrpSpPr>
          <p:nvPr/>
        </p:nvGrpSpPr>
        <p:grpSpPr bwMode="auto">
          <a:xfrm>
            <a:off x="1855788" y="3709988"/>
            <a:ext cx="5211762" cy="2740025"/>
            <a:chOff x="1856416" y="3709935"/>
            <a:chExt cx="5211763" cy="2739614"/>
          </a:xfrm>
        </p:grpSpPr>
        <p:sp>
          <p:nvSpPr>
            <p:cNvPr id="268" name="Freeform 267"/>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277" name="Group 28"/>
            <p:cNvGrpSpPr>
              <a:grpSpLocks/>
            </p:cNvGrpSpPr>
            <p:nvPr/>
          </p:nvGrpSpPr>
          <p:grpSpPr bwMode="auto">
            <a:xfrm>
              <a:off x="1856416" y="3709935"/>
              <a:ext cx="1049338" cy="1739900"/>
              <a:chOff x="1856416" y="3709935"/>
              <a:chExt cx="1049338" cy="1739900"/>
            </a:xfrm>
          </p:grpSpPr>
          <p:sp>
            <p:nvSpPr>
              <p:cNvPr id="496" name="Rectangle 495"/>
              <p:cNvSpPr/>
              <p:nvPr/>
            </p:nvSpPr>
            <p:spPr bwMode="auto">
              <a:xfrm rot="10800000">
                <a:off x="1867528" y="3957548"/>
                <a:ext cx="1027113" cy="611095"/>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8371" name="Group 498"/>
              <p:cNvGrpSpPr>
                <a:grpSpLocks/>
              </p:cNvGrpSpPr>
              <p:nvPr/>
            </p:nvGrpSpPr>
            <p:grpSpPr bwMode="auto">
              <a:xfrm>
                <a:off x="1858805" y="5088863"/>
                <a:ext cx="1035373" cy="360972"/>
                <a:chOff x="4128636" y="3606589"/>
                <a:chExt cx="568145" cy="338667"/>
              </a:xfrm>
            </p:grpSpPr>
            <p:sp>
              <p:nvSpPr>
                <p:cNvPr id="515" name="Oval 514"/>
                <p:cNvSpPr/>
                <p:nvPr/>
              </p:nvSpPr>
              <p:spPr>
                <a:xfrm>
                  <a:off x="4129067" y="3720144"/>
                  <a:ext cx="567968" cy="22486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6" name="Rectangle 515"/>
                <p:cNvSpPr/>
                <p:nvPr/>
              </p:nvSpPr>
              <p:spPr>
                <a:xfrm>
                  <a:off x="4129067" y="3720144"/>
                  <a:ext cx="567968" cy="11168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7" name="Oval 516"/>
                <p:cNvSpPr/>
                <p:nvPr/>
              </p:nvSpPr>
              <p:spPr>
                <a:xfrm>
                  <a:off x="4129067" y="3606966"/>
                  <a:ext cx="567968" cy="224867"/>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8" name="Straight Connector 517"/>
                <p:cNvCxnSpPr/>
                <p:nvPr/>
              </p:nvCxnSpPr>
              <p:spPr>
                <a:xfrm>
                  <a:off x="4697035"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4129067" y="3720144"/>
                  <a:ext cx="0" cy="11168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0" name="Rectangle 499"/>
              <p:cNvSpPr/>
              <p:nvPr/>
            </p:nvSpPr>
            <p:spPr bwMode="auto">
              <a:xfrm>
                <a:off x="1877053" y="4705148"/>
                <a:ext cx="1028700" cy="522210"/>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2" name="Straight Connector 501"/>
              <p:cNvCxnSpPr/>
              <p:nvPr/>
            </p:nvCxnSpPr>
            <p:spPr bwMode="auto">
              <a:xfrm>
                <a:off x="1861178" y="3981356"/>
                <a:ext cx="17463" cy="130155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bwMode="auto">
              <a:xfrm flipH="1">
                <a:off x="2894641" y="3971833"/>
                <a:ext cx="6350" cy="1269810"/>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75" name="Group 504"/>
              <p:cNvGrpSpPr>
                <a:grpSpLocks/>
              </p:cNvGrpSpPr>
              <p:nvPr/>
            </p:nvGrpSpPr>
            <p:grpSpPr bwMode="auto">
              <a:xfrm>
                <a:off x="1856416" y="3709935"/>
                <a:ext cx="1044712" cy="399063"/>
                <a:chOff x="2183302" y="1574638"/>
                <a:chExt cx="1200154" cy="430218"/>
              </a:xfrm>
            </p:grpSpPr>
            <p:sp>
              <p:nvSpPr>
                <p:cNvPr id="506" name="Oval 505"/>
                <p:cNvSpPr/>
                <p:nvPr/>
              </p:nvSpPr>
              <p:spPr bwMode="auto">
                <a:xfrm flipV="1">
                  <a:off x="2185125" y="1689286"/>
                  <a:ext cx="1196349" cy="314857"/>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07" name="Rectangle 506"/>
                <p:cNvSpPr/>
                <p:nvPr/>
              </p:nvSpPr>
              <p:spPr bwMode="auto">
                <a:xfrm>
                  <a:off x="2183302" y="1735489"/>
                  <a:ext cx="1198172" cy="112938"/>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8" name="Oval 507"/>
                <p:cNvSpPr>
                  <a:spLocks noChangeArrowheads="1"/>
                </p:cNvSpPr>
                <p:nvPr/>
              </p:nvSpPr>
              <p:spPr bwMode="auto">
                <a:xfrm flipV="1">
                  <a:off x="2183302" y="1574638"/>
                  <a:ext cx="1196349" cy="31485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509" name="Freeform 508"/>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0" name="Freeform 509"/>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1" name="Freeform 510"/>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12" name="Freeform 511"/>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13" name="Straight Connector 512"/>
                <p:cNvCxnSpPr>
                  <a:cxnSpLocks noChangeShapeType="1"/>
                  <a:endCxn id="508" idx="2"/>
                </p:cNvCxnSpPr>
                <p:nvPr/>
              </p:nvCxnSpPr>
              <p:spPr bwMode="auto">
                <a:xfrm flipH="1" flipV="1">
                  <a:off x="2183302" y="1732067"/>
                  <a:ext cx="1823" cy="1214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14" name="Straight Connector 513"/>
                <p:cNvCxnSpPr>
                  <a:cxnSpLocks noChangeShapeType="1"/>
                </p:cNvCxnSpPr>
                <p:nvPr/>
              </p:nvCxnSpPr>
              <p:spPr bwMode="auto">
                <a:xfrm flipH="1" flipV="1">
                  <a:off x="3381474" y="1728644"/>
                  <a:ext cx="1824" cy="1214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78" name="Group 29"/>
            <p:cNvGrpSpPr>
              <a:grpSpLocks/>
            </p:cNvGrpSpPr>
            <p:nvPr/>
          </p:nvGrpSpPr>
          <p:grpSpPr bwMode="auto">
            <a:xfrm>
              <a:off x="3566154" y="3862335"/>
              <a:ext cx="514350" cy="1670050"/>
              <a:chOff x="3566154" y="3862335"/>
              <a:chExt cx="514350" cy="1670050"/>
            </a:xfrm>
          </p:grpSpPr>
          <p:sp>
            <p:nvSpPr>
              <p:cNvPr id="549" name="Rectangle 548"/>
              <p:cNvSpPr/>
              <p:nvPr/>
            </p:nvSpPr>
            <p:spPr bwMode="auto">
              <a:xfrm rot="10800000">
                <a:off x="3569201" y="39460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0" name="Straight Connector 549"/>
              <p:cNvCxnSpPr/>
              <p:nvPr/>
            </p:nvCxnSpPr>
            <p:spPr bwMode="auto">
              <a:xfrm flipH="1">
                <a:off x="4078916" y="4019450"/>
                <a:ext cx="1587"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52" name="Group 552"/>
              <p:cNvGrpSpPr>
                <a:grpSpLocks/>
              </p:cNvGrpSpPr>
              <p:nvPr/>
            </p:nvGrpSpPr>
            <p:grpSpPr bwMode="auto">
              <a:xfrm>
                <a:off x="3571302" y="5310688"/>
                <a:ext cx="507588" cy="221697"/>
                <a:chOff x="4128636" y="3606589"/>
                <a:chExt cx="568145" cy="338667"/>
              </a:xfrm>
            </p:grpSpPr>
            <p:sp>
              <p:nvSpPr>
                <p:cNvPr id="562" name="Oval 561"/>
                <p:cNvSpPr/>
                <p:nvPr/>
              </p:nvSpPr>
              <p:spPr>
                <a:xfrm>
                  <a:off x="4128204" y="3719337"/>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3" name="Rectangle 562"/>
                <p:cNvSpPr/>
                <p:nvPr/>
              </p:nvSpPr>
              <p:spPr>
                <a:xfrm>
                  <a:off x="4128204" y="3719337"/>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4" name="Oval 563"/>
                <p:cNvSpPr/>
                <p:nvPr/>
              </p:nvSpPr>
              <p:spPr>
                <a:xfrm>
                  <a:off x="4128204" y="3600527"/>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65" name="Straight Connector 564"/>
                <p:cNvCxnSpPr/>
                <p:nvPr/>
              </p:nvCxnSpPr>
              <p:spPr>
                <a:xfrm>
                  <a:off x="4696810"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4128204" y="3719337"/>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54" name="Rectangle 553"/>
              <p:cNvSpPr/>
              <p:nvPr/>
            </p:nvSpPr>
            <p:spPr bwMode="auto">
              <a:xfrm>
                <a:off x="3572503" y="4574992"/>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7" name="Straight Connector 556"/>
              <p:cNvCxnSpPr/>
              <p:nvPr/>
            </p:nvCxnSpPr>
            <p:spPr bwMode="auto">
              <a:xfrm flipH="1">
                <a:off x="3566153" y="4027387"/>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55" name="Group 538"/>
              <p:cNvGrpSpPr>
                <a:grpSpLocks/>
              </p:cNvGrpSpPr>
              <p:nvPr/>
            </p:nvGrpSpPr>
            <p:grpSpPr bwMode="auto">
              <a:xfrm>
                <a:off x="3568667" y="3862335"/>
                <a:ext cx="503828" cy="248249"/>
                <a:chOff x="2183302" y="1564542"/>
                <a:chExt cx="1200154" cy="440314"/>
              </a:xfrm>
            </p:grpSpPr>
            <p:sp>
              <p:nvSpPr>
                <p:cNvPr id="540" name="Oval 539"/>
                <p:cNvSpPr/>
                <p:nvPr/>
              </p:nvSpPr>
              <p:spPr bwMode="auto">
                <a:xfrm flipV="1">
                  <a:off x="2188659" y="1691189"/>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41" name="Rectangle 540"/>
                <p:cNvSpPr/>
                <p:nvPr/>
              </p:nvSpPr>
              <p:spPr bwMode="auto">
                <a:xfrm>
                  <a:off x="2184877" y="1736233"/>
                  <a:ext cx="1198749"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2" name="Oval 541"/>
                <p:cNvSpPr>
                  <a:spLocks noChangeArrowheads="1"/>
                </p:cNvSpPr>
                <p:nvPr/>
              </p:nvSpPr>
              <p:spPr bwMode="auto">
                <a:xfrm flipV="1">
                  <a:off x="2184877" y="1564501"/>
                  <a:ext cx="1194966" cy="31249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543" name="Freeform 542"/>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44" name="Freeform 543"/>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5" name="Freeform 544"/>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46" name="Freeform 545"/>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47" name="Straight Connector 546"/>
                <p:cNvCxnSpPr>
                  <a:cxnSpLocks noChangeShapeType="1"/>
                  <a:endCxn id="542" idx="2"/>
                </p:cNvCxnSpPr>
                <p:nvPr/>
              </p:nvCxnSpPr>
              <p:spPr bwMode="auto">
                <a:xfrm flipH="1" flipV="1">
                  <a:off x="2184877" y="1722158"/>
                  <a:ext cx="3783"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48" name="Straight Connector 547"/>
                <p:cNvCxnSpPr>
                  <a:cxnSpLocks noChangeShapeType="1"/>
                </p:cNvCxnSpPr>
                <p:nvPr/>
              </p:nvCxnSpPr>
              <p:spPr bwMode="auto">
                <a:xfrm flipH="1" flipV="1">
                  <a:off x="3379842" y="1727788"/>
                  <a:ext cx="3783"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79" name="Group 30"/>
            <p:cNvGrpSpPr>
              <a:grpSpLocks/>
            </p:cNvGrpSpPr>
            <p:nvPr/>
          </p:nvGrpSpPr>
          <p:grpSpPr bwMode="auto">
            <a:xfrm>
              <a:off x="4348791" y="3867098"/>
              <a:ext cx="514350" cy="1670050"/>
              <a:chOff x="4348791" y="3867098"/>
              <a:chExt cx="514350" cy="1670050"/>
            </a:xfrm>
          </p:grpSpPr>
          <p:sp>
            <p:nvSpPr>
              <p:cNvPr id="579" name="Rectangle 578"/>
              <p:cNvSpPr/>
              <p:nvPr/>
            </p:nvSpPr>
            <p:spPr bwMode="auto">
              <a:xfrm rot="10800000">
                <a:off x="4351838" y="3950855"/>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0" name="Straight Connector 579"/>
              <p:cNvCxnSpPr/>
              <p:nvPr/>
            </p:nvCxnSpPr>
            <p:spPr bwMode="auto">
              <a:xfrm flipH="1">
                <a:off x="4861553" y="402421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0" name="Group 580"/>
              <p:cNvGrpSpPr>
                <a:grpSpLocks/>
              </p:cNvGrpSpPr>
              <p:nvPr/>
            </p:nvGrpSpPr>
            <p:grpSpPr bwMode="auto">
              <a:xfrm>
                <a:off x="4353939" y="5315451"/>
                <a:ext cx="507588" cy="221697"/>
                <a:chOff x="4128636" y="3606589"/>
                <a:chExt cx="568145" cy="338667"/>
              </a:xfrm>
            </p:grpSpPr>
            <p:sp>
              <p:nvSpPr>
                <p:cNvPr id="589" name="Oval 588"/>
                <p:cNvSpPr/>
                <p:nvPr/>
              </p:nvSpPr>
              <p:spPr>
                <a:xfrm>
                  <a:off x="4128204" y="3719336"/>
                  <a:ext cx="568606" cy="22549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0" name="Rectangle 589"/>
                <p:cNvSpPr/>
                <p:nvPr/>
              </p:nvSpPr>
              <p:spPr>
                <a:xfrm>
                  <a:off x="4128204" y="3719336"/>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1" name="Oval 590"/>
                <p:cNvSpPr/>
                <p:nvPr/>
              </p:nvSpPr>
              <p:spPr>
                <a:xfrm>
                  <a:off x="4128204" y="3600524"/>
                  <a:ext cx="568606" cy="230349"/>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92" name="Straight Connector 591"/>
                <p:cNvCxnSpPr/>
                <p:nvPr/>
              </p:nvCxnSpPr>
              <p:spPr>
                <a:xfrm>
                  <a:off x="4696810"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4128204" y="3719336"/>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82" name="Rectangle 581"/>
              <p:cNvSpPr/>
              <p:nvPr/>
            </p:nvSpPr>
            <p:spPr bwMode="auto">
              <a:xfrm>
                <a:off x="4355141" y="457975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4" name="Straight Connector 583"/>
              <p:cNvCxnSpPr/>
              <p:nvPr/>
            </p:nvCxnSpPr>
            <p:spPr bwMode="auto">
              <a:xfrm flipH="1">
                <a:off x="4348791" y="4032148"/>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33" name="Group 568"/>
              <p:cNvGrpSpPr>
                <a:grpSpLocks/>
              </p:cNvGrpSpPr>
              <p:nvPr/>
            </p:nvGrpSpPr>
            <p:grpSpPr bwMode="auto">
              <a:xfrm>
                <a:off x="4351304" y="3867098"/>
                <a:ext cx="503828" cy="248249"/>
                <a:chOff x="2183302" y="1564542"/>
                <a:chExt cx="1200154" cy="440314"/>
              </a:xfrm>
            </p:grpSpPr>
            <p:sp>
              <p:nvSpPr>
                <p:cNvPr id="570" name="Oval 569"/>
                <p:cNvSpPr/>
                <p:nvPr/>
              </p:nvSpPr>
              <p:spPr bwMode="auto">
                <a:xfrm flipV="1">
                  <a:off x="2188659" y="1691187"/>
                  <a:ext cx="1194966" cy="312497"/>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71" name="Rectangle 570"/>
                <p:cNvSpPr/>
                <p:nvPr/>
              </p:nvSpPr>
              <p:spPr bwMode="auto">
                <a:xfrm>
                  <a:off x="2184879" y="1736232"/>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2" name="Oval 571"/>
                <p:cNvSpPr>
                  <a:spLocks noChangeArrowheads="1"/>
                </p:cNvSpPr>
                <p:nvPr/>
              </p:nvSpPr>
              <p:spPr bwMode="auto">
                <a:xfrm flipV="1">
                  <a:off x="2184879" y="1564498"/>
                  <a:ext cx="1194966" cy="312499"/>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573" name="Freeform 572"/>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4" name="Freeform 573"/>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75" name="Freeform 574"/>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76" name="Freeform 575"/>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77" name="Straight Connector 576"/>
                <p:cNvCxnSpPr>
                  <a:cxnSpLocks noChangeShapeType="1"/>
                  <a:endCxn id="572" idx="2"/>
                </p:cNvCxnSpPr>
                <p:nvPr/>
              </p:nvCxnSpPr>
              <p:spPr bwMode="auto">
                <a:xfrm flipH="1" flipV="1">
                  <a:off x="2184879" y="1722154"/>
                  <a:ext cx="3780" cy="12105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78" name="Straight Connector 577"/>
                <p:cNvCxnSpPr>
                  <a:cxnSpLocks noChangeShapeType="1"/>
                </p:cNvCxnSpPr>
                <p:nvPr/>
              </p:nvCxnSpPr>
              <p:spPr bwMode="auto">
                <a:xfrm flipH="1" flipV="1">
                  <a:off x="3379845" y="1727785"/>
                  <a:ext cx="3780" cy="12105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80" name="Group 48257"/>
            <p:cNvGrpSpPr>
              <a:grpSpLocks/>
            </p:cNvGrpSpPr>
            <p:nvPr/>
          </p:nvGrpSpPr>
          <p:grpSpPr bwMode="auto">
            <a:xfrm>
              <a:off x="5552116" y="3849635"/>
              <a:ext cx="514350" cy="1670050"/>
              <a:chOff x="5552116" y="3849635"/>
              <a:chExt cx="514350" cy="1670050"/>
            </a:xfrm>
          </p:grpSpPr>
          <p:sp>
            <p:nvSpPr>
              <p:cNvPr id="606" name="Rectangle 605"/>
              <p:cNvSpPr/>
              <p:nvPr/>
            </p:nvSpPr>
            <p:spPr bwMode="auto">
              <a:xfrm rot="10800000">
                <a:off x="5555163" y="3933392"/>
                <a:ext cx="498084" cy="62864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07" name="Straight Connector 606"/>
              <p:cNvCxnSpPr/>
              <p:nvPr/>
            </p:nvCxnSpPr>
            <p:spPr bwMode="auto">
              <a:xfrm flipH="1">
                <a:off x="6064879" y="4006752"/>
                <a:ext cx="1588" cy="13650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08" name="Group 607"/>
              <p:cNvGrpSpPr>
                <a:grpSpLocks/>
              </p:cNvGrpSpPr>
              <p:nvPr/>
            </p:nvGrpSpPr>
            <p:grpSpPr bwMode="auto">
              <a:xfrm>
                <a:off x="5557264" y="5297988"/>
                <a:ext cx="507588" cy="221697"/>
                <a:chOff x="4128636" y="3606589"/>
                <a:chExt cx="568145" cy="338667"/>
              </a:xfrm>
            </p:grpSpPr>
            <p:sp>
              <p:nvSpPr>
                <p:cNvPr id="616" name="Oval 615"/>
                <p:cNvSpPr/>
                <p:nvPr/>
              </p:nvSpPr>
              <p:spPr>
                <a:xfrm>
                  <a:off x="4128205" y="3719341"/>
                  <a:ext cx="568606" cy="22550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7" name="Rectangle 616"/>
                <p:cNvSpPr/>
                <p:nvPr/>
              </p:nvSpPr>
              <p:spPr>
                <a:xfrm>
                  <a:off x="4128205" y="3719341"/>
                  <a:ext cx="568606" cy="111537"/>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8" name="Oval 617"/>
                <p:cNvSpPr/>
                <p:nvPr/>
              </p:nvSpPr>
              <p:spPr>
                <a:xfrm>
                  <a:off x="4128205" y="3600530"/>
                  <a:ext cx="568606" cy="230348"/>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9" name="Straight Connector 618"/>
                <p:cNvCxnSpPr/>
                <p:nvPr/>
              </p:nvCxnSpPr>
              <p:spPr>
                <a:xfrm>
                  <a:off x="4696811"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4128205" y="3719341"/>
                  <a:ext cx="0" cy="111537"/>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09" name="Rectangle 608"/>
              <p:cNvSpPr/>
              <p:nvPr/>
            </p:nvSpPr>
            <p:spPr bwMode="auto">
              <a:xfrm>
                <a:off x="5558467" y="4562294"/>
                <a:ext cx="496887"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1" name="Straight Connector 610"/>
              <p:cNvCxnSpPr/>
              <p:nvPr/>
            </p:nvCxnSpPr>
            <p:spPr bwMode="auto">
              <a:xfrm flipH="1">
                <a:off x="5552117" y="4014689"/>
                <a:ext cx="3175" cy="145075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311" name="Group 595"/>
              <p:cNvGrpSpPr>
                <a:grpSpLocks/>
              </p:cNvGrpSpPr>
              <p:nvPr/>
            </p:nvGrpSpPr>
            <p:grpSpPr bwMode="auto">
              <a:xfrm>
                <a:off x="5554629" y="3849635"/>
                <a:ext cx="503828" cy="248249"/>
                <a:chOff x="2183302" y="1564542"/>
                <a:chExt cx="1200154" cy="440314"/>
              </a:xfrm>
            </p:grpSpPr>
            <p:sp>
              <p:nvSpPr>
                <p:cNvPr id="597" name="Oval 596"/>
                <p:cNvSpPr/>
                <p:nvPr/>
              </p:nvSpPr>
              <p:spPr bwMode="auto">
                <a:xfrm flipV="1">
                  <a:off x="2188662" y="1691192"/>
                  <a:ext cx="1194966" cy="3124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98" name="Rectangle 597"/>
                <p:cNvSpPr/>
                <p:nvPr/>
              </p:nvSpPr>
              <p:spPr bwMode="auto">
                <a:xfrm>
                  <a:off x="2184881" y="1736237"/>
                  <a:ext cx="1198746" cy="112612"/>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99" name="Oval 598"/>
                <p:cNvSpPr>
                  <a:spLocks noChangeArrowheads="1"/>
                </p:cNvSpPr>
                <p:nvPr/>
              </p:nvSpPr>
              <p:spPr bwMode="auto">
                <a:xfrm flipV="1">
                  <a:off x="2184881" y="1564505"/>
                  <a:ext cx="1194966" cy="31249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600" name="Freeform 599"/>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01" name="Freeform 600"/>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2" name="Freeform 601"/>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03" name="Freeform 602"/>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04" name="Straight Connector 603"/>
                <p:cNvCxnSpPr>
                  <a:cxnSpLocks noChangeShapeType="1"/>
                  <a:endCxn id="599" idx="2"/>
                </p:cNvCxnSpPr>
                <p:nvPr/>
              </p:nvCxnSpPr>
              <p:spPr bwMode="auto">
                <a:xfrm flipH="1" flipV="1">
                  <a:off x="2184881" y="1722161"/>
                  <a:ext cx="3780"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05" name="Straight Connector 604"/>
                <p:cNvCxnSpPr>
                  <a:cxnSpLocks noChangeShapeType="1"/>
                </p:cNvCxnSpPr>
                <p:nvPr/>
              </p:nvCxnSpPr>
              <p:spPr bwMode="auto">
                <a:xfrm flipH="1" flipV="1">
                  <a:off x="3379847" y="1727792"/>
                  <a:ext cx="3780" cy="121057"/>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8281" name="Group 48258"/>
            <p:cNvGrpSpPr>
              <a:grpSpLocks/>
            </p:cNvGrpSpPr>
            <p:nvPr/>
          </p:nvGrpSpPr>
          <p:grpSpPr bwMode="auto">
            <a:xfrm>
              <a:off x="6547479" y="3836935"/>
              <a:ext cx="514350" cy="1671638"/>
              <a:chOff x="6547479" y="3836935"/>
              <a:chExt cx="514350" cy="1671638"/>
            </a:xfrm>
          </p:grpSpPr>
          <p:sp>
            <p:nvSpPr>
              <p:cNvPr id="633" name="Rectangle 632"/>
              <p:cNvSpPr/>
              <p:nvPr/>
            </p:nvSpPr>
            <p:spPr bwMode="auto">
              <a:xfrm rot="10800000">
                <a:off x="6550526" y="3920772"/>
                <a:ext cx="498084" cy="62924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4" name="Straight Connector 633"/>
              <p:cNvCxnSpPr/>
              <p:nvPr/>
            </p:nvCxnSpPr>
            <p:spPr bwMode="auto">
              <a:xfrm flipH="1">
                <a:off x="7060242" y="3994054"/>
                <a:ext cx="1587" cy="136663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86" name="Group 634"/>
              <p:cNvGrpSpPr>
                <a:grpSpLocks/>
              </p:cNvGrpSpPr>
              <p:nvPr/>
            </p:nvGrpSpPr>
            <p:grpSpPr bwMode="auto">
              <a:xfrm>
                <a:off x="6552627" y="5286665"/>
                <a:ext cx="507588" cy="221908"/>
                <a:chOff x="4128636" y="3606589"/>
                <a:chExt cx="568145" cy="338667"/>
              </a:xfrm>
            </p:grpSpPr>
            <p:sp>
              <p:nvSpPr>
                <p:cNvPr id="643" name="Oval 642"/>
                <p:cNvSpPr/>
                <p:nvPr/>
              </p:nvSpPr>
              <p:spPr>
                <a:xfrm>
                  <a:off x="4128205" y="3719558"/>
                  <a:ext cx="568606" cy="225284"/>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4" name="Rectangle 643"/>
                <p:cNvSpPr/>
                <p:nvPr/>
              </p:nvSpPr>
              <p:spPr>
                <a:xfrm>
                  <a:off x="4128205" y="3719558"/>
                  <a:ext cx="568606" cy="111431"/>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45" name="Oval 644"/>
                <p:cNvSpPr/>
                <p:nvPr/>
              </p:nvSpPr>
              <p:spPr>
                <a:xfrm>
                  <a:off x="4128205" y="3605704"/>
                  <a:ext cx="568606" cy="22528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6" name="Straight Connector 645"/>
                <p:cNvCxnSpPr/>
                <p:nvPr/>
              </p:nvCxnSpPr>
              <p:spPr>
                <a:xfrm>
                  <a:off x="4696811"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7" name="Straight Connector 646"/>
                <p:cNvCxnSpPr/>
                <p:nvPr/>
              </p:nvCxnSpPr>
              <p:spPr>
                <a:xfrm>
                  <a:off x="4128205" y="3719558"/>
                  <a:ext cx="0" cy="111431"/>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636" name="Rectangle 635"/>
              <p:cNvSpPr/>
              <p:nvPr/>
            </p:nvSpPr>
            <p:spPr bwMode="auto">
              <a:xfrm>
                <a:off x="6553829" y="4551184"/>
                <a:ext cx="496888" cy="812678"/>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38" name="Straight Connector 637"/>
              <p:cNvCxnSpPr/>
              <p:nvPr/>
            </p:nvCxnSpPr>
            <p:spPr bwMode="auto">
              <a:xfrm flipH="1">
                <a:off x="6547479" y="4001991"/>
                <a:ext cx="3175" cy="1452344"/>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8289" name="Group 622"/>
              <p:cNvGrpSpPr>
                <a:grpSpLocks/>
              </p:cNvGrpSpPr>
              <p:nvPr/>
            </p:nvGrpSpPr>
            <p:grpSpPr bwMode="auto">
              <a:xfrm>
                <a:off x="6549992" y="3836935"/>
                <a:ext cx="503828" cy="248485"/>
                <a:chOff x="2183302" y="1564542"/>
                <a:chExt cx="1200154" cy="440314"/>
              </a:xfrm>
            </p:grpSpPr>
            <p:sp>
              <p:nvSpPr>
                <p:cNvPr id="624" name="Oval 623"/>
                <p:cNvSpPr/>
                <p:nvPr/>
              </p:nvSpPr>
              <p:spPr bwMode="auto">
                <a:xfrm flipV="1">
                  <a:off x="2188662" y="1691075"/>
                  <a:ext cx="1194966" cy="315014"/>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625" name="Rectangle 624"/>
                <p:cNvSpPr/>
                <p:nvPr/>
              </p:nvSpPr>
              <p:spPr bwMode="auto">
                <a:xfrm>
                  <a:off x="2184879" y="1736077"/>
                  <a:ext cx="1198749" cy="11250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6" name="Oval 625"/>
                <p:cNvSpPr>
                  <a:spLocks noChangeArrowheads="1"/>
                </p:cNvSpPr>
                <p:nvPr/>
              </p:nvSpPr>
              <p:spPr bwMode="auto">
                <a:xfrm flipV="1">
                  <a:off x="2184879" y="1564508"/>
                  <a:ext cx="1194966" cy="315014"/>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627" name="Freeform 626"/>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8" name="Freeform 627"/>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29" name="Freeform 628"/>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630" name="Freeform 629"/>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631" name="Straight Connector 630"/>
                <p:cNvCxnSpPr>
                  <a:cxnSpLocks noChangeShapeType="1"/>
                  <a:endCxn id="626" idx="2"/>
                </p:cNvCxnSpPr>
                <p:nvPr/>
              </p:nvCxnSpPr>
              <p:spPr bwMode="auto">
                <a:xfrm flipH="1" flipV="1">
                  <a:off x="2184879" y="1722015"/>
                  <a:ext cx="3783" cy="12094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632" name="Straight Connector 631"/>
                <p:cNvCxnSpPr>
                  <a:cxnSpLocks noChangeShapeType="1"/>
                </p:cNvCxnSpPr>
                <p:nvPr/>
              </p:nvCxnSpPr>
              <p:spPr bwMode="auto">
                <a:xfrm flipH="1" flipV="1">
                  <a:off x="3379845" y="1730452"/>
                  <a:ext cx="3783" cy="12094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28" name="Group 27"/>
          <p:cNvGrpSpPr>
            <a:grpSpLocks/>
          </p:cNvGrpSpPr>
          <p:nvPr/>
        </p:nvGrpSpPr>
        <p:grpSpPr bwMode="auto">
          <a:xfrm>
            <a:off x="2381250" y="2476500"/>
            <a:ext cx="4416425" cy="2314575"/>
            <a:chOff x="2381956" y="2435173"/>
            <a:chExt cx="4415330" cy="2315048"/>
          </a:xfrm>
        </p:grpSpPr>
        <p:sp>
          <p:nvSpPr>
            <p:cNvPr id="391" name="Freeform 390"/>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solidFill>
                  <a:srgbClr val="CC0000"/>
                </a:solidFill>
              </a:endParaRPr>
            </a:p>
          </p:txBody>
        </p:sp>
        <p:sp>
          <p:nvSpPr>
            <p:cNvPr id="392" name="Freeform 391"/>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cxnSp>
          <p:nvCxnSpPr>
            <p:cNvPr id="393" name="Straight Arrow Connector 392"/>
            <p:cNvCxnSpPr/>
            <p:nvPr/>
          </p:nvCxnSpPr>
          <p:spPr>
            <a:xfrm flipV="1">
              <a:off x="5791061" y="2687638"/>
              <a:ext cx="7936" cy="206258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4" name="Straight Arrow Connector 393"/>
            <p:cNvCxnSpPr/>
            <p:nvPr/>
          </p:nvCxnSpPr>
          <p:spPr>
            <a:xfrm flipV="1">
              <a:off x="4599144" y="2708279"/>
              <a:ext cx="17458" cy="2037179"/>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5" name="Straight Arrow Connector 394"/>
            <p:cNvCxnSpPr/>
            <p:nvPr/>
          </p:nvCxnSpPr>
          <p:spPr>
            <a:xfrm flipH="1" flipV="1">
              <a:off x="3807178" y="2762265"/>
              <a:ext cx="9523" cy="1983193"/>
            </a:xfrm>
            <a:prstGeom prst="straightConnector1">
              <a:avLst/>
            </a:prstGeom>
            <a:ln w="3175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sp>
        <p:nvSpPr>
          <p:cNvPr id="48143" name="Text Box 167"/>
          <p:cNvSpPr txBox="1">
            <a:spLocks noChangeArrowheads="1"/>
          </p:cNvSpPr>
          <p:nvPr/>
        </p:nvSpPr>
        <p:spPr bwMode="auto">
          <a:xfrm>
            <a:off x="542925" y="236538"/>
            <a:ext cx="64620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3600" dirty="0">
                <a:solidFill>
                  <a:srgbClr val="000099"/>
                </a:solidFill>
                <a:latin typeface="Gill Sans MT" panose="020B0502020104020203" pitchFamily="34" charset="0"/>
              </a:rPr>
              <a:t>Control plane: the SDN approach</a:t>
            </a:r>
          </a:p>
        </p:txBody>
      </p:sp>
      <p:pic>
        <p:nvPicPr>
          <p:cNvPr id="48144" name="Picture 5"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776288"/>
            <a:ext cx="64230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5" name="TextBox 335"/>
          <p:cNvSpPr txBox="1">
            <a:spLocks noChangeArrowheads="1"/>
          </p:cNvSpPr>
          <p:nvPr/>
        </p:nvSpPr>
        <p:spPr bwMode="auto">
          <a:xfrm>
            <a:off x="630238" y="1063625"/>
            <a:ext cx="84566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A distinct (typically remote) controller interacts with local control agents (CAs)</a:t>
            </a:r>
          </a:p>
        </p:txBody>
      </p:sp>
      <p:grpSp>
        <p:nvGrpSpPr>
          <p:cNvPr id="24" name="Group 23"/>
          <p:cNvGrpSpPr>
            <a:grpSpLocks/>
          </p:cNvGrpSpPr>
          <p:nvPr/>
        </p:nvGrpSpPr>
        <p:grpSpPr bwMode="auto">
          <a:xfrm>
            <a:off x="2055813" y="4687888"/>
            <a:ext cx="4957762" cy="693737"/>
            <a:chOff x="2055070" y="4690247"/>
            <a:chExt cx="4956877" cy="694339"/>
          </a:xfrm>
        </p:grpSpPr>
        <p:grpSp>
          <p:nvGrpSpPr>
            <p:cNvPr id="48242" name="Group 554"/>
            <p:cNvGrpSpPr>
              <a:grpSpLocks/>
            </p:cNvGrpSpPr>
            <p:nvPr/>
          </p:nvGrpSpPr>
          <p:grpSpPr bwMode="auto">
            <a:xfrm>
              <a:off x="3605320" y="5055434"/>
              <a:ext cx="430131" cy="329152"/>
              <a:chOff x="2931664" y="3912603"/>
              <a:chExt cx="430450" cy="329314"/>
            </a:xfrm>
          </p:grpSpPr>
          <p:sp>
            <p:nvSpPr>
              <p:cNvPr id="558" name="Rectangle 557"/>
              <p:cNvSpPr/>
              <p:nvPr/>
            </p:nvSpPr>
            <p:spPr>
              <a:xfrm>
                <a:off x="2936890" y="3912858"/>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59" name="Straight Connector 558"/>
              <p:cNvCxnSpPr/>
              <p:nvPr/>
            </p:nvCxnSpPr>
            <p:spPr>
              <a:xfrm>
                <a:off x="2932124" y="4005058"/>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0" name="Straight Connector 559"/>
              <p:cNvCxnSpPr/>
              <p:nvPr/>
            </p:nvCxnSpPr>
            <p:spPr>
              <a:xfrm>
                <a:off x="2932124" y="406864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p:cNvCxnSpPr>
                <a:stCxn id="558" idx="2"/>
              </p:cNvCxnSpPr>
              <p:nvPr/>
            </p:nvCxnSpPr>
            <p:spPr>
              <a:xfrm flipH="1" flipV="1">
                <a:off x="3148146" y="4005058"/>
                <a:ext cx="1589"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3" name="Group 582"/>
            <p:cNvGrpSpPr>
              <a:grpSpLocks/>
            </p:cNvGrpSpPr>
            <p:nvPr/>
          </p:nvGrpSpPr>
          <p:grpSpPr bwMode="auto">
            <a:xfrm>
              <a:off x="4387957" y="5055368"/>
              <a:ext cx="430131" cy="329152"/>
              <a:chOff x="2931664" y="3912603"/>
              <a:chExt cx="430450" cy="329314"/>
            </a:xfrm>
          </p:grpSpPr>
          <p:sp>
            <p:nvSpPr>
              <p:cNvPr id="585" name="Rectangle 584"/>
              <p:cNvSpPr/>
              <p:nvPr/>
            </p:nvSpPr>
            <p:spPr>
              <a:xfrm>
                <a:off x="2936750" y="3912924"/>
                <a:ext cx="425689" cy="32905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86" name="Straight Connector 585"/>
              <p:cNvCxnSpPr/>
              <p:nvPr/>
            </p:nvCxnSpPr>
            <p:spPr>
              <a:xfrm>
                <a:off x="2931985" y="400512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p:cNvCxnSpPr/>
              <p:nvPr/>
            </p:nvCxnSpPr>
            <p:spPr>
              <a:xfrm>
                <a:off x="2931985" y="4068711"/>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588" name="Straight Connector 587"/>
              <p:cNvCxnSpPr>
                <a:stCxn id="585" idx="2"/>
              </p:cNvCxnSpPr>
              <p:nvPr/>
            </p:nvCxnSpPr>
            <p:spPr>
              <a:xfrm flipH="1" flipV="1">
                <a:off x="3148007" y="4005125"/>
                <a:ext cx="1588" cy="236859"/>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4" name="Group 609"/>
            <p:cNvGrpSpPr>
              <a:grpSpLocks/>
            </p:cNvGrpSpPr>
            <p:nvPr/>
          </p:nvGrpSpPr>
          <p:grpSpPr bwMode="auto">
            <a:xfrm>
              <a:off x="5591804" y="5053093"/>
              <a:ext cx="430212" cy="328614"/>
              <a:chOff x="2932186" y="3913304"/>
              <a:chExt cx="430531" cy="328775"/>
            </a:xfrm>
          </p:grpSpPr>
          <p:sp>
            <p:nvSpPr>
              <p:cNvPr id="612" name="Rectangle 611"/>
              <p:cNvSpPr/>
              <p:nvPr/>
            </p:nvSpPr>
            <p:spPr>
              <a:xfrm>
                <a:off x="2936535" y="3912722"/>
                <a:ext cx="425689" cy="329058"/>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13" name="Straight Connector 612"/>
              <p:cNvCxnSpPr/>
              <p:nvPr/>
            </p:nvCxnSpPr>
            <p:spPr>
              <a:xfrm>
                <a:off x="2931771" y="400492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2931771" y="4068509"/>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15" name="Straight Connector 614"/>
              <p:cNvCxnSpPr>
                <a:stCxn id="612" idx="2"/>
              </p:cNvCxnSpPr>
              <p:nvPr/>
            </p:nvCxnSpPr>
            <p:spPr>
              <a:xfrm flipH="1" flipV="1">
                <a:off x="3147792" y="4004922"/>
                <a:ext cx="1588" cy="236858"/>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5" name="Group 636"/>
            <p:cNvGrpSpPr>
              <a:grpSpLocks/>
            </p:cNvGrpSpPr>
            <p:nvPr/>
          </p:nvGrpSpPr>
          <p:grpSpPr bwMode="auto">
            <a:xfrm>
              <a:off x="6581816" y="5045656"/>
              <a:ext cx="430131" cy="329465"/>
              <a:chOff x="2931664" y="3912603"/>
              <a:chExt cx="430450" cy="329314"/>
            </a:xfrm>
          </p:grpSpPr>
          <p:sp>
            <p:nvSpPr>
              <p:cNvPr id="639" name="Rectangle 638"/>
              <p:cNvSpPr/>
              <p:nvPr/>
            </p:nvSpPr>
            <p:spPr>
              <a:xfrm>
                <a:off x="2936425" y="3913102"/>
                <a:ext cx="425689" cy="328747"/>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640" name="Straight Connector 639"/>
              <p:cNvCxnSpPr/>
              <p:nvPr/>
            </p:nvCxnSpPr>
            <p:spPr>
              <a:xfrm>
                <a:off x="2931660" y="4005215"/>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2931660" y="4067152"/>
                <a:ext cx="425689"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p:cNvCxnSpPr>
                <a:stCxn id="639" idx="2"/>
              </p:cNvCxnSpPr>
              <p:nvPr/>
            </p:nvCxnSpPr>
            <p:spPr>
              <a:xfrm flipH="1" flipV="1">
                <a:off x="3147681" y="4005215"/>
                <a:ext cx="1588" cy="23663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nvGrpSpPr>
            <p:cNvPr id="48246" name="Group 554"/>
            <p:cNvGrpSpPr>
              <a:grpSpLocks/>
            </p:cNvGrpSpPr>
            <p:nvPr/>
          </p:nvGrpSpPr>
          <p:grpSpPr bwMode="auto">
            <a:xfrm>
              <a:off x="2055070" y="4690247"/>
              <a:ext cx="675320" cy="521222"/>
              <a:chOff x="2931664" y="3912603"/>
              <a:chExt cx="430450" cy="329314"/>
            </a:xfrm>
          </p:grpSpPr>
          <p:sp>
            <p:nvSpPr>
              <p:cNvPr id="358" name="Rectangle 357"/>
              <p:cNvSpPr/>
              <p:nvPr/>
            </p:nvSpPr>
            <p:spPr>
              <a:xfrm>
                <a:off x="2936722" y="3913607"/>
                <a:ext cx="425923" cy="32826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59" name="Straight Connector 358"/>
              <p:cNvCxnSpPr/>
              <p:nvPr/>
            </p:nvCxnSpPr>
            <p:spPr>
              <a:xfrm>
                <a:off x="2932675" y="4004959"/>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0" name="Straight Connector 359"/>
              <p:cNvCxnSpPr/>
              <p:nvPr/>
            </p:nvCxnSpPr>
            <p:spPr>
              <a:xfrm>
                <a:off x="2932675" y="4069207"/>
                <a:ext cx="424911" cy="0"/>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cxnSp>
            <p:nvCxnSpPr>
              <p:cNvPr id="361" name="Straight Connector 360"/>
              <p:cNvCxnSpPr>
                <a:stCxn id="358" idx="2"/>
              </p:cNvCxnSpPr>
              <p:nvPr/>
            </p:nvCxnSpPr>
            <p:spPr>
              <a:xfrm flipH="1" flipV="1">
                <a:off x="3148166" y="4004959"/>
                <a:ext cx="1011" cy="236914"/>
              </a:xfrm>
              <a:prstGeom prst="line">
                <a:avLst/>
              </a:prstGeom>
              <a:ln w="3175">
                <a:solidFill>
                  <a:srgbClr val="CC0000"/>
                </a:solidFill>
              </a:ln>
              <a:effectLst/>
            </p:spPr>
            <p:style>
              <a:lnRef idx="2">
                <a:schemeClr val="accent1"/>
              </a:lnRef>
              <a:fillRef idx="0">
                <a:schemeClr val="accent1"/>
              </a:fillRef>
              <a:effectRef idx="1">
                <a:schemeClr val="accent1"/>
              </a:effectRef>
              <a:fontRef idx="minor">
                <a:schemeClr val="tx1"/>
              </a:fontRef>
            </p:style>
          </p:cxnSp>
        </p:grpSp>
      </p:grpSp>
      <p:grpSp>
        <p:nvGrpSpPr>
          <p:cNvPr id="48147" name="Group 347"/>
          <p:cNvGrpSpPr>
            <a:grpSpLocks/>
          </p:cNvGrpSpPr>
          <p:nvPr/>
        </p:nvGrpSpPr>
        <p:grpSpPr bwMode="auto">
          <a:xfrm>
            <a:off x="5856288" y="5943600"/>
            <a:ext cx="588962" cy="242888"/>
            <a:chOff x="1871277" y="1576300"/>
            <a:chExt cx="1128371" cy="437861"/>
          </a:xfrm>
        </p:grpSpPr>
        <p:sp>
          <p:nvSpPr>
            <p:cNvPr id="363" name="Oval 362"/>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64" name="Rectangle 363"/>
            <p:cNvSpPr/>
            <p:nvPr/>
          </p:nvSpPr>
          <p:spPr bwMode="auto">
            <a:xfrm>
              <a:off x="1871277" y="1739425"/>
              <a:ext cx="1128371" cy="117334"/>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5" name="Oval 364"/>
            <p:cNvSpPr>
              <a:spLocks noChangeArrowheads="1"/>
            </p:cNvSpPr>
            <p:nvPr/>
          </p:nvSpPr>
          <p:spPr bwMode="auto">
            <a:xfrm flipV="1">
              <a:off x="1871277" y="1576300"/>
              <a:ext cx="1125331" cy="320525"/>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66" name="Freeform 365"/>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7" name="Freeform 366"/>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8" name="Freeform 367"/>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9" name="Freeform 368"/>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70" name="Straight Connector 369"/>
            <p:cNvCxnSpPr>
              <a:cxnSpLocks noChangeShapeType="1"/>
              <a:endCxn id="365" idx="2"/>
            </p:cNvCxnSpPr>
            <p:nvPr/>
          </p:nvCxnSpPr>
          <p:spPr bwMode="auto">
            <a:xfrm flipH="1" flipV="1">
              <a:off x="1871277" y="1736563"/>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1" name="Straight Connector 370"/>
            <p:cNvCxnSpPr>
              <a:cxnSpLocks noChangeShapeType="1"/>
            </p:cNvCxnSpPr>
            <p:nvPr/>
          </p:nvCxnSpPr>
          <p:spPr bwMode="auto">
            <a:xfrm flipH="1" flipV="1">
              <a:off x="2996608" y="1733702"/>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48" name="Group 347"/>
          <p:cNvGrpSpPr>
            <a:grpSpLocks/>
          </p:cNvGrpSpPr>
          <p:nvPr/>
        </p:nvGrpSpPr>
        <p:grpSpPr bwMode="auto">
          <a:xfrm>
            <a:off x="4375150" y="5802313"/>
            <a:ext cx="588963" cy="242887"/>
            <a:chOff x="1871277" y="1576300"/>
            <a:chExt cx="1128371" cy="437861"/>
          </a:xfrm>
        </p:grpSpPr>
        <p:sp>
          <p:nvSpPr>
            <p:cNvPr id="373" name="Oval 372"/>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74" name="Rectangle 373"/>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5" name="Oval 374"/>
            <p:cNvSpPr>
              <a:spLocks noChangeArrowheads="1"/>
            </p:cNvSpPr>
            <p:nvPr/>
          </p:nvSpPr>
          <p:spPr bwMode="auto">
            <a:xfrm flipV="1">
              <a:off x="1871277" y="1576300"/>
              <a:ext cx="1125329"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76" name="Freeform 375"/>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7" name="Freeform 376"/>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8" name="Freeform 377"/>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9" name="Freeform 378"/>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80" name="Straight Connector 379"/>
            <p:cNvCxnSpPr>
              <a:cxnSpLocks noChangeShapeType="1"/>
              <a:endCxn id="375" idx="2"/>
            </p:cNvCxnSpPr>
            <p:nvPr/>
          </p:nvCxnSpPr>
          <p:spPr bwMode="auto">
            <a:xfrm flipH="1" flipV="1">
              <a:off x="1871277" y="1736563"/>
              <a:ext cx="3042"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1" name="Straight Connector 380"/>
            <p:cNvCxnSpPr>
              <a:cxnSpLocks noChangeShapeType="1"/>
            </p:cNvCxnSpPr>
            <p:nvPr/>
          </p:nvCxnSpPr>
          <p:spPr bwMode="auto">
            <a:xfrm flipH="1" flipV="1">
              <a:off x="2996606" y="1733700"/>
              <a:ext cx="3042"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49" name="Group 347"/>
          <p:cNvGrpSpPr>
            <a:grpSpLocks/>
          </p:cNvGrpSpPr>
          <p:nvPr/>
        </p:nvGrpSpPr>
        <p:grpSpPr bwMode="auto">
          <a:xfrm>
            <a:off x="5167313" y="6262688"/>
            <a:ext cx="588962" cy="242887"/>
            <a:chOff x="1871277" y="1576300"/>
            <a:chExt cx="1128371" cy="437861"/>
          </a:xfrm>
        </p:grpSpPr>
        <p:sp>
          <p:nvSpPr>
            <p:cNvPr id="402" name="Oval 40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407" name="Rectangle 406"/>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2" name="Oval 411"/>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417" name="Freeform 416"/>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2" name="Freeform 421"/>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7" name="Freeform 42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28" name="Freeform 42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29" name="Straight Connector 428"/>
            <p:cNvCxnSpPr>
              <a:cxnSpLocks noChangeShapeType="1"/>
              <a:endCxn id="412"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0" name="Straight Connector 42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8150" name="Group 347"/>
          <p:cNvGrpSpPr>
            <a:grpSpLocks/>
          </p:cNvGrpSpPr>
          <p:nvPr/>
        </p:nvGrpSpPr>
        <p:grpSpPr bwMode="auto">
          <a:xfrm>
            <a:off x="3703638" y="6354763"/>
            <a:ext cx="588962" cy="242887"/>
            <a:chOff x="1871277" y="1576300"/>
            <a:chExt cx="1128371" cy="437861"/>
          </a:xfrm>
        </p:grpSpPr>
        <p:sp>
          <p:nvSpPr>
            <p:cNvPr id="432" name="Oval 431"/>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433" name="Rectangle 432"/>
            <p:cNvSpPr/>
            <p:nvPr/>
          </p:nvSpPr>
          <p:spPr bwMode="auto">
            <a:xfrm>
              <a:off x="1871277" y="1739424"/>
              <a:ext cx="1128371" cy="117336"/>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4" name="Oval 433"/>
            <p:cNvSpPr>
              <a:spLocks noChangeArrowheads="1"/>
            </p:cNvSpPr>
            <p:nvPr/>
          </p:nvSpPr>
          <p:spPr bwMode="auto">
            <a:xfrm flipV="1">
              <a:off x="1871277" y="1576300"/>
              <a:ext cx="1125331" cy="320526"/>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435" name="Freeform 434"/>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36" name="Freeform 435"/>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7" name="Freeform 436"/>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38" name="Freeform 437"/>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39" name="Straight Connector 438"/>
            <p:cNvCxnSpPr>
              <a:cxnSpLocks noChangeShapeType="1"/>
              <a:endCxn id="434" idx="2"/>
            </p:cNvCxnSpPr>
            <p:nvPr/>
          </p:nvCxnSpPr>
          <p:spPr bwMode="auto">
            <a:xfrm flipH="1" flipV="1">
              <a:off x="1871277" y="1736563"/>
              <a:ext cx="3040" cy="123058"/>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0" name="Straight Connector 439"/>
            <p:cNvCxnSpPr>
              <a:cxnSpLocks noChangeShapeType="1"/>
            </p:cNvCxnSpPr>
            <p:nvPr/>
          </p:nvCxnSpPr>
          <p:spPr bwMode="auto">
            <a:xfrm flipH="1" flipV="1">
              <a:off x="2996608" y="1733700"/>
              <a:ext cx="3040" cy="12306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 name="Group 25"/>
          <p:cNvGrpSpPr>
            <a:grpSpLocks/>
          </p:cNvGrpSpPr>
          <p:nvPr/>
        </p:nvGrpSpPr>
        <p:grpSpPr bwMode="auto">
          <a:xfrm>
            <a:off x="1925638" y="2220913"/>
            <a:ext cx="5095875" cy="2832100"/>
            <a:chOff x="1925876" y="2212958"/>
            <a:chExt cx="5095391" cy="2833288"/>
          </a:xfrm>
        </p:grpSpPr>
        <p:grpSp>
          <p:nvGrpSpPr>
            <p:cNvPr id="48178" name="Group 11"/>
            <p:cNvGrpSpPr>
              <a:grpSpLocks/>
            </p:cNvGrpSpPr>
            <p:nvPr/>
          </p:nvGrpSpPr>
          <p:grpSpPr bwMode="auto">
            <a:xfrm>
              <a:off x="2745416" y="2212958"/>
              <a:ext cx="3597533" cy="493677"/>
              <a:chOff x="2705100" y="2011398"/>
              <a:chExt cx="3597533" cy="493677"/>
            </a:xfrm>
          </p:grpSpPr>
          <p:sp>
            <p:nvSpPr>
              <p:cNvPr id="342" name="Oval 341"/>
              <p:cNvSpPr/>
              <p:nvPr/>
            </p:nvSpPr>
            <p:spPr bwMode="auto">
              <a:xfrm>
                <a:off x="2722092" y="2011398"/>
                <a:ext cx="3581060" cy="492331"/>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9" name="Oval 388"/>
              <p:cNvSpPr/>
              <p:nvPr/>
            </p:nvSpPr>
            <p:spPr bwMode="auto">
              <a:xfrm>
                <a:off x="2704632" y="2012986"/>
                <a:ext cx="3581060" cy="49233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05" name="TextBox 389"/>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75"/>
                  </a:lnSpc>
                </a:pPr>
                <a:r>
                  <a:rPr lang="en-US" altLang="en-US" sz="1800">
                    <a:solidFill>
                      <a:schemeClr val="bg1"/>
                    </a:solidFill>
                  </a:rPr>
                  <a:t>Remote Controller</a:t>
                </a:r>
              </a:p>
            </p:txBody>
          </p:sp>
        </p:grpSp>
        <p:grpSp>
          <p:nvGrpSpPr>
            <p:cNvPr id="48179" name="Group 441"/>
            <p:cNvGrpSpPr>
              <a:grpSpLocks/>
            </p:cNvGrpSpPr>
            <p:nvPr/>
          </p:nvGrpSpPr>
          <p:grpSpPr bwMode="auto">
            <a:xfrm>
              <a:off x="1925876" y="4223509"/>
              <a:ext cx="923540" cy="405953"/>
              <a:chOff x="2705100" y="2011398"/>
              <a:chExt cx="3597533" cy="493677"/>
            </a:xfrm>
          </p:grpSpPr>
          <p:sp>
            <p:nvSpPr>
              <p:cNvPr id="443" name="Oval 442"/>
              <p:cNvSpPr/>
              <p:nvPr/>
            </p:nvSpPr>
            <p:spPr bwMode="auto">
              <a:xfrm>
                <a:off x="2723648" y="2011480"/>
                <a:ext cx="3580142" cy="492496"/>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4" name="Oval 443"/>
              <p:cNvSpPr/>
              <p:nvPr/>
            </p:nvSpPr>
            <p:spPr bwMode="auto">
              <a:xfrm>
                <a:off x="2705100" y="2013410"/>
                <a:ext cx="3580138" cy="492497"/>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02" name="TextBox 389"/>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75"/>
                  </a:lnSpc>
                </a:pPr>
                <a:r>
                  <a:rPr lang="en-US" altLang="en-US" sz="1800">
                    <a:solidFill>
                      <a:schemeClr val="bg1"/>
                    </a:solidFill>
                  </a:rPr>
                  <a:t>CA</a:t>
                </a:r>
              </a:p>
            </p:txBody>
          </p:sp>
        </p:grpSp>
        <p:grpSp>
          <p:nvGrpSpPr>
            <p:cNvPr id="48180" name="Group 16"/>
            <p:cNvGrpSpPr>
              <a:grpSpLocks/>
            </p:cNvGrpSpPr>
            <p:nvPr/>
          </p:nvGrpSpPr>
          <p:grpSpPr bwMode="auto">
            <a:xfrm>
              <a:off x="3589508" y="4760377"/>
              <a:ext cx="463568" cy="285869"/>
              <a:chOff x="3558850" y="4573304"/>
              <a:chExt cx="463568" cy="285869"/>
            </a:xfrm>
          </p:grpSpPr>
          <p:grpSp>
            <p:nvGrpSpPr>
              <p:cNvPr id="48196" name="Group 12"/>
              <p:cNvGrpSpPr>
                <a:grpSpLocks/>
              </p:cNvGrpSpPr>
              <p:nvPr/>
            </p:nvGrpSpPr>
            <p:grpSpPr bwMode="auto">
              <a:xfrm>
                <a:off x="3558850" y="4577634"/>
                <a:ext cx="463568" cy="262710"/>
                <a:chOff x="3558850" y="4577634"/>
                <a:chExt cx="463568" cy="262710"/>
              </a:xfrm>
            </p:grpSpPr>
            <p:sp>
              <p:nvSpPr>
                <p:cNvPr id="447" name="Oval 446"/>
                <p:cNvSpPr/>
                <p:nvPr/>
              </p:nvSpPr>
              <p:spPr bwMode="auto">
                <a:xfrm>
                  <a:off x="3573046" y="4578067"/>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48" name="Oval 447"/>
                <p:cNvSpPr/>
                <p:nvPr/>
              </p:nvSpPr>
              <p:spPr bwMode="auto">
                <a:xfrm>
                  <a:off x="3558760" y="4587596"/>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97"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75"/>
                  </a:lnSpc>
                </a:pPr>
                <a:r>
                  <a:rPr lang="en-US" altLang="en-US" sz="1400">
                    <a:solidFill>
                      <a:schemeClr val="bg1"/>
                    </a:solidFill>
                  </a:rPr>
                  <a:t>CA</a:t>
                </a:r>
                <a:endParaRPr lang="en-US" altLang="en-US" sz="1800">
                  <a:solidFill>
                    <a:schemeClr val="bg1"/>
                  </a:solidFill>
                </a:endParaRPr>
              </a:p>
            </p:txBody>
          </p:sp>
        </p:grpSp>
        <p:grpSp>
          <p:nvGrpSpPr>
            <p:cNvPr id="48181" name="Group 450"/>
            <p:cNvGrpSpPr>
              <a:grpSpLocks/>
            </p:cNvGrpSpPr>
            <p:nvPr/>
          </p:nvGrpSpPr>
          <p:grpSpPr bwMode="auto">
            <a:xfrm>
              <a:off x="4369656" y="4758258"/>
              <a:ext cx="463568" cy="285869"/>
              <a:chOff x="3558850" y="4573304"/>
              <a:chExt cx="463568" cy="285869"/>
            </a:xfrm>
          </p:grpSpPr>
          <p:grpSp>
            <p:nvGrpSpPr>
              <p:cNvPr id="48192" name="Group 451"/>
              <p:cNvGrpSpPr>
                <a:grpSpLocks/>
              </p:cNvGrpSpPr>
              <p:nvPr/>
            </p:nvGrpSpPr>
            <p:grpSpPr bwMode="auto">
              <a:xfrm>
                <a:off x="3558850" y="4577634"/>
                <a:ext cx="463568" cy="262710"/>
                <a:chOff x="3558850" y="4577634"/>
                <a:chExt cx="463568" cy="262710"/>
              </a:xfrm>
            </p:grpSpPr>
            <p:sp>
              <p:nvSpPr>
                <p:cNvPr id="454" name="Oval 453"/>
                <p:cNvSpPr/>
                <p:nvPr/>
              </p:nvSpPr>
              <p:spPr bwMode="auto">
                <a:xfrm>
                  <a:off x="3573874" y="4581775"/>
                  <a:ext cx="439696" cy="257283"/>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5" name="Oval 454"/>
                <p:cNvSpPr/>
                <p:nvPr/>
              </p:nvSpPr>
              <p:spPr bwMode="auto">
                <a:xfrm>
                  <a:off x="3559588" y="4591304"/>
                  <a:ext cx="463506" cy="249341"/>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93"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75"/>
                  </a:lnSpc>
                </a:pPr>
                <a:r>
                  <a:rPr lang="en-US" altLang="en-US" sz="1400">
                    <a:solidFill>
                      <a:schemeClr val="bg1"/>
                    </a:solidFill>
                  </a:rPr>
                  <a:t>CA</a:t>
                </a:r>
                <a:endParaRPr lang="en-US" altLang="en-US" sz="1800">
                  <a:solidFill>
                    <a:schemeClr val="bg1"/>
                  </a:solidFill>
                </a:endParaRPr>
              </a:p>
            </p:txBody>
          </p:sp>
        </p:grpSp>
        <p:grpSp>
          <p:nvGrpSpPr>
            <p:cNvPr id="48182" name="Group 455"/>
            <p:cNvGrpSpPr>
              <a:grpSpLocks/>
            </p:cNvGrpSpPr>
            <p:nvPr/>
          </p:nvGrpSpPr>
          <p:grpSpPr bwMode="auto">
            <a:xfrm>
              <a:off x="5569912" y="4756140"/>
              <a:ext cx="463568" cy="285869"/>
              <a:chOff x="3558850" y="4573304"/>
              <a:chExt cx="463568" cy="285869"/>
            </a:xfrm>
          </p:grpSpPr>
          <p:grpSp>
            <p:nvGrpSpPr>
              <p:cNvPr id="48188" name="Group 456"/>
              <p:cNvGrpSpPr>
                <a:grpSpLocks/>
              </p:cNvGrpSpPr>
              <p:nvPr/>
            </p:nvGrpSpPr>
            <p:grpSpPr bwMode="auto">
              <a:xfrm>
                <a:off x="3558850" y="4577634"/>
                <a:ext cx="463568" cy="262710"/>
                <a:chOff x="3558850" y="4577634"/>
                <a:chExt cx="463568" cy="262710"/>
              </a:xfrm>
            </p:grpSpPr>
            <p:sp>
              <p:nvSpPr>
                <p:cNvPr id="459" name="Oval 458"/>
                <p:cNvSpPr/>
                <p:nvPr/>
              </p:nvSpPr>
              <p:spPr bwMode="auto">
                <a:xfrm>
                  <a:off x="3573654" y="4577540"/>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p:cNvSpPr/>
                <p:nvPr/>
              </p:nvSpPr>
              <p:spPr bwMode="auto">
                <a:xfrm>
                  <a:off x="3559368" y="4587069"/>
                  <a:ext cx="463506" cy="252518"/>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89"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75"/>
                  </a:lnSpc>
                </a:pPr>
                <a:r>
                  <a:rPr lang="en-US" altLang="en-US" sz="1400">
                    <a:solidFill>
                      <a:schemeClr val="bg1"/>
                    </a:solidFill>
                  </a:rPr>
                  <a:t>CA</a:t>
                </a:r>
                <a:endParaRPr lang="en-US" altLang="en-US" sz="1800">
                  <a:solidFill>
                    <a:schemeClr val="bg1"/>
                  </a:solidFill>
                </a:endParaRPr>
              </a:p>
            </p:txBody>
          </p:sp>
        </p:grpSp>
        <p:grpSp>
          <p:nvGrpSpPr>
            <p:cNvPr id="48183" name="Group 460"/>
            <p:cNvGrpSpPr>
              <a:grpSpLocks/>
            </p:cNvGrpSpPr>
            <p:nvPr/>
          </p:nvGrpSpPr>
          <p:grpSpPr bwMode="auto">
            <a:xfrm>
              <a:off x="6557699" y="4754022"/>
              <a:ext cx="463568" cy="285869"/>
              <a:chOff x="3558850" y="4573304"/>
              <a:chExt cx="463568" cy="285869"/>
            </a:xfrm>
          </p:grpSpPr>
          <p:grpSp>
            <p:nvGrpSpPr>
              <p:cNvPr id="48184" name="Group 461"/>
              <p:cNvGrpSpPr>
                <a:grpSpLocks/>
              </p:cNvGrpSpPr>
              <p:nvPr/>
            </p:nvGrpSpPr>
            <p:grpSpPr bwMode="auto">
              <a:xfrm>
                <a:off x="3558850" y="4577634"/>
                <a:ext cx="463568" cy="262710"/>
                <a:chOff x="3558850" y="4577634"/>
                <a:chExt cx="463568" cy="262710"/>
              </a:xfrm>
            </p:grpSpPr>
            <p:sp>
              <p:nvSpPr>
                <p:cNvPr id="464" name="Oval 463"/>
                <p:cNvSpPr/>
                <p:nvPr/>
              </p:nvSpPr>
              <p:spPr bwMode="auto">
                <a:xfrm>
                  <a:off x="3573198" y="4578069"/>
                  <a:ext cx="439696" cy="260459"/>
                </a:xfrm>
                <a:prstGeom prst="ellipse">
                  <a:avLst/>
                </a:prstGeom>
                <a:solidFill>
                  <a:schemeClr val="bg1">
                    <a:alpha val="42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5" name="Oval 464"/>
                <p:cNvSpPr/>
                <p:nvPr/>
              </p:nvSpPr>
              <p:spPr bwMode="auto">
                <a:xfrm>
                  <a:off x="3558912" y="4587598"/>
                  <a:ext cx="463506" cy="252519"/>
                </a:xfrm>
                <a:prstGeom prst="ellipse">
                  <a:avLst/>
                </a:prstGeom>
                <a:solidFill>
                  <a:srgbClr val="CC0000">
                    <a:alpha val="42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48185" name="TextBox 389"/>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75"/>
                  </a:lnSpc>
                </a:pPr>
                <a:r>
                  <a:rPr lang="en-US" altLang="en-US" sz="1400">
                    <a:solidFill>
                      <a:schemeClr val="bg1"/>
                    </a:solidFill>
                  </a:rPr>
                  <a:t>CA</a:t>
                </a:r>
                <a:endParaRPr lang="en-US" altLang="en-US" sz="1800">
                  <a:solidFill>
                    <a:schemeClr val="bg1"/>
                  </a:solidFill>
                </a:endParaRPr>
              </a:p>
            </p:txBody>
          </p:sp>
        </p:grpSp>
      </p:grpSp>
      <p:sp>
        <p:nvSpPr>
          <p:cNvPr id="48152" name="Slide Number Placeholder 5"/>
          <p:cNvSpPr>
            <a:spLocks noGrp="1"/>
          </p:cNvSpPr>
          <p:nvPr>
            <p:ph type="sldNum" sz="quarter" idx="12"/>
          </p:nvPr>
        </p:nvSpPr>
        <p:spPr>
          <a:xfrm>
            <a:off x="8456613" y="6475413"/>
            <a:ext cx="458787"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5-</a:t>
            </a:r>
            <a:fld id="{B280E3FB-AB2E-494F-9400-F2DD9388A2B6}" type="slidenum">
              <a:rPr lang="en-US" altLang="en-US" sz="1200">
                <a:latin typeface="Tahoma" panose="020B0604030504040204" pitchFamily="34" charset="0"/>
              </a:rPr>
              <a:pPr/>
              <a:t>8</a:t>
            </a:fld>
            <a:endParaRPr lang="en-US" altLang="en-US" sz="1200">
              <a:latin typeface="Tahoma" panose="020B0604030504040204" pitchFamily="34" charset="0"/>
            </a:endParaRPr>
          </a:p>
        </p:txBody>
      </p:sp>
      <p:sp>
        <p:nvSpPr>
          <p:cNvPr id="48153"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Control Plane</a:t>
            </a:r>
          </a:p>
        </p:txBody>
      </p:sp>
      <p:grpSp>
        <p:nvGrpSpPr>
          <p:cNvPr id="48154" name="Group 1"/>
          <p:cNvGrpSpPr>
            <a:grpSpLocks/>
          </p:cNvGrpSpPr>
          <p:nvPr/>
        </p:nvGrpSpPr>
        <p:grpSpPr bwMode="auto">
          <a:xfrm>
            <a:off x="938213" y="5527675"/>
            <a:ext cx="2698750" cy="903288"/>
            <a:chOff x="938213" y="5237163"/>
            <a:chExt cx="2698750" cy="903287"/>
          </a:xfrm>
        </p:grpSpPr>
        <p:cxnSp>
          <p:nvCxnSpPr>
            <p:cNvPr id="339" name="Straight Connector 338"/>
            <p:cNvCxnSpPr/>
            <p:nvPr/>
          </p:nvCxnSpPr>
          <p:spPr>
            <a:xfrm flipH="1">
              <a:off x="1282700" y="5802312"/>
              <a:ext cx="1508125" cy="1588"/>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8157" name="TextBox 265"/>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1</a:t>
              </a:r>
            </a:p>
          </p:txBody>
        </p:sp>
        <p:sp>
          <p:nvSpPr>
            <p:cNvPr id="48158" name="TextBox 281"/>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a:t>
              </a:r>
            </a:p>
          </p:txBody>
        </p:sp>
        <p:grpSp>
          <p:nvGrpSpPr>
            <p:cNvPr id="48159" name="Group 5"/>
            <p:cNvGrpSpPr>
              <a:grpSpLocks/>
            </p:cNvGrpSpPr>
            <p:nvPr/>
          </p:nvGrpSpPr>
          <p:grpSpPr bwMode="auto">
            <a:xfrm>
              <a:off x="938213" y="5237163"/>
              <a:ext cx="1616075" cy="487362"/>
              <a:chOff x="-4079003" y="2717403"/>
              <a:chExt cx="1616718" cy="488475"/>
            </a:xfrm>
          </p:grpSpPr>
          <p:sp>
            <p:nvSpPr>
              <p:cNvPr id="48172" name="Rectangle 97"/>
              <p:cNvSpPr>
                <a:spLocks noChangeArrowheads="1"/>
              </p:cNvSpPr>
              <p:nvPr/>
            </p:nvSpPr>
            <p:spPr bwMode="auto">
              <a:xfrm>
                <a:off x="-4052413" y="2965119"/>
                <a:ext cx="1290538" cy="2087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173" name="Rectangle 98"/>
              <p:cNvSpPr>
                <a:spLocks noChangeArrowheads="1"/>
              </p:cNvSpPr>
              <p:nvPr/>
            </p:nvSpPr>
            <p:spPr bwMode="auto">
              <a:xfrm>
                <a:off x="-4079003" y="2985994"/>
                <a:ext cx="1281675" cy="2087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174" name="Line 99"/>
              <p:cNvSpPr>
                <a:spLocks noChangeShapeType="1"/>
              </p:cNvSpPr>
              <p:nvPr/>
            </p:nvSpPr>
            <p:spPr bwMode="auto">
              <a:xfrm>
                <a:off x="-2933828" y="3101502"/>
                <a:ext cx="47154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75" name="Rectangle 104"/>
              <p:cNvSpPr>
                <a:spLocks noChangeArrowheads="1"/>
              </p:cNvSpPr>
              <p:nvPr/>
            </p:nvSpPr>
            <p:spPr bwMode="auto">
              <a:xfrm>
                <a:off x="-3377007" y="2988777"/>
                <a:ext cx="476861" cy="21014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8176" name="Text Box 105"/>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0111</a:t>
                </a:r>
              </a:p>
            </p:txBody>
          </p:sp>
          <p:sp>
            <p:nvSpPr>
              <p:cNvPr id="48177" name="Line 119"/>
              <p:cNvSpPr>
                <a:spLocks noChangeShapeType="1"/>
              </p:cNvSpPr>
              <p:nvPr/>
            </p:nvSpPr>
            <p:spPr bwMode="auto">
              <a:xfrm>
                <a:off x="-3621642" y="2717403"/>
                <a:ext cx="405953" cy="30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8160" name="Freeform 120"/>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8161" name="Group 357"/>
            <p:cNvGrpSpPr>
              <a:grpSpLocks/>
            </p:cNvGrpSpPr>
            <p:nvPr/>
          </p:nvGrpSpPr>
          <p:grpSpPr bwMode="auto">
            <a:xfrm>
              <a:off x="2714625" y="5659438"/>
              <a:ext cx="565150" cy="293687"/>
              <a:chOff x="1871277" y="1576300"/>
              <a:chExt cx="1128371" cy="437861"/>
            </a:xfrm>
          </p:grpSpPr>
          <p:sp>
            <p:nvSpPr>
              <p:cNvPr id="352" name="Oval 351"/>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53" name="Rectangle 35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4" name="Oval 353"/>
              <p:cNvSpPr>
                <a:spLocks noChangeArrowheads="1"/>
              </p:cNvSpPr>
              <p:nvPr/>
            </p:nvSpPr>
            <p:spPr bwMode="auto">
              <a:xfrm flipV="1">
                <a:off x="1871277" y="1576300"/>
                <a:ext cx="1125202" cy="319521"/>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latin typeface="+mn-lt"/>
                  <a:ea typeface="+mn-ea"/>
                </a:endParaRPr>
              </a:p>
            </p:txBody>
          </p:sp>
          <p:sp>
            <p:nvSpPr>
              <p:cNvPr id="355" name="Freeform 354"/>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6" name="Freeform 355"/>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1" name="Freeform 440"/>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46" name="Freeform 445"/>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50" name="Straight Connector 449"/>
              <p:cNvCxnSpPr>
                <a:cxnSpLocks noChangeShapeType="1"/>
                <a:endCxn id="354"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p:cNvCxnSpPr>
                <a:cxnSpLocks noChangeShapeType="1"/>
              </p:cNvCxnSpPr>
              <p:nvPr/>
            </p:nvCxnSpPr>
            <p:spPr bwMode="auto">
              <a:xfrm flipH="1" flipV="1">
                <a:off x="2996479" y="1734878"/>
                <a:ext cx="3169"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8162" name="TextBox 282"/>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3</a:t>
              </a:r>
            </a:p>
          </p:txBody>
        </p:sp>
      </p:grpSp>
      <p:sp>
        <p:nvSpPr>
          <p:cNvPr id="48155" name="TextBox 6"/>
          <p:cNvSpPr txBox="1">
            <a:spLocks noChangeArrowheads="1"/>
          </p:cNvSpPr>
          <p:nvPr/>
        </p:nvSpPr>
        <p:spPr bwMode="auto">
          <a:xfrm>
            <a:off x="196850" y="4903788"/>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values in arriving </a:t>
            </a:r>
          </a:p>
          <a:p>
            <a:r>
              <a:rPr lang="en-US" altLang="en-US" sz="1400"/>
              <a:t>packet header</a:t>
            </a: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8260"/>
                                        </p:tgtEl>
                                        <p:attrNameLst>
                                          <p:attrName>style.visibility</p:attrName>
                                        </p:attrNameLst>
                                      </p:cBhvr>
                                      <p:to>
                                        <p:strVal val="visible"/>
                                      </p:to>
                                    </p:set>
                                    <p:animEffect transition="in" filter="wipe(down)">
                                      <p:cBhvr>
                                        <p:cTn id="7" dur="500"/>
                                        <p:tgtEl>
                                          <p:spTgt spid="48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1000"/>
                                        <p:tgtEl>
                                          <p:spTgt spid="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8261"/>
                                        </p:tgtEl>
                                        <p:attrNameLst>
                                          <p:attrName>style.visibility</p:attrName>
                                        </p:attrNameLst>
                                      </p:cBhvr>
                                      <p:to>
                                        <p:strVal val="visible"/>
                                      </p:to>
                                    </p:set>
                                    <p:animEffect transition="in" filter="dissolve">
                                      <p:cBhvr>
                                        <p:cTn id="37" dur="500"/>
                                        <p:tgtEl>
                                          <p:spTgt spid="48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2"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3" y="1025525"/>
            <a:ext cx="329184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2" name="Rectangle 3"/>
          <p:cNvSpPr>
            <a:spLocks noGrp="1" noChangeArrowheads="1"/>
          </p:cNvSpPr>
          <p:nvPr>
            <p:ph type="body" sz="half" idx="1"/>
          </p:nvPr>
        </p:nvSpPr>
        <p:spPr>
          <a:xfrm>
            <a:off x="533400" y="1600200"/>
            <a:ext cx="3879850" cy="4648200"/>
          </a:xfrm>
        </p:spPr>
        <p:txBody>
          <a:bodyPr/>
          <a:lstStyle/>
          <a:p>
            <a:pPr>
              <a:buFont typeface="Wingdings" panose="05000000000000000000" pitchFamily="2" charset="2"/>
              <a:buNone/>
            </a:pPr>
            <a:r>
              <a:rPr lang="en-US" altLang="en-US" sz="2400"/>
              <a:t>4.1 Overview of Network layer</a:t>
            </a:r>
          </a:p>
          <a:p>
            <a:pPr lvl="1"/>
            <a:r>
              <a:rPr lang="en-US" altLang="en-US">
                <a:latin typeface="Gill Sans MT" panose="020B0502020104020203" pitchFamily="34" charset="0"/>
              </a:rPr>
              <a:t>data plane</a:t>
            </a:r>
          </a:p>
          <a:p>
            <a:pPr lvl="1"/>
            <a:r>
              <a:rPr lang="en-US" altLang="en-US">
                <a:latin typeface="Gill Sans MT" panose="020B0502020104020203" pitchFamily="34" charset="0"/>
              </a:rPr>
              <a:t>control plane</a:t>
            </a:r>
          </a:p>
          <a:p>
            <a:pPr>
              <a:buFont typeface="Wingdings" panose="05000000000000000000" pitchFamily="2" charset="2"/>
              <a:buNone/>
            </a:pPr>
            <a:r>
              <a:rPr lang="en-US" altLang="en-US" sz="2400">
                <a:solidFill>
                  <a:srgbClr val="CC0000"/>
                </a:solidFill>
              </a:rPr>
              <a:t>4.2 What</a:t>
            </a:r>
            <a:r>
              <a:rPr lang="ja-JP" altLang="en-US" sz="2400">
                <a:solidFill>
                  <a:srgbClr val="CC0000"/>
                </a:solidFill>
              </a:rPr>
              <a:t>’</a:t>
            </a:r>
            <a:r>
              <a:rPr lang="en-US" altLang="ja-JP" sz="2400">
                <a:solidFill>
                  <a:srgbClr val="CC0000"/>
                </a:solidFill>
              </a:rPr>
              <a:t>s inside a router</a:t>
            </a:r>
          </a:p>
          <a:p>
            <a:pPr>
              <a:buFont typeface="Wingdings" panose="05000000000000000000" pitchFamily="2" charset="2"/>
              <a:buNone/>
            </a:pPr>
            <a:r>
              <a:rPr lang="en-US" altLang="en-US" sz="2400"/>
              <a:t>4.3 IP: Internet Protocol</a:t>
            </a:r>
          </a:p>
          <a:p>
            <a:pPr lvl="1"/>
            <a:r>
              <a:rPr lang="en-US" altLang="en-US">
                <a:latin typeface="Gill Sans MT" panose="020B0502020104020203" pitchFamily="34" charset="0"/>
              </a:rPr>
              <a:t>datagram format</a:t>
            </a:r>
          </a:p>
          <a:p>
            <a:pPr lvl="1"/>
            <a:r>
              <a:rPr lang="en-US" altLang="en-US">
                <a:latin typeface="Gill Sans MT" panose="020B0502020104020203" pitchFamily="34" charset="0"/>
              </a:rPr>
              <a:t>fragmentation</a:t>
            </a:r>
          </a:p>
          <a:p>
            <a:pPr lvl="1"/>
            <a:r>
              <a:rPr lang="en-US" altLang="en-US">
                <a:latin typeface="Gill Sans MT" panose="020B0502020104020203" pitchFamily="34" charset="0"/>
              </a:rPr>
              <a:t>IPv4 addressing</a:t>
            </a:r>
          </a:p>
          <a:p>
            <a:pPr lvl="1"/>
            <a:r>
              <a:rPr lang="en-US" altLang="en-US">
                <a:latin typeface="Gill Sans MT" panose="020B0502020104020203" pitchFamily="34" charset="0"/>
              </a:rPr>
              <a:t>network address translation</a:t>
            </a:r>
          </a:p>
          <a:p>
            <a:pPr lvl="1"/>
            <a:r>
              <a:rPr lang="en-US" altLang="en-US">
                <a:latin typeface="Gill Sans MT" panose="020B0502020104020203" pitchFamily="34" charset="0"/>
              </a:rPr>
              <a:t>IPv6</a:t>
            </a:r>
          </a:p>
        </p:txBody>
      </p:sp>
      <p:sp>
        <p:nvSpPr>
          <p:cNvPr id="51204" name="Rectangle 2"/>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4400" dirty="0">
                <a:solidFill>
                  <a:srgbClr val="000099"/>
                </a:solidFill>
                <a:latin typeface="Gill Sans MT" panose="020B0502020104020203" pitchFamily="34" charset="0"/>
              </a:rPr>
              <a:t>Set 4: outline</a:t>
            </a:r>
          </a:p>
        </p:txBody>
      </p:sp>
      <p:sp>
        <p:nvSpPr>
          <p:cNvPr id="51205" name="Slide Number Placeholder 5"/>
          <p:cNvSpPr>
            <a:spLocks noGrp="1"/>
          </p:cNvSpPr>
          <p:nvPr>
            <p:ph type="sldNum" sz="quarter" idx="12"/>
          </p:nvPr>
        </p:nvSpPr>
        <p:spPr>
          <a:xfrm>
            <a:off x="8456613" y="6475413"/>
            <a:ext cx="561975" cy="273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E9FADF98-3994-4360-8A77-0CA748B1DAEC}" type="slidenum">
              <a:rPr lang="en-US" altLang="en-US" sz="1200">
                <a:latin typeface="Tahoma" panose="020B0604030504040204" pitchFamily="34" charset="0"/>
              </a:rPr>
              <a:pPr/>
              <a:t>9</a:t>
            </a:fld>
            <a:endParaRPr lang="en-US" altLang="en-US" sz="1200">
              <a:latin typeface="Tahoma" panose="020B0604030504040204" pitchFamily="34" charset="0"/>
            </a:endParaRPr>
          </a:p>
        </p:txBody>
      </p:sp>
      <p:sp>
        <p:nvSpPr>
          <p:cNvPr id="51206" name="Footer Placeholder 2"/>
          <p:cNvSpPr>
            <a:spLocks noGrp="1"/>
          </p:cNvSpPr>
          <p:nvPr>
            <p:ph type="ftr" sz="quarter" idx="11"/>
          </p:nvPr>
        </p:nvSpPr>
        <p:spPr bwMode="auto">
          <a:xfrm>
            <a:off x="6375400" y="6475413"/>
            <a:ext cx="2178050"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200">
                <a:solidFill>
                  <a:srgbClr val="000000"/>
                </a:solidFill>
                <a:latin typeface="Tahoma" panose="020B0604030504040204" pitchFamily="34" charset="0"/>
                <a:cs typeface="Arial" panose="020B0604020202020204" pitchFamily="34" charset="0"/>
              </a:rPr>
              <a:t>Network Layer: Data Plane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35710</TotalTime>
  <Words>5403</Words>
  <Application>Microsoft Office PowerPoint</Application>
  <PresentationFormat>On-screen Show (4:3)</PresentationFormat>
  <Paragraphs>1257</Paragraphs>
  <Slides>66</Slides>
  <Notes>23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66</vt:i4>
      </vt:variant>
    </vt:vector>
  </HeadingPairs>
  <TitlesOfParts>
    <vt:vector size="79" baseType="lpstr">
      <vt:lpstr>ＭＳ Ｐゴシック</vt:lpstr>
      <vt:lpstr>ＭＳ Ｐゴシック</vt:lpstr>
      <vt:lpstr>Arial</vt:lpstr>
      <vt:lpstr>Comic Sans MS</vt:lpstr>
      <vt:lpstr>Courier New</vt:lpstr>
      <vt:lpstr>Gill Sans MT</vt:lpstr>
      <vt:lpstr>Tahoma</vt:lpstr>
      <vt:lpstr>Times</vt:lpstr>
      <vt:lpstr>Times New Roman</vt:lpstr>
      <vt:lpstr>Wingdings</vt:lpstr>
      <vt:lpstr>Default Design</vt:lpstr>
      <vt:lpstr>1_Default Design</vt:lpstr>
      <vt:lpstr>2_Default Design</vt:lpstr>
      <vt:lpstr>PowerPoint Presentation</vt:lpstr>
      <vt:lpstr>PowerPoint Presentation</vt:lpstr>
      <vt:lpstr>Chapter 4: network layer</vt:lpstr>
      <vt:lpstr>Network layer</vt:lpstr>
      <vt:lpstr>Two key network-layer functions</vt:lpstr>
      <vt:lpstr>Network layer: data plane, control plane</vt:lpstr>
      <vt:lpstr>PowerPoint Presentation</vt:lpstr>
      <vt:lpstr>PowerPoint Presentation</vt:lpstr>
      <vt:lpstr>PowerPoint Presentation</vt:lpstr>
      <vt:lpstr>Router architecture overview</vt:lpstr>
      <vt:lpstr>Destination-based forwarding</vt:lpstr>
      <vt:lpstr>Longest prefix matching</vt:lpstr>
      <vt:lpstr>Switching fabrics</vt:lpstr>
      <vt:lpstr>Switching via memory</vt:lpstr>
      <vt:lpstr>Switching via a bus</vt:lpstr>
      <vt:lpstr>Switching via interconnection network</vt:lpstr>
      <vt:lpstr>Input port queuing</vt:lpstr>
      <vt:lpstr>Output ports</vt:lpstr>
      <vt:lpstr>Output port queueing</vt:lpstr>
      <vt:lpstr>Scheduling mechanisms</vt:lpstr>
      <vt:lpstr>Scheduling policies: priority</vt:lpstr>
      <vt:lpstr>Scheduling policies: still more</vt:lpstr>
      <vt:lpstr>Scheduling policies: still more</vt:lpstr>
      <vt:lpstr>PowerPoint Presentation</vt:lpstr>
      <vt:lpstr>The Internet network layer</vt:lpstr>
      <vt:lpstr>IP datagram format</vt:lpstr>
      <vt:lpstr>IP fragmentation, reassembly</vt:lpstr>
      <vt:lpstr>IP fragmentation, reassembly</vt:lpstr>
      <vt:lpstr>PowerPoint Presentation</vt:lpstr>
      <vt:lpstr>IP addressing: introduction</vt:lpstr>
      <vt:lpstr>IP addressing</vt:lpstr>
      <vt:lpstr>IP addressing</vt:lpstr>
      <vt:lpstr>Subnets and Subnet Masks</vt:lpstr>
      <vt:lpstr>Subnets and Subnet Masks</vt:lpstr>
      <vt:lpstr>Subnets and Subnet Masks</vt:lpstr>
      <vt:lpstr>Subnets and Subnet Masks</vt:lpstr>
      <vt:lpstr>Subnets</vt:lpstr>
      <vt:lpstr>Subnets</vt:lpstr>
      <vt:lpstr>Exercise</vt:lpstr>
      <vt:lpstr>IP addressing: CIDR</vt:lpstr>
      <vt:lpstr>IP broadcast address</vt:lpstr>
      <vt:lpstr>IP addresses: how to get one?</vt:lpstr>
      <vt:lpstr>DHCP: Dynamic Host Configuration Protocol</vt:lpstr>
      <vt:lpstr>DHCP client-server scenario</vt:lpstr>
      <vt:lpstr>DHCP client-server scenario</vt:lpstr>
      <vt:lpstr>DHCP: more than IP addresses</vt:lpstr>
      <vt:lpstr>DHCP: example</vt:lpstr>
      <vt:lpstr>DHCP: example</vt:lpstr>
      <vt:lpstr>DHCP: Wireshark output (home LAN)</vt:lpstr>
      <vt:lpstr>IP addresses: how to get one?</vt:lpstr>
      <vt:lpstr>IP addressing: the last word...</vt:lpstr>
      <vt:lpstr>NAT: network address translation</vt:lpstr>
      <vt:lpstr>NAT: network address translation</vt:lpstr>
      <vt:lpstr>NAT: network address translation</vt:lpstr>
      <vt:lpstr>NAT: network address translation</vt:lpstr>
      <vt:lpstr>NAT: network address translation</vt:lpstr>
      <vt:lpstr>PowerPoint Presentation</vt:lpstr>
      <vt:lpstr>IPv6: motivation</vt:lpstr>
      <vt:lpstr>IPv6 datagram format</vt:lpstr>
      <vt:lpstr>Other changes from IPv4</vt:lpstr>
      <vt:lpstr>Transition from IPv4 to IPv6</vt:lpstr>
      <vt:lpstr>Tunneling</vt:lpstr>
      <vt:lpstr>Tunneling</vt:lpstr>
      <vt:lpstr>IPv6 Addresses</vt:lpstr>
      <vt:lpstr>IPv6: adoption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4</dc:title>
  <dc:creator>Jim Kurose and Keith Ross</dc:creator>
  <cp:lastModifiedBy>Barsoum, Ayad</cp:lastModifiedBy>
  <cp:revision>464</cp:revision>
  <dcterms:created xsi:type="dcterms:W3CDTF">1999-10-08T19:08:27Z</dcterms:created>
  <dcterms:modified xsi:type="dcterms:W3CDTF">2023-09-27T18:52:44Z</dcterms:modified>
</cp:coreProperties>
</file>