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78" r:id="rId2"/>
    <p:sldId id="636" r:id="rId3"/>
    <p:sldId id="751" r:id="rId4"/>
    <p:sldId id="779" r:id="rId5"/>
    <p:sldId id="805" r:id="rId6"/>
    <p:sldId id="806" r:id="rId7"/>
    <p:sldId id="802" r:id="rId8"/>
    <p:sldId id="807" r:id="rId9"/>
    <p:sldId id="781" r:id="rId10"/>
    <p:sldId id="782" r:id="rId11"/>
    <p:sldId id="783" r:id="rId12"/>
    <p:sldId id="808" r:id="rId13"/>
    <p:sldId id="785" r:id="rId14"/>
    <p:sldId id="786" r:id="rId15"/>
    <p:sldId id="898" r:id="rId16"/>
    <p:sldId id="809" r:id="rId17"/>
    <p:sldId id="902" r:id="rId18"/>
    <p:sldId id="903" r:id="rId19"/>
    <p:sldId id="907" r:id="rId20"/>
    <p:sldId id="908" r:id="rId21"/>
    <p:sldId id="780" r:id="rId22"/>
    <p:sldId id="821" r:id="rId23"/>
    <p:sldId id="822" r:id="rId24"/>
    <p:sldId id="823" r:id="rId25"/>
    <p:sldId id="824" r:id="rId26"/>
    <p:sldId id="845" r:id="rId27"/>
    <p:sldId id="817" r:id="rId28"/>
    <p:sldId id="818" r:id="rId29"/>
    <p:sldId id="810" r:id="rId30"/>
    <p:sldId id="826" r:id="rId31"/>
    <p:sldId id="846" r:id="rId32"/>
    <p:sldId id="831" r:id="rId33"/>
    <p:sldId id="825" r:id="rId34"/>
    <p:sldId id="857" r:id="rId35"/>
    <p:sldId id="870" r:id="rId36"/>
    <p:sldId id="871" r:id="rId37"/>
    <p:sldId id="869" r:id="rId38"/>
    <p:sldId id="872" r:id="rId39"/>
    <p:sldId id="866" r:id="rId40"/>
    <p:sldId id="867" r:id="rId41"/>
    <p:sldId id="868" r:id="rId42"/>
    <p:sldId id="863" r:id="rId43"/>
    <p:sldId id="862" r:id="rId44"/>
    <p:sldId id="345" r:id="rId45"/>
    <p:sldId id="694" r:id="rId46"/>
    <p:sldId id="882" r:id="rId47"/>
    <p:sldId id="883" r:id="rId48"/>
    <p:sldId id="884" r:id="rId49"/>
    <p:sldId id="894" r:id="rId50"/>
    <p:sldId id="897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00"/>
    <a:srgbClr val="FFFF00"/>
    <a:srgbClr val="DDDDDD"/>
    <a:srgbClr val="FFCCFF"/>
    <a:srgbClr val="FF0000"/>
    <a:srgbClr val="008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4" autoAdjust="0"/>
  </p:normalViewPr>
  <p:slideViewPr>
    <p:cSldViewPr snapToGrid="0">
      <p:cViewPr varScale="1">
        <p:scale>
          <a:sx n="95" d="100"/>
          <a:sy n="95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The CA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(Control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Agent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) has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minimum functionality; its job is to communicate with the controller, and to do as the controller commands.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The CAs do not directly interact with each other nor do they actively take part in computing the forwarding table. This is a key distinction between per-router control and logically centralized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/>
              <a:t>flow-based” forwarding: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Packet forwarding by SDN-controlled switches can be based on any number of header field values in the transport-layer, network-layer, or link-layer header. This contrasts sharply with the traditional approach to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router-based forwarding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, where forwarding of IP datagrams was based solely on a datagram’s destination IP address.</a:t>
            </a: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ICMP is often considered part of IP, but architecturally it lies just above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A4C393-E737-BC43-97C2-03F614D801C4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27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84B22-79F1-5A4C-ADC0-95054349920C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983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D16E53-AA3A-1B40-8834-C507253CDA7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The Simple Network Management Protocol is an application-layer protocol used to convey network-management control and information messages between a managing server and an agent executing on behalf of that managing server.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Intermediate System to Intermediate System (IS-IS)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TOS: Type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external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BGP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eBGP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internal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BGP (iBGP)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mainframe computers (where hardware, system software, and applications were provided by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single vendor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) 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Personal computers (with their separate hardware, operating systems, and applications). 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The unbundling of computing hardware, system software, and applications has arguably led to a rich, open ecosystem driven by innovation in all three of these areas; one hope for SDN is that it too will lead to a such rich innovation.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E294AAA-E8DC-2445-B69E-0E43F432FDC4}" type="slidenum">
              <a:rPr lang="en-US" sz="1300" b="0">
                <a:solidFill>
                  <a:prstClr val="black"/>
                </a:solidFill>
                <a:latin typeface="Arial" charset="0"/>
              </a:rPr>
              <a:pPr eaLnBrk="1" hangingPunct="1"/>
              <a:t>38</a:t>
            </a:fld>
            <a:endParaRPr lang="en-US" sz="1300" b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5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Network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Control Plane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07582" y="5906759"/>
            <a:ext cx="4303713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200" dirty="0"/>
          </a:p>
          <a:p>
            <a:r>
              <a:rPr lang="en-US" altLang="en-US" sz="1200" dirty="0"/>
              <a:t>     All material </a:t>
            </a:r>
            <a:r>
              <a:rPr lang="en-US" altLang="en-US" sz="1200" dirty="0" smtClean="0"/>
              <a:t>copyright</a:t>
            </a:r>
            <a:endParaRPr lang="en-US" altLang="en-US" sz="1200" dirty="0"/>
          </a:p>
          <a:p>
            <a:r>
              <a:rPr lang="en-US" altLang="en-US" sz="1200" dirty="0"/>
              <a:t>     J.F Kurose and K.W. Ross,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c(</a:t>
            </a:r>
            <a:r>
              <a:rPr lang="en-US" sz="1800" dirty="0" err="1"/>
              <a:t>x,x</a:t>
            </a:r>
            <a:r>
              <a:rPr lang="ja-JP" altLang="en-US" sz="1800" dirty="0"/>
              <a:t>’</a:t>
            </a:r>
            <a:r>
              <a:rPr lang="en-US" altLang="ja-JP" sz="1800" dirty="0"/>
              <a:t>) = cost of link (</a:t>
            </a:r>
            <a:r>
              <a:rPr lang="en-US" altLang="ja-JP" sz="1800" dirty="0" err="1"/>
              <a:t>x,x</a:t>
            </a:r>
            <a:r>
              <a:rPr lang="ja-JP" altLang="en-US" sz="1800" dirty="0"/>
              <a:t>’</a:t>
            </a:r>
            <a:r>
              <a:rPr lang="en-US" altLang="ja-JP" sz="1800" dirty="0"/>
              <a:t>)</a:t>
            </a:r>
          </a:p>
          <a:p>
            <a:r>
              <a:rPr lang="en-US" sz="1800" dirty="0"/>
              <a:t>      e.g., c(</a:t>
            </a:r>
            <a:r>
              <a:rPr lang="en-US" sz="1800" dirty="0" err="1"/>
              <a:t>w,z</a:t>
            </a:r>
            <a:r>
              <a:rPr lang="en-US" sz="1800" dirty="0"/>
              <a:t>) = 5</a:t>
            </a:r>
          </a:p>
          <a:p>
            <a:endParaRPr lang="en-US" sz="1800" dirty="0"/>
          </a:p>
          <a:p>
            <a:r>
              <a:rPr lang="en-US" sz="1800" dirty="0">
                <a:latin typeface="Gill Sans MT" charset="0"/>
              </a:rPr>
              <a:t>cost could always be </a:t>
            </a:r>
            <a:r>
              <a:rPr lang="en-US" sz="1800" dirty="0" smtClean="0">
                <a:latin typeface="Gill Sans MT" charset="0"/>
              </a:rPr>
              <a:t>1, </a:t>
            </a:r>
            <a:r>
              <a:rPr lang="en-US" sz="1800" dirty="0">
                <a:latin typeface="Gill Sans MT" charset="0"/>
              </a:rPr>
              <a:t>or </a:t>
            </a:r>
          </a:p>
          <a:p>
            <a:r>
              <a:rPr lang="en-US" sz="1800" dirty="0">
                <a:latin typeface="Gill Sans MT" charset="0"/>
              </a:rPr>
              <a:t>inversely related to bandwidth,</a:t>
            </a:r>
          </a:p>
          <a:p>
            <a:r>
              <a:rPr lang="en-US" sz="1800" dirty="0">
                <a:latin typeface="Gill Sans MT" charset="0"/>
              </a:rPr>
              <a:t>or inversely related to </a:t>
            </a:r>
          </a:p>
          <a:p>
            <a:r>
              <a:rPr lang="en-US" sz="1800" dirty="0">
                <a:latin typeface="Gill Sans MT" charset="0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cost of path (x</a:t>
            </a:r>
            <a:r>
              <a:rPr lang="en-US" sz="1800" baseline="-25000"/>
              <a:t>1</a:t>
            </a:r>
            <a:r>
              <a:rPr lang="en-US" sz="1800"/>
              <a:t>, x</a:t>
            </a:r>
            <a:r>
              <a:rPr lang="en-US" sz="1800" baseline="-25000"/>
              <a:t>2</a:t>
            </a:r>
            <a:r>
              <a:rPr lang="en-US" sz="1800"/>
              <a:t>, x</a:t>
            </a:r>
            <a:r>
              <a:rPr lang="en-US" sz="1800" baseline="-25000"/>
              <a:t>3</a:t>
            </a:r>
            <a:r>
              <a:rPr lang="en-US" sz="1800"/>
              <a:t>,…, x</a:t>
            </a:r>
            <a:r>
              <a:rPr lang="en-US" sz="1800" baseline="-25000"/>
              <a:t>p</a:t>
            </a:r>
            <a:r>
              <a:rPr lang="en-US" sz="1800"/>
              <a:t>) = c(x</a:t>
            </a:r>
            <a:r>
              <a:rPr lang="en-US" sz="1800" baseline="-25000"/>
              <a:t>1</a:t>
            </a:r>
            <a:r>
              <a:rPr lang="en-US" sz="1800"/>
              <a:t>,x</a:t>
            </a:r>
            <a:r>
              <a:rPr lang="en-US" sz="1800" baseline="-25000"/>
              <a:t>2</a:t>
            </a:r>
            <a:r>
              <a:rPr lang="en-US" sz="1800"/>
              <a:t>) + c(x</a:t>
            </a:r>
            <a:r>
              <a:rPr lang="en-US" sz="1800" baseline="-25000"/>
              <a:t>2</a:t>
            </a:r>
            <a:r>
              <a:rPr lang="en-US" sz="1800"/>
              <a:t>,x</a:t>
            </a:r>
            <a:r>
              <a:rPr lang="en-US" sz="1800" baseline="-25000"/>
              <a:t>3</a:t>
            </a:r>
            <a:r>
              <a:rPr lang="en-US" sz="1800"/>
              <a:t>) + … + c(x</a:t>
            </a:r>
            <a:r>
              <a:rPr lang="en-US" sz="1800" baseline="-25000"/>
              <a:t>p-1</a:t>
            </a:r>
            <a:r>
              <a:rPr lang="en-US" sz="1800"/>
              <a:t>,x</a:t>
            </a:r>
            <a:r>
              <a:rPr lang="en-US" sz="1800" baseline="-25000"/>
              <a:t>p</a:t>
            </a:r>
            <a:r>
              <a:rPr lang="en-US" sz="1800"/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569200" cy="9747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>
                <a:latin typeface="Gill Sans MT" charset="0"/>
              </a:rPr>
              <a:t> what is the least-cost path between u and z ?</a:t>
            </a:r>
          </a:p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>
                <a:latin typeface="Gill Sans MT" charset="0"/>
              </a:rPr>
              <a:t> algorithm that finds that least cost path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Routing algorithm classification</a:t>
            </a:r>
            <a:endParaRPr lang="en-US">
              <a:latin typeface="Gill Sans MT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4216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global:</a:t>
            </a:r>
          </a:p>
          <a:p>
            <a:r>
              <a:rPr lang="en-US" sz="2400">
                <a:latin typeface="Gill Sans MT" charset="0"/>
              </a:rPr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link state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 algorithms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decentralized: </a:t>
            </a:r>
          </a:p>
          <a:p>
            <a:r>
              <a:rPr lang="en-US" sz="2400">
                <a:latin typeface="Gill Sans MT" charset="0"/>
              </a:rPr>
              <a:t>router knows physically-connected neighbors, link costs to neighbors</a:t>
            </a:r>
          </a:p>
          <a:p>
            <a:r>
              <a:rPr lang="en-US" sz="2400">
                <a:latin typeface="Gill Sans MT" charset="0"/>
              </a:rPr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 algorithms</a:t>
            </a:r>
            <a:endParaRPr lang="en-US" sz="2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 static or dynamic</a:t>
            </a:r>
            <a:r>
              <a:rPr lang="en-US" i="1" dirty="0" smtClean="0">
                <a:solidFill>
                  <a:srgbClr val="CC0000"/>
                </a:solidFill>
                <a:cs typeface="+mn-cs"/>
              </a:rPr>
              <a:t>?</a:t>
            </a:r>
            <a:endParaRPr lang="en-US" sz="2400" i="1" dirty="0" smtClean="0">
              <a:solidFill>
                <a:srgbClr val="CC0000"/>
              </a:solidFill>
              <a:cs typeface="+mn-cs"/>
            </a:endParaRPr>
          </a:p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static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:</a:t>
            </a:r>
            <a:r>
              <a:rPr lang="en-US" sz="2400" dirty="0"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dynamic: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A </a:t>
            </a:r>
            <a:r>
              <a:rPr lang="en-US" sz="4000" dirty="0" smtClean="0">
                <a:latin typeface="Gill Sans MT" charset="0"/>
              </a:rPr>
              <a:t>link-state routing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2" y="1555750"/>
            <a:ext cx="8008457" cy="49037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Gill Sans MT" charset="0"/>
              </a:rPr>
              <a:t>The link-state routing algorithm is known as Dijkstra’s algorithm (named after its inventor) </a:t>
            </a:r>
            <a:endParaRPr lang="en-US" sz="2400" dirty="0">
              <a:latin typeface="Gill Sans MT" charset="0"/>
            </a:endParaRPr>
          </a:p>
          <a:p>
            <a:pPr>
              <a:spcBef>
                <a:spcPts val="2400"/>
              </a:spcBef>
              <a:spcAft>
                <a:spcPts val="1200"/>
              </a:spcAft>
              <a:buFont typeface="Wingdings" charset="0"/>
              <a:buNone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Dijkstra</a:t>
            </a:r>
            <a:r>
              <a:rPr lang="ja-JP" altLang="en-US" i="1" dirty="0">
                <a:solidFill>
                  <a:srgbClr val="CC0000"/>
                </a:solidFill>
                <a:latin typeface="Gill Sans MT" charset="0"/>
              </a:rPr>
              <a:t>’</a:t>
            </a:r>
            <a:r>
              <a:rPr lang="en-US" altLang="ja-JP" i="1" dirty="0">
                <a:solidFill>
                  <a:srgbClr val="CC0000"/>
                </a:solidFill>
                <a:latin typeface="Gill Sans MT" charset="0"/>
              </a:rPr>
              <a:t>s algorithm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Gill Sans MT" charset="0"/>
              </a:rPr>
              <a:t>Finds shortest paths from given source nodes to all other nodes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Gill Sans MT" charset="0"/>
              </a:rPr>
              <a:t>Develop paths in order of increasing path length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Gill Sans MT" charset="0"/>
              </a:rPr>
              <a:t>Algorithm runs in stages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Gill Sans MT" charset="0"/>
              </a:rPr>
              <a:t>Each time adding node with next shortest path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Gill Sans MT" charset="0"/>
              </a:rPr>
              <a:t>Algorithm terminates when all nodes have been </a:t>
            </a:r>
            <a:r>
              <a:rPr lang="en-US" sz="2400" dirty="0" smtClean="0">
                <a:latin typeface="Gill Sans MT" charset="0"/>
              </a:rPr>
              <a:t>processed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ill Sans MT" charset="0"/>
              </a:rPr>
              <a:t>Dijkstra</a:t>
            </a:r>
            <a:r>
              <a:rPr lang="ja-JP" altLang="en-US" sz="4000" dirty="0" smtClean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</a:t>
            </a:r>
            <a:r>
              <a:rPr lang="en-US" altLang="ja-JP" sz="4000" dirty="0" smtClean="0">
                <a:latin typeface="Gill Sans MT" charset="0"/>
              </a:rPr>
              <a:t>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8881" y="1187450"/>
            <a:ext cx="4114800" cy="254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5852"/>
              </p:ext>
            </p:extLst>
          </p:nvPr>
        </p:nvGraphicFramePr>
        <p:xfrm>
          <a:off x="348481" y="4096529"/>
          <a:ext cx="8382000" cy="2346960"/>
        </p:xfrm>
        <a:graphic>
          <a:graphicData uri="http://schemas.openxmlformats.org/drawingml/2006/table">
            <a:tbl>
              <a:tblPr/>
              <a:tblGrid>
                <a:gridCol w="78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15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873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latin typeface="+mj-lt"/>
                          <a:ea typeface="Times New Roman"/>
                          <a:cs typeface="Times New Roman"/>
                        </a:rPr>
                        <a:t>Iteration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1" dirty="0">
                          <a:latin typeface="+mj-lt"/>
                          <a:ea typeface="Times New Roman"/>
                          <a:cs typeface="Times New Roman"/>
                        </a:rPr>
                        <a:t>T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1">
                          <a:latin typeface="+mj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(2)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Path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1">
                          <a:latin typeface="+mj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(3)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Path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1">
                          <a:latin typeface="+mj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(4)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Path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1">
                          <a:latin typeface="+mj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(5)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Path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i="1">
                          <a:latin typeface="+mj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(6)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Path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{1}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—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—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{1, 4}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1 - 4 - 3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—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{1, 2, 4}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1 - 4 - 3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endParaRPr lang="en-US" sz="14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—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{1, 2, 4, 5}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1 - 4 - 5 - 3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1 - 4 - 5 - 6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{1, 2, 3, 4, 5}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1 - 4 - 5 - 3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1 - 4 - 5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1 - 4 - 5 - 6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{1, 2, 3, 4, 5, 6}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1 - 4 - 5 - 3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1 - 4 - 5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j-lt"/>
                          <a:ea typeface="Times New Roman"/>
                          <a:cs typeface="Times New Roman"/>
                        </a:rPr>
                        <a:t>1 - 4 - 5 - 6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567" y="1306828"/>
            <a:ext cx="5438775" cy="540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ill Sans MT" charset="0"/>
              </a:rPr>
              <a:t>Dijkstra</a:t>
            </a:r>
            <a:r>
              <a:rPr lang="ja-JP" altLang="en-US" sz="4000" dirty="0" smtClean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</a:t>
            </a:r>
            <a:r>
              <a:rPr lang="en-US" altLang="ja-JP" sz="4000" dirty="0" smtClean="0">
                <a:latin typeface="Gill Sans MT" charset="0"/>
              </a:rPr>
              <a:t>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let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   d</a:t>
            </a:r>
            <a:r>
              <a:rPr lang="en-US" baseline="-25000">
                <a:latin typeface="Gill Sans MT" charset="0"/>
              </a:rPr>
              <a:t>x</a:t>
            </a:r>
            <a:r>
              <a:rPr lang="en-US">
                <a:latin typeface="Gill Sans MT" charset="0"/>
              </a:rPr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then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   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= </a:t>
            </a: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min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 {c(x,v) + 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Gill Sans MT" charset="0"/>
              </a:rPr>
              <a:t>   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Gill Sans MT" charset="0"/>
              </a:rPr>
              <a:t>min</a:t>
            </a:r>
            <a:r>
              <a:rPr lang="en-US">
                <a:latin typeface="Gill Sans MT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clearly, d</a:t>
            </a:r>
            <a:r>
              <a:rPr lang="en-US" baseline="-25000"/>
              <a:t>v</a:t>
            </a:r>
            <a:r>
              <a:rPr lang="en-US"/>
              <a:t>(z) = 5, d</a:t>
            </a:r>
            <a:r>
              <a:rPr lang="en-US" baseline="-25000"/>
              <a:t>x</a:t>
            </a:r>
            <a:r>
              <a:rPr lang="en-US"/>
              <a:t>(z) = 3, d</a:t>
            </a:r>
            <a:r>
              <a:rPr lang="en-US" baseline="-25000"/>
              <a:t>w</a:t>
            </a:r>
            <a:r>
              <a:rPr lang="en-US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9004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B-F equation says: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Set 5: </a:t>
            </a:r>
            <a:r>
              <a:rPr lang="en-US" sz="3600" dirty="0">
                <a:cs typeface="+mj-cs"/>
              </a:rPr>
              <a:t>network </a:t>
            </a:r>
            <a:r>
              <a:rPr lang="en-US" sz="3600" dirty="0" smtClean="0">
                <a:cs typeface="+mj-cs"/>
              </a:rPr>
              <a:t>layer control plane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goals</a:t>
            </a:r>
            <a:r>
              <a:rPr lang="en-US" sz="3200" i="1" dirty="0">
                <a:solidFill>
                  <a:srgbClr val="CC0000"/>
                </a:solidFill>
                <a:cs typeface="+mn-cs"/>
              </a:rPr>
              <a:t>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3200" dirty="0" smtClean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understand </a:t>
            </a:r>
            <a:r>
              <a:rPr lang="en-US" dirty="0">
                <a:cs typeface="+mn-cs"/>
              </a:rPr>
              <a:t>principles behind network </a:t>
            </a:r>
            <a:r>
              <a:rPr lang="en-US" dirty="0" smtClean="0">
                <a:cs typeface="+mn-cs"/>
              </a:rPr>
              <a:t>control plane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traditional routing algorithms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SDN controllers</a:t>
            </a:r>
          </a:p>
          <a:p>
            <a:pPr>
              <a:defRPr/>
            </a:pPr>
            <a:r>
              <a:rPr lang="en-US" dirty="0"/>
              <a:t>Internet Control Message </a:t>
            </a:r>
            <a:r>
              <a:rPr lang="en-US" dirty="0" smtClean="0"/>
              <a:t>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 marL="0" indent="0">
              <a:buNone/>
              <a:defRPr/>
            </a:pPr>
            <a:r>
              <a:rPr lang="en-US" dirty="0" smtClean="0">
                <a:cs typeface="+mn-cs"/>
              </a:rPr>
              <a:t>and their instantiation</a:t>
            </a:r>
            <a:r>
              <a:rPr lang="en-US" dirty="0">
                <a:cs typeface="+mn-cs"/>
              </a:rPr>
              <a:t>, implementation in the </a:t>
            </a:r>
            <a:r>
              <a:rPr lang="en-US" dirty="0" smtClean="0">
                <a:cs typeface="+mn-cs"/>
              </a:rPr>
              <a:t>Internet: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OSPF, BGP, OpenFlow, ODL and ONOS controllers, ICMP, SNMP</a:t>
            </a:r>
            <a:endParaRPr lang="en-US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5.3 intra</a:t>
            </a:r>
            <a:r>
              <a:rPr lang="en-US" sz="2400" dirty="0">
                <a:solidFill>
                  <a:srgbClr val="CC0000"/>
                </a:solidFill>
              </a:rPr>
              <a:t>-AS </a:t>
            </a:r>
            <a:r>
              <a:rPr lang="en-US" sz="2400" dirty="0" smtClean="0">
                <a:solidFill>
                  <a:srgbClr val="CC0000"/>
                </a:solidFill>
              </a:rPr>
              <a:t>routing </a:t>
            </a:r>
            <a:r>
              <a:rPr lang="en-US" sz="2400" dirty="0">
                <a:solidFill>
                  <a:srgbClr val="CC0000"/>
                </a:solidFill>
              </a:rPr>
              <a:t>in the Internet: </a:t>
            </a:r>
            <a:r>
              <a:rPr lang="en-US" sz="2400" dirty="0" smtClean="0">
                <a:solidFill>
                  <a:srgbClr val="CC0000"/>
                </a:solidFill>
              </a:rPr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964972" cy="2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Making routing scalable</a:t>
            </a:r>
            <a:endParaRPr lang="en-US" dirty="0">
              <a:latin typeface="Gill Sans MT" charset="0"/>
            </a:endParaRP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635526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scale:</a:t>
            </a:r>
            <a:r>
              <a:rPr lang="en-US" dirty="0">
                <a:latin typeface="Gill Sans MT" charset="0"/>
              </a:rPr>
              <a:t> with </a:t>
            </a:r>
            <a:r>
              <a:rPr lang="en-US" dirty="0" smtClean="0">
                <a:latin typeface="Gill Sans MT" charset="0"/>
              </a:rPr>
              <a:t>billions of destinations</a:t>
            </a:r>
            <a:r>
              <a:rPr lang="en-US" dirty="0">
                <a:latin typeface="Gill Sans MT" charset="0"/>
              </a:rPr>
              <a:t>:</a:t>
            </a:r>
          </a:p>
          <a:p>
            <a:r>
              <a:rPr lang="en-US" sz="2400" dirty="0">
                <a:latin typeface="Gill Sans MT" charset="0"/>
              </a:rPr>
              <a:t>can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store all </a:t>
            </a:r>
            <a:r>
              <a:rPr lang="en-US" altLang="ja-JP" sz="2400" dirty="0" smtClean="0">
                <a:latin typeface="Gill Sans MT" charset="0"/>
              </a:rPr>
              <a:t>destinations in </a:t>
            </a:r>
            <a:r>
              <a:rPr lang="en-US" altLang="ja-JP" sz="2400" dirty="0">
                <a:latin typeface="Gill Sans MT" charset="0"/>
              </a:rPr>
              <a:t>routing tables!</a:t>
            </a:r>
          </a:p>
          <a:p>
            <a:r>
              <a:rPr lang="en-US" sz="2400" dirty="0">
                <a:latin typeface="Gill Sans MT" charset="0"/>
              </a:rPr>
              <a:t>routing table exchange would swamp links!</a:t>
            </a:r>
            <a:r>
              <a:rPr lang="en-US" dirty="0">
                <a:latin typeface="Gill Sans MT" charset="0"/>
              </a:rPr>
              <a:t>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administrative autonomy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internet = network of networks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660531" y="1313249"/>
            <a:ext cx="6543675" cy="182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latin typeface="Gill Sans MT" charset="0"/>
              </a:rPr>
              <a:t>our routing study thus far - </a:t>
            </a:r>
            <a:r>
              <a:rPr lang="en-US" sz="2800" dirty="0" smtClean="0">
                <a:latin typeface="Gill Sans MT" charset="0"/>
              </a:rPr>
              <a:t>idealized </a:t>
            </a:r>
            <a:endParaRPr lang="en-US" sz="2800" dirty="0">
              <a:latin typeface="Gill Sans MT" charset="0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network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flat</a:t>
            </a:r>
            <a:r>
              <a:rPr lang="ja-JP" altLang="en-US" sz="2800" dirty="0">
                <a:latin typeface="Gill Sans MT" charset="0"/>
              </a:rPr>
              <a:t>”</a:t>
            </a:r>
            <a:endParaRPr lang="en-US" altLang="ja-JP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latin typeface="Gill Sans MT" charset="0"/>
              </a:rPr>
              <a:t>… not</a:t>
            </a:r>
            <a:r>
              <a:rPr lang="en-US" sz="2800" dirty="0">
                <a:latin typeface="Gill Sans MT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5074" y="6179857"/>
            <a:ext cx="1765170" cy="49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</a:rPr>
              <a:t>solution?</a:t>
            </a:r>
            <a:endParaRPr lang="en-US" sz="2800" i="1" dirty="0">
              <a:solidFill>
                <a:srgbClr val="000099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8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8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build="p"/>
      <p:bldP spid="98311" grpId="0" build="p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100" y="1302987"/>
            <a:ext cx="8192217" cy="91004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Gill Sans MT"/>
                <a:cs typeface="Gill Sans MT"/>
              </a:rPr>
              <a:t>aggregate routers into </a:t>
            </a:r>
            <a:r>
              <a:rPr lang="en-US" dirty="0" smtClean="0">
                <a:latin typeface="Gill Sans MT"/>
                <a:cs typeface="Gill Sans MT"/>
              </a:rPr>
              <a:t>regions known as</a:t>
            </a:r>
            <a:r>
              <a:rPr lang="en-US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 (AS</a:t>
            </a:r>
            <a:r>
              <a:rPr lang="en-US" altLang="ja-JP" dirty="0" smtClean="0">
                <a:solidFill>
                  <a:srgbClr val="CC0000"/>
                </a:solidFill>
                <a:latin typeface="Gill Sans MT"/>
                <a:cs typeface="Gill Sans MT"/>
              </a:rPr>
              <a:t>) (a.k.a. “domains”)</a:t>
            </a:r>
            <a:endParaRPr lang="en-US" dirty="0">
              <a:latin typeface="Gill Sans MT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6150" y="2566822"/>
            <a:ext cx="3748232" cy="1934001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0"/>
                </a:solidFill>
                <a:latin typeface="Gill Sans MT" charset="0"/>
              </a:rPr>
              <a:t>int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er</a:t>
            </a:r>
            <a:r>
              <a:rPr lang="en-US" dirty="0" smtClean="0">
                <a:solidFill>
                  <a:srgbClr val="000090"/>
                </a:solidFill>
                <a:latin typeface="Gill Sans MT" charset="0"/>
              </a:rPr>
              <a:t>-AS routing</a:t>
            </a:r>
          </a:p>
          <a:p>
            <a:r>
              <a:rPr lang="en-US" sz="2400" dirty="0" smtClean="0">
                <a:latin typeface="Gill Sans MT" charset="0"/>
              </a:rPr>
              <a:t>routing among </a:t>
            </a:r>
            <a:r>
              <a:rPr lang="en-US" sz="2400" dirty="0" err="1" smtClean="0">
                <a:latin typeface="Gill Sans MT" charset="0"/>
              </a:rPr>
              <a:t>AS’es</a:t>
            </a:r>
            <a:endParaRPr lang="en-US" sz="2400" dirty="0" smtClean="0">
              <a:latin typeface="Gill Sans MT" charset="0"/>
            </a:endParaRPr>
          </a:p>
          <a:p>
            <a:r>
              <a:rPr lang="en-US" sz="2400" dirty="0" smtClean="0">
                <a:latin typeface="Gill Sans MT" charset="0"/>
              </a:rPr>
              <a:t>gateways perform inter-domain routing (as well as intra-domain routing)</a:t>
            </a:r>
            <a:endParaRPr lang="en-US" sz="2400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Internet approach to scalable </a:t>
            </a:r>
            <a:r>
              <a:rPr lang="en-US" sz="4000" dirty="0">
                <a:cs typeface="+mj-cs"/>
              </a:rPr>
              <a:t>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4560" y="2540178"/>
            <a:ext cx="4246080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 smtClean="0">
                <a:solidFill>
                  <a:srgbClr val="000090"/>
                </a:solidFill>
                <a:latin typeface="Gill Sans MT"/>
                <a:cs typeface="Gill Sans MT"/>
              </a:rPr>
              <a:t>int</a:t>
            </a:r>
            <a:r>
              <a:rPr lang="en-US" altLang="ja-JP" dirty="0" smtClean="0">
                <a:solidFill>
                  <a:srgbClr val="CC0000"/>
                </a:solidFill>
                <a:latin typeface="Gill Sans MT"/>
                <a:cs typeface="Gill Sans MT"/>
              </a:rPr>
              <a:t>ra</a:t>
            </a:r>
            <a:r>
              <a:rPr lang="en-US" altLang="ja-JP" dirty="0" smtClean="0">
                <a:solidFill>
                  <a:srgbClr val="000090"/>
                </a:solidFill>
                <a:latin typeface="Gill Sans MT"/>
                <a:cs typeface="Gill Sans MT"/>
              </a:rPr>
              <a:t>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Gill Sans MT" charset="0"/>
              </a:rPr>
              <a:t>all routers in AS must run </a:t>
            </a:r>
            <a:r>
              <a:rPr lang="en-US" altLang="ja-JP" sz="2400" i="1" dirty="0" smtClean="0">
                <a:solidFill>
                  <a:srgbClr val="000090"/>
                </a:solidFill>
                <a:latin typeface="Gill Sans MT" charset="0"/>
              </a:rPr>
              <a:t>same</a:t>
            </a:r>
            <a:r>
              <a:rPr lang="en-US" altLang="ja-JP" sz="2400" dirty="0" smtClean="0">
                <a:latin typeface="Gill Sans MT" charset="0"/>
              </a:rPr>
              <a:t> intra-domain protocol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routers in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AS can run </a:t>
            </a:r>
            <a:r>
              <a:rPr lang="en-US" sz="2400" i="1" dirty="0" smtClean="0">
                <a:latin typeface="Gill Sans MT" charset="0"/>
              </a:rPr>
              <a:t>different</a:t>
            </a:r>
            <a:r>
              <a:rPr lang="en-US" sz="2400" dirty="0" smtClean="0">
                <a:latin typeface="Gill Sans MT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ill Sans MT" charset="0"/>
              </a:rPr>
              <a:t>gateway router: at “edge” of its own AS, has link(s) to router(s) in other </a:t>
            </a:r>
            <a:r>
              <a:rPr lang="en-US" sz="2400" dirty="0" err="1" smtClean="0">
                <a:latin typeface="Gill Sans MT" charset="0"/>
              </a:rPr>
              <a:t>AS’es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Forwarding</a:t>
              </a:r>
            </a:p>
            <a:p>
              <a:pPr algn="ctr" eaLnBrk="1" hangingPunct="1"/>
              <a:r>
                <a:rPr lang="en-US" sz="1400"/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Interconnected ASes</a:t>
            </a: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082149"/>
            <a:ext cx="3810000" cy="34004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</a:t>
            </a:r>
            <a:r>
              <a:rPr lang="en-US" dirty="0" smtClean="0"/>
              <a:t>routing determine entries </a:t>
            </a:r>
            <a:r>
              <a:rPr lang="en-US" dirty="0">
                <a:solidFill>
                  <a:srgbClr val="000099"/>
                </a:solidFill>
              </a:rPr>
              <a:t>for </a:t>
            </a:r>
            <a:r>
              <a:rPr lang="en-US" dirty="0" smtClean="0">
                <a:solidFill>
                  <a:srgbClr val="000099"/>
                </a:solidFill>
              </a:rPr>
              <a:t>destinations within AS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inter-AS &amp; intra-AS </a:t>
            </a:r>
            <a:r>
              <a:rPr lang="en-US" dirty="0" smtClean="0"/>
              <a:t>determine </a:t>
            </a:r>
            <a:r>
              <a:rPr lang="en-US" dirty="0"/>
              <a:t>entries </a:t>
            </a:r>
            <a:r>
              <a:rPr lang="en-US" dirty="0">
                <a:solidFill>
                  <a:srgbClr val="000099"/>
                </a:solidFill>
              </a:rPr>
              <a:t>for external </a:t>
            </a:r>
            <a:r>
              <a:rPr lang="en-US" dirty="0" smtClean="0">
                <a:solidFill>
                  <a:srgbClr val="000099"/>
                </a:solidFill>
              </a:rPr>
              <a:t>destinations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145414" name="Picture 12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195388"/>
            <a:ext cx="3810000" cy="2921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:</a:t>
            </a:r>
          </a:p>
          <a:p>
            <a:pPr lvl="1">
              <a:defRPr/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195388"/>
            <a:ext cx="3810000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AS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learn which </a:t>
            </a:r>
            <a:r>
              <a:rPr lang="en-US" sz="2400" dirty="0" err="1">
                <a:cs typeface="+mn-cs"/>
              </a:rPr>
              <a:t>dests</a:t>
            </a:r>
            <a:r>
              <a:rPr lang="en-US" sz="2400" dirty="0">
                <a:cs typeface="+mn-cs"/>
              </a:rPr>
              <a:t>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propagate this reachability info to all routers in AS</a:t>
            </a:r>
            <a:r>
              <a:rPr lang="en-US" sz="2400" dirty="0">
                <a:latin typeface="Arial"/>
                <a:cs typeface="Arial"/>
              </a:rPr>
              <a:t>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1464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46444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47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4654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1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</p:grpSp>
      <p:grpSp>
        <p:nvGrpSpPr>
          <p:cNvPr id="146448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4653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4654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4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3c</a:t>
                </a:r>
                <a:endParaRPr lang="en-US"/>
              </a:p>
            </p:txBody>
          </p:sp>
        </p:grpSp>
      </p:grpSp>
      <p:grpSp>
        <p:nvGrpSpPr>
          <p:cNvPr id="146449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4652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46531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2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3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4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35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6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30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  <p:grpSp>
        <p:nvGrpSpPr>
          <p:cNvPr id="14645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464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7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6488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9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3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46521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2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3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4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25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465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1464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46514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5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6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7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8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9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0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1a</a:t>
                </a:r>
                <a:endParaRPr lang="en-US"/>
              </a:p>
            </p:txBody>
          </p:sp>
        </p:grpSp>
        <p:grpSp>
          <p:nvGrpSpPr>
            <p:cNvPr id="1464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46506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7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8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9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0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4651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1464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4649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9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0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46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</p:grpSp>
      <p:grpSp>
        <p:nvGrpSpPr>
          <p:cNvPr id="146451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4647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8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5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</p:grpSp>
      <p:sp>
        <p:nvSpPr>
          <p:cNvPr id="14645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5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46472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3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4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5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76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8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2c</a:t>
              </a:r>
              <a:endParaRPr lang="en-US"/>
            </a:p>
          </p:txBody>
        </p:sp>
      </p:grpSp>
      <p:grpSp>
        <p:nvGrpSpPr>
          <p:cNvPr id="14645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4646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6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2b</a:t>
              </a:r>
              <a:endParaRPr lang="en-US"/>
            </a:p>
          </p:txBody>
        </p:sp>
      </p:grpSp>
      <p:sp>
        <p:nvSpPr>
          <p:cNvPr id="146458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61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6464" name="Picture 118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</a:t>
            </a:r>
          </a:p>
          <a:p>
            <a:pPr lvl="1">
              <a:defRPr/>
            </a:pPr>
            <a:r>
              <a:rPr lang="en-US" sz="2800" dirty="0"/>
              <a:t>OSPF: Open Shortest Path </a:t>
            </a:r>
            <a:r>
              <a:rPr lang="en-US" sz="2800" dirty="0" smtClean="0"/>
              <a:t>First (IS-IS protocol essentially same as OSPF)</a:t>
            </a:r>
            <a:endParaRPr lang="en-US" sz="2800" dirty="0"/>
          </a:p>
          <a:p>
            <a:pPr lvl="1">
              <a:defRPr/>
            </a:pPr>
            <a:r>
              <a:rPr lang="en-US" sz="2800" dirty="0"/>
              <a:t>IGRP: Interior Gateway Routing Protocol (Cisco </a:t>
            </a:r>
            <a:r>
              <a:rPr lang="en-US" sz="2800" dirty="0" smtClean="0"/>
              <a:t>proprietary </a:t>
            </a:r>
            <a:r>
              <a:rPr lang="en-US" sz="2000" dirty="0" smtClean="0"/>
              <a:t>for decades, until 2016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open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: publicly available</a:t>
            </a:r>
          </a:p>
          <a:p>
            <a:r>
              <a:rPr lang="en-US" dirty="0">
                <a:latin typeface="Gill Sans MT" charset="0"/>
              </a:rPr>
              <a:t>uses </a:t>
            </a:r>
            <a:r>
              <a:rPr lang="en-US" dirty="0" smtClean="0">
                <a:latin typeface="Gill Sans MT" charset="0"/>
              </a:rPr>
              <a:t>link-state </a:t>
            </a:r>
            <a:r>
              <a:rPr lang="en-US" dirty="0">
                <a:latin typeface="Gill Sans MT" charset="0"/>
              </a:rPr>
              <a:t>algorithm </a:t>
            </a:r>
          </a:p>
          <a:p>
            <a:pPr lvl="1"/>
            <a:r>
              <a:rPr lang="en-US" dirty="0" smtClean="0">
                <a:latin typeface="Gill Sans MT" charset="0"/>
              </a:rPr>
              <a:t>link state </a:t>
            </a:r>
            <a:r>
              <a:rPr lang="en-US" dirty="0">
                <a:latin typeface="Gill Sans MT" charset="0"/>
              </a:rPr>
              <a:t>packet dissemination</a:t>
            </a:r>
          </a:p>
          <a:p>
            <a:pPr lvl="1"/>
            <a:r>
              <a:rPr lang="en-US" dirty="0">
                <a:latin typeface="Gill Sans MT" charset="0"/>
              </a:rPr>
              <a:t>topology map at each node</a:t>
            </a:r>
          </a:p>
          <a:p>
            <a:pPr lvl="1"/>
            <a:r>
              <a:rPr lang="en-US" dirty="0">
                <a:latin typeface="Gill Sans MT" charset="0"/>
              </a:rPr>
              <a:t>route computation using Dijkstra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algorithm</a:t>
            </a:r>
          </a:p>
          <a:p>
            <a:r>
              <a:rPr lang="en-US" dirty="0" smtClean="0">
                <a:latin typeface="Gill Sans MT" charset="0"/>
              </a:rPr>
              <a:t>router floods OSPF link-state advertisements to all other routers in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entire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AS</a:t>
            </a:r>
          </a:p>
          <a:p>
            <a:pPr lvl="1"/>
            <a:r>
              <a:rPr lang="en-US" dirty="0">
                <a:latin typeface="Gill Sans MT" charset="0"/>
              </a:rPr>
              <a:t>carried in OSPF messages directly over IP (rather than TCP or </a:t>
            </a:r>
            <a:r>
              <a:rPr lang="en-US" dirty="0" smtClean="0">
                <a:latin typeface="Gill Sans MT" charset="0"/>
              </a:rPr>
              <a:t>UDP</a:t>
            </a:r>
          </a:p>
          <a:p>
            <a:pPr lvl="1"/>
            <a:r>
              <a:rPr lang="en-US" dirty="0" smtClean="0">
                <a:latin typeface="Gill Sans MT" charset="0"/>
              </a:rPr>
              <a:t>link state: for each attached link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IS-IS routing</a:t>
            </a:r>
            <a:r>
              <a:rPr lang="en-US" dirty="0">
                <a:latin typeface="Gill Sans MT" charset="0"/>
              </a:rPr>
              <a:t> protocol: nearly identical to OSPF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5343"/>
            <a:ext cx="5308773" cy="2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ill Sans MT" charset="0"/>
              </a:rPr>
              <a:t>OSPF </a:t>
            </a:r>
            <a:r>
              <a:rPr lang="ja-JP" altLang="en-US" sz="3600" dirty="0">
                <a:latin typeface="Gill Sans MT" charset="0"/>
              </a:rPr>
              <a:t>“</a:t>
            </a:r>
            <a:r>
              <a:rPr lang="en-US" altLang="ja-JP" sz="3600" dirty="0">
                <a:latin typeface="Gill Sans MT" charset="0"/>
              </a:rPr>
              <a:t>advanced</a:t>
            </a:r>
            <a:r>
              <a:rPr lang="ja-JP" altLang="en-US" sz="3600" dirty="0">
                <a:latin typeface="Gill Sans MT" charset="0"/>
              </a:rPr>
              <a:t>”</a:t>
            </a:r>
            <a:r>
              <a:rPr lang="en-US" altLang="ja-JP" sz="3600" dirty="0">
                <a:latin typeface="Gill Sans MT" charset="0"/>
              </a:rPr>
              <a:t> </a:t>
            </a:r>
            <a:r>
              <a:rPr lang="en-US" altLang="ja-JP" sz="3600" dirty="0" smtClean="0">
                <a:latin typeface="Gill Sans MT" charset="0"/>
              </a:rPr>
              <a:t>features</a:t>
            </a:r>
            <a:endParaRPr lang="en-US" dirty="0">
              <a:latin typeface="Gill Sans MT" charset="0"/>
            </a:endParaRP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security:</a:t>
            </a:r>
            <a:r>
              <a:rPr lang="en-US" dirty="0">
                <a:latin typeface="Gill Sans MT" charset="0"/>
              </a:rPr>
              <a:t> all OSPF messages authenticated (to prevent malicious intrusion) 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multiple </a:t>
            </a:r>
            <a:r>
              <a:rPr lang="en-US" dirty="0">
                <a:latin typeface="Gill Sans MT" charset="0"/>
              </a:rPr>
              <a:t>same-cost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paths</a:t>
            </a:r>
            <a:r>
              <a:rPr lang="en-US" dirty="0">
                <a:latin typeface="Gill Sans MT" charset="0"/>
              </a:rPr>
              <a:t> allowed (only one path in RIP)</a:t>
            </a:r>
          </a:p>
          <a:p>
            <a:r>
              <a:rPr lang="en-US" dirty="0">
                <a:latin typeface="Gill Sans MT" charset="0"/>
              </a:rPr>
              <a:t>for each link, multiple cost metrics for different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TOS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(e.g., satellite link cost set </a:t>
            </a:r>
            <a:r>
              <a:rPr lang="en-US" altLang="ja-JP" dirty="0" smtClean="0">
                <a:latin typeface="Gill Sans MT" charset="0"/>
              </a:rPr>
              <a:t>low </a:t>
            </a:r>
            <a:r>
              <a:rPr lang="en-US" altLang="ja-JP" dirty="0">
                <a:latin typeface="Gill Sans MT" charset="0"/>
              </a:rPr>
              <a:t>for best effort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; high for </a:t>
            </a:r>
            <a:r>
              <a:rPr lang="en-US" altLang="ja-JP" dirty="0" smtClean="0">
                <a:latin typeface="Gill Sans MT" charset="0"/>
              </a:rPr>
              <a:t>real-time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)</a:t>
            </a:r>
          </a:p>
          <a:p>
            <a:r>
              <a:rPr lang="en-US" dirty="0">
                <a:latin typeface="Gill Sans MT" charset="0"/>
              </a:rPr>
              <a:t>integrated </a:t>
            </a:r>
            <a:r>
              <a:rPr lang="en-US" dirty="0" err="1">
                <a:latin typeface="Gill Sans MT" charset="0"/>
              </a:rPr>
              <a:t>uni</a:t>
            </a:r>
            <a:r>
              <a:rPr lang="en-US" dirty="0">
                <a:latin typeface="Gill Sans MT" charset="0"/>
              </a:rPr>
              <a:t>- and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multi-cast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support: </a:t>
            </a:r>
          </a:p>
          <a:p>
            <a:pPr lvl="1"/>
            <a:r>
              <a:rPr lang="en-US" sz="2800" dirty="0">
                <a:latin typeface="Gill Sans MT" charset="0"/>
              </a:rPr>
              <a:t>Multicast OSPF (MOSPF) uses same topology data base as OSPF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hierarchical</a:t>
            </a:r>
            <a:r>
              <a:rPr lang="en-US" dirty="0">
                <a:latin typeface="Gill Sans MT" charset="0"/>
              </a:rPr>
              <a:t> OSPF in large domains.</a:t>
            </a: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5.4 routing among </a:t>
            </a:r>
            <a:r>
              <a:rPr lang="en-US" sz="2400" dirty="0">
                <a:solidFill>
                  <a:srgbClr val="CC0000"/>
                </a:solidFill>
              </a:rPr>
              <a:t>the ISPs: B</a:t>
            </a:r>
            <a:r>
              <a:rPr lang="en-US" sz="2400" dirty="0" smtClean="0">
                <a:solidFill>
                  <a:srgbClr val="CC0000"/>
                </a:solidFill>
              </a:rPr>
              <a:t>GP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5.1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Internet inter-AS routing: BGP</a:t>
            </a:r>
            <a:endParaRPr lang="en-US" sz="320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/>
          <a:lstStyle/>
          <a:p>
            <a:pPr marL="381000" indent="-381000"/>
            <a:r>
              <a:rPr lang="en-US" dirty="0">
                <a:solidFill>
                  <a:srgbClr val="CC0000"/>
                </a:solidFill>
                <a:latin typeface="Gill Sans MT" charset="0"/>
              </a:rPr>
              <a:t>BGP (Border Gateway Protocol):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inter-domain </a:t>
            </a:r>
            <a:r>
              <a:rPr lang="en-US" dirty="0">
                <a:latin typeface="Gill Sans MT" charset="0"/>
              </a:rPr>
              <a:t>routing protocol</a:t>
            </a:r>
          </a:p>
          <a:p>
            <a:pPr marL="800100" lvl="1" indent="-342900"/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glue that holds the Internet together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eBGP:</a:t>
            </a:r>
            <a:r>
              <a:rPr lang="en-US" dirty="0">
                <a:latin typeface="Gill Sans MT" charset="0"/>
              </a:rPr>
              <a:t> obtain subnet reachability information from neighboring </a:t>
            </a:r>
            <a:r>
              <a:rPr lang="en-US" dirty="0" err="1" smtClean="0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iBGP:</a:t>
            </a:r>
            <a:r>
              <a:rPr lang="en-US" dirty="0">
                <a:latin typeface="Gill Sans MT" charset="0"/>
              </a:rPr>
              <a:t> propagate reachability information to all AS-internal routers.</a:t>
            </a:r>
          </a:p>
          <a:p>
            <a:pPr marL="800100" lvl="1" indent="-342900"/>
            <a:r>
              <a:rPr lang="en-US" dirty="0">
                <a:latin typeface="Gill Sans MT" charset="0"/>
              </a:rPr>
              <a:t>determine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good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routes to other networks based on reachability information and </a:t>
            </a:r>
            <a:r>
              <a:rPr lang="en-US" altLang="ja-JP" i="1" dirty="0" smtClean="0">
                <a:solidFill>
                  <a:srgbClr val="000090"/>
                </a:solidFill>
                <a:latin typeface="Gill Sans MT" charset="0"/>
              </a:rPr>
              <a:t>policy</a:t>
            </a:r>
            <a:endParaRPr lang="en-US" altLang="ja-JP" dirty="0">
              <a:solidFill>
                <a:srgbClr val="000090"/>
              </a:solidFill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allows subnet to advertise its existence to rest of Internet: 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i="1" dirty="0">
                <a:solidFill>
                  <a:srgbClr val="000099"/>
                </a:solidFill>
                <a:latin typeface="Gill Sans MT" charset="0"/>
              </a:rPr>
              <a:t>I am here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”</a:t>
            </a:r>
            <a:endParaRPr lang="en-US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eBGP, iBGP connections</a:t>
            </a:r>
            <a:endParaRPr lang="en-US" dirty="0"/>
          </a:p>
        </p:txBody>
      </p:sp>
      <p:grpSp>
        <p:nvGrpSpPr>
          <p:cNvPr id="283" name="Group 282"/>
          <p:cNvGrpSpPr/>
          <p:nvPr/>
        </p:nvGrpSpPr>
        <p:grpSpPr>
          <a:xfrm>
            <a:off x="3374823" y="4578799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eBGP connectivity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iBGP connectivity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558931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697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1b</a:t>
                </a:r>
                <a:endParaRPr lang="en-US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701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1d</a:t>
                </a:r>
                <a:endParaRPr lang="en-US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62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1c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94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1a</a:t>
                </a:r>
                <a:endParaRPr lang="en-US" dirty="0"/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1952075" y="317581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368479" y="358175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2179710" y="308761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1261075" y="371943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2157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248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3167773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5839067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3020975" y="293057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5654268" y="291477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4235227" y="383336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906520" y="458957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625604" y="453376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1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74881"/>
            <a:ext cx="5790370" cy="13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2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20408" y="2368720"/>
            <a:ext cx="6457563" cy="3959125"/>
            <a:chOff x="1020408" y="2368720"/>
            <a:chExt cx="6457563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459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gateway routers run both eBGP and iBGP protocols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7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BGP messages</a:t>
            </a:r>
            <a:endParaRPr lang="en-US" sz="3200">
              <a:latin typeface="Gill Sans MT" charset="0"/>
            </a:endParaRP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9588"/>
          </a:xfrm>
        </p:spPr>
        <p:txBody>
          <a:bodyPr/>
          <a:lstStyle/>
          <a:p>
            <a:pPr marL="293688" indent="-293688"/>
            <a:r>
              <a:rPr lang="en-US" sz="2400" dirty="0" smtClean="0">
                <a:latin typeface="Gill Sans MT" charset="0"/>
              </a:rPr>
              <a:t>Protocol </a:t>
            </a:r>
            <a:r>
              <a:rPr lang="en-US" sz="2400" dirty="0">
                <a:latin typeface="Gill Sans MT" charset="0"/>
              </a:rPr>
              <a:t>operates in terms of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messages</a:t>
            </a:r>
          </a:p>
          <a:p>
            <a:pPr marL="293688" indent="-293688"/>
            <a:endParaRPr lang="en-US" sz="2400" dirty="0">
              <a:latin typeface="Gill Sans MT" charset="0"/>
            </a:endParaRPr>
          </a:p>
        </p:txBody>
      </p:sp>
      <p:pic>
        <p:nvPicPr>
          <p:cNvPr id="166917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44575"/>
            <a:ext cx="3016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17763"/>
              </p:ext>
            </p:extLst>
          </p:nvPr>
        </p:nvGraphicFramePr>
        <p:xfrm>
          <a:off x="1295400" y="2185988"/>
          <a:ext cx="6705600" cy="3657600"/>
        </p:xfrm>
        <a:graphic>
          <a:graphicData uri="http://schemas.openxmlformats.org/drawingml/2006/table">
            <a:tbl>
              <a:tblPr/>
              <a:tblGrid>
                <a:gridCol w="206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Open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Used to open a neighbor relationship with another router.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Update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Used to (1) transmit information about a single route and/or (2) list multiple routes to be withdrawn.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Keepalive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Used to (1) acknowledge an Open message and (2) periodically confirm the neighbor relationship.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Notification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0"/>
                          <a:cs typeface="ＭＳ Ｐゴシック" charset="0"/>
                        </a:rPr>
                        <a:t>Send when an error condition is detected.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7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5.5 The SDN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c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ontrol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p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7" y="128267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network layer: historically has been implemented via distributed, </a:t>
            </a:r>
            <a:r>
              <a:rPr lang="en-US" dirty="0" smtClean="0">
                <a:solidFill>
                  <a:srgbClr val="CC0000"/>
                </a:solidFill>
              </a:rPr>
              <a:t>per-router</a:t>
            </a:r>
            <a:r>
              <a:rPr lang="en-US" dirty="0" smtClean="0"/>
              <a:t> approach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000090"/>
                </a:solidFill>
              </a:rPr>
              <a:t>monolithic</a:t>
            </a:r>
            <a:r>
              <a:rPr lang="en-US" dirty="0" smtClean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“middleboxes” for different network layer functions: firewalls, load balancers, NAT boxes, ..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~2005: renewed interest in rethinking network control plane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5858352" cy="1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030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Recall: per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-router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 </a:t>
            </a:r>
            <a:r>
              <a:rPr lang="en-US" sz="2400" dirty="0"/>
              <a:t>routing algorithm </a:t>
            </a:r>
            <a:r>
              <a:rPr lang="en-US" sz="2400" dirty="0" smtClean="0"/>
              <a:t>components </a:t>
            </a:r>
            <a:r>
              <a:rPr lang="en-US" sz="2400" i="1" dirty="0" smtClean="0">
                <a:solidFill>
                  <a:srgbClr val="000090"/>
                </a:solidFill>
              </a:rPr>
              <a:t>in each and every router </a:t>
            </a:r>
            <a:r>
              <a:rPr lang="en-US" sz="2400" dirty="0" smtClean="0"/>
              <a:t>interact with each other in control plane to compute forwarding tables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821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Recall: logically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centralized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604777" cy="17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A distinct</a:t>
            </a:r>
            <a:r>
              <a:rPr lang="en-US" dirty="0"/>
              <a:t> </a:t>
            </a:r>
            <a:r>
              <a:rPr lang="en-US" dirty="0" smtClean="0"/>
              <a:t>(typically remote) controller </a:t>
            </a:r>
            <a:r>
              <a:rPr lang="en-US" dirty="0"/>
              <a:t>interacts with </a:t>
            </a:r>
            <a:r>
              <a:rPr lang="en-US" dirty="0">
                <a:solidFill>
                  <a:srgbClr val="CC0000"/>
                </a:solidFill>
              </a:rPr>
              <a:t>local </a:t>
            </a:r>
            <a:r>
              <a:rPr lang="en-US" dirty="0"/>
              <a:t>control agents (</a:t>
            </a:r>
            <a:r>
              <a:rPr lang="en-US" dirty="0" smtClean="0"/>
              <a:t>CAs) in routers to compute forwarding tables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6"/>
            <a:ext cx="687845" cy="27118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9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6" y="1282678"/>
            <a:ext cx="8148587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CC0000"/>
                </a:solidFill>
              </a:rPr>
              <a:t>W</a:t>
            </a:r>
            <a:r>
              <a:rPr lang="en-US" i="1" dirty="0" smtClean="0">
                <a:solidFill>
                  <a:srgbClr val="CC0000"/>
                </a:solidFill>
              </a:rPr>
              <a:t>hy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logically centralized </a:t>
            </a:r>
            <a:r>
              <a:rPr lang="en-US" dirty="0" smtClean="0">
                <a:solidFill>
                  <a:srgbClr val="000000"/>
                </a:solidFill>
              </a:rPr>
              <a:t>control plane?</a:t>
            </a:r>
            <a:endParaRPr lang="en-US" dirty="0">
              <a:solidFill>
                <a:srgbClr val="000000"/>
              </a:solidFill>
            </a:endParaRPr>
          </a:p>
          <a:p>
            <a:pPr marL="635000" indent="-400050"/>
            <a:r>
              <a:rPr lang="en-US" dirty="0" smtClean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 smtClean="0"/>
              <a:t>table-based forwarding (recall OpenFlow API) allows “programming” routers</a:t>
            </a:r>
          </a:p>
          <a:p>
            <a:pPr marL="1035050" lvl="1" indent="-400050"/>
            <a:r>
              <a:rPr lang="en-US" dirty="0" smtClean="0"/>
              <a:t>centralized “programming” easier: compute tables centrally and distribute</a:t>
            </a:r>
          </a:p>
          <a:p>
            <a:pPr marL="1035050" lvl="1" indent="-400050"/>
            <a:r>
              <a:rPr lang="en-US" dirty="0" smtClean="0"/>
              <a:t>distributed “programming: more difficult: compute tables as result of distributed algorithm (protocol) implemented in each and every router </a:t>
            </a:r>
          </a:p>
          <a:p>
            <a:pPr marL="635000" indent="-400050"/>
            <a:r>
              <a:rPr lang="en-US" dirty="0" smtClean="0"/>
              <a:t>open (non-proprietary) implementation of control plane</a:t>
            </a:r>
          </a:p>
          <a:p>
            <a:pPr marL="635000" indent="-40005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" y="773797"/>
            <a:ext cx="759542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2400" y="4859886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Vertically integrated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Closed, proprietary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Slow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Small industry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367763" y="1300457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" y="2496799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" y="3538199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40815" y="1480745"/>
            <a:ext cx="3048000" cy="417900"/>
            <a:chOff x="5334000" y="1371600"/>
            <a:chExt cx="3657600" cy="685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09600" y="1658599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10200" y="487562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Horizontal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Open interfaces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Rapid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Huge industry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33800" y="2437515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737719" y="3484470"/>
            <a:ext cx="2721609" cy="1396073"/>
            <a:chOff x="5105400" y="3212068"/>
            <a:chExt cx="3451510" cy="18171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pic>
          <p:nvPicPr>
            <p:cNvPr id="45094" name="Picture 33"/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51732"/>
              <a:ext cx="1202196" cy="107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95" name="Group 51"/>
            <p:cNvGrpSpPr>
              <a:grpSpLocks/>
            </p:cNvGrpSpPr>
            <p:nvPr/>
          </p:nvGrpSpPr>
          <p:grpSpPr bwMode="auto">
            <a:xfrm>
              <a:off x="5435270" y="3212068"/>
              <a:ext cx="3121640" cy="440663"/>
              <a:chOff x="5511470" y="3200400"/>
              <a:chExt cx="3121640" cy="44066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51147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7" name="TextBox 23"/>
              <p:cNvSpPr txBox="1">
                <a:spLocks noChangeArrowheads="1"/>
              </p:cNvSpPr>
              <p:nvPr/>
            </p:nvSpPr>
            <p:spPr bwMode="auto">
              <a:xfrm>
                <a:off x="5841339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183490" y="2081201"/>
            <a:ext cx="3575710" cy="1234932"/>
            <a:chOff x="5263490" y="1889268"/>
            <a:chExt cx="3575710" cy="123493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Linux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Mac</a:t>
              </a:r>
            </a:p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OS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63490" y="2286000"/>
              <a:ext cx="128971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</a:rPr>
                <a:t>Windows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srgbClr val="FFFFFF"/>
                  </a:solidFill>
                  <a:latin typeface="Calibri"/>
                </a:rPr>
                <a:t>(OS)</a:t>
              </a:r>
            </a:p>
          </p:txBody>
        </p:sp>
        <p:sp>
          <p:nvSpPr>
            <p:cNvPr id="45086" name="TextBox 23"/>
            <p:cNvSpPr txBox="1">
              <a:spLocks noChangeArrowheads="1"/>
            </p:cNvSpPr>
            <p:nvPr/>
          </p:nvSpPr>
          <p:spPr bwMode="auto">
            <a:xfrm>
              <a:off x="6553200" y="2526268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sp>
          <p:nvSpPr>
            <p:cNvPr id="45087" name="TextBox 24"/>
            <p:cNvSpPr txBox="1">
              <a:spLocks noChangeArrowheads="1"/>
            </p:cNvSpPr>
            <p:nvPr/>
          </p:nvSpPr>
          <p:spPr bwMode="auto">
            <a:xfrm>
              <a:off x="7696200" y="2514600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5943600" y="1889268"/>
              <a:ext cx="2590800" cy="338554"/>
              <a:chOff x="6019800" y="3260868"/>
              <a:chExt cx="2590800" cy="3385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0" name="TextBox 23"/>
              <p:cNvSpPr txBox="1">
                <a:spLocks noChangeArrowheads="1"/>
              </p:cNvSpPr>
              <p:nvPr/>
            </p:nvSpPr>
            <p:spPr bwMode="auto">
              <a:xfrm>
                <a:off x="6450385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3868480" y="5210723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076" name="Title 47"/>
          <p:cNvSpPr>
            <a:spLocks noGrp="1"/>
          </p:cNvSpPr>
          <p:nvPr>
            <p:ph type="title"/>
          </p:nvPr>
        </p:nvSpPr>
        <p:spPr>
          <a:xfrm>
            <a:off x="535402" y="0"/>
            <a:ext cx="8534400" cy="1143000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Analogy: mainframe to PC evolution</a:t>
            </a:r>
            <a:r>
              <a:rPr lang="en-US" sz="2400" baseline="300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endParaRPr lang="en-US" sz="4000" baseline="30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7" grpId="0" animBg="1"/>
      <p:bldP spid="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5" y="824211"/>
            <a:ext cx="8551394" cy="2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11698" y="170272"/>
            <a:ext cx="8679450" cy="79692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3600" dirty="0" smtClean="0">
                <a:cs typeface="+mj-cs"/>
              </a:rPr>
              <a:t>Traffic engineering: difficult traditional routing</a:t>
            </a:r>
            <a:endParaRPr lang="en-US" sz="3600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>
                <a:solidFill>
                  <a:srgbClr val="000090"/>
                </a:solidFill>
              </a:rPr>
              <a:t>Q: </a:t>
            </a:r>
            <a:r>
              <a:rPr lang="en-US" sz="2400" dirty="0" smtClean="0"/>
              <a:t>what if network operator wants u-to-z traffic to flow along </a:t>
            </a:r>
            <a:r>
              <a:rPr lang="en-US" sz="2400" i="1" dirty="0" err="1" smtClean="0"/>
              <a:t>uvw</a:t>
            </a:r>
            <a:r>
              <a:rPr lang="en-US" sz="2400" dirty="0" err="1" smtClean="0"/>
              <a:t>z</a:t>
            </a:r>
            <a:r>
              <a:rPr lang="en-US" sz="2400" dirty="0" smtClean="0"/>
              <a:t>, x-to-z traffic to flow </a:t>
            </a:r>
            <a:r>
              <a:rPr lang="en-US" sz="2400" i="1" dirty="0" err="1" smtClean="0"/>
              <a:t>xwyz</a:t>
            </a:r>
            <a:r>
              <a:rPr lang="en-US" sz="2400" dirty="0" smtClean="0"/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i="1" u="sng" dirty="0" smtClean="0">
                <a:solidFill>
                  <a:srgbClr val="000090"/>
                </a:solidFill>
              </a:rPr>
              <a:t>A: </a:t>
            </a:r>
            <a:r>
              <a:rPr lang="en-US" sz="2400" dirty="0" smtClean="0"/>
              <a:t>need to define link weights so traffic routing algorithm computes routes accordingly </a:t>
            </a:r>
            <a:r>
              <a:rPr lang="en-US" sz="2000" dirty="0" smtClean="0"/>
              <a:t>(or need a new routing algorithm)!</a:t>
            </a:r>
          </a:p>
        </p:txBody>
      </p:sp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0" name="Freeform 3"/>
          <p:cNvSpPr>
            <a:spLocks/>
          </p:cNvSpPr>
          <p:nvPr/>
        </p:nvSpPr>
        <p:spPr bwMode="auto">
          <a:xfrm>
            <a:off x="2059747" y="1363093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</a:t>
                </a:r>
                <a:endParaRPr lang="en-US" sz="2400" dirty="0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</a:t>
                </a:r>
                <a:endParaRPr lang="en-US" sz="2400" dirty="0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</a:t>
                </a:r>
                <a:endParaRPr lang="en-US" sz="2400" dirty="0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z</a:t>
                </a:r>
                <a:endParaRPr lang="en-US" sz="2400" dirty="0"/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y</a:t>
                </a:r>
                <a:endParaRPr lang="en-US" sz="2400" dirty="0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70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</a:t>
            </a:r>
            <a:r>
              <a:rPr lang="en-US" dirty="0" smtClean="0">
                <a:cs typeface="+mj-cs"/>
              </a:rPr>
              <a:t>etwork</a:t>
            </a:r>
            <a:r>
              <a:rPr lang="en-US" dirty="0">
                <a:cs typeface="+mj-cs"/>
              </a:rPr>
              <a:t>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4" y="2001352"/>
            <a:ext cx="4184626" cy="130857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forwarding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move packets from router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input to appropriate router </a:t>
            </a:r>
            <a:r>
              <a:rPr lang="en-US" altLang="ja-JP" sz="2400" dirty="0" smtClean="0">
                <a:latin typeface="Gill Sans MT" charset="0"/>
              </a:rPr>
              <a:t>output</a:t>
            </a:r>
            <a:endParaRPr lang="en-US" altLang="ja-JP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904354" y="2211504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600" i="1" dirty="0" smtClean="0">
                <a:solidFill>
                  <a:srgbClr val="000090"/>
                </a:solidFill>
                <a:latin typeface="Gill Sans MT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41818" y="3342607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control</a:t>
            </a:r>
            <a:r>
              <a:rPr lang="en-US" sz="3600" b="1" i="1" dirty="0" smtClean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3600" i="1" dirty="0" smtClean="0">
                <a:solidFill>
                  <a:srgbClr val="000099"/>
                </a:solidFill>
                <a:latin typeface="Gill Sans MT" charset="0"/>
              </a:rPr>
              <a:t>plane</a:t>
            </a:r>
            <a:endParaRPr lang="en-US" sz="36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449" y="4426071"/>
            <a:ext cx="77251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latin typeface="Gill Sans MT"/>
                <a:cs typeface="Gill Sans MT"/>
              </a:rPr>
              <a:t>logically centralized control (software defined networking)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1672" y="1480083"/>
            <a:ext cx="5783102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Recall: two network-layer functions:</a:t>
            </a:r>
            <a:endParaRPr lang="en-US" dirty="0"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3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 smtClean="0">
                <a:solidFill>
                  <a:srgbClr val="000099"/>
                </a:solidFill>
                <a:latin typeface="Gill Sans MT" charset="0"/>
              </a:rPr>
              <a:t>routing:</a:t>
            </a:r>
            <a:r>
              <a:rPr lang="en-US" sz="2400" dirty="0" smtClean="0">
                <a:latin typeface="Gill Sans MT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>
                <a:solidFill>
                  <a:srgbClr val="000090"/>
                </a:solidFill>
              </a:rPr>
              <a:t>Q: </a:t>
            </a:r>
            <a:r>
              <a:rPr lang="en-US" sz="2400" dirty="0" smtClean="0"/>
              <a:t>what if network operator wants to split  u-to-z traffic along </a:t>
            </a:r>
            <a:r>
              <a:rPr lang="en-US" sz="2400" dirty="0" err="1" smtClean="0"/>
              <a:t>uvwz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CC0000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uxyz</a:t>
            </a:r>
            <a:r>
              <a:rPr lang="en-US" sz="2400" dirty="0" smtClean="0"/>
              <a:t> (load balancing)?</a:t>
            </a:r>
          </a:p>
          <a:p>
            <a:pPr algn="ctr"/>
            <a:r>
              <a:rPr lang="en-US" sz="2400" i="1" u="sng" dirty="0" smtClean="0">
                <a:solidFill>
                  <a:srgbClr val="000090"/>
                </a:solidFill>
              </a:rPr>
              <a:t>A: </a:t>
            </a:r>
            <a:r>
              <a:rPr lang="en-US" sz="2400" dirty="0" smtClean="0"/>
              <a:t>can’t do it (or need a new routing algorithm)</a:t>
            </a:r>
            <a:endParaRPr lang="en-US" sz="2400" dirty="0"/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363093"/>
            <a:ext cx="6875191" cy="2404002"/>
            <a:chOff x="943464" y="1363093"/>
            <a:chExt cx="6875191" cy="2404002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2" name="Freeform 3"/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v</a:t>
                  </a:r>
                  <a:endParaRPr lang="en-US" sz="24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w</a:t>
                  </a:r>
                  <a:endParaRPr lang="en-US" sz="2400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u</a:t>
                  </a:r>
                  <a:endParaRPr lang="en-US" sz="2400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z</a:t>
                  </a:r>
                  <a:endParaRPr lang="en-US" sz="2400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y</a:t>
                  </a:r>
                  <a:endParaRPr lang="en-US" sz="2400" dirty="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4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Freeform 3"/>
          <p:cNvSpPr>
            <a:spLocks/>
          </p:cNvSpPr>
          <p:nvPr/>
        </p:nvSpPr>
        <p:spPr bwMode="auto">
          <a:xfrm>
            <a:off x="2066227" y="1330694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Oval 10"/>
          <p:cNvSpPr>
            <a:spLocks noChangeArrowheads="1"/>
          </p:cNvSpPr>
          <p:nvPr/>
        </p:nvSpPr>
        <p:spPr bwMode="auto">
          <a:xfrm>
            <a:off x="3323170" y="3340569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8" name="Line 11"/>
          <p:cNvSpPr>
            <a:spLocks noChangeShapeType="1"/>
          </p:cNvSpPr>
          <p:nvPr/>
        </p:nvSpPr>
        <p:spPr bwMode="auto">
          <a:xfrm>
            <a:off x="3323170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9" name="Line 12"/>
          <p:cNvSpPr>
            <a:spLocks noChangeShapeType="1"/>
          </p:cNvSpPr>
          <p:nvPr/>
        </p:nvSpPr>
        <p:spPr bwMode="auto">
          <a:xfrm>
            <a:off x="4038485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Rectangle 13"/>
          <p:cNvSpPr>
            <a:spLocks noChangeArrowheads="1"/>
          </p:cNvSpPr>
          <p:nvPr/>
        </p:nvSpPr>
        <p:spPr bwMode="auto">
          <a:xfrm>
            <a:off x="3323170" y="3328626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1" name="Oval 14"/>
          <p:cNvSpPr>
            <a:spLocks noChangeArrowheads="1"/>
          </p:cNvSpPr>
          <p:nvPr/>
        </p:nvSpPr>
        <p:spPr bwMode="auto">
          <a:xfrm>
            <a:off x="3316314" y="3227962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Oval 15"/>
          <p:cNvSpPr>
            <a:spLocks noChangeArrowheads="1"/>
          </p:cNvSpPr>
          <p:nvPr/>
        </p:nvSpPr>
        <p:spPr bwMode="auto">
          <a:xfrm>
            <a:off x="3314029" y="2163308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Line 16"/>
          <p:cNvSpPr>
            <a:spLocks noChangeShapeType="1"/>
          </p:cNvSpPr>
          <p:nvPr/>
        </p:nvSpPr>
        <p:spPr bwMode="auto">
          <a:xfrm>
            <a:off x="3314029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Line 17"/>
          <p:cNvSpPr>
            <a:spLocks noChangeShapeType="1"/>
          </p:cNvSpPr>
          <p:nvPr/>
        </p:nvSpPr>
        <p:spPr bwMode="auto">
          <a:xfrm>
            <a:off x="4029344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5" name="Rectangle 18"/>
          <p:cNvSpPr>
            <a:spLocks noChangeArrowheads="1"/>
          </p:cNvSpPr>
          <p:nvPr/>
        </p:nvSpPr>
        <p:spPr bwMode="auto">
          <a:xfrm>
            <a:off x="3314029" y="2151365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6" name="Oval 19"/>
          <p:cNvSpPr>
            <a:spLocks noChangeArrowheads="1"/>
          </p:cNvSpPr>
          <p:nvPr/>
        </p:nvSpPr>
        <p:spPr bwMode="auto">
          <a:xfrm>
            <a:off x="3307173" y="2050700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Oval 20"/>
          <p:cNvSpPr>
            <a:spLocks noChangeArrowheads="1"/>
          </p:cNvSpPr>
          <p:nvPr/>
        </p:nvSpPr>
        <p:spPr bwMode="auto">
          <a:xfrm>
            <a:off x="4874924" y="2156483"/>
            <a:ext cx="713030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Line 21"/>
          <p:cNvSpPr>
            <a:spLocks noChangeShapeType="1"/>
          </p:cNvSpPr>
          <p:nvPr/>
        </p:nvSpPr>
        <p:spPr bwMode="auto">
          <a:xfrm>
            <a:off x="487492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9" name="Line 22"/>
          <p:cNvSpPr>
            <a:spLocks noChangeShapeType="1"/>
          </p:cNvSpPr>
          <p:nvPr/>
        </p:nvSpPr>
        <p:spPr bwMode="auto">
          <a:xfrm>
            <a:off x="558795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0" name="Rectangle 23"/>
          <p:cNvSpPr>
            <a:spLocks noChangeArrowheads="1"/>
          </p:cNvSpPr>
          <p:nvPr/>
        </p:nvSpPr>
        <p:spPr bwMode="auto">
          <a:xfrm>
            <a:off x="4874924" y="2144540"/>
            <a:ext cx="706174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1" name="Oval 24"/>
          <p:cNvSpPr>
            <a:spLocks noChangeArrowheads="1"/>
          </p:cNvSpPr>
          <p:nvPr/>
        </p:nvSpPr>
        <p:spPr bwMode="auto">
          <a:xfrm>
            <a:off x="4881780" y="2048994"/>
            <a:ext cx="713030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2" name="Oval 25"/>
          <p:cNvSpPr>
            <a:spLocks noChangeArrowheads="1"/>
          </p:cNvSpPr>
          <p:nvPr/>
        </p:nvSpPr>
        <p:spPr bwMode="auto">
          <a:xfrm>
            <a:off x="4897778" y="3335451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Line 26"/>
          <p:cNvSpPr>
            <a:spLocks noChangeShapeType="1"/>
          </p:cNvSpPr>
          <p:nvPr/>
        </p:nvSpPr>
        <p:spPr bwMode="auto">
          <a:xfrm>
            <a:off x="4897778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4" name="Line 27"/>
          <p:cNvSpPr>
            <a:spLocks noChangeShapeType="1"/>
          </p:cNvSpPr>
          <p:nvPr/>
        </p:nvSpPr>
        <p:spPr bwMode="auto">
          <a:xfrm>
            <a:off x="5613093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Rectangle 28"/>
          <p:cNvSpPr>
            <a:spLocks noChangeArrowheads="1"/>
          </p:cNvSpPr>
          <p:nvPr/>
        </p:nvSpPr>
        <p:spPr bwMode="auto">
          <a:xfrm>
            <a:off x="4897778" y="3323508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6" name="Oval 29"/>
          <p:cNvSpPr>
            <a:spLocks noChangeArrowheads="1"/>
          </p:cNvSpPr>
          <p:nvPr/>
        </p:nvSpPr>
        <p:spPr bwMode="auto">
          <a:xfrm>
            <a:off x="4890922" y="3222843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7" name="Oval 30"/>
          <p:cNvSpPr>
            <a:spLocks noChangeArrowheads="1"/>
          </p:cNvSpPr>
          <p:nvPr/>
        </p:nvSpPr>
        <p:spPr bwMode="auto">
          <a:xfrm>
            <a:off x="6189001" y="2753645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Line 31"/>
          <p:cNvSpPr>
            <a:spLocks noChangeShapeType="1"/>
          </p:cNvSpPr>
          <p:nvPr/>
        </p:nvSpPr>
        <p:spPr bwMode="auto">
          <a:xfrm>
            <a:off x="6189001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Line 32"/>
          <p:cNvSpPr>
            <a:spLocks noChangeShapeType="1"/>
          </p:cNvSpPr>
          <p:nvPr/>
        </p:nvSpPr>
        <p:spPr bwMode="auto">
          <a:xfrm>
            <a:off x="6904316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0" name="Rectangle 33"/>
          <p:cNvSpPr>
            <a:spLocks noChangeArrowheads="1"/>
          </p:cNvSpPr>
          <p:nvPr/>
        </p:nvSpPr>
        <p:spPr bwMode="auto">
          <a:xfrm>
            <a:off x="6189001" y="2741702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71" name="Oval 34"/>
          <p:cNvSpPr>
            <a:spLocks noChangeArrowheads="1"/>
          </p:cNvSpPr>
          <p:nvPr/>
        </p:nvSpPr>
        <p:spPr bwMode="auto">
          <a:xfrm>
            <a:off x="6182145" y="2641037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47627" y="2298096"/>
            <a:ext cx="1151817" cy="1023706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>
            <a:off x="4061339" y="3372987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90239" y="2190607"/>
            <a:ext cx="904999" cy="45554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82" name="Group 47"/>
          <p:cNvGrpSpPr>
            <a:grpSpLocks/>
          </p:cNvGrpSpPr>
          <p:nvPr/>
        </p:nvGrpSpPr>
        <p:grpSpPr bwMode="auto">
          <a:xfrm>
            <a:off x="5034899" y="3134122"/>
            <a:ext cx="447929" cy="426544"/>
            <a:chOff x="2958" y="2425"/>
            <a:chExt cx="199" cy="250"/>
          </a:xfrm>
        </p:grpSpPr>
        <p:sp>
          <p:nvSpPr>
            <p:cNvPr id="120905" name="Rectangle 48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6" name="Text Box 49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y</a:t>
              </a:r>
              <a:endParaRPr lang="en-US"/>
            </a:p>
          </p:txBody>
        </p:sp>
      </p:grpSp>
      <p:grpSp>
        <p:nvGrpSpPr>
          <p:cNvPr id="120883" name="Group 50"/>
          <p:cNvGrpSpPr>
            <a:grpSpLocks/>
          </p:cNvGrpSpPr>
          <p:nvPr/>
        </p:nvGrpSpPr>
        <p:grpSpPr bwMode="auto">
          <a:xfrm>
            <a:off x="3460291" y="3077818"/>
            <a:ext cx="484495" cy="491379"/>
            <a:chOff x="2951" y="2395"/>
            <a:chExt cx="213" cy="288"/>
          </a:xfrm>
        </p:grpSpPr>
        <p:sp>
          <p:nvSpPr>
            <p:cNvPr id="120903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4" name="Text Box 52"/>
            <p:cNvSpPr txBox="1">
              <a:spLocks noChangeArrowheads="1"/>
            </p:cNvSpPr>
            <p:nvPr/>
          </p:nvSpPr>
          <p:spPr bwMode="auto">
            <a:xfrm>
              <a:off x="2951" y="23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x</a:t>
              </a:r>
            </a:p>
          </p:txBody>
        </p:sp>
      </p:grpSp>
      <p:grpSp>
        <p:nvGrpSpPr>
          <p:cNvPr id="120884" name="Group 53"/>
          <p:cNvGrpSpPr>
            <a:grpSpLocks/>
          </p:cNvGrpSpPr>
          <p:nvPr/>
        </p:nvGrpSpPr>
        <p:grpSpPr bwMode="auto">
          <a:xfrm>
            <a:off x="4982336" y="1956861"/>
            <a:ext cx="530202" cy="426544"/>
            <a:chOff x="2941" y="2425"/>
            <a:chExt cx="235" cy="250"/>
          </a:xfrm>
        </p:grpSpPr>
        <p:sp>
          <p:nvSpPr>
            <p:cNvPr id="120901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6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2" name="Text Box 55"/>
            <p:cNvSpPr txBox="1">
              <a:spLocks noChangeArrowheads="1"/>
            </p:cNvSpPr>
            <p:nvPr/>
          </p:nvSpPr>
          <p:spPr bwMode="auto">
            <a:xfrm>
              <a:off x="2941" y="2425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w</a:t>
              </a:r>
              <a:endParaRPr lang="en-US"/>
            </a:p>
          </p:txBody>
        </p:sp>
      </p:grpSp>
      <p:grpSp>
        <p:nvGrpSpPr>
          <p:cNvPr id="120885" name="Group 56"/>
          <p:cNvGrpSpPr>
            <a:grpSpLocks/>
          </p:cNvGrpSpPr>
          <p:nvPr/>
        </p:nvGrpSpPr>
        <p:grpSpPr bwMode="auto">
          <a:xfrm>
            <a:off x="3458006" y="1956861"/>
            <a:ext cx="447929" cy="426544"/>
            <a:chOff x="2958" y="2425"/>
            <a:chExt cx="199" cy="250"/>
          </a:xfrm>
        </p:grpSpPr>
        <p:sp>
          <p:nvSpPr>
            <p:cNvPr id="1208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0" name="Text Box 58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v</a:t>
              </a:r>
              <a:endParaRPr lang="en-US"/>
            </a:p>
          </p:txBody>
        </p:sp>
      </p:grpSp>
      <p:grpSp>
        <p:nvGrpSpPr>
          <p:cNvPr id="120886" name="Group 59"/>
          <p:cNvGrpSpPr>
            <a:grpSpLocks/>
          </p:cNvGrpSpPr>
          <p:nvPr/>
        </p:nvGrpSpPr>
        <p:grpSpPr bwMode="auto">
          <a:xfrm>
            <a:off x="6323837" y="2499425"/>
            <a:ext cx="484495" cy="491379"/>
            <a:chOff x="2949" y="2395"/>
            <a:chExt cx="214" cy="288"/>
          </a:xfrm>
        </p:grpSpPr>
        <p:sp>
          <p:nvSpPr>
            <p:cNvPr id="1208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8" name="Text Box 61"/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z</a:t>
              </a:r>
            </a:p>
          </p:txBody>
        </p:sp>
      </p:grp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96464" y="2397247"/>
            <a:ext cx="978441" cy="597428"/>
            <a:chOff x="4034923" y="3926353"/>
            <a:chExt cx="978441" cy="597428"/>
          </a:xfrm>
        </p:grpSpPr>
        <p:pic>
          <p:nvPicPr>
            <p:cNvPr id="3" name="Picture 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4339956" y="41368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u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201386" y="1897890"/>
            <a:ext cx="978441" cy="597428"/>
            <a:chOff x="4034923" y="3926353"/>
            <a:chExt cx="978441" cy="597428"/>
          </a:xfrm>
        </p:grpSpPr>
        <p:pic>
          <p:nvPicPr>
            <p:cNvPr id="103" name="Picture 10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4333613" y="4136876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v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28455" y="3027916"/>
            <a:ext cx="978441" cy="597428"/>
            <a:chOff x="4034923" y="3926353"/>
            <a:chExt cx="978441" cy="597428"/>
          </a:xfrm>
        </p:grpSpPr>
        <p:pic>
          <p:nvPicPr>
            <p:cNvPr id="106" name="Picture 105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x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759505" y="1885171"/>
            <a:ext cx="978441" cy="597428"/>
            <a:chOff x="4034923" y="3926353"/>
            <a:chExt cx="978441" cy="597428"/>
          </a:xfrm>
        </p:grpSpPr>
        <p:pic>
          <p:nvPicPr>
            <p:cNvPr id="109" name="Picture 108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4307965" y="413687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w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86573" y="3031908"/>
            <a:ext cx="978441" cy="597428"/>
            <a:chOff x="4034923" y="3926353"/>
            <a:chExt cx="978441" cy="597428"/>
          </a:xfrm>
        </p:grpSpPr>
        <p:pic>
          <p:nvPicPr>
            <p:cNvPr id="112" name="Picture 111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340025" y="41368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y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058604" y="2465712"/>
            <a:ext cx="978441" cy="597428"/>
            <a:chOff x="4034923" y="3926353"/>
            <a:chExt cx="978441" cy="597428"/>
          </a:xfrm>
        </p:grpSpPr>
        <p:pic>
          <p:nvPicPr>
            <p:cNvPr id="115" name="Picture 114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z</a:t>
              </a:r>
              <a:endParaRPr lang="en-US" dirty="0"/>
            </a:p>
          </p:txBody>
        </p:sp>
      </p:grp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7422" y="4173425"/>
            <a:ext cx="7945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000090"/>
                </a:solidFill>
              </a:rPr>
              <a:t>Q: </a:t>
            </a:r>
            <a:r>
              <a:rPr lang="en-US" sz="2400" dirty="0" smtClean="0"/>
              <a:t>what if w wants to route blue and red traffic differently?</a:t>
            </a:r>
          </a:p>
          <a:p>
            <a:endParaRPr lang="en-US" sz="2400" dirty="0" smtClean="0"/>
          </a:p>
          <a:p>
            <a:r>
              <a:rPr lang="en-US" sz="2400" i="1" u="sng" dirty="0" smtClean="0">
                <a:solidFill>
                  <a:srgbClr val="000090"/>
                </a:solidFill>
              </a:rPr>
              <a:t>A: </a:t>
            </a:r>
            <a:r>
              <a:rPr lang="en-US" sz="2400" dirty="0" smtClean="0"/>
              <a:t>can’t do it (with destination based forwarding, and LS, DV routing)</a:t>
            </a:r>
            <a:endParaRPr lang="en-US" sz="2400" dirty="0"/>
          </a:p>
        </p:txBody>
      </p:sp>
      <p:sp>
        <p:nvSpPr>
          <p:cNvPr id="2" name="Freeform 1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CC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chemeClr val="accent2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53484" y="1872855"/>
            <a:ext cx="7050773" cy="4668701"/>
            <a:chOff x="1453484" y="1555350"/>
            <a:chExt cx="7050773" cy="4668701"/>
          </a:xfrm>
        </p:grpSpPr>
        <p:grpSp>
          <p:nvGrpSpPr>
            <p:cNvPr id="25" name="Group 24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388" name="Rectangle 387"/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6" name="Freeform 395"/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48316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48350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1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2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3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4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5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80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81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6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7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78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9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9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60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76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7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1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62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74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5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4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5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6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7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8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9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0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1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72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317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48318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19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0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1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2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3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48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9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4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5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46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7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6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7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8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44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5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9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30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42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3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31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2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3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4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5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7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8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9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40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1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129" name="Freeform 2"/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61" name="Group 48260"/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48156" name="TextBox 399"/>
              <p:cNvSpPr txBox="1">
                <a:spLocks noChangeArrowheads="1"/>
              </p:cNvSpPr>
              <p:nvPr/>
            </p:nvSpPr>
            <p:spPr bwMode="auto"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data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sp>
            <p:nvSpPr>
              <p:cNvPr id="48157" name="TextBox 400"/>
              <p:cNvSpPr txBox="1">
                <a:spLocks noChangeArrowheads="1"/>
              </p:cNvSpPr>
              <p:nvPr/>
            </p:nvSpPr>
            <p:spPr bwMode="auto"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control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48311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stCxn id="403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2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3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4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8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5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2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60" name="Group 48259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96" name="Rectangle 495"/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48285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0" name="Rectangle 499"/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2" name="Straight Connector 501"/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90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06" name="Oval 505"/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9" name="Freeform 508"/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0" name="Freeform 509"/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1" name="Freeform 510"/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2" name="Freeform 511"/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3" name="Straight Connector 512"/>
                  <p:cNvCxnSpPr>
                    <a:endCxn id="508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49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71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3" name="Rectangle 562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4" name="Rectangle 553"/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57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3" name="Freeform 542"/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4" name="Freeform 543"/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5" name="Freeform 544"/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6" name="Freeform 545"/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7" name="Straight Connector 546"/>
                  <p:cNvCxnSpPr>
                    <a:endCxn id="542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79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43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9" name="Oval 588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0" name="Rectangle 589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2" name="Rectangle 581"/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29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0" name="Oval 569"/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1" name="Rectangle 570"/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3" name="Freeform 572"/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4" name="Freeform 573"/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5" name="Freeform 574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6" name="Freeform 575"/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77" name="Straight Connector 576"/>
                  <p:cNvCxnSpPr>
                    <a:endCxn id="572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8" name="Group 48257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606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15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616" name="Oval 615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9" name="Rectangle 608"/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01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97" name="Oval 596"/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9" name="Oval 598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0" name="Freeform 599"/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1" name="Freeform 600"/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2" name="Freeform 601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3" name="Freeform 602"/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04" name="Straight Connector 603"/>
                  <p:cNvCxnSpPr>
                    <a:endCxn id="599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9" name="Group 48258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633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4" name="Straight Connector 633"/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87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6" name="Rectangle 635"/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8" name="Straight Connector 637"/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7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624" name="Oval 623"/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5" name="Rectangle 624"/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7" name="Freeform 626"/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8" name="Freeform 627"/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9" name="Freeform 628"/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0" name="Freeform 629"/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31" name="Straight Connector 630"/>
                  <p:cNvCxnSpPr>
                    <a:endCxn id="626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/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391" name="Freeform 390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393" name="Straight Arrow Connector 392"/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47"/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363" name="Oval 3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Freeform 3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Freeform 3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Freeform 3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0" name="Straight Connector 369"/>
              <p:cNvCxnSpPr>
                <a:endCxn id="3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47"/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373" name="Oval 37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6" name="Freeform 37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Freeform 3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Freeform 3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Freeform 3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0" name="Straight Connector 379"/>
              <p:cNvCxnSpPr>
                <a:endCxn id="3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47"/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383" name="Oval 3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6" name="Freeform 3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Freeform 3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Freeform 3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9" name="Straight Connector 398"/>
              <p:cNvCxnSpPr>
                <a:endCxn id="3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347"/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02" name="Oval 40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Freeform 421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Freeform 42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Freeform 42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9" name="Straight Connector 428"/>
              <p:cNvCxnSpPr>
                <a:endCxn id="4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347"/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32" name="Oval 43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Freeform 43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Freeform 43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Freeform 43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>
                <a:endCxn id="43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342" name="Oval 341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0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Remote Controller</a:t>
                  </a: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3" name="Oval 442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4" name="Oval 443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5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49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4" name="Oval 45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6" name="Group 455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9" name="Oval 458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64" name="Oval 46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6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48273" name="Group 554"/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554"/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554"/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554"/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554"/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148169" y="4974167"/>
            <a:ext cx="2561167" cy="1204767"/>
            <a:chOff x="148169" y="4974167"/>
            <a:chExt cx="2561167" cy="1204767"/>
          </a:xfrm>
        </p:grpSpPr>
        <p:sp>
          <p:nvSpPr>
            <p:cNvPr id="4" name="TextBox 3"/>
            <p:cNvSpPr txBox="1"/>
            <p:nvPr/>
          </p:nvSpPr>
          <p:spPr>
            <a:xfrm>
              <a:off x="148169" y="5588003"/>
              <a:ext cx="2561167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1: </a:t>
              </a:r>
              <a:r>
                <a:rPr lang="en-US" i="1" dirty="0" smtClean="0"/>
                <a:t>generalized“ flow-based” forwarding</a:t>
              </a:r>
              <a:endParaRPr lang="en-US" i="1" dirty="0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V="1">
              <a:off x="1428753" y="4974167"/>
              <a:ext cx="730247" cy="613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2" name="Group 471"/>
          <p:cNvGrpSpPr/>
          <p:nvPr/>
        </p:nvGrpSpPr>
        <p:grpSpPr>
          <a:xfrm>
            <a:off x="7590196" y="3506318"/>
            <a:ext cx="1667931" cy="1399445"/>
            <a:chOff x="69488" y="5026085"/>
            <a:chExt cx="2561167" cy="1399445"/>
          </a:xfrm>
        </p:grpSpPr>
        <p:sp>
          <p:nvSpPr>
            <p:cNvPr id="473" name="TextBox 472"/>
            <p:cNvSpPr txBox="1"/>
            <p:nvPr/>
          </p:nvSpPr>
          <p:spPr>
            <a:xfrm>
              <a:off x="69488" y="558068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2. </a:t>
              </a:r>
              <a:r>
                <a:rPr lang="en-US" i="1" dirty="0" smtClean="0"/>
                <a:t>control, data plane separation</a:t>
              </a:r>
              <a:endParaRPr lang="en-US" i="1" dirty="0"/>
            </a:p>
          </p:txBody>
        </p:sp>
        <p:cxnSp>
          <p:nvCxnSpPr>
            <p:cNvPr id="474" name="Straight Connector 473"/>
            <p:cNvCxnSpPr>
              <a:stCxn id="473" idx="0"/>
            </p:cNvCxnSpPr>
            <p:nvPr/>
          </p:nvCxnSpPr>
          <p:spPr bwMode="auto">
            <a:xfrm flipV="1">
              <a:off x="1350072" y="5026085"/>
              <a:ext cx="1703" cy="554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6" name="TextBox 475"/>
          <p:cNvSpPr txBox="1"/>
          <p:nvPr/>
        </p:nvSpPr>
        <p:spPr>
          <a:xfrm>
            <a:off x="7057798" y="1089172"/>
            <a:ext cx="208620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90000"/>
              </a:lnSpc>
            </a:pPr>
            <a:r>
              <a:rPr lang="en-US" b="1" i="1" dirty="0">
                <a:solidFill>
                  <a:srgbClr val="000090"/>
                </a:solidFill>
              </a:rPr>
              <a:t>3</a:t>
            </a:r>
            <a:r>
              <a:rPr lang="en-US" b="1" i="1" dirty="0" smtClean="0">
                <a:solidFill>
                  <a:srgbClr val="000090"/>
                </a:solidFill>
              </a:rPr>
              <a:t>. </a:t>
            </a:r>
            <a:r>
              <a:rPr lang="en-US" i="1" dirty="0" smtClean="0"/>
              <a:t>control plane functions external to data-plane switches</a:t>
            </a:r>
            <a:endParaRPr lang="en-US" i="1" dirty="0"/>
          </a:p>
        </p:txBody>
      </p:sp>
      <p:cxnSp>
        <p:nvCxnSpPr>
          <p:cNvPr id="477" name="Straight Connector 476"/>
          <p:cNvCxnSpPr/>
          <p:nvPr/>
        </p:nvCxnSpPr>
        <p:spPr bwMode="auto">
          <a:xfrm flipV="1">
            <a:off x="6672036" y="1468338"/>
            <a:ext cx="618473" cy="645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2015762" y="1310125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/>
          <p:cNvSpPr/>
          <p:nvPr/>
        </p:nvSpPr>
        <p:spPr bwMode="auto">
          <a:xfrm>
            <a:off x="3014783" y="1301278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Oval 478"/>
          <p:cNvSpPr/>
          <p:nvPr/>
        </p:nvSpPr>
        <p:spPr bwMode="auto">
          <a:xfrm>
            <a:off x="5827987" y="1292433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3211" y="106553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…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1998" y="1037741"/>
            <a:ext cx="2273067" cy="844847"/>
            <a:chOff x="111998" y="1037741"/>
            <a:chExt cx="2273067" cy="844847"/>
          </a:xfrm>
        </p:grpSpPr>
        <p:sp>
          <p:nvSpPr>
            <p:cNvPr id="481" name="TextBox 480"/>
            <p:cNvSpPr txBox="1"/>
            <p:nvPr/>
          </p:nvSpPr>
          <p:spPr>
            <a:xfrm>
              <a:off x="111998" y="1037741"/>
              <a:ext cx="22730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4. </a:t>
              </a:r>
              <a:r>
                <a:rPr lang="en-US" i="1" dirty="0" smtClean="0"/>
                <a:t>programmable control applications</a:t>
              </a:r>
              <a:endParaRPr lang="en-US" i="1" dirty="0"/>
            </a:p>
          </p:txBody>
        </p:sp>
        <p:cxnSp>
          <p:nvCxnSpPr>
            <p:cNvPr id="482" name="Straight Connector 481"/>
            <p:cNvCxnSpPr/>
            <p:nvPr/>
          </p:nvCxnSpPr>
          <p:spPr bwMode="auto">
            <a:xfrm flipV="1">
              <a:off x="1182107" y="1458376"/>
              <a:ext cx="652881" cy="11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3" name="Straight Connector 482"/>
          <p:cNvCxnSpPr/>
          <p:nvPr/>
        </p:nvCxnSpPr>
        <p:spPr bwMode="auto">
          <a:xfrm flipV="1">
            <a:off x="6625009" y="1469572"/>
            <a:ext cx="663883" cy="1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013724" y="1306405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routing</a:t>
            </a:r>
            <a:endParaRPr lang="en-US" sz="1400" dirty="0"/>
          </a:p>
        </p:txBody>
      </p:sp>
      <p:sp>
        <p:nvSpPr>
          <p:cNvPr id="466" name="TextBox 465"/>
          <p:cNvSpPr txBox="1"/>
          <p:nvPr/>
        </p:nvSpPr>
        <p:spPr>
          <a:xfrm>
            <a:off x="3041161" y="126814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7" name="TextBox 466"/>
          <p:cNvSpPr txBox="1"/>
          <p:nvPr/>
        </p:nvSpPr>
        <p:spPr>
          <a:xfrm>
            <a:off x="5784611" y="125371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 smtClean="0"/>
              <a:t>load</a:t>
            </a:r>
          </a:p>
          <a:p>
            <a:pPr algn="ctr">
              <a:lnSpc>
                <a:spcPct val="85000"/>
              </a:lnSpc>
            </a:pPr>
            <a:r>
              <a:rPr lang="en-US" sz="1200" dirty="0" smtClean="0"/>
              <a:t>balance</a:t>
            </a:r>
            <a:endParaRPr lang="en-US" sz="1200" dirty="0"/>
          </a:p>
        </p:txBody>
      </p:sp>
      <p:sp>
        <p:nvSpPr>
          <p:cNvPr id="4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4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</a:t>
            </a:r>
            <a:r>
              <a:rPr lang="en-US" sz="2400" dirty="0">
                <a:latin typeface="Gill Sans MT" charset="0"/>
              </a:rPr>
              <a:t>c</a:t>
            </a:r>
            <a:r>
              <a:rPr lang="en-US" sz="2400" dirty="0" smtClean="0">
                <a:latin typeface="Gill Sans MT" charset="0"/>
              </a:rPr>
              <a:t>ontrol </a:t>
            </a:r>
            <a:r>
              <a:rPr lang="en-US" sz="2400" dirty="0">
                <a:latin typeface="Gill Sans MT" charset="0"/>
              </a:rPr>
              <a:t>p</a:t>
            </a:r>
            <a:r>
              <a:rPr lang="en-US" sz="2400" dirty="0" smtClean="0">
                <a:latin typeface="Gill Sans MT" charset="0"/>
              </a:rPr>
              <a:t>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5.6 </a:t>
            </a:r>
            <a:r>
              <a:rPr lang="en-US" sz="2400" dirty="0">
                <a:solidFill>
                  <a:srgbClr val="CC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876300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ICMP: internet control message protocol</a:t>
            </a:r>
            <a:endParaRPr lang="en-US">
              <a:latin typeface="Gill Sans MT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4638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used by hosts &amp; routers to communicate network-level information</a:t>
            </a:r>
          </a:p>
          <a:p>
            <a:pPr lvl="1"/>
            <a:r>
              <a:rPr lang="en-US" sz="2000" dirty="0">
                <a:latin typeface="Gill Sans MT" charset="0"/>
              </a:rPr>
              <a:t>error reporting: unreachable host, network, port, protocol</a:t>
            </a:r>
          </a:p>
          <a:p>
            <a:pPr lvl="1"/>
            <a:r>
              <a:rPr lang="en-US" sz="2000" dirty="0">
                <a:latin typeface="Gill Sans MT" charset="0"/>
              </a:rPr>
              <a:t>echo request/reply (used by ping)</a:t>
            </a:r>
          </a:p>
          <a:p>
            <a:r>
              <a:rPr lang="en-US" sz="2400" dirty="0">
                <a:latin typeface="Gill Sans MT" charset="0"/>
              </a:rPr>
              <a:t>network-layer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Gill Sans MT" charset="0"/>
              </a:rPr>
              <a:t>above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IP:</a:t>
            </a:r>
          </a:p>
          <a:p>
            <a:pPr lvl="1"/>
            <a:r>
              <a:rPr lang="en-US" sz="2000" dirty="0">
                <a:latin typeface="Gill Sans MT" charset="0"/>
              </a:rPr>
              <a:t>ICMP </a:t>
            </a:r>
            <a:r>
              <a:rPr lang="en-US" sz="2000" dirty="0" err="1">
                <a:latin typeface="Gill Sans MT" charset="0"/>
              </a:rPr>
              <a:t>msgs</a:t>
            </a:r>
            <a:r>
              <a:rPr lang="en-US" sz="2000" dirty="0">
                <a:latin typeface="Gill Sans MT" charset="0"/>
              </a:rPr>
              <a:t> carried in IP datagrams</a:t>
            </a:r>
          </a:p>
          <a:p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ICMP message:</a:t>
            </a:r>
            <a:r>
              <a:rPr lang="en-US" sz="2400" dirty="0">
                <a:latin typeface="Gill Sans MT" charset="0"/>
              </a:rPr>
              <a:t> type, </a:t>
            </a:r>
            <a:r>
              <a:rPr lang="en-US" sz="2400" dirty="0" smtClean="0">
                <a:latin typeface="Gill Sans MT" charset="0"/>
              </a:rPr>
              <a:t>code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Type</a:t>
            </a:r>
            <a:r>
              <a:rPr lang="en-US" sz="1800"/>
              <a:t>  </a:t>
            </a:r>
            <a:r>
              <a:rPr lang="en-US" sz="1800" u="sng"/>
              <a:t>Code</a:t>
            </a:r>
            <a:r>
              <a:rPr lang="en-US" sz="1800"/>
              <a:t>  </a:t>
            </a:r>
            <a:r>
              <a:rPr lang="en-US" sz="1800" u="sng"/>
              <a:t>description</a:t>
            </a:r>
            <a:endParaRPr lang="en-US" sz="1800"/>
          </a:p>
          <a:p>
            <a:r>
              <a:rPr lang="en-US" sz="1800"/>
              <a:t>0        0         echo reply (ping)</a:t>
            </a:r>
          </a:p>
          <a:p>
            <a:r>
              <a:rPr lang="en-US" sz="1800"/>
              <a:t>3        0         dest. network unreachable</a:t>
            </a:r>
          </a:p>
          <a:p>
            <a:r>
              <a:rPr lang="en-US" sz="1800"/>
              <a:t>3        1         dest host unreachable</a:t>
            </a:r>
          </a:p>
          <a:p>
            <a:r>
              <a:rPr lang="en-US" sz="1800"/>
              <a:t>3        2         dest protocol unreachable</a:t>
            </a:r>
          </a:p>
          <a:p>
            <a:r>
              <a:rPr lang="en-US" sz="1800"/>
              <a:t>3        3         dest port unreachable</a:t>
            </a:r>
          </a:p>
          <a:p>
            <a:r>
              <a:rPr lang="en-US" sz="1800"/>
              <a:t>3        6         dest network unknown</a:t>
            </a:r>
          </a:p>
          <a:p>
            <a:r>
              <a:rPr lang="en-US" sz="1800"/>
              <a:t>3        7         dest host unknown</a:t>
            </a:r>
          </a:p>
          <a:p>
            <a:r>
              <a:rPr lang="en-US" sz="1800"/>
              <a:t>4        0         source quench (congestion</a:t>
            </a:r>
          </a:p>
          <a:p>
            <a:r>
              <a:rPr lang="en-US" sz="1800"/>
              <a:t>                     control - not used)</a:t>
            </a:r>
          </a:p>
          <a:p>
            <a:r>
              <a:rPr lang="en-US" sz="1800"/>
              <a:t>8        0         echo request (ping)</a:t>
            </a:r>
          </a:p>
          <a:p>
            <a:r>
              <a:rPr lang="en-US" sz="1800"/>
              <a:t>9        0         route advertisement</a:t>
            </a:r>
          </a:p>
          <a:p>
            <a:r>
              <a:rPr lang="en-US" sz="1800"/>
              <a:t>10      0         router discovery</a:t>
            </a:r>
          </a:p>
          <a:p>
            <a:r>
              <a:rPr lang="en-US" sz="1800"/>
              <a:t>11      0         TTL expired</a:t>
            </a:r>
          </a:p>
          <a:p>
            <a:r>
              <a:rPr lang="en-US" sz="1800"/>
              <a:t>12      0         bad IP header</a:t>
            </a:r>
          </a:p>
          <a:p>
            <a:endParaRPr lang="en-US" sz="1800"/>
          </a:p>
        </p:txBody>
      </p:sp>
      <p:pic>
        <p:nvPicPr>
          <p:cNvPr id="109574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9556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166813"/>
            <a:ext cx="3887788" cy="4648200"/>
          </a:xfrm>
        </p:spPr>
        <p:txBody>
          <a:bodyPr/>
          <a:lstStyle/>
          <a:p>
            <a:pPr marL="282575" indent="-282575">
              <a:defRPr/>
            </a:pPr>
            <a:r>
              <a:rPr lang="en-US" sz="2400" dirty="0">
                <a:cs typeface="+mn-cs"/>
              </a:rPr>
              <a:t>source sends series of UDP segments to </a:t>
            </a:r>
            <a:r>
              <a:rPr lang="en-US" sz="2400" dirty="0" smtClean="0">
                <a:cs typeface="+mn-cs"/>
              </a:rPr>
              <a:t>destination</a:t>
            </a:r>
            <a:endParaRPr lang="en-US" sz="2400" dirty="0">
              <a:cs typeface="+mn-cs"/>
            </a:endParaRPr>
          </a:p>
          <a:p>
            <a:pPr marL="565150" lvl="1" indent="-222250">
              <a:defRPr/>
            </a:pPr>
            <a:r>
              <a:rPr lang="en-US" sz="2000" dirty="0"/>
              <a:t>first set has TTL =1</a:t>
            </a:r>
          </a:p>
          <a:p>
            <a:pPr marL="565150" lvl="1" indent="-222250">
              <a:defRPr/>
            </a:pPr>
            <a:r>
              <a:rPr lang="en-US" sz="2000" dirty="0"/>
              <a:t>second set has TTL=2, etc.</a:t>
            </a:r>
          </a:p>
          <a:p>
            <a:pPr marL="565150" lvl="1" indent="-222250">
              <a:defRPr/>
            </a:pPr>
            <a:r>
              <a:rPr lang="en-US" sz="2000" dirty="0">
                <a:solidFill>
                  <a:srgbClr val="CC0000"/>
                </a:solidFill>
              </a:rPr>
              <a:t>unlikely port number</a:t>
            </a:r>
          </a:p>
          <a:p>
            <a:pPr marL="282575" indent="-282575">
              <a:defRPr/>
            </a:pPr>
            <a:r>
              <a:rPr lang="en-US" sz="2400" dirty="0">
                <a:cs typeface="+mn-cs"/>
              </a:rPr>
              <a:t>when </a:t>
            </a:r>
            <a:r>
              <a:rPr lang="en-US" sz="2400" dirty="0" smtClean="0">
                <a:cs typeface="+mn-cs"/>
              </a:rPr>
              <a:t>datagram in </a:t>
            </a:r>
            <a:r>
              <a:rPr lang="en-US" sz="2400" i="1" dirty="0" smtClean="0">
                <a:cs typeface="+mn-cs"/>
              </a:rPr>
              <a:t>n</a:t>
            </a:r>
            <a:r>
              <a:rPr lang="en-US" sz="2400" dirty="0" smtClean="0">
                <a:cs typeface="+mn-cs"/>
              </a:rPr>
              <a:t>th </a:t>
            </a:r>
            <a:r>
              <a:rPr lang="en-US" sz="2400" dirty="0">
                <a:cs typeface="+mn-cs"/>
              </a:rPr>
              <a:t>set </a:t>
            </a:r>
            <a:r>
              <a:rPr lang="en-US" sz="2400" dirty="0" smtClean="0">
                <a:cs typeface="+mn-cs"/>
              </a:rPr>
              <a:t>arrives </a:t>
            </a:r>
            <a:r>
              <a:rPr lang="en-US" sz="2400" dirty="0">
                <a:cs typeface="+mn-cs"/>
              </a:rPr>
              <a:t>to nth router:</a:t>
            </a:r>
          </a:p>
          <a:p>
            <a:pPr marL="523875" lvl="1" indent="-180975">
              <a:defRPr/>
            </a:pPr>
            <a:r>
              <a:rPr lang="en-US" sz="2000" dirty="0"/>
              <a:t>router discards </a:t>
            </a:r>
            <a:r>
              <a:rPr lang="en-US" sz="2000" dirty="0" smtClean="0"/>
              <a:t>datagram and sends </a:t>
            </a:r>
            <a:r>
              <a:rPr lang="en-US" sz="2000" dirty="0"/>
              <a:t>source ICMP </a:t>
            </a:r>
            <a:r>
              <a:rPr lang="en-US" sz="2000" dirty="0" smtClean="0"/>
              <a:t>message </a:t>
            </a:r>
            <a:r>
              <a:rPr lang="en-US" sz="2000" dirty="0"/>
              <a:t>(type 11, code 0)</a:t>
            </a:r>
          </a:p>
          <a:p>
            <a:pPr marL="523875" lvl="1" indent="-180975">
              <a:defRPr/>
            </a:pPr>
            <a:r>
              <a:rPr lang="en-US" sz="2000" dirty="0"/>
              <a:t>ICMP </a:t>
            </a:r>
            <a:r>
              <a:rPr lang="en-US" sz="2000" dirty="0" smtClean="0"/>
              <a:t>message include </a:t>
            </a:r>
            <a:r>
              <a:rPr lang="en-US" sz="2000" dirty="0"/>
              <a:t>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95850" y="1177925"/>
            <a:ext cx="3810000" cy="2005013"/>
          </a:xfrm>
        </p:spPr>
        <p:txBody>
          <a:bodyPr/>
          <a:lstStyle/>
          <a:p>
            <a:pPr marL="282575" indent="-282575">
              <a:defRPr/>
            </a:pPr>
            <a:r>
              <a:rPr lang="en-US" sz="2400" dirty="0">
                <a:cs typeface="+mn-cs"/>
              </a:rPr>
              <a:t>when ICMP </a:t>
            </a:r>
            <a:r>
              <a:rPr lang="en-US" sz="2400" dirty="0" smtClean="0">
                <a:cs typeface="+mn-cs"/>
              </a:rPr>
              <a:t>message </a:t>
            </a:r>
            <a:r>
              <a:rPr lang="en-US" sz="2400" dirty="0">
                <a:cs typeface="+mn-cs"/>
              </a:rPr>
              <a:t>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4892675" y="2411413"/>
            <a:ext cx="3810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stopping criteria: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UDP segment eventually arrives at destination host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destination returns ICMP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port unreachable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source stops</a:t>
            </a:r>
          </a:p>
        </p:txBody>
      </p:sp>
      <p:pic>
        <p:nvPicPr>
          <p:cNvPr id="11059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1285875" y="568489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2079625" y="573569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3014663" y="571981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2776538" y="545152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3990975" y="578014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5110163" y="574521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6048375" y="569124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2744788" y="585157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4668838" y="543882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3386138" y="604207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3741738" y="554677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40390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96429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37850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517525" y="5340403"/>
            <a:ext cx="820738" cy="688975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6565900" y="5378503"/>
            <a:ext cx="754063" cy="669925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5513388" y="5878565"/>
            <a:ext cx="617537" cy="250825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4545013" y="5607103"/>
            <a:ext cx="617537" cy="250825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3394075" y="5816653"/>
            <a:ext cx="617538" cy="250825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2392363" y="5570590"/>
            <a:ext cx="617537" cy="250825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1517650" y="5837290"/>
            <a:ext cx="617538" cy="250825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62456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66107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57535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</a:t>
            </a:r>
            <a:r>
              <a:rPr lang="en-US" sz="2400" dirty="0">
                <a:latin typeface="Gill Sans MT" charset="0"/>
              </a:rPr>
              <a:t>c</a:t>
            </a:r>
            <a:r>
              <a:rPr lang="en-US" sz="2400" dirty="0" smtClean="0">
                <a:latin typeface="Gill Sans MT" charset="0"/>
              </a:rPr>
              <a:t>ontrol </a:t>
            </a:r>
            <a:r>
              <a:rPr lang="en-US" sz="2400" dirty="0">
                <a:latin typeface="Gill Sans MT" charset="0"/>
              </a:rPr>
              <a:t>p</a:t>
            </a:r>
            <a:r>
              <a:rPr lang="en-US" sz="2400" dirty="0" smtClean="0">
                <a:latin typeface="Gill Sans MT" charset="0"/>
              </a:rPr>
              <a:t>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5.6 </a:t>
            </a:r>
            <a:r>
              <a:rPr lang="en-US" sz="2400" dirty="0">
                <a:solidFill>
                  <a:srgbClr val="000000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5.7 Network </a:t>
            </a:r>
            <a:r>
              <a:rPr lang="en-US" sz="2400" dirty="0" smtClean="0">
                <a:solidFill>
                  <a:srgbClr val="CC0000"/>
                </a:solidFill>
              </a:rPr>
              <a:t>management </a:t>
            </a:r>
            <a:r>
              <a:rPr lang="en-US" sz="2400" dirty="0">
                <a:solidFill>
                  <a:srgbClr val="CC0000"/>
                </a:solidFill>
              </a:rPr>
              <a:t>and SNMP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870123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44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What is network management?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632"/>
            <a:ext cx="8191500" cy="306705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autonomous systems (aka </a:t>
            </a:r>
            <a:r>
              <a:rPr lang="ja-JP" altLang="en-US" sz="2400" dirty="0" smtClean="0">
                <a:solidFill>
                  <a:srgbClr val="CC0000"/>
                </a:solidFill>
                <a:latin typeface="Arial"/>
              </a:rPr>
              <a:t>“</a:t>
            </a:r>
            <a:r>
              <a:rPr lang="en-US" sz="2400" dirty="0" smtClean="0">
                <a:solidFill>
                  <a:srgbClr val="CC0000"/>
                </a:solidFill>
              </a:rPr>
              <a:t>network</a:t>
            </a:r>
            <a:r>
              <a:rPr lang="ja-JP" altLang="en-US" sz="2400" dirty="0" smtClean="0">
                <a:solidFill>
                  <a:srgbClr val="CC0000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rgbClr val="CC0000"/>
                </a:solidFill>
              </a:rPr>
              <a:t>): </a:t>
            </a:r>
            <a:r>
              <a:rPr lang="en-US" sz="2400" dirty="0" smtClean="0"/>
              <a:t>1000s of interacting hardware/software components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22413" y="3845193"/>
            <a:ext cx="6962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"</a:t>
            </a: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Network management</a:t>
            </a:r>
            <a:r>
              <a:rPr lang="en-US" sz="2000" dirty="0">
                <a:latin typeface="Arial"/>
                <a:cs typeface="Arial"/>
              </a:rPr>
              <a:t> includes the deployment, integration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and coordination of the hardware, software, and human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elements to monitor, test, poll, configure, analyze, evaluate,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and control the network and element resources to meet the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real-time, operational performance, and Quality of Service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requirements at a reasonable cost."</a:t>
            </a:r>
            <a:r>
              <a:rPr lang="en-US" dirty="0">
                <a:latin typeface="Arial"/>
                <a:cs typeface="Arial"/>
              </a:rPr>
              <a:t>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427163" y="3815030"/>
            <a:ext cx="7148512" cy="20939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87433"/>
              </p:ext>
            </p:extLst>
          </p:nvPr>
        </p:nvGraphicFramePr>
        <p:xfrm>
          <a:off x="342900" y="4008705"/>
          <a:ext cx="1123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Clip" r:id="rId5" imgW="2870200" imgH="4089400" progId="MS_ClipArt_Gallery.2">
                  <p:embed/>
                </p:oleObj>
              </mc:Choice>
              <mc:Fallback>
                <p:oleObj name="Clip" r:id="rId5" imgW="2870200" imgH="408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008705"/>
                        <a:ext cx="1123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2"/>
          <p:cNvSpPr>
            <a:spLocks/>
          </p:cNvSpPr>
          <p:nvPr/>
        </p:nvSpPr>
        <p:spPr bwMode="auto">
          <a:xfrm rot="16383367">
            <a:off x="1251820" y="2563335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1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8985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631238" cy="947737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Infrastructure for network management</a:t>
            </a:r>
          </a:p>
        </p:txBody>
      </p:sp>
      <p:sp>
        <p:nvSpPr>
          <p:cNvPr id="35068" name="Line 252"/>
          <p:cNvSpPr>
            <a:spLocks noChangeShapeType="1"/>
          </p:cNvSpPr>
          <p:nvPr/>
        </p:nvSpPr>
        <p:spPr bwMode="auto">
          <a:xfrm flipV="1">
            <a:off x="3308350" y="2808288"/>
            <a:ext cx="338138" cy="1042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0" name="Line 254"/>
          <p:cNvSpPr>
            <a:spLocks noChangeShapeType="1"/>
          </p:cNvSpPr>
          <p:nvPr/>
        </p:nvSpPr>
        <p:spPr bwMode="auto">
          <a:xfrm flipV="1">
            <a:off x="3641725" y="3762375"/>
            <a:ext cx="187325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2" name="Line 256"/>
          <p:cNvSpPr>
            <a:spLocks noChangeShapeType="1"/>
          </p:cNvSpPr>
          <p:nvPr/>
        </p:nvSpPr>
        <p:spPr bwMode="auto">
          <a:xfrm flipV="1">
            <a:off x="3117850" y="5441950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88" name="Line 272"/>
          <p:cNvSpPr>
            <a:spLocks noChangeShapeType="1"/>
          </p:cNvSpPr>
          <p:nvPr/>
        </p:nvSpPr>
        <p:spPr bwMode="auto">
          <a:xfrm>
            <a:off x="3541713" y="4252913"/>
            <a:ext cx="373062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149" name="Text Box 333"/>
          <p:cNvSpPr txBox="1">
            <a:spLocks noChangeArrowheads="1"/>
          </p:cNvSpPr>
          <p:nvPr/>
        </p:nvSpPr>
        <p:spPr bwMode="auto">
          <a:xfrm>
            <a:off x="2014538" y="55657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4" name="Text Box 338"/>
          <p:cNvSpPr txBox="1">
            <a:spLocks noChangeArrowheads="1"/>
          </p:cNvSpPr>
          <p:nvPr/>
        </p:nvSpPr>
        <p:spPr bwMode="auto">
          <a:xfrm>
            <a:off x="3860800" y="52990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5" name="Text Box 339"/>
          <p:cNvSpPr txBox="1">
            <a:spLocks noChangeArrowheads="1"/>
          </p:cNvSpPr>
          <p:nvPr/>
        </p:nvSpPr>
        <p:spPr bwMode="auto">
          <a:xfrm>
            <a:off x="4079792" y="250624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6" name="Text Box 340"/>
          <p:cNvSpPr txBox="1">
            <a:spLocks noChangeArrowheads="1"/>
          </p:cNvSpPr>
          <p:nvPr/>
        </p:nvSpPr>
        <p:spPr bwMode="auto">
          <a:xfrm>
            <a:off x="4033838" y="3765550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63" name="Text Box 347"/>
          <p:cNvSpPr txBox="1">
            <a:spLocks noChangeArrowheads="1"/>
          </p:cNvSpPr>
          <p:nvPr/>
        </p:nvSpPr>
        <p:spPr bwMode="auto">
          <a:xfrm>
            <a:off x="436563" y="1217613"/>
            <a:ext cx="1770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Gill Sans"/>
                <a:cs typeface="Gill Sans"/>
              </a:rPr>
              <a:t>definitions:</a:t>
            </a:r>
          </a:p>
        </p:txBody>
      </p:sp>
      <p:sp>
        <p:nvSpPr>
          <p:cNvPr id="35164" name="Text Box 348"/>
          <p:cNvSpPr txBox="1">
            <a:spLocks noChangeArrowheads="1"/>
          </p:cNvSpPr>
          <p:nvPr/>
        </p:nvSpPr>
        <p:spPr bwMode="auto">
          <a:xfrm>
            <a:off x="5996822" y="2283242"/>
            <a:ext cx="297338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managed </a:t>
            </a:r>
            <a:r>
              <a:rPr lang="en-US" sz="2400" i="1" dirty="0" smtClean="0">
                <a:solidFill>
                  <a:srgbClr val="000099"/>
                </a:solidFill>
                <a:latin typeface="Gill Sans"/>
                <a:cs typeface="Gill Sans"/>
              </a:rPr>
              <a:t>devices</a:t>
            </a:r>
            <a:r>
              <a:rPr lang="en-US" sz="2400" dirty="0">
                <a:latin typeface="Gill Sans"/>
                <a:cs typeface="Gill Sans"/>
              </a:rPr>
              <a:t> </a:t>
            </a:r>
            <a:r>
              <a:rPr lang="en-US" sz="2400" dirty="0" smtClean="0">
                <a:latin typeface="Gill Sans"/>
                <a:cs typeface="Gill Sans"/>
              </a:rPr>
              <a:t>contain</a:t>
            </a:r>
            <a:r>
              <a:rPr lang="en-US" sz="2400" dirty="0">
                <a:latin typeface="Gill Sans"/>
                <a:cs typeface="Gill Sans"/>
              </a:rPr>
              <a:t> </a:t>
            </a:r>
            <a:r>
              <a:rPr lang="en-US" sz="2400" i="1" dirty="0" smtClean="0">
                <a:solidFill>
                  <a:srgbClr val="000099"/>
                </a:solidFill>
                <a:latin typeface="Gill Sans"/>
                <a:cs typeface="Gill Sans"/>
              </a:rPr>
              <a:t>managed </a:t>
            </a: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objects</a:t>
            </a:r>
            <a:r>
              <a:rPr lang="en-US" sz="2400" dirty="0">
                <a:latin typeface="Gill Sans"/>
                <a:cs typeface="Gill Sans"/>
              </a:rPr>
              <a:t> whose </a:t>
            </a:r>
            <a:r>
              <a:rPr lang="en-US" sz="2400" dirty="0" smtClean="0">
                <a:latin typeface="Gill Sans"/>
                <a:cs typeface="Gill Sans"/>
              </a:rPr>
              <a:t> data </a:t>
            </a:r>
            <a:r>
              <a:rPr lang="en-US" sz="2400" dirty="0">
                <a:latin typeface="Gill Sans"/>
                <a:cs typeface="Gill Sans"/>
              </a:rPr>
              <a:t>is gathered into </a:t>
            </a:r>
            <a:r>
              <a:rPr lang="en-US" sz="2400" dirty="0" smtClean="0">
                <a:latin typeface="Gill Sans"/>
                <a:cs typeface="Gill Sans"/>
              </a:rPr>
              <a:t>a </a:t>
            </a:r>
            <a:r>
              <a:rPr lang="en-US" sz="2400" i="1" dirty="0" smtClean="0">
                <a:solidFill>
                  <a:srgbClr val="000099"/>
                </a:solidFill>
                <a:latin typeface="Gill Sans"/>
                <a:cs typeface="Gill Sans"/>
              </a:rPr>
              <a:t>Management Information Base </a:t>
            </a: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(MIB)</a:t>
            </a:r>
            <a:r>
              <a:rPr lang="en-US" sz="2400" i="1" dirty="0">
                <a:latin typeface="Gill Sans"/>
                <a:cs typeface="Gill Sans"/>
              </a:rPr>
              <a:t> 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8625" y="1933575"/>
            <a:ext cx="2047875" cy="1133475"/>
            <a:chOff x="428625" y="1933980"/>
            <a:chExt cx="2047875" cy="1133070"/>
          </a:xfrm>
        </p:grpSpPr>
        <p:grpSp>
          <p:nvGrpSpPr>
            <p:cNvPr id="35941" name="Group 345"/>
            <p:cNvGrpSpPr>
              <a:grpSpLocks/>
            </p:cNvGrpSpPr>
            <p:nvPr/>
          </p:nvGrpSpPr>
          <p:grpSpPr bwMode="auto">
            <a:xfrm>
              <a:off x="428625" y="2295525"/>
              <a:ext cx="2047875" cy="771525"/>
              <a:chOff x="396" y="1116"/>
              <a:chExt cx="1290" cy="486"/>
            </a:xfrm>
          </p:grpSpPr>
          <p:sp>
            <p:nvSpPr>
              <p:cNvPr id="35096" name="Oval 280"/>
              <p:cNvSpPr>
                <a:spLocks noChangeArrowheads="1"/>
              </p:cNvSpPr>
              <p:nvPr/>
            </p:nvSpPr>
            <p:spPr bwMode="auto">
              <a:xfrm>
                <a:off x="396" y="1116"/>
                <a:ext cx="1290" cy="4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092" name="Text Box 276"/>
              <p:cNvSpPr txBox="1">
                <a:spLocks noChangeArrowheads="1"/>
              </p:cNvSpPr>
              <p:nvPr/>
            </p:nvSpPr>
            <p:spPr bwMode="auto">
              <a:xfrm>
                <a:off x="445" y="1142"/>
                <a:ext cx="68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Arial"/>
                    <a:cs typeface="Arial"/>
                  </a:rPr>
                  <a:t>managing</a:t>
                </a:r>
              </a:p>
              <a:p>
                <a:pPr>
                  <a:defRPr/>
                </a:pPr>
                <a:r>
                  <a:rPr lang="en-US" sz="1600" dirty="0">
                    <a:latin typeface="Arial"/>
                    <a:cs typeface="Arial"/>
                  </a:rPr>
                  <a:t>entity</a:t>
                </a:r>
              </a:p>
            </p:txBody>
          </p:sp>
          <p:sp>
            <p:nvSpPr>
              <p:cNvPr id="35093" name="Text Box 277"/>
              <p:cNvSpPr txBox="1">
                <a:spLocks noChangeArrowheads="1"/>
              </p:cNvSpPr>
              <p:nvPr/>
            </p:nvSpPr>
            <p:spPr bwMode="auto">
              <a:xfrm>
                <a:off x="1160" y="1262"/>
                <a:ext cx="368" cy="2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35165" name="Text Box 349"/>
            <p:cNvSpPr txBox="1">
              <a:spLocks noChangeArrowheads="1"/>
            </p:cNvSpPr>
            <p:nvPr/>
          </p:nvSpPr>
          <p:spPr bwMode="auto">
            <a:xfrm>
              <a:off x="455613" y="1933980"/>
              <a:ext cx="1657486" cy="338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managing entity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3857625"/>
            <a:ext cx="876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5862" name="Group 906"/>
          <p:cNvGrpSpPr>
            <a:grpSpLocks/>
          </p:cNvGrpSpPr>
          <p:nvPr/>
        </p:nvGrpSpPr>
        <p:grpSpPr bwMode="auto">
          <a:xfrm>
            <a:off x="3786188" y="4800600"/>
            <a:ext cx="366712" cy="579438"/>
            <a:chOff x="4140" y="429"/>
            <a:chExt cx="1425" cy="2396"/>
          </a:xfrm>
        </p:grpSpPr>
        <p:sp>
          <p:nvSpPr>
            <p:cNvPr id="3590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1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1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9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592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3592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1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2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863" name="Group 44"/>
          <p:cNvGrpSpPr>
            <a:grpSpLocks/>
          </p:cNvGrpSpPr>
          <p:nvPr/>
        </p:nvGrpSpPr>
        <p:grpSpPr bwMode="auto">
          <a:xfrm>
            <a:off x="3251200" y="2220913"/>
            <a:ext cx="903288" cy="727075"/>
            <a:chOff x="-44" y="1473"/>
            <a:chExt cx="981" cy="1105"/>
          </a:xfrm>
        </p:grpSpPr>
        <p:pic>
          <p:nvPicPr>
            <p:cNvPr id="3590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grpSp>
        <p:nvGrpSpPr>
          <p:cNvPr id="35864" name="Group 44"/>
          <p:cNvGrpSpPr>
            <a:grpSpLocks/>
          </p:cNvGrpSpPr>
          <p:nvPr/>
        </p:nvGrpSpPr>
        <p:grpSpPr bwMode="auto">
          <a:xfrm>
            <a:off x="2055813" y="2655888"/>
            <a:ext cx="903287" cy="727075"/>
            <a:chOff x="-44" y="1473"/>
            <a:chExt cx="981" cy="1105"/>
          </a:xfrm>
        </p:grpSpPr>
        <p:pic>
          <p:nvPicPr>
            <p:cNvPr id="3590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136" name="Line 272"/>
          <p:cNvSpPr>
            <a:spLocks noChangeShapeType="1"/>
          </p:cNvSpPr>
          <p:nvPr/>
        </p:nvSpPr>
        <p:spPr bwMode="auto">
          <a:xfrm>
            <a:off x="2733675" y="3303588"/>
            <a:ext cx="371475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37" name="Line 272"/>
          <p:cNvSpPr>
            <a:spLocks noChangeShapeType="1"/>
          </p:cNvSpPr>
          <p:nvPr/>
        </p:nvSpPr>
        <p:spPr bwMode="auto">
          <a:xfrm flipH="1">
            <a:off x="2947988" y="4241800"/>
            <a:ext cx="309562" cy="1023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006850" y="4752975"/>
            <a:ext cx="1293813" cy="615950"/>
            <a:chOff x="6563312" y="4346525"/>
            <a:chExt cx="1292995" cy="615298"/>
          </a:xfrm>
        </p:grpSpPr>
        <p:sp>
          <p:nvSpPr>
            <p:cNvPr id="3512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18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4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90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35120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121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3856038" y="1949450"/>
            <a:ext cx="1293812" cy="614363"/>
            <a:chOff x="6563312" y="4346525"/>
            <a:chExt cx="1292995" cy="615298"/>
          </a:xfrm>
        </p:grpSpPr>
        <p:sp>
          <p:nvSpPr>
            <p:cNvPr id="146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7" name="Text Box 302"/>
            <p:cNvSpPr txBox="1">
              <a:spLocks noChangeArrowheads="1"/>
            </p:cNvSpPr>
            <p:nvPr/>
          </p:nvSpPr>
          <p:spPr bwMode="auto">
            <a:xfrm>
              <a:off x="6607734" y="4465769"/>
              <a:ext cx="633545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9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0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231252" y="2262188"/>
            <a:ext cx="4327002" cy="2670175"/>
            <a:chOff x="-230765" y="2262935"/>
            <a:chExt cx="4326515" cy="2669941"/>
          </a:xfrm>
        </p:grpSpPr>
        <p:sp>
          <p:nvSpPr>
            <p:cNvPr id="35162" name="Text Box 346"/>
            <p:cNvSpPr txBox="1">
              <a:spLocks noChangeArrowheads="1"/>
            </p:cNvSpPr>
            <p:nvPr/>
          </p:nvSpPr>
          <p:spPr bwMode="auto">
            <a:xfrm>
              <a:off x="-230765" y="3396311"/>
              <a:ext cx="1926485" cy="830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network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management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protocol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5159" name="Line 343"/>
            <p:cNvSpPr>
              <a:spLocks noChangeShapeType="1"/>
            </p:cNvSpPr>
            <p:nvPr/>
          </p:nvSpPr>
          <p:spPr bwMode="auto">
            <a:xfrm>
              <a:off x="2210012" y="2934388"/>
              <a:ext cx="1885738" cy="1657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7" name="Line 341"/>
            <p:cNvSpPr>
              <a:spLocks noChangeShapeType="1"/>
            </p:cNvSpPr>
            <p:nvPr/>
          </p:nvSpPr>
          <p:spPr bwMode="auto">
            <a:xfrm flipV="1">
              <a:off x="2410014" y="2262935"/>
              <a:ext cx="1431764" cy="242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8" name="Line 342"/>
            <p:cNvSpPr>
              <a:spLocks noChangeShapeType="1"/>
            </p:cNvSpPr>
            <p:nvPr/>
          </p:nvSpPr>
          <p:spPr bwMode="auto">
            <a:xfrm>
              <a:off x="2429062" y="2762953"/>
              <a:ext cx="1666688" cy="638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60" name="Line 344"/>
            <p:cNvSpPr>
              <a:spLocks noChangeShapeType="1"/>
            </p:cNvSpPr>
            <p:nvPr/>
          </p:nvSpPr>
          <p:spPr bwMode="auto">
            <a:xfrm>
              <a:off x="1486193" y="3051853"/>
              <a:ext cx="369846" cy="188102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63" name="Line 342"/>
            <p:cNvSpPr>
              <a:spLocks noChangeShapeType="1"/>
            </p:cNvSpPr>
            <p:nvPr/>
          </p:nvSpPr>
          <p:spPr bwMode="auto">
            <a:xfrm>
              <a:off x="1800483" y="3045503"/>
              <a:ext cx="479371" cy="7635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</p:grpSp>
      <p:sp>
        <p:nvSpPr>
          <p:cNvPr id="167" name="Text Box 338"/>
          <p:cNvSpPr txBox="1">
            <a:spLocks noChangeArrowheads="1"/>
          </p:cNvSpPr>
          <p:nvPr/>
        </p:nvSpPr>
        <p:spPr bwMode="auto">
          <a:xfrm>
            <a:off x="1475707" y="4334377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grpSp>
        <p:nvGrpSpPr>
          <p:cNvPr id="151" name="Group 150"/>
          <p:cNvGrpSpPr>
            <a:grpSpLocks/>
          </p:cNvGrpSpPr>
          <p:nvPr/>
        </p:nvGrpSpPr>
        <p:grpSpPr bwMode="auto">
          <a:xfrm>
            <a:off x="1858963" y="3810000"/>
            <a:ext cx="1293812" cy="615950"/>
            <a:chOff x="6563312" y="4346525"/>
            <a:chExt cx="1292995" cy="615298"/>
          </a:xfrm>
        </p:grpSpPr>
        <p:sp>
          <p:nvSpPr>
            <p:cNvPr id="15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3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5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76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6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35" name="Group 327"/>
          <p:cNvGrpSpPr>
            <a:grpSpLocks/>
          </p:cNvGrpSpPr>
          <p:nvPr/>
        </p:nvGrpSpPr>
        <p:grpSpPr bwMode="auto">
          <a:xfrm>
            <a:off x="2526083" y="5188911"/>
            <a:ext cx="687402" cy="404026"/>
            <a:chOff x="1871277" y="1576300"/>
            <a:chExt cx="1128371" cy="437861"/>
          </a:xfrm>
        </p:grpSpPr>
        <p:sp>
          <p:nvSpPr>
            <p:cNvPr id="154" name="Oval 153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" name="Oval 16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Freeform 16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0" name="Straight Connector 169"/>
            <p:cNvCxnSpPr>
              <a:endCxn id="16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87" name="Line 271"/>
          <p:cNvSpPr>
            <a:spLocks noChangeShapeType="1"/>
          </p:cNvSpPr>
          <p:nvPr/>
        </p:nvSpPr>
        <p:spPr bwMode="auto">
          <a:xfrm flipV="1">
            <a:off x="2201863" y="5435600"/>
            <a:ext cx="3508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1458913" y="4940300"/>
            <a:ext cx="1292225" cy="614363"/>
            <a:chOff x="6563312" y="4346525"/>
            <a:chExt cx="1292995" cy="615298"/>
          </a:xfrm>
        </p:grpSpPr>
        <p:sp>
          <p:nvSpPr>
            <p:cNvPr id="158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9" name="Text Box 302"/>
            <p:cNvSpPr txBox="1">
              <a:spLocks noChangeArrowheads="1"/>
            </p:cNvSpPr>
            <p:nvPr/>
          </p:nvSpPr>
          <p:spPr bwMode="auto">
            <a:xfrm>
              <a:off x="6607788" y="4465769"/>
              <a:ext cx="634323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8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61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62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4" name="Group 327"/>
          <p:cNvGrpSpPr>
            <a:grpSpLocks/>
          </p:cNvGrpSpPr>
          <p:nvPr/>
        </p:nvGrpSpPr>
        <p:grpSpPr bwMode="auto">
          <a:xfrm>
            <a:off x="3715872" y="3464385"/>
            <a:ext cx="687402" cy="404025"/>
            <a:chOff x="1871277" y="1576300"/>
            <a:chExt cx="1128371" cy="437861"/>
          </a:xfrm>
        </p:grpSpPr>
        <p:sp>
          <p:nvSpPr>
            <p:cNvPr id="178" name="Oval 177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Oval 179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Freeform 181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5" name="Straight Connector 184"/>
            <p:cNvCxnSpPr>
              <a:endCxn id="18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71" name="Line 255"/>
          <p:cNvSpPr>
            <a:spLocks noChangeShapeType="1"/>
          </p:cNvSpPr>
          <p:nvPr/>
        </p:nvSpPr>
        <p:spPr bwMode="auto">
          <a:xfrm flipV="1">
            <a:off x="4410075" y="3738563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4013200" y="3148013"/>
            <a:ext cx="1292225" cy="614362"/>
            <a:chOff x="6563312" y="4346525"/>
            <a:chExt cx="1292995" cy="615298"/>
          </a:xfrm>
        </p:grpSpPr>
        <p:sp>
          <p:nvSpPr>
            <p:cNvPr id="140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1" name="Text Box 302"/>
            <p:cNvSpPr txBox="1">
              <a:spLocks noChangeArrowheads="1"/>
            </p:cNvSpPr>
            <p:nvPr/>
          </p:nvSpPr>
          <p:spPr bwMode="auto">
            <a:xfrm>
              <a:off x="6607788" y="4465768"/>
              <a:ext cx="634323" cy="30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3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44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"/>
          <p:cNvSpPr>
            <a:spLocks/>
          </p:cNvSpPr>
          <p:nvPr/>
        </p:nvSpPr>
        <p:spPr bwMode="auto">
          <a:xfrm rot="16383367">
            <a:off x="5235611" y="2469756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Freeform 2"/>
          <p:cNvSpPr>
            <a:spLocks/>
          </p:cNvSpPr>
          <p:nvPr/>
        </p:nvSpPr>
        <p:spPr bwMode="auto">
          <a:xfrm rot="16383367">
            <a:off x="1011196" y="2563335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3" name="Line 252"/>
          <p:cNvSpPr>
            <a:spLocks noChangeShapeType="1"/>
          </p:cNvSpPr>
          <p:nvPr/>
        </p:nvSpPr>
        <p:spPr bwMode="auto">
          <a:xfrm flipV="1">
            <a:off x="7246938" y="2713038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4" name="Line 254"/>
          <p:cNvSpPr>
            <a:spLocks noChangeShapeType="1"/>
          </p:cNvSpPr>
          <p:nvPr/>
        </p:nvSpPr>
        <p:spPr bwMode="auto">
          <a:xfrm flipV="1">
            <a:off x="7567613" y="359251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5" name="Line 255"/>
          <p:cNvSpPr>
            <a:spLocks noChangeShapeType="1"/>
          </p:cNvSpPr>
          <p:nvPr/>
        </p:nvSpPr>
        <p:spPr bwMode="auto">
          <a:xfrm flipV="1">
            <a:off x="8388350" y="3576638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6" name="Line 256"/>
          <p:cNvSpPr>
            <a:spLocks noChangeShapeType="1"/>
          </p:cNvSpPr>
          <p:nvPr/>
        </p:nvSpPr>
        <p:spPr bwMode="auto">
          <a:xfrm flipV="1">
            <a:off x="7061200" y="5143500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7" name="Line 271"/>
          <p:cNvSpPr>
            <a:spLocks noChangeShapeType="1"/>
          </p:cNvSpPr>
          <p:nvPr/>
        </p:nvSpPr>
        <p:spPr bwMode="auto">
          <a:xfrm flipV="1">
            <a:off x="6175375" y="5138738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8" name="Line 272"/>
          <p:cNvSpPr>
            <a:spLocks noChangeShapeType="1"/>
          </p:cNvSpPr>
          <p:nvPr/>
        </p:nvSpPr>
        <p:spPr bwMode="auto">
          <a:xfrm>
            <a:off x="7364413" y="3983038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368141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449" name="Group 906"/>
          <p:cNvGrpSpPr>
            <a:grpSpLocks/>
          </p:cNvGrpSpPr>
          <p:nvPr/>
        </p:nvGrpSpPr>
        <p:grpSpPr bwMode="auto">
          <a:xfrm>
            <a:off x="7707395" y="4551854"/>
            <a:ext cx="354740" cy="534865"/>
            <a:chOff x="4140" y="429"/>
            <a:chExt cx="1425" cy="2396"/>
          </a:xfrm>
        </p:grpSpPr>
        <p:sp>
          <p:nvSpPr>
            <p:cNvPr id="5647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7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7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4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39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2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1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42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82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0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8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8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58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6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8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2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3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4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55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6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450" name="Group 44"/>
          <p:cNvGrpSpPr>
            <a:grpSpLocks/>
          </p:cNvGrpSpPr>
          <p:nvPr/>
        </p:nvGrpSpPr>
        <p:grpSpPr bwMode="auto">
          <a:xfrm>
            <a:off x="7190928" y="2171180"/>
            <a:ext cx="873545" cy="670537"/>
            <a:chOff x="-44" y="1473"/>
            <a:chExt cx="981" cy="1105"/>
          </a:xfrm>
        </p:grpSpPr>
        <p:pic>
          <p:nvPicPr>
            <p:cNvPr id="564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451" name="Group 44"/>
          <p:cNvGrpSpPr>
            <a:grpSpLocks/>
          </p:cNvGrpSpPr>
          <p:nvPr/>
        </p:nvGrpSpPr>
        <p:grpSpPr bwMode="auto">
          <a:xfrm>
            <a:off x="6034088" y="2572384"/>
            <a:ext cx="873545" cy="670537"/>
            <a:chOff x="-44" y="1473"/>
            <a:chExt cx="981" cy="1105"/>
          </a:xfrm>
        </p:grpSpPr>
        <p:pic>
          <p:nvPicPr>
            <p:cNvPr id="564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3" name="Line 272"/>
          <p:cNvSpPr>
            <a:spLocks noChangeShapeType="1"/>
          </p:cNvSpPr>
          <p:nvPr/>
        </p:nvSpPr>
        <p:spPr bwMode="auto">
          <a:xfrm>
            <a:off x="6689725" y="3170238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4" name="Line 272"/>
          <p:cNvSpPr>
            <a:spLocks noChangeShapeType="1"/>
          </p:cNvSpPr>
          <p:nvPr/>
        </p:nvSpPr>
        <p:spPr bwMode="auto">
          <a:xfrm flipH="1">
            <a:off x="6897688" y="3975100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1" name="Line 252"/>
          <p:cNvSpPr>
            <a:spLocks noChangeShapeType="1"/>
          </p:cNvSpPr>
          <p:nvPr/>
        </p:nvSpPr>
        <p:spPr bwMode="auto">
          <a:xfrm flipV="1">
            <a:off x="3033713" y="2732088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" name="Line 254"/>
          <p:cNvSpPr>
            <a:spLocks noChangeShapeType="1"/>
          </p:cNvSpPr>
          <p:nvPr/>
        </p:nvSpPr>
        <p:spPr bwMode="auto">
          <a:xfrm flipV="1">
            <a:off x="3354388" y="361156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3" name="Line 255"/>
          <p:cNvSpPr>
            <a:spLocks noChangeShapeType="1"/>
          </p:cNvSpPr>
          <p:nvPr/>
        </p:nvSpPr>
        <p:spPr bwMode="auto">
          <a:xfrm flipV="1">
            <a:off x="4175125" y="3595688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4" name="Line 256"/>
          <p:cNvSpPr>
            <a:spLocks noChangeShapeType="1"/>
          </p:cNvSpPr>
          <p:nvPr/>
        </p:nvSpPr>
        <p:spPr bwMode="auto">
          <a:xfrm flipV="1">
            <a:off x="2847975" y="5162550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5" name="Line 271"/>
          <p:cNvSpPr>
            <a:spLocks noChangeShapeType="1"/>
          </p:cNvSpPr>
          <p:nvPr/>
        </p:nvSpPr>
        <p:spPr bwMode="auto">
          <a:xfrm flipV="1">
            <a:off x="2055726" y="5171156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6" name="Line 272"/>
          <p:cNvSpPr>
            <a:spLocks noChangeShapeType="1"/>
          </p:cNvSpPr>
          <p:nvPr/>
        </p:nvSpPr>
        <p:spPr bwMode="auto">
          <a:xfrm>
            <a:off x="3151188" y="4002088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370046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372" name="Group 906"/>
          <p:cNvGrpSpPr>
            <a:grpSpLocks/>
          </p:cNvGrpSpPr>
          <p:nvPr/>
        </p:nvGrpSpPr>
        <p:grpSpPr bwMode="auto">
          <a:xfrm>
            <a:off x="3494170" y="4570904"/>
            <a:ext cx="354740" cy="534865"/>
            <a:chOff x="4140" y="429"/>
            <a:chExt cx="1425" cy="2396"/>
          </a:xfrm>
        </p:grpSpPr>
        <p:sp>
          <p:nvSpPr>
            <p:cNvPr id="5639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39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2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7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0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9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0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8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0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0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4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0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1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1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3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4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373" name="Group 44"/>
          <p:cNvGrpSpPr>
            <a:grpSpLocks/>
          </p:cNvGrpSpPr>
          <p:nvPr/>
        </p:nvGrpSpPr>
        <p:grpSpPr bwMode="auto">
          <a:xfrm>
            <a:off x="2977703" y="2190230"/>
            <a:ext cx="873545" cy="670537"/>
            <a:chOff x="-44" y="1473"/>
            <a:chExt cx="981" cy="1105"/>
          </a:xfrm>
        </p:grpSpPr>
        <p:pic>
          <p:nvPicPr>
            <p:cNvPr id="56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74" name="Group 44"/>
          <p:cNvGrpSpPr>
            <a:grpSpLocks/>
          </p:cNvGrpSpPr>
          <p:nvPr/>
        </p:nvGrpSpPr>
        <p:grpSpPr bwMode="auto">
          <a:xfrm>
            <a:off x="1820863" y="2591434"/>
            <a:ext cx="873545" cy="670537"/>
            <a:chOff x="-44" y="1473"/>
            <a:chExt cx="981" cy="1105"/>
          </a:xfrm>
        </p:grpSpPr>
        <p:pic>
          <p:nvPicPr>
            <p:cNvPr id="56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1" name="Line 272"/>
          <p:cNvSpPr>
            <a:spLocks noChangeShapeType="1"/>
          </p:cNvSpPr>
          <p:nvPr/>
        </p:nvSpPr>
        <p:spPr bwMode="auto">
          <a:xfrm>
            <a:off x="2476500" y="3189288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2" name="Line 272"/>
          <p:cNvSpPr>
            <a:spLocks noChangeShapeType="1"/>
          </p:cNvSpPr>
          <p:nvPr/>
        </p:nvSpPr>
        <p:spPr bwMode="auto">
          <a:xfrm flipH="1">
            <a:off x="2684463" y="3994150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56323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767101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2888"/>
            <a:ext cx="4827588" cy="9017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SNMP protocol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067" y="1156453"/>
            <a:ext cx="7772400" cy="6032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/>
              <a:t>Two ways to convey MIB info, commands:</a:t>
            </a:r>
            <a:endParaRPr lang="en-US" dirty="0" smtClean="0"/>
          </a:p>
        </p:txBody>
      </p:sp>
      <p:grpSp>
        <p:nvGrpSpPr>
          <p:cNvPr id="56328" name="Group 84"/>
          <p:cNvGrpSpPr>
            <a:grpSpLocks/>
          </p:cNvGrpSpPr>
          <p:nvPr/>
        </p:nvGrpSpPr>
        <p:grpSpPr bwMode="auto">
          <a:xfrm>
            <a:off x="925513" y="4475163"/>
            <a:ext cx="1704975" cy="627062"/>
            <a:chOff x="1189" y="3477"/>
            <a:chExt cx="1074" cy="395"/>
          </a:xfrm>
        </p:grpSpPr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agent</a:t>
              </a: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60" name="Group 47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08" name="Rectangle 48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09" name="Text Box 49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1322388" y="5259388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/>
                <a:cs typeface="Arial"/>
              </a:rPr>
              <a:t>managed device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6330" name="Group 83"/>
          <p:cNvGrpSpPr>
            <a:grpSpLocks/>
          </p:cNvGrpSpPr>
          <p:nvPr/>
        </p:nvGrpSpPr>
        <p:grpSpPr bwMode="auto">
          <a:xfrm>
            <a:off x="839788" y="2232025"/>
            <a:ext cx="1941512" cy="646113"/>
            <a:chOff x="728" y="1420"/>
            <a:chExt cx="1223" cy="407"/>
          </a:xfrm>
        </p:grpSpPr>
        <p:sp>
          <p:nvSpPr>
            <p:cNvPr id="66637" name="Oval 77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38" name="Text Box 78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entity</a:t>
              </a: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6331" name="Group 119"/>
          <p:cNvGrpSpPr>
            <a:grpSpLocks/>
          </p:cNvGrpSpPr>
          <p:nvPr/>
        </p:nvGrpSpPr>
        <p:grpSpPr bwMode="auto">
          <a:xfrm>
            <a:off x="5064125" y="4448175"/>
            <a:ext cx="1704975" cy="627063"/>
            <a:chOff x="1189" y="3477"/>
            <a:chExt cx="1074" cy="395"/>
          </a:xfrm>
        </p:grpSpPr>
        <p:sp>
          <p:nvSpPr>
            <p:cNvPr id="66680" name="Oval 120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1" name="Text Box 121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agent</a:t>
              </a: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53" name="Group 122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83" name="Rectangle 123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84" name="Text Box 124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85" name="Text Box 125"/>
          <p:cNvSpPr txBox="1">
            <a:spLocks noChangeArrowheads="1"/>
          </p:cNvSpPr>
          <p:nvPr/>
        </p:nvSpPr>
        <p:spPr bwMode="auto">
          <a:xfrm>
            <a:off x="5461000" y="5232400"/>
            <a:ext cx="18780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/>
                <a:cs typeface="Arial"/>
              </a:rPr>
              <a:t>managed device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6333" name="Group 127"/>
          <p:cNvGrpSpPr>
            <a:grpSpLocks/>
          </p:cNvGrpSpPr>
          <p:nvPr/>
        </p:nvGrpSpPr>
        <p:grpSpPr bwMode="auto">
          <a:xfrm>
            <a:off x="4978400" y="2205038"/>
            <a:ext cx="1941513" cy="646112"/>
            <a:chOff x="728" y="1420"/>
            <a:chExt cx="1223" cy="407"/>
          </a:xfrm>
        </p:grpSpPr>
        <p:sp>
          <p:nvSpPr>
            <p:cNvPr id="66688" name="Oval 128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9" name="Text Box 129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entity</a:t>
              </a: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186363" y="2870200"/>
            <a:ext cx="2455681" cy="1538288"/>
            <a:chOff x="5186363" y="2870200"/>
            <a:chExt cx="2455681" cy="1538288"/>
          </a:xfrm>
        </p:grpSpPr>
        <p:sp>
          <p:nvSpPr>
            <p:cNvPr id="66705" name="Freeform 145"/>
            <p:cNvSpPr>
              <a:spLocks/>
            </p:cNvSpPr>
            <p:nvPr/>
          </p:nvSpPr>
          <p:spPr bwMode="auto">
            <a:xfrm>
              <a:off x="5784850" y="2870200"/>
              <a:ext cx="74613" cy="1538288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6" name="Rectangle 146"/>
            <p:cNvSpPr>
              <a:spLocks noChangeArrowheads="1"/>
            </p:cNvSpPr>
            <p:nvPr/>
          </p:nvSpPr>
          <p:spPr bwMode="auto">
            <a:xfrm>
              <a:off x="5186363" y="3503613"/>
              <a:ext cx="1693862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7" name="Text Box 147"/>
            <p:cNvSpPr txBox="1">
              <a:spLocks noChangeArrowheads="1"/>
            </p:cNvSpPr>
            <p:nvPr/>
          </p:nvSpPr>
          <p:spPr bwMode="auto">
            <a:xfrm>
              <a:off x="5384619" y="3466849"/>
              <a:ext cx="2257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trap </a:t>
              </a:r>
              <a:r>
                <a:rPr lang="en-US" dirty="0" err="1">
                  <a:solidFill>
                    <a:srgbClr val="CC0000"/>
                  </a:solidFill>
                  <a:latin typeface="Arial"/>
                  <a:cs typeface="Arial"/>
                </a:rPr>
                <a:t>msg</a:t>
              </a:r>
              <a:endParaRPr lang="en-US" dirty="0">
                <a:solidFill>
                  <a:srgbClr val="CC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1939" y="2786063"/>
            <a:ext cx="1601788" cy="1657350"/>
            <a:chOff x="419102" y="2801938"/>
            <a:chExt cx="1601788" cy="1657350"/>
          </a:xfrm>
        </p:grpSpPr>
        <p:sp>
          <p:nvSpPr>
            <p:cNvPr id="66635" name="Freeform 75"/>
            <p:cNvSpPr>
              <a:spLocks/>
            </p:cNvSpPr>
            <p:nvPr/>
          </p:nvSpPr>
          <p:spPr bwMode="auto">
            <a:xfrm>
              <a:off x="1143001" y="2801938"/>
              <a:ext cx="1587" cy="16573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43" name="Group 148"/>
            <p:cNvGrpSpPr>
              <a:grpSpLocks/>
            </p:cNvGrpSpPr>
            <p:nvPr/>
          </p:nvGrpSpPr>
          <p:grpSpPr bwMode="auto">
            <a:xfrm>
              <a:off x="419102" y="3213100"/>
              <a:ext cx="1601788" cy="457200"/>
              <a:chOff x="3657" y="439"/>
              <a:chExt cx="1009" cy="288"/>
            </a:xfrm>
          </p:grpSpPr>
          <p:sp>
            <p:nvSpPr>
              <p:cNvPr id="66647" name="Rectangle 87"/>
              <p:cNvSpPr>
                <a:spLocks noChangeArrowheads="1"/>
              </p:cNvSpPr>
              <p:nvPr/>
            </p:nvSpPr>
            <p:spPr bwMode="auto">
              <a:xfrm>
                <a:off x="3657" y="446"/>
                <a:ext cx="844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46" name="Text Box 86"/>
              <p:cNvSpPr txBox="1">
                <a:spLocks noChangeArrowheads="1"/>
              </p:cNvSpPr>
              <p:nvPr/>
            </p:nvSpPr>
            <p:spPr bwMode="auto">
              <a:xfrm>
                <a:off x="3750" y="439"/>
                <a:ext cx="9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Arial"/>
                    <a:cs typeface="Arial"/>
                  </a:rPr>
                  <a:t>request</a:t>
                </a:r>
              </a:p>
            </p:txBody>
          </p:sp>
        </p:grpSp>
      </p:grpSp>
      <p:sp>
        <p:nvSpPr>
          <p:cNvPr id="66709" name="Text Box 149"/>
          <p:cNvSpPr txBox="1">
            <a:spLocks noChangeArrowheads="1"/>
          </p:cNvSpPr>
          <p:nvPr/>
        </p:nvSpPr>
        <p:spPr bwMode="auto">
          <a:xfrm>
            <a:off x="1687596" y="6047457"/>
            <a:ext cx="2609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request/response mode</a:t>
            </a:r>
          </a:p>
        </p:txBody>
      </p:sp>
      <p:sp>
        <p:nvSpPr>
          <p:cNvPr id="66710" name="Text Box 150"/>
          <p:cNvSpPr txBox="1">
            <a:spLocks noChangeArrowheads="1"/>
          </p:cNvSpPr>
          <p:nvPr/>
        </p:nvSpPr>
        <p:spPr bwMode="auto">
          <a:xfrm>
            <a:off x="6735512" y="6035674"/>
            <a:ext cx="1223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trap mode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84263" y="2936875"/>
            <a:ext cx="2383238" cy="1466850"/>
            <a:chOff x="9064738" y="1353594"/>
            <a:chExt cx="2383238" cy="1466850"/>
          </a:xfrm>
        </p:grpSpPr>
        <p:sp>
          <p:nvSpPr>
            <p:cNvPr id="66649" name="Freeform 89"/>
            <p:cNvSpPr>
              <a:spLocks/>
            </p:cNvSpPr>
            <p:nvPr/>
          </p:nvSpPr>
          <p:spPr bwMode="auto">
            <a:xfrm>
              <a:off x="9820388" y="1353594"/>
              <a:ext cx="74612" cy="14668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1" name="Rectangle 91"/>
            <p:cNvSpPr>
              <a:spLocks noChangeArrowheads="1"/>
            </p:cNvSpPr>
            <p:nvPr/>
          </p:nvSpPr>
          <p:spPr bwMode="auto">
            <a:xfrm>
              <a:off x="9064738" y="2155282"/>
              <a:ext cx="1422400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2" name="Text Box 92"/>
            <p:cNvSpPr txBox="1">
              <a:spLocks noChangeArrowheads="1"/>
            </p:cNvSpPr>
            <p:nvPr/>
          </p:nvSpPr>
          <p:spPr bwMode="auto">
            <a:xfrm>
              <a:off x="9190551" y="2152272"/>
              <a:ext cx="2257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2365660" y="4961649"/>
            <a:ext cx="687402" cy="404025"/>
            <a:chOff x="1871277" y="1576300"/>
            <a:chExt cx="1128371" cy="437861"/>
          </a:xfrm>
        </p:grpSpPr>
        <p:sp>
          <p:nvSpPr>
            <p:cNvPr id="199" name="Oval 19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Oval 20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1" name="Straight Connector 220"/>
            <p:cNvCxnSpPr>
              <a:endCxn id="20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327"/>
          <p:cNvGrpSpPr>
            <a:grpSpLocks/>
          </p:cNvGrpSpPr>
          <p:nvPr/>
        </p:nvGrpSpPr>
        <p:grpSpPr bwMode="auto">
          <a:xfrm>
            <a:off x="3534062" y="3389522"/>
            <a:ext cx="687402" cy="404025"/>
            <a:chOff x="1871277" y="1576300"/>
            <a:chExt cx="1128371" cy="437861"/>
          </a:xfrm>
        </p:grpSpPr>
        <p:sp>
          <p:nvSpPr>
            <p:cNvPr id="230" name="Oval 229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3" name="Freeform 232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Freeform 234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Freeform 235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Freeform 23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0" name="Straight Connector 239"/>
            <p:cNvCxnSpPr>
              <a:endCxn id="23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327"/>
          <p:cNvGrpSpPr>
            <a:grpSpLocks/>
          </p:cNvGrpSpPr>
          <p:nvPr/>
        </p:nvGrpSpPr>
        <p:grpSpPr bwMode="auto">
          <a:xfrm>
            <a:off x="7670251" y="3394869"/>
            <a:ext cx="687402" cy="404025"/>
            <a:chOff x="1871277" y="1576300"/>
            <a:chExt cx="1128371" cy="437861"/>
          </a:xfrm>
        </p:grpSpPr>
        <p:sp>
          <p:nvSpPr>
            <p:cNvPr id="245" name="Oval 244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Freeform 24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0" name="Freeform 269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" name="Freeform 270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8" name="Freeform 27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9" name="Straight Connector 278"/>
            <p:cNvCxnSpPr>
              <a:endCxn id="248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327"/>
          <p:cNvGrpSpPr>
            <a:grpSpLocks/>
          </p:cNvGrpSpPr>
          <p:nvPr/>
        </p:nvGrpSpPr>
        <p:grpSpPr bwMode="auto">
          <a:xfrm>
            <a:off x="6525914" y="4937584"/>
            <a:ext cx="687402" cy="404025"/>
            <a:chOff x="1871277" y="1576300"/>
            <a:chExt cx="1128371" cy="437861"/>
          </a:xfrm>
        </p:grpSpPr>
        <p:sp>
          <p:nvSpPr>
            <p:cNvPr id="282" name="Oval 281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Freeform 28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" name="Freeform 28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7" name="Freeform 286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8" name="Freeform 28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9" name="Straight Connector 288"/>
            <p:cNvCxnSpPr>
              <a:endCxn id="28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2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45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P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er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-router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 </a:t>
            </a:r>
            <a:r>
              <a:rPr lang="en-US" sz="2400" dirty="0"/>
              <a:t>routing algorithm </a:t>
            </a:r>
            <a:r>
              <a:rPr lang="en-US" sz="2400" dirty="0" smtClean="0"/>
              <a:t>components </a:t>
            </a:r>
            <a:r>
              <a:rPr lang="en-US" sz="2400" i="1" dirty="0" smtClean="0">
                <a:solidFill>
                  <a:srgbClr val="000090"/>
                </a:solidFill>
              </a:rPr>
              <a:t>in each and every router </a:t>
            </a:r>
            <a:r>
              <a:rPr lang="en-US" sz="2400" dirty="0" smtClean="0"/>
              <a:t>interact with each other in control plane to compute forwarding tables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866696"/>
            <a:ext cx="4165600" cy="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18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smtClean="0">
                <a:cs typeface="+mj-cs"/>
              </a:rPr>
              <a:t>Set </a:t>
            </a:r>
            <a:r>
              <a:rPr lang="en-US" sz="4000" dirty="0" smtClean="0">
                <a:cs typeface="+mj-cs"/>
              </a:rPr>
              <a:t>5: </a:t>
            </a:r>
            <a:r>
              <a:rPr lang="en-US" sz="3600" dirty="0" smtClean="0">
                <a:cs typeface="+mj-cs"/>
              </a:rPr>
              <a:t>summary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347" y="1199153"/>
            <a:ext cx="8503653" cy="368032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we’ve learned a lot!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</a:t>
            </a:r>
            <a:r>
              <a:rPr lang="en-US" dirty="0" smtClean="0">
                <a:cs typeface="Gill Sans MT"/>
              </a:rPr>
              <a:t>)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traditional routing algorithms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implementation in Internet: OSPF, BGP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SDN controllers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implementation in practice: ODL, ONOS</a:t>
            </a:r>
          </a:p>
          <a:p>
            <a:pPr>
              <a:defRPr/>
            </a:pPr>
            <a:r>
              <a:rPr lang="en-US" dirty="0"/>
              <a:t>Internet Control Message </a:t>
            </a:r>
            <a:r>
              <a:rPr lang="en-US" dirty="0" smtClean="0"/>
              <a:t>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99"/>
                </a:solidFill>
              </a:rPr>
              <a:t>next stop:  link layer!</a:t>
            </a:r>
            <a:endParaRPr lang="en-US" sz="2800" i="1" dirty="0">
              <a:solidFill>
                <a:srgbClr val="00009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5370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L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ogically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centralized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A distinct</a:t>
            </a:r>
            <a:r>
              <a:rPr lang="en-US" dirty="0"/>
              <a:t> </a:t>
            </a:r>
            <a:r>
              <a:rPr lang="en-US" dirty="0" smtClean="0"/>
              <a:t>(typically remote) controller </a:t>
            </a:r>
            <a:r>
              <a:rPr lang="en-US" dirty="0"/>
              <a:t>interacts with local control agents (</a:t>
            </a:r>
            <a:r>
              <a:rPr lang="en-US" dirty="0" smtClean="0"/>
              <a:t>CAs) in routers to compute forwarding tables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5.3 intra</a:t>
            </a:r>
            <a:r>
              <a:rPr lang="en-US" sz="2400" dirty="0"/>
              <a:t>-AS </a:t>
            </a:r>
            <a:r>
              <a:rPr lang="en-US" sz="2400" dirty="0" smtClean="0"/>
              <a:t>routing </a:t>
            </a:r>
            <a:r>
              <a:rPr lang="en-US" sz="2400" dirty="0"/>
              <a:t>in the Internet: </a:t>
            </a:r>
            <a:r>
              <a:rPr lang="en-US" sz="2400" dirty="0" smtClean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5.4 routing among </a:t>
            </a:r>
            <a:r>
              <a:rPr lang="en-US" sz="2400" dirty="0"/>
              <a:t>the ISPs: B</a:t>
            </a:r>
            <a:r>
              <a:rPr lang="en-US" sz="2400" dirty="0" smtClean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 smtClean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 smtClean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 smtClean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Set 5: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Routing</a:t>
            </a:r>
            <a:r>
              <a:rPr lang="en-US" altLang="ja-JP" sz="4000" dirty="0" smtClean="0">
                <a:latin typeface="Gill Sans MT" charset="0"/>
              </a:rPr>
              <a:t>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261" y="1363819"/>
            <a:ext cx="7353300" cy="427460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Routing </a:t>
            </a:r>
            <a:r>
              <a:rPr lang="en-US" sz="3200" i="1" dirty="0">
                <a:solidFill>
                  <a:srgbClr val="CC0000"/>
                </a:solidFill>
                <a:cs typeface="+mn-cs"/>
              </a:rPr>
              <a:t>p</a:t>
            </a:r>
            <a:r>
              <a:rPr lang="en-US" sz="3200" i="1" dirty="0" smtClean="0">
                <a:solidFill>
                  <a:srgbClr val="CC0000"/>
                </a:solidFill>
                <a:cs typeface="+mn-cs"/>
              </a:rPr>
              <a:t>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 smtClean="0"/>
              <a:t>“good” paths </a:t>
            </a:r>
            <a:r>
              <a:rPr lang="en-US" dirty="0"/>
              <a:t>(equivalently, routes), from </a:t>
            </a:r>
            <a:r>
              <a:rPr lang="en-US" dirty="0" smtClean="0"/>
              <a:t>sending hosts </a:t>
            </a:r>
            <a:r>
              <a:rPr lang="en-US" dirty="0"/>
              <a:t>to </a:t>
            </a:r>
            <a:r>
              <a:rPr lang="en-US" dirty="0" smtClean="0"/>
              <a:t>receiving host, </a:t>
            </a:r>
            <a:r>
              <a:rPr lang="en-US" dirty="0"/>
              <a:t>through </a:t>
            </a:r>
            <a:r>
              <a:rPr lang="en-US" dirty="0" smtClean="0"/>
              <a:t>network of routers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cs typeface="+mn-cs"/>
              </a:rPr>
              <a:t>path: sequence of routers, packets will traverse in going from given initial source host to given final destination host</a:t>
            </a:r>
            <a:endParaRPr lang="en-US" dirty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“good”: least “cost”, “fastest”, “least congested”</a:t>
            </a:r>
            <a:endParaRPr lang="en-US" sz="2400" dirty="0" smtClean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routing: a “top-10” networking challenge!</a:t>
            </a:r>
            <a:endParaRPr lang="en-US" sz="3200" dirty="0">
              <a:cs typeface="+mn-cs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4"/>
            <a:ext cx="6924508" cy="2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graph: G = (N,E)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N = set of routers = { u, v, w, x, y, z }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Graph abstraction of the network</a:t>
            </a:r>
            <a:endParaRPr lang="en-US" sz="4000" dirty="0">
              <a:cs typeface="+mj-cs"/>
            </a:endParaRPr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/>
              <a:t>aside:</a:t>
            </a:r>
            <a:r>
              <a:rPr lang="en-US" sz="1800" dirty="0"/>
              <a:t> graph abstraction is useful in other network contexts, e.g., </a:t>
            </a:r>
          </a:p>
          <a:p>
            <a:r>
              <a:rPr lang="en-US" sz="1800" dirty="0"/>
              <a:t>P2P, where </a:t>
            </a:r>
            <a:r>
              <a:rPr lang="en-US" sz="1800" i="1" dirty="0"/>
              <a:t>N</a:t>
            </a:r>
            <a:r>
              <a:rPr lang="en-US" sz="1800" dirty="0"/>
              <a:t> is set of peers and </a:t>
            </a:r>
            <a:r>
              <a:rPr lang="en-US" sz="1800" i="1" dirty="0"/>
              <a:t>E</a:t>
            </a:r>
            <a:r>
              <a:rPr lang="en-US" sz="1800" dirty="0"/>
              <a:t> is set of TCP connections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17172</TotalTime>
  <Words>3995</Words>
  <Application>Microsoft Office PowerPoint</Application>
  <PresentationFormat>On-screen Show (4:3)</PresentationFormat>
  <Paragraphs>1033</Paragraphs>
  <Slides>50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ＭＳ Ｐゴシック</vt:lpstr>
      <vt:lpstr>ＭＳ Ｐゴシック</vt:lpstr>
      <vt:lpstr>Arial</vt:lpstr>
      <vt:lpstr>Calibri</vt:lpstr>
      <vt:lpstr>Comic Sans MS</vt:lpstr>
      <vt:lpstr>Gill Sans</vt:lpstr>
      <vt:lpstr>Gill Sans MT</vt:lpstr>
      <vt:lpstr>MS Mincho</vt:lpstr>
      <vt:lpstr>Symbol</vt:lpstr>
      <vt:lpstr>Tahoma</vt:lpstr>
      <vt:lpstr>Times New Roman</vt:lpstr>
      <vt:lpstr>Wingdings</vt:lpstr>
      <vt:lpstr>ZapfDingbats</vt:lpstr>
      <vt:lpstr>Default Design</vt:lpstr>
      <vt:lpstr>Clip</vt:lpstr>
      <vt:lpstr>PowerPoint Presentation</vt:lpstr>
      <vt:lpstr>Set 5: network layer control plane</vt:lpstr>
      <vt:lpstr>PowerPoint Presentation</vt:lpstr>
      <vt:lpstr>Network-layer functions</vt:lpstr>
      <vt:lpstr>PowerPoint Presentation</vt:lpstr>
      <vt:lpstr>PowerPoint Presentation</vt:lpstr>
      <vt:lpstr>PowerPoint Presentation</vt:lpstr>
      <vt:lpstr>Routing protocols</vt:lpstr>
      <vt:lpstr>Graph abstraction of the network</vt:lpstr>
      <vt:lpstr>Graph abstraction: costs</vt:lpstr>
      <vt:lpstr>Routing algorithm classification</vt:lpstr>
      <vt:lpstr>PowerPoint Presentation</vt:lpstr>
      <vt:lpstr>A link-state routing algorithm</vt:lpstr>
      <vt:lpstr>Dijkstra’s algorithm</vt:lpstr>
      <vt:lpstr>Dijkstra’s algorithm</vt:lpstr>
      <vt:lpstr>PowerPoint Presentation</vt:lpstr>
      <vt:lpstr>Distance vector algorithm </vt:lpstr>
      <vt:lpstr>Bellman-Ford example </vt:lpstr>
      <vt:lpstr>PowerPoint Presentation</vt:lpstr>
      <vt:lpstr>PowerPoint Presentation</vt:lpstr>
      <vt:lpstr>PowerPoint Presentation</vt:lpstr>
      <vt:lpstr>Making routing scalable</vt:lpstr>
      <vt:lpstr>Internet approach to scalable routing</vt:lpstr>
      <vt:lpstr>Interconnected ASes</vt:lpstr>
      <vt:lpstr>Inter-AS tasks</vt:lpstr>
      <vt:lpstr>Intra-AS Routing</vt:lpstr>
      <vt:lpstr>OSPF (Open Shortest Path First)</vt:lpstr>
      <vt:lpstr>OSPF “advanced” features</vt:lpstr>
      <vt:lpstr>PowerPoint Presentation</vt:lpstr>
      <vt:lpstr>Internet inter-AS routing: BGP</vt:lpstr>
      <vt:lpstr>eBGP, iBGP connections</vt:lpstr>
      <vt:lpstr>BGP messages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Analogy: mainframe to PC evolution*</vt:lpstr>
      <vt:lpstr>Traffic engineering: difficult traditional routing</vt:lpstr>
      <vt:lpstr>Traffic engineering: difficult</vt:lpstr>
      <vt:lpstr>Traffic engineering: difficult</vt:lpstr>
      <vt:lpstr>PowerPoint Presentation</vt:lpstr>
      <vt:lpstr>PowerPoint Presentation</vt:lpstr>
      <vt:lpstr>ICMP: internet control message protocol</vt:lpstr>
      <vt:lpstr>Traceroute and ICMP</vt:lpstr>
      <vt:lpstr>PowerPoint Presentation</vt:lpstr>
      <vt:lpstr>What is network management?</vt:lpstr>
      <vt:lpstr>Infrastructure for network management</vt:lpstr>
      <vt:lpstr>SNMP protocol</vt:lpstr>
      <vt:lpstr>Set 5: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Barsoum, Ayad</cp:lastModifiedBy>
  <cp:revision>549</cp:revision>
  <dcterms:created xsi:type="dcterms:W3CDTF">1999-10-08T19:08:27Z</dcterms:created>
  <dcterms:modified xsi:type="dcterms:W3CDTF">2023-01-10T15:36:19Z</dcterms:modified>
</cp:coreProperties>
</file>