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875" r:id="rId14"/>
    <p:sldId id="876" r:id="rId15"/>
    <p:sldId id="877" r:id="rId16"/>
    <p:sldId id="878" r:id="rId17"/>
    <p:sldId id="879" r:id="rId18"/>
    <p:sldId id="880" r:id="rId19"/>
    <p:sldId id="881" r:id="rId20"/>
    <p:sldId id="793" r:id="rId21"/>
    <p:sldId id="794" r:id="rId22"/>
    <p:sldId id="795" r:id="rId23"/>
    <p:sldId id="797" r:id="rId24"/>
    <p:sldId id="798" r:id="rId25"/>
    <p:sldId id="799" r:id="rId26"/>
    <p:sldId id="800" r:id="rId27"/>
    <p:sldId id="801" r:id="rId28"/>
    <p:sldId id="802" r:id="rId29"/>
    <p:sldId id="806" r:id="rId30"/>
    <p:sldId id="807" r:id="rId31"/>
    <p:sldId id="808" r:id="rId32"/>
    <p:sldId id="809" r:id="rId33"/>
    <p:sldId id="810" r:id="rId34"/>
    <p:sldId id="812" r:id="rId35"/>
    <p:sldId id="813" r:id="rId36"/>
    <p:sldId id="814" r:id="rId37"/>
    <p:sldId id="817" r:id="rId38"/>
    <p:sldId id="818" r:id="rId39"/>
    <p:sldId id="819" r:id="rId40"/>
    <p:sldId id="820" r:id="rId41"/>
    <p:sldId id="821" r:id="rId42"/>
    <p:sldId id="822" r:id="rId43"/>
    <p:sldId id="823" r:id="rId44"/>
    <p:sldId id="824" r:id="rId45"/>
    <p:sldId id="825" r:id="rId46"/>
    <p:sldId id="826" r:id="rId47"/>
    <p:sldId id="827" r:id="rId48"/>
    <p:sldId id="828" r:id="rId49"/>
    <p:sldId id="829" r:id="rId50"/>
    <p:sldId id="830" r:id="rId51"/>
    <p:sldId id="831" r:id="rId52"/>
    <p:sldId id="832" r:id="rId53"/>
    <p:sldId id="833" r:id="rId54"/>
    <p:sldId id="834" r:id="rId55"/>
    <p:sldId id="835" r:id="rId56"/>
    <p:sldId id="836" r:id="rId57"/>
    <p:sldId id="837" r:id="rId58"/>
    <p:sldId id="838" r:id="rId59"/>
    <p:sldId id="839" r:id="rId60"/>
    <p:sldId id="840" r:id="rId61"/>
    <p:sldId id="841" r:id="rId62"/>
    <p:sldId id="842" r:id="rId63"/>
    <p:sldId id="843" r:id="rId64"/>
    <p:sldId id="846" r:id="rId65"/>
    <p:sldId id="847" r:id="rId66"/>
    <p:sldId id="884" r:id="rId67"/>
    <p:sldId id="848" r:id="rId68"/>
    <p:sldId id="849" r:id="rId69"/>
    <p:sldId id="850" r:id="rId70"/>
    <p:sldId id="851" r:id="rId71"/>
    <p:sldId id="852" r:id="rId72"/>
    <p:sldId id="860" r:id="rId73"/>
    <p:sldId id="861" r:id="rId74"/>
    <p:sldId id="862" r:id="rId75"/>
    <p:sldId id="863" r:id="rId76"/>
    <p:sldId id="864" r:id="rId77"/>
    <p:sldId id="865" r:id="rId78"/>
    <p:sldId id="866" r:id="rId79"/>
    <p:sldId id="867" r:id="rId80"/>
    <p:sldId id="868" r:id="rId81"/>
    <p:sldId id="869" r:id="rId82"/>
    <p:sldId id="870" r:id="rId83"/>
    <p:sldId id="871" r:id="rId84"/>
    <p:sldId id="872" r:id="rId85"/>
    <p:sldId id="873" r:id="rId86"/>
    <p:sldId id="874" r:id="rId8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0000"/>
    <a:srgbClr val="FFFF00"/>
    <a:srgbClr val="DDDDDD"/>
    <a:srgbClr val="FFCCFF"/>
    <a:srgbClr val="FF0000"/>
    <a:srgbClr val="008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56" autoAdjust="0"/>
  </p:normalViewPr>
  <p:slideViewPr>
    <p:cSldViewPr snapToGrid="0">
      <p:cViewPr varScale="1">
        <p:scale>
          <a:sx n="102" d="100"/>
          <a:sy n="102" d="100"/>
        </p:scale>
        <p:origin x="18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3C97A68-011F-3241-A5A6-6EAD0C86B7D6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303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9B448-324E-F547-9651-770BB6BE014E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994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69BEC7-9E5C-604D-9916-AF2A74B9F274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72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153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628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866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272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084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18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246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19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444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5461FAE-6E72-474B-9891-F4008A428872}" type="slidenum">
              <a:rPr lang="en-US" i="0" smtClean="0">
                <a:latin typeface="Times New Roman" charset="0"/>
              </a:rPr>
              <a:pPr>
                <a:defRPr/>
              </a:pPr>
              <a:t>20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57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F9E464-6231-2A46-B6B9-94540F70FC6D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48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21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Gill Sans MT" charset="0"/>
              </a:rPr>
              <a:t>PPP: </a:t>
            </a:r>
            <a:r>
              <a:rPr lang="en-US" sz="8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point-to-point protocol</a:t>
            </a:r>
          </a:p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129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EB1B82-11B0-7E4D-8D78-B8E843132015}" type="slidenum">
              <a:rPr lang="en-US" i="0" smtClean="0">
                <a:latin typeface="Times New Roman" charset="0"/>
              </a:rPr>
              <a:pPr>
                <a:defRPr/>
              </a:pPr>
              <a:t>22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220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23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716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EA52E9-146D-8E49-BEC5-237E611F9B44}" type="slidenum">
              <a:rPr lang="en-US" i="0" smtClean="0">
                <a:latin typeface="Times New Roman" charset="0"/>
              </a:rPr>
              <a:pPr>
                <a:defRPr/>
              </a:pPr>
              <a:t>24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941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B7099E6-1531-3943-8BFA-88B507B11539}" type="slidenum">
              <a:rPr lang="en-US" i="0" smtClean="0">
                <a:latin typeface="Times New Roman" charset="0"/>
              </a:rPr>
              <a:pPr>
                <a:defRPr/>
              </a:pPr>
              <a:t>25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976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A9C1EC7-E903-DF46-A0F2-890A589B5677}" type="slidenum">
              <a:rPr lang="en-US" i="0" smtClean="0">
                <a:latin typeface="Times New Roman" charset="0"/>
              </a:rPr>
              <a:pPr>
                <a:defRPr/>
              </a:pPr>
              <a:t>26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338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69983E0-9854-FD4B-8953-2A3C8DAEAEAB}" type="slidenum">
              <a:rPr lang="en-US" i="0" smtClean="0">
                <a:latin typeface="Times New Roman" charset="0"/>
              </a:rPr>
              <a:pPr>
                <a:defRPr/>
              </a:pPr>
              <a:t>27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By retransmitting with probability p, we mean that the node effectively tosses a biased coin; the event heads corresponds to “retransmit,” which occurs with probability p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229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3A56F32-873F-4741-82C3-DC84FF9C65B1}" type="slidenum">
              <a:rPr lang="en-US" i="0" smtClean="0">
                <a:latin typeface="Times New Roman" charset="0"/>
              </a:rPr>
              <a:pPr>
                <a:defRPr/>
              </a:pPr>
              <a:t>28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C: Collision</a:t>
            </a:r>
          </a:p>
          <a:p>
            <a:pPr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E: Empty</a:t>
            </a:r>
          </a:p>
          <a:p>
            <a:pPr>
              <a:defRPr/>
            </a:pPr>
            <a:r>
              <a:rPr lang="en-US" sz="1200" kern="120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S: Single</a:t>
            </a:r>
          </a:p>
        </p:txBody>
      </p:sp>
    </p:spTree>
    <p:extLst>
      <p:ext uri="{BB962C8B-B14F-4D97-AF65-F5344CB8AC3E}">
        <p14:creationId xmlns:p14="http://schemas.microsoft.com/office/powerpoint/2010/main" val="1865721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29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806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30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30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033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9DADF4-4B2E-B644-9BDA-D41F6D2BAA32}" type="slidenum">
              <a:rPr lang="en-US" i="0" smtClean="0">
                <a:latin typeface="Times New Roman" charset="0"/>
              </a:rPr>
              <a:pPr>
                <a:defRPr/>
              </a:pPr>
              <a:t>31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227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32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525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1540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DE8D7C-8E55-264E-BB09-7996957FAD63}" type="slidenum">
              <a:rPr lang="en-US" i="0" smtClean="0">
                <a:latin typeface="Times New Roman" charset="0"/>
              </a:rPr>
              <a:pPr>
                <a:defRPr/>
              </a:pPr>
              <a:t>34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2300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35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6278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36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529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37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5807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5D8AFE1-5C1D-B844-AF97-3AD4EA9342E3}" type="slidenum">
              <a:rPr lang="en-US" i="0" smtClean="0">
                <a:latin typeface="Times New Roman" charset="0"/>
              </a:rPr>
              <a:pPr>
                <a:defRPr/>
              </a:pPr>
              <a:t>38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3162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C36F2B-1838-7D43-A1F0-2700684F567E}" type="slidenum">
              <a:rPr lang="en-US" i="0" smtClean="0">
                <a:latin typeface="Times New Roman" charset="0"/>
              </a:rPr>
              <a:pPr>
                <a:defRPr/>
              </a:pPr>
              <a:t>39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3115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93F18A6-DDE2-554F-A5B0-9BC3DAAE2CDF}" type="slidenum">
              <a:rPr lang="en-US" i="0" smtClean="0">
                <a:latin typeface="Times New Roman" charset="0"/>
              </a:rPr>
              <a:pPr>
                <a:defRPr/>
              </a:pPr>
              <a:t>40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866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F620C57-5F31-6443-8544-E81A27D767F3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Transportation modes (limousine, plane, and train)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5841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10934A6-469E-5846-AA37-F91A0F6B127C}" type="slidenum">
              <a:rPr lang="en-US" i="0" smtClean="0">
                <a:latin typeface="Times New Roman" charset="0"/>
              </a:rPr>
              <a:pPr>
                <a:defRPr/>
              </a:pPr>
              <a:t>41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5890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CCFCE89-56C3-414D-BFB3-B0D9ACE8FC6D}" type="slidenum">
              <a:rPr lang="en-US" i="0" smtClean="0">
                <a:latin typeface="Times New Roman" charset="0"/>
              </a:rPr>
              <a:pPr>
                <a:defRPr/>
              </a:pPr>
              <a:t>42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8244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BDDC76-7329-B84A-8E56-FF1317E0AB5F}" type="slidenum">
              <a:rPr lang="en-US" i="0" smtClean="0">
                <a:latin typeface="Times New Roman" charset="0"/>
              </a:rPr>
              <a:pPr>
                <a:defRPr/>
              </a:pPr>
              <a:t>43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236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87D3B6C-C169-0741-98AD-F565A816F2E9}" type="slidenum">
              <a:rPr lang="en-US" i="0" smtClean="0">
                <a:latin typeface="Times New Roman" charset="0"/>
              </a:rPr>
              <a:pPr>
                <a:defRPr/>
              </a:pPr>
              <a:t>44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sz="1200" kern="1200" dirty="0" smtClean="0">
              <a:solidFill>
                <a:schemeClr val="tx1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/>
              <a:t>Assume A knows B</a:t>
            </a:r>
            <a:r>
              <a:rPr lang="ja-JP" altLang="en-US" dirty="0" smtClean="0"/>
              <a:t>’</a:t>
            </a:r>
            <a:r>
              <a:rPr lang="en-US" dirty="0" smtClean="0"/>
              <a:t>s IP address. DNS is used to get the IP address of B </a:t>
            </a:r>
            <a:endParaRPr lang="en-US" sz="1200" kern="1200" dirty="0" smtClean="0">
              <a:solidFill>
                <a:schemeClr val="tx1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DHCP server  will send the address </a:t>
            </a:r>
            <a:r>
              <a:rPr lang="en-US" dirty="0" smtClean="0"/>
              <a:t>of first hop router and it MAC</a:t>
            </a:r>
            <a:r>
              <a:rPr lang="en-US" baseline="0" dirty="0" smtClean="0"/>
              <a:t> address when the node A asks for an IP address</a:t>
            </a:r>
            <a:endParaRPr lang="en-US" sz="1200" kern="1200" dirty="0" smtClean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438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C6E3BF-3995-EA4B-8E4D-B37DD4BAD334}" type="slidenum">
              <a:rPr lang="en-US" i="0" smtClean="0">
                <a:latin typeface="Times New Roman" charset="0"/>
              </a:rPr>
              <a:pPr>
                <a:defRPr/>
              </a:pPr>
              <a:t>45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1115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CA0556-2E55-7E49-9536-F0455F7DC450}" type="slidenum">
              <a:rPr lang="en-US" i="0" smtClean="0">
                <a:latin typeface="Times New Roman" charset="0"/>
              </a:rPr>
              <a:pPr>
                <a:defRPr/>
              </a:pPr>
              <a:t>46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4177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B62942-464A-BE4C-976A-09A7C59A25EA}" type="slidenum">
              <a:rPr lang="en-US" i="0" smtClean="0">
                <a:latin typeface="Times New Roman" charset="0"/>
              </a:rPr>
              <a:pPr>
                <a:defRPr/>
              </a:pPr>
              <a:t>47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0790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99BDC0E-1826-674A-906D-54708681E955}" type="slidenum">
              <a:rPr lang="en-US" i="0" smtClean="0">
                <a:latin typeface="Times New Roman" charset="0"/>
              </a:rPr>
              <a:pPr>
                <a:defRPr/>
              </a:pPr>
              <a:t>48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5236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CD8A2B-4DCF-D14C-840D-0D433CEF9CD4}" type="slidenum">
              <a:rPr lang="en-US" i="0" smtClean="0">
                <a:latin typeface="Times New Roman" charset="0"/>
              </a:rPr>
              <a:pPr>
                <a:defRPr/>
              </a:pPr>
              <a:t>49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8865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368E5B-3379-0245-93F9-05C5621CBCC5}" type="slidenum">
              <a:rPr lang="en-US" i="0" smtClean="0">
                <a:latin typeface="Times New Roman" charset="0"/>
              </a:rPr>
              <a:pPr>
                <a:defRPr/>
              </a:pPr>
              <a:t>50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843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8AA7049-8658-2C4B-A161-18F367F0585E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642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BF121E-9906-AC41-BFFB-85364A968541}" type="slidenum">
              <a:rPr lang="en-US" i="0" smtClean="0">
                <a:latin typeface="Times New Roman" charset="0"/>
              </a:rPr>
              <a:pPr>
                <a:defRPr/>
              </a:pPr>
              <a:t>51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Ethernet is a set of technologies and protocols that are used primarily in LANs. It was first standardized in 1980s by IEEE 802.3 standard. </a:t>
            </a:r>
          </a:p>
          <a:p>
            <a:pPr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IEEE 802.3 defines the physical layer and the medium access control (MAC) sub-layer of the data link layer for wired Ethernet networks.</a:t>
            </a:r>
            <a:endParaRPr lang="en-US" sz="1200" kern="1200" dirty="0" smtClean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555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C4DF883-D50D-014F-AA3F-58F969D03B5E}" type="slidenum">
              <a:rPr lang="en-US" i="0" smtClean="0">
                <a:latin typeface="Times New Roman" charset="0"/>
              </a:rPr>
              <a:pPr>
                <a:defRPr/>
              </a:pPr>
              <a:t>52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3039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53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7127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EFE8A98-A037-0E46-97CD-719E6DC48C9A}" type="slidenum">
              <a:rPr lang="en-US" i="0" smtClean="0">
                <a:latin typeface="Times New Roman" charset="0"/>
              </a:rPr>
              <a:pPr>
                <a:defRPr/>
              </a:pPr>
              <a:t>54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410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43D48F-8711-C346-AC55-69781208CC1B}" type="slidenum">
              <a:rPr lang="en-US" i="0" smtClean="0">
                <a:latin typeface="Times New Roman" charset="0"/>
              </a:rPr>
              <a:pPr>
                <a:defRPr/>
              </a:pPr>
              <a:t>55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6588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795F41B-3CEF-8149-ABBA-878664839912}" type="slidenum">
              <a:rPr lang="en-US" i="0" smtClean="0">
                <a:latin typeface="Times New Roman" charset="0"/>
              </a:rPr>
              <a:pPr>
                <a:defRPr/>
              </a:pPr>
              <a:t>56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8440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6954268-D528-7442-800B-9664DDD7601B}" type="slidenum">
              <a:rPr lang="en-US" i="0" smtClean="0">
                <a:latin typeface="Times New Roman" charset="0"/>
              </a:rPr>
              <a:pPr>
                <a:defRPr/>
              </a:pPr>
              <a:t>57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5389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433DD6-D70A-8E47-B310-554B6E789C8D}" type="slidenum">
              <a:rPr lang="en-US" i="0" smtClean="0">
                <a:latin typeface="Times New Roman" charset="0"/>
              </a:rPr>
              <a:pPr>
                <a:defRPr/>
              </a:pPr>
              <a:t>58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8333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33626DD-24C9-E94F-AE99-A71BBB1A5D74}" type="slidenum">
              <a:rPr lang="en-US" i="0" smtClean="0">
                <a:latin typeface="Times New Roman" charset="0"/>
              </a:rPr>
              <a:pPr>
                <a:defRPr/>
              </a:pPr>
              <a:t>59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5602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CC6F2D1-A888-7345-8BF4-5577B25D9EB8}" type="slidenum">
              <a:rPr lang="en-US" i="0" smtClean="0">
                <a:latin typeface="Times New Roman" charset="0"/>
              </a:rPr>
              <a:pPr>
                <a:defRPr/>
              </a:pPr>
              <a:t>60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119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DB44EAB-FE29-FA45-963B-6DA8F6A2E717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8011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99F814-C6BF-1141-85EA-78252609599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61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3721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6E67162-D420-CA40-8110-1AA35398323B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62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6224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4905453-E051-BC4D-8DD5-BD2AF7AD00B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63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4885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7CA331A-DC94-1B42-A2A9-C17C57FED14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64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403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0263EC-9FC8-3E46-A8F2-77E357E79E36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65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540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0263EC-9FC8-3E46-A8F2-77E357E79E36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66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20077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Suppose that some EE and CS faculty are housed in a separate building, where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they need network access, and they’d like to be part of their department’s VLAN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The trunk port belongs to all VLANs, and frames sent to any VLAN are forwarded over the trunk link to the other switch.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760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6EC43F-D216-5A49-9D19-ED7984D96B3C}" type="slidenum">
              <a:rPr lang="en-US" i="0" smtClean="0">
                <a:latin typeface="Times New Roman" charset="0"/>
              </a:rPr>
              <a:pPr>
                <a:defRPr/>
              </a:pPr>
              <a:t>72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6216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C815FD5-B57F-A44A-87F2-BF696E2DEF6E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73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In recent years, Internet companies such as Google, Microsoft, Facebook, and ­Amazon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have built massive data centers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9408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TOR Switch: Top of Rack 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49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B2606F-C1DD-AB42-91E2-4D2AE510B66F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While most of the link layer is implemented in hardware, part of the link layer is implemented in software.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The software components of the link layer implement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functionalities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such as assembling link-layer addressing information and activating the controller hardware.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On the receiving side, link-layer software responds to controller interrupts (e.g., due to the receipt of one or more frames), handling error conditions and passing a datagram up to the network layer.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30085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E4C2F5E-D93F-F644-8D11-49C71E81086F}" type="slidenum">
              <a:rPr lang="en-US" i="0" smtClean="0">
                <a:latin typeface="Times New Roman" charset="0"/>
              </a:rPr>
              <a:pPr>
                <a:defRPr/>
              </a:pPr>
              <a:t>76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810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DB61159-EE09-2745-B91D-BC465D8E6509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85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62541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BCB891A-1F10-6C4C-8EDC-2A2224A692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86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52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FBD828-11F8-6948-B056-D1F77BF7AC02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158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40C7D90-CF53-894C-BF5D-C9831E50B051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9AB7E571-4613-BD47-B8AF-E4769FE4B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D0626857-DD43-9D46-91D4-DEBFBA125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B3616EB6-F471-2047-976B-63D7811A0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10" Type="http://schemas.openxmlformats.org/officeDocument/2006/relationships/image" Target="../media/image15.png"/><Relationship Id="rId4" Type="http://schemas.openxmlformats.org/officeDocument/2006/relationships/image" Target="../media/image43.gif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4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1.png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8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3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9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9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image" Target="../media/image9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9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87.png"/><Relationship Id="rId4" Type="http://schemas.openxmlformats.org/officeDocument/2006/relationships/image" Target="../media/image9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Set 6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The Link Layer 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and LANs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07582" y="5906759"/>
            <a:ext cx="4303713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200" dirty="0"/>
          </a:p>
          <a:p>
            <a:r>
              <a:rPr lang="en-US" altLang="en-US" sz="1200" dirty="0"/>
              <a:t>     All material </a:t>
            </a:r>
            <a:r>
              <a:rPr lang="en-US" altLang="en-US" sz="1200" dirty="0" smtClean="0"/>
              <a:t>copyright</a:t>
            </a:r>
          </a:p>
          <a:p>
            <a:r>
              <a:rPr lang="en-US" altLang="en-US" sz="1200" dirty="0" smtClean="0"/>
              <a:t>     J.F Kurose and K.W. Ross, All Rights Reserved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6.2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 smtClean="0">
                <a:latin typeface="Gill Sans MT" charset="0"/>
                <a:cs typeface="+mn-cs"/>
              </a:rPr>
              <a:t> LANs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4475"/>
            <a:ext cx="7772400" cy="1016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Error detection</a:t>
            </a:r>
          </a:p>
        </p:txBody>
      </p:sp>
      <p:pic>
        <p:nvPicPr>
          <p:cNvPr id="60420" name="Picture 3" descr="521 Error Detecti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322638"/>
            <a:ext cx="56705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533400" y="1312863"/>
            <a:ext cx="8331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EDC= Error Detection and Correction bits (redundancy)</a:t>
            </a:r>
          </a:p>
          <a:p>
            <a:pPr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D    = Data protected by error checking, may include header fields </a:t>
            </a:r>
            <a:br>
              <a:rPr lang="en-US" sz="2000" i="0" dirty="0" smtClean="0">
                <a:latin typeface="Arial" charset="0"/>
                <a:cs typeface="+mn-cs"/>
              </a:rPr>
            </a:br>
            <a:endParaRPr lang="en-US" sz="2000" i="0" dirty="0" smtClean="0">
              <a:latin typeface="Arial" charset="0"/>
              <a:cs typeface="+mn-cs"/>
            </a:endParaRPr>
          </a:p>
          <a:p>
            <a:pPr>
              <a:buFontTx/>
              <a:buChar char="•"/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 Error detection not 100% reliable!</a:t>
            </a:r>
          </a:p>
          <a:p>
            <a:pPr lvl="1">
              <a:buFontTx/>
              <a:buChar char="•"/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 protocol may miss some errors, but rarely</a:t>
            </a:r>
          </a:p>
          <a:p>
            <a:pPr lvl="1">
              <a:buFontTx/>
              <a:buChar char="•"/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 larger EDC field yields better detection and correction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5384800" y="3916363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4773613" y="3873500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otherwise</a:t>
            </a:r>
          </a:p>
        </p:txBody>
      </p:sp>
      <p:pic>
        <p:nvPicPr>
          <p:cNvPr id="60424" name="Picture 7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971165"/>
            <a:ext cx="3737081" cy="1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366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85750"/>
            <a:ext cx="53340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Parity checking</a:t>
            </a:r>
          </a:p>
        </p:txBody>
      </p:sp>
      <p:pic>
        <p:nvPicPr>
          <p:cNvPr id="62469" name="Picture 3" descr="522 Single Bit Parity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727325"/>
            <a:ext cx="26098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61988" y="1416050"/>
            <a:ext cx="2819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+mn-cs"/>
              </a:rPr>
              <a:t>single bit parity:</a:t>
            </a:r>
            <a:r>
              <a:rPr lang="en-US" sz="2400" b="1" dirty="0" smtClean="0">
                <a:solidFill>
                  <a:srgbClr val="CC0000"/>
                </a:solidFill>
                <a:latin typeface="Arial" charset="0"/>
                <a:cs typeface="+mn-cs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detect single bit errors</a:t>
            </a:r>
          </a:p>
        </p:txBody>
      </p:sp>
      <p:pic>
        <p:nvPicPr>
          <p:cNvPr id="62471" name="Picture 5" descr="523 Double Bit Parity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2327275"/>
            <a:ext cx="3751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3825875" y="1409700"/>
            <a:ext cx="44842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+mn-cs"/>
              </a:rPr>
              <a:t>two-dimensional bit parity: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 detect and correct single bit errors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4572000" y="5338763"/>
            <a:ext cx="163513" cy="21113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6248400" y="5334000"/>
            <a:ext cx="147638" cy="2079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2475" name="TextBox 1"/>
          <p:cNvSpPr txBox="1">
            <a:spLocks noChangeArrowheads="1"/>
          </p:cNvSpPr>
          <p:nvPr/>
        </p:nvSpPr>
        <p:spPr bwMode="auto">
          <a:xfrm>
            <a:off x="4503738" y="524192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62476" name="TextBox 13"/>
          <p:cNvSpPr txBox="1">
            <a:spLocks noChangeArrowheads="1"/>
          </p:cNvSpPr>
          <p:nvPr/>
        </p:nvSpPr>
        <p:spPr bwMode="auto">
          <a:xfrm>
            <a:off x="6162675" y="5232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988" y="4384675"/>
            <a:ext cx="20669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2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Internet checksum </a:t>
            </a:r>
            <a:r>
              <a:rPr lang="en-US" sz="3600" dirty="0">
                <a:latin typeface="Gill Sans MT" charset="0"/>
                <a:cs typeface="+mj-cs"/>
              </a:rPr>
              <a:t>(review)</a:t>
            </a: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481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goal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:</a:t>
            </a:r>
            <a:r>
              <a:rPr lang="en-US" sz="2400" i="0" dirty="0">
                <a:latin typeface="Gill Sans MT" charset="0"/>
                <a:cs typeface="+mn-cs"/>
              </a:rPr>
              <a:t> detect </a:t>
            </a:r>
            <a:r>
              <a:rPr lang="ja-JP" altLang="en-US" sz="2400" i="0" dirty="0">
                <a:latin typeface="Gill Sans MT" charset="0"/>
                <a:cs typeface="+mn-cs"/>
              </a:rPr>
              <a:t>“</a:t>
            </a:r>
            <a:r>
              <a:rPr lang="en-US" sz="2400" i="0" dirty="0">
                <a:latin typeface="Gill Sans MT" charset="0"/>
                <a:cs typeface="+mn-cs"/>
              </a:rPr>
              <a:t>errors</a:t>
            </a:r>
            <a:r>
              <a:rPr lang="ja-JP" altLang="en-US" sz="2400" i="0" dirty="0">
                <a:latin typeface="Gill Sans MT" charset="0"/>
                <a:cs typeface="+mn-cs"/>
              </a:rPr>
              <a:t>”</a:t>
            </a:r>
            <a:r>
              <a:rPr lang="en-US" sz="2400" i="0" dirty="0">
                <a:latin typeface="Gill Sans MT" charset="0"/>
                <a:cs typeface="+mn-cs"/>
              </a:rPr>
              <a:t> (e.g., flipped bits) in transmitted packet (note: used at transport layer</a:t>
            </a:r>
            <a:r>
              <a:rPr lang="en-US" sz="2400" dirty="0">
                <a:latin typeface="Gill Sans MT" charset="0"/>
                <a:cs typeface="+mn-cs"/>
              </a:rPr>
              <a:t> only</a:t>
            </a:r>
            <a:r>
              <a:rPr lang="en-US" sz="2400" i="0" dirty="0" smtClean="0">
                <a:latin typeface="Gill Sans MT" charset="0"/>
                <a:cs typeface="+mn-cs"/>
              </a:rPr>
              <a:t>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400" i="0" dirty="0">
              <a:latin typeface="Gill Sans MT" charset="0"/>
              <a:cs typeface="+mn-cs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i="0" dirty="0">
              <a:latin typeface="Gill Sans MT" charset="0"/>
              <a:cs typeface="+mn-cs"/>
            </a:endParaRPr>
          </a:p>
        </p:txBody>
      </p:sp>
      <p:pic>
        <p:nvPicPr>
          <p:cNvPr id="64519" name="Picture 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620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Internet </a:t>
            </a:r>
            <a:r>
              <a:rPr lang="en-US" dirty="0" smtClean="0">
                <a:latin typeface="Gill Sans MT" charset="0"/>
                <a:cs typeface="+mj-cs"/>
              </a:rPr>
              <a:t>checksum</a:t>
            </a:r>
            <a:endParaRPr lang="en-US" sz="3600" dirty="0">
              <a:latin typeface="Gill Sans MT" charset="0"/>
              <a:cs typeface="+mj-cs"/>
            </a:endParaRPr>
          </a:p>
        </p:txBody>
      </p:sp>
      <p:pic>
        <p:nvPicPr>
          <p:cNvPr id="64519" name="Picture 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62025"/>
            <a:ext cx="457200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397543"/>
            <a:ext cx="8534400" cy="5105400"/>
          </a:xfrm>
        </p:spPr>
        <p:txBody>
          <a:bodyPr/>
          <a:lstStyle/>
          <a:p>
            <a:r>
              <a:rPr lang="en-US" sz="2400" dirty="0" smtClean="0"/>
              <a:t>Typically, the checksum is included as a field in the </a:t>
            </a:r>
            <a:r>
              <a:rPr lang="en-US" sz="2400" dirty="0" smtClean="0">
                <a:solidFill>
                  <a:srgbClr val="CC0000"/>
                </a:solidFill>
              </a:rPr>
              <a:t>header </a:t>
            </a:r>
            <a:r>
              <a:rPr lang="en-US" sz="2400" dirty="0" smtClean="0"/>
              <a:t>of a protocol data unit.</a:t>
            </a:r>
          </a:p>
          <a:p>
            <a:r>
              <a:rPr lang="en-US" sz="2400" dirty="0" smtClean="0"/>
              <a:t>To compute the checksum</a:t>
            </a:r>
          </a:p>
          <a:p>
            <a:pPr marL="882650" lvl="1" indent="-342900">
              <a:buFont typeface="+mj-lt"/>
              <a:buAutoNum type="arabicPeriod"/>
            </a:pPr>
            <a:r>
              <a:rPr lang="en-US" dirty="0" smtClean="0"/>
              <a:t>The checksum field is first set to all </a:t>
            </a:r>
            <a:r>
              <a:rPr lang="en-US" b="1" dirty="0" smtClean="0"/>
              <a:t>zeros</a:t>
            </a:r>
          </a:p>
          <a:p>
            <a:pPr marL="882650" lvl="1" indent="-342900">
              <a:buFont typeface="+mj-lt"/>
              <a:buAutoNum type="arabicPeriod"/>
            </a:pPr>
            <a:r>
              <a:rPr lang="en-US" dirty="0" smtClean="0"/>
              <a:t>Perform </a:t>
            </a:r>
            <a:r>
              <a:rPr lang="en-US" i="1" u="sng" dirty="0" smtClean="0"/>
              <a:t>ones-complement addition </a:t>
            </a:r>
            <a:r>
              <a:rPr lang="en-US" dirty="0" smtClean="0"/>
              <a:t>of all the </a:t>
            </a:r>
            <a:r>
              <a:rPr lang="en-US" b="1" i="1" dirty="0" smtClean="0">
                <a:solidFill>
                  <a:srgbClr val="000099"/>
                </a:solidFill>
              </a:rPr>
              <a:t>words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smtClean="0"/>
              <a:t>(2 bytes) in the header</a:t>
            </a:r>
          </a:p>
          <a:p>
            <a:pPr marL="882650" lvl="1" indent="-342900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i="1" u="sng" dirty="0" smtClean="0"/>
              <a:t>the ones-complement </a:t>
            </a:r>
            <a:r>
              <a:rPr lang="en-US" dirty="0" smtClean="0"/>
              <a:t>of the result. This result is the checksum </a:t>
            </a:r>
          </a:p>
          <a:p>
            <a:pPr marL="433387" indent="-342900"/>
            <a:r>
              <a:rPr lang="en-US" sz="2400" dirty="0" smtClean="0"/>
              <a:t>To verify a checksum</a:t>
            </a:r>
          </a:p>
          <a:p>
            <a:pPr marL="882650" lvl="1" indent="-342900">
              <a:buFont typeface="+mj-lt"/>
              <a:buAutoNum type="arabicPeriod"/>
            </a:pPr>
            <a:r>
              <a:rPr lang="en-US" dirty="0" smtClean="0"/>
              <a:t>Perform ones-complement addition of all the </a:t>
            </a:r>
            <a:r>
              <a:rPr lang="en-US" b="1" i="1" dirty="0" smtClean="0">
                <a:solidFill>
                  <a:srgbClr val="000099"/>
                </a:solidFill>
              </a:rPr>
              <a:t>words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smtClean="0"/>
              <a:t>(2 bytes) in the header </a:t>
            </a:r>
            <a:r>
              <a:rPr lang="en-US" i="1" u="sng" dirty="0" smtClean="0"/>
              <a:t>including the checksum field</a:t>
            </a:r>
          </a:p>
          <a:p>
            <a:pPr marL="882650" lvl="1" indent="-342900">
              <a:buFont typeface="+mj-lt"/>
              <a:buAutoNum type="arabicPeriod"/>
            </a:pPr>
            <a:r>
              <a:rPr lang="en-US" dirty="0" smtClean="0"/>
              <a:t>If the result is all 1 bits (</a:t>
            </a:r>
            <a:r>
              <a:rPr lang="en-US" dirty="0" smtClean="0">
                <a:solidFill>
                  <a:srgbClr val="000099"/>
                </a:solidFill>
              </a:rPr>
              <a:t>11111..111</a:t>
            </a:r>
            <a:r>
              <a:rPr lang="en-US" dirty="0" smtClean="0"/>
              <a:t>, </a:t>
            </a:r>
            <a:r>
              <a:rPr lang="en-US" i="1" dirty="0" smtClean="0"/>
              <a:t>i.e.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99"/>
                </a:solidFill>
              </a:rPr>
              <a:t>FF…..FF </a:t>
            </a:r>
            <a:r>
              <a:rPr lang="en-US" dirty="0" smtClean="0"/>
              <a:t>in hex format), the check succeeds and no errors occur</a:t>
            </a:r>
          </a:p>
          <a:p>
            <a:pPr marL="882650" lvl="1" indent="-342900">
              <a:buFont typeface="+mj-lt"/>
              <a:buAutoNum type="arabicPeriod"/>
            </a:pPr>
            <a:endParaRPr lang="en-US" dirty="0" smtClean="0"/>
          </a:p>
          <a:p>
            <a:pPr marL="882650" lvl="1" indent="-342900"/>
            <a:endParaRPr lang="en-US" dirty="0" smtClean="0"/>
          </a:p>
          <a:p>
            <a:pPr marL="88265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1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Internet </a:t>
            </a:r>
            <a:r>
              <a:rPr lang="en-US" dirty="0" smtClean="0">
                <a:latin typeface="Gill Sans MT" charset="0"/>
                <a:cs typeface="+mj-cs"/>
              </a:rPr>
              <a:t>checksum</a:t>
            </a:r>
            <a:endParaRPr lang="en-US" sz="3600" dirty="0">
              <a:latin typeface="Gill Sans MT" charset="0"/>
              <a:cs typeface="+mj-cs"/>
            </a:endParaRPr>
          </a:p>
        </p:txBody>
      </p:sp>
      <p:pic>
        <p:nvPicPr>
          <p:cNvPr id="64519" name="Picture 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62025"/>
            <a:ext cx="466344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339177"/>
            <a:ext cx="8534400" cy="5105400"/>
          </a:xfrm>
        </p:spPr>
        <p:txBody>
          <a:bodyPr/>
          <a:lstStyle/>
          <a:p>
            <a:r>
              <a:rPr lang="en-US" sz="2400" dirty="0" smtClean="0"/>
              <a:t>Example: consider a header that consists of 10 octets (bytes), with the checksum in the last two octets with the following content (in hexadecimal)</a:t>
            </a:r>
          </a:p>
          <a:p>
            <a:pPr algn="ctr">
              <a:buNone/>
            </a:pPr>
            <a:r>
              <a:rPr lang="en-US" sz="2400" dirty="0" smtClean="0"/>
              <a:t>     00 01 F2 03 F4  F5 F6 F7 </a:t>
            </a:r>
            <a:r>
              <a:rPr lang="en-US" sz="2400" b="1" dirty="0" smtClean="0">
                <a:solidFill>
                  <a:srgbClr val="000099"/>
                </a:solidFill>
              </a:rPr>
              <a:t>00 00</a:t>
            </a:r>
          </a:p>
          <a:p>
            <a:pPr marL="882650" lvl="1" indent="-342900">
              <a:buFont typeface="+mj-lt"/>
              <a:buAutoNum type="arabicPeriod"/>
            </a:pPr>
            <a:endParaRPr lang="en-US" dirty="0" smtClean="0"/>
          </a:p>
          <a:p>
            <a:pPr marL="882650" lvl="1" indent="-342900"/>
            <a:endParaRPr lang="en-US" dirty="0" smtClean="0"/>
          </a:p>
          <a:p>
            <a:pPr marL="882650" lvl="1" indent="-342900"/>
            <a:r>
              <a:rPr lang="en-US" dirty="0" smtClean="0"/>
              <a:t>Checksum result = </a:t>
            </a:r>
            <a:r>
              <a:rPr lang="en-US" dirty="0" smtClean="0">
                <a:solidFill>
                  <a:srgbClr val="CC0000"/>
                </a:solidFill>
              </a:rPr>
              <a:t>220D</a:t>
            </a:r>
            <a:r>
              <a:rPr lang="en-US" dirty="0" smtClean="0"/>
              <a:t> (compute and verify it!)</a:t>
            </a:r>
          </a:p>
          <a:p>
            <a:pPr marL="539750" lvl="1" indent="0">
              <a:buNone/>
            </a:pPr>
            <a:endParaRPr lang="en-US" dirty="0" smtClean="0"/>
          </a:p>
          <a:p>
            <a:pPr marL="433387" indent="-342900"/>
            <a:r>
              <a:rPr lang="en-US" sz="2400" dirty="0" smtClean="0"/>
              <a:t>The internet checksum provides greater error-detection capability than parity bit or two-dimensional parity scheme, but it less effective than cyclic redundancy check (CRC)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19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Cyclic redundancy check</a:t>
            </a:r>
            <a:endParaRPr lang="en-US" sz="3600" dirty="0">
              <a:latin typeface="Gill Sans MT" charset="0"/>
              <a:cs typeface="+mj-cs"/>
            </a:endParaRPr>
          </a:p>
        </p:txBody>
      </p:sp>
      <p:pic>
        <p:nvPicPr>
          <p:cNvPr id="64519" name="Picture 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62025"/>
            <a:ext cx="585216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290541"/>
            <a:ext cx="8534400" cy="5105400"/>
          </a:xfrm>
        </p:spPr>
        <p:txBody>
          <a:bodyPr/>
          <a:lstStyle/>
          <a:p>
            <a:r>
              <a:rPr lang="en-US" sz="2400" dirty="0" smtClean="0"/>
              <a:t>It is one of the most common, and one of the most powerful error-detecting codes</a:t>
            </a:r>
          </a:p>
          <a:p>
            <a:r>
              <a:rPr lang="en-US" sz="2400" dirty="0" smtClean="0"/>
              <a:t>Given </a:t>
            </a:r>
            <a:r>
              <a:rPr lang="en-US" sz="2400" b="1" i="1" dirty="0" smtClean="0">
                <a:solidFill>
                  <a:srgbClr val="000099"/>
                </a:solidFill>
              </a:rPr>
              <a:t>k</a:t>
            </a:r>
            <a:r>
              <a:rPr lang="en-US" sz="2400" dirty="0" smtClean="0"/>
              <a:t>-bit message, the transmitter generates (</a:t>
            </a:r>
            <a:r>
              <a:rPr lang="en-US" sz="2400" b="1" i="1" dirty="0" smtClean="0">
                <a:solidFill>
                  <a:srgbClr val="000099"/>
                </a:solidFill>
              </a:rPr>
              <a:t>n-k</a:t>
            </a:r>
            <a:r>
              <a:rPr lang="en-US" sz="2400" dirty="0" smtClean="0"/>
              <a:t>)-bit sequence known as </a:t>
            </a:r>
            <a:r>
              <a:rPr lang="en-US" sz="2400" dirty="0" smtClean="0">
                <a:solidFill>
                  <a:srgbClr val="CC0000"/>
                </a:solidFill>
              </a:rPr>
              <a:t>frame check sequence (FCS)</a:t>
            </a:r>
            <a:r>
              <a:rPr lang="en-US" sz="2400" dirty="0" smtClean="0"/>
              <a:t>, so the resulting frame consists of </a:t>
            </a:r>
            <a:r>
              <a:rPr lang="en-US" sz="2400" b="1" i="1" dirty="0" smtClean="0">
                <a:solidFill>
                  <a:srgbClr val="000099"/>
                </a:solidFill>
              </a:rPr>
              <a:t>n</a:t>
            </a:r>
            <a:r>
              <a:rPr lang="en-US" sz="2400" dirty="0" smtClean="0"/>
              <a:t> bits</a:t>
            </a:r>
          </a:p>
          <a:p>
            <a:r>
              <a:rPr lang="en-US" sz="2400" dirty="0" smtClean="0"/>
              <a:t>The resulting </a:t>
            </a:r>
            <a:r>
              <a:rPr lang="en-US" sz="2400" b="1" i="1" dirty="0" smtClean="0">
                <a:solidFill>
                  <a:srgbClr val="000099"/>
                </a:solidFill>
              </a:rPr>
              <a:t>n</a:t>
            </a:r>
            <a:r>
              <a:rPr lang="en-US" sz="2400" dirty="0" smtClean="0"/>
              <a:t>-bit frame is </a:t>
            </a:r>
            <a:r>
              <a:rPr lang="en-US" sz="2400" i="1" u="sng" dirty="0" smtClean="0"/>
              <a:t>exactly divisible by </a:t>
            </a:r>
            <a:r>
              <a:rPr lang="en-US" sz="2400" dirty="0" smtClean="0"/>
              <a:t>(i.e., no reminder) some predetermined number  </a:t>
            </a:r>
          </a:p>
          <a:p>
            <a:r>
              <a:rPr lang="en-US" sz="2400" dirty="0" smtClean="0"/>
              <a:t>The receiver divides the incoming frame by that number and, if there is no reminder assumes no error</a:t>
            </a:r>
          </a:p>
        </p:txBody>
      </p:sp>
    </p:spTree>
    <p:extLst>
      <p:ext uri="{BB962C8B-B14F-4D97-AF65-F5344CB8AC3E}">
        <p14:creationId xmlns:p14="http://schemas.microsoft.com/office/powerpoint/2010/main" val="160753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Cyclic redundancy check</a:t>
            </a:r>
            <a:endParaRPr lang="en-US" sz="3600" dirty="0">
              <a:latin typeface="Gill Sans MT" charset="0"/>
              <a:cs typeface="+mj-cs"/>
            </a:endParaRPr>
          </a:p>
        </p:txBody>
      </p:sp>
      <p:pic>
        <p:nvPicPr>
          <p:cNvPr id="64519" name="Picture 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62025"/>
            <a:ext cx="585216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485087"/>
            <a:ext cx="8534400" cy="4079134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Modulo 2 Arithmetic</a:t>
            </a:r>
          </a:p>
          <a:p>
            <a:r>
              <a:rPr lang="en-US" sz="2400" dirty="0" smtClean="0"/>
              <a:t>Addition and subtraction operations are done using </a:t>
            </a:r>
            <a:r>
              <a:rPr lang="en-US" sz="2400" dirty="0" smtClean="0">
                <a:solidFill>
                  <a:srgbClr val="000099"/>
                </a:solidFill>
              </a:rPr>
              <a:t>XOR</a:t>
            </a:r>
            <a:r>
              <a:rPr lang="en-US" sz="2400" dirty="0" smtClean="0"/>
              <a:t> operation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      1111             1111                                   11001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CC0000"/>
                </a:solidFill>
              </a:rPr>
              <a:t>+</a:t>
            </a:r>
            <a:r>
              <a:rPr lang="en-US" sz="2400" dirty="0" smtClean="0"/>
              <a:t>                     </a:t>
            </a:r>
            <a:r>
              <a:rPr lang="en-US" sz="2400" dirty="0" smtClean="0">
                <a:solidFill>
                  <a:srgbClr val="CC0000"/>
                </a:solidFill>
              </a:rPr>
              <a:t>-</a:t>
            </a:r>
            <a:r>
              <a:rPr lang="en-US" sz="2400" dirty="0" smtClean="0"/>
              <a:t>                                       </a:t>
            </a:r>
            <a:r>
              <a:rPr lang="en-US" sz="2400" dirty="0" smtClean="0">
                <a:solidFill>
                  <a:srgbClr val="CC0000"/>
                </a:solidFill>
              </a:rPr>
              <a:t>x</a:t>
            </a:r>
            <a:r>
              <a:rPr lang="en-US" sz="2400" dirty="0" smtClean="0"/>
              <a:t>         11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      1010             1010                                    --------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     -------            ----------                                   11001   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      0101              0101                                    11001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                                                                      -----------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                                                                      101011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92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Cyclic redundancy check</a:t>
            </a:r>
            <a:endParaRPr lang="en-US" sz="3600" dirty="0">
              <a:latin typeface="Gill Sans MT" charset="0"/>
              <a:cs typeface="+mj-cs"/>
            </a:endParaRPr>
          </a:p>
        </p:txBody>
      </p:sp>
      <p:pic>
        <p:nvPicPr>
          <p:cNvPr id="64519" name="Picture 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62025"/>
            <a:ext cx="585216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261356"/>
            <a:ext cx="8534400" cy="5105400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400" b="1" dirty="0">
                <a:solidFill>
                  <a:srgbClr val="C00000"/>
                </a:solidFill>
              </a:rPr>
              <a:t>Modulo 2 Arithmetic </a:t>
            </a:r>
            <a:r>
              <a:rPr lang="en-US" sz="2200" b="1" dirty="0" smtClean="0">
                <a:solidFill>
                  <a:srgbClr val="000099"/>
                </a:solidFill>
              </a:rPr>
              <a:t>(</a:t>
            </a:r>
            <a:r>
              <a:rPr lang="en-US" sz="2200" b="1" dirty="0" smtClean="0"/>
              <a:t>cont</a:t>
            </a:r>
            <a:r>
              <a:rPr lang="en-US" sz="2200" b="1" dirty="0" smtClean="0">
                <a:solidFill>
                  <a:srgbClr val="000099"/>
                </a:solidFill>
              </a:rPr>
              <a:t>.)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Define</a:t>
            </a:r>
          </a:p>
          <a:p>
            <a:pPr lvl="1"/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b="1" i="1" dirty="0">
                <a:solidFill>
                  <a:srgbClr val="000099"/>
                </a:solidFill>
              </a:rPr>
              <a:t>k</a:t>
            </a:r>
            <a:r>
              <a:rPr lang="en-US" dirty="0"/>
              <a:t>-bit block of data or </a:t>
            </a:r>
            <a:r>
              <a:rPr lang="en-US" dirty="0" smtClean="0"/>
              <a:t>message</a:t>
            </a:r>
            <a:endParaRPr lang="en-US" i="1" dirty="0" smtClean="0"/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 = </a:t>
            </a:r>
            <a:r>
              <a:rPr lang="en-US" b="1" i="1" dirty="0" smtClean="0">
                <a:solidFill>
                  <a:srgbClr val="000099"/>
                </a:solidFill>
              </a:rPr>
              <a:t>n</a:t>
            </a:r>
            <a:r>
              <a:rPr lang="en-US" dirty="0" smtClean="0"/>
              <a:t>-bit frame to be transmitted</a:t>
            </a:r>
          </a:p>
          <a:p>
            <a:pPr lvl="1"/>
            <a:r>
              <a:rPr lang="en-US" i="1" dirty="0" smtClean="0"/>
              <a:t>R</a:t>
            </a:r>
            <a:r>
              <a:rPr lang="en-US" dirty="0" smtClean="0"/>
              <a:t> = (</a:t>
            </a:r>
            <a:r>
              <a:rPr lang="en-US" b="1" i="1" dirty="0" smtClean="0">
                <a:solidFill>
                  <a:srgbClr val="000099"/>
                </a:solidFill>
              </a:rPr>
              <a:t>n-k</a:t>
            </a:r>
            <a:r>
              <a:rPr lang="en-US" dirty="0" smtClean="0"/>
              <a:t>)-bit FCS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 = pattern of (</a:t>
            </a:r>
            <a:r>
              <a:rPr lang="en-US" b="1" i="1" dirty="0" smtClean="0">
                <a:solidFill>
                  <a:srgbClr val="000099"/>
                </a:solidFill>
              </a:rPr>
              <a:t>n-k+1</a:t>
            </a:r>
            <a:r>
              <a:rPr lang="en-US" dirty="0" smtClean="0"/>
              <a:t>) bits; this is the predetermined divisor </a:t>
            </a:r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 is constructed as </a:t>
            </a:r>
          </a:p>
          <a:p>
            <a:r>
              <a:rPr lang="en-US" sz="2400" dirty="0" smtClean="0"/>
              <a:t>Steps</a:t>
            </a:r>
          </a:p>
          <a:p>
            <a:pPr marL="882650" lvl="1" indent="-342900">
              <a:buFont typeface="+mj-lt"/>
              <a:buAutoNum type="arabicPeriod"/>
            </a:pPr>
            <a:r>
              <a:rPr lang="en-US" dirty="0" smtClean="0"/>
              <a:t>Determine </a:t>
            </a:r>
            <a:r>
              <a:rPr lang="en-US" i="1" dirty="0" smtClean="0"/>
              <a:t>k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n-k</a:t>
            </a:r>
          </a:p>
          <a:p>
            <a:pPr marL="882650" lvl="1" indent="-342900">
              <a:buFont typeface="+mj-lt"/>
              <a:buAutoNum type="arabicPeriod"/>
            </a:pPr>
            <a:r>
              <a:rPr lang="en-US" dirty="0" smtClean="0"/>
              <a:t>Construct D00…0 (</a:t>
            </a:r>
            <a:r>
              <a:rPr lang="en-US" i="1" dirty="0" smtClean="0"/>
              <a:t>n-k</a:t>
            </a:r>
            <a:r>
              <a:rPr lang="en-US" dirty="0" smtClean="0"/>
              <a:t> zeros) </a:t>
            </a:r>
          </a:p>
          <a:p>
            <a:pPr marL="882650" lvl="1" indent="-342900">
              <a:buFont typeface="+mj-lt"/>
              <a:buAutoNum type="arabicPeriod"/>
            </a:pPr>
            <a:r>
              <a:rPr lang="en-US" dirty="0" smtClean="0"/>
              <a:t>Compute frame check sequence (</a:t>
            </a:r>
            <a:r>
              <a:rPr lang="en-US" b="1" dirty="0" smtClean="0">
                <a:solidFill>
                  <a:srgbClr val="CC0000"/>
                </a:solidFill>
              </a:rPr>
              <a:t>FCS</a:t>
            </a:r>
            <a:r>
              <a:rPr lang="en-US" dirty="0" smtClean="0"/>
              <a:t>) </a:t>
            </a:r>
            <a:r>
              <a:rPr lang="en-US" i="1" dirty="0" smtClean="0"/>
              <a:t>R </a:t>
            </a:r>
            <a:r>
              <a:rPr lang="en-US" dirty="0" smtClean="0"/>
              <a:t>as the remainder of (D00…0)/P</a:t>
            </a:r>
          </a:p>
          <a:p>
            <a:pPr marL="882650" lvl="1" indent="-3429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Cyclic redundancy check</a:t>
            </a:r>
            <a:endParaRPr lang="en-US" sz="3600" dirty="0">
              <a:latin typeface="Gill Sans MT" charset="0"/>
              <a:cs typeface="+mj-cs"/>
            </a:endParaRPr>
          </a:p>
        </p:txBody>
      </p:sp>
      <p:pic>
        <p:nvPicPr>
          <p:cNvPr id="64519" name="Picture 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62025"/>
            <a:ext cx="585216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261357"/>
            <a:ext cx="8534400" cy="5105400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400" b="1" dirty="0">
                <a:solidFill>
                  <a:srgbClr val="C00000"/>
                </a:solidFill>
              </a:rPr>
              <a:t>Modulo 2 Arithmetic </a:t>
            </a:r>
            <a:r>
              <a:rPr lang="en-US" sz="2400" b="1" dirty="0">
                <a:solidFill>
                  <a:srgbClr val="000099"/>
                </a:solidFill>
              </a:rPr>
              <a:t>(</a:t>
            </a:r>
            <a:r>
              <a:rPr lang="en-US" sz="2400" b="1" dirty="0"/>
              <a:t>cont</a:t>
            </a:r>
            <a:r>
              <a:rPr lang="en-US" sz="2400" b="1" dirty="0">
                <a:solidFill>
                  <a:srgbClr val="000099"/>
                </a:solidFill>
              </a:rPr>
              <a:t>.)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dirty="0" smtClean="0"/>
              <a:t>Example: </a:t>
            </a:r>
          </a:p>
          <a:p>
            <a:pPr lvl="1"/>
            <a:r>
              <a:rPr lang="en-US" dirty="0" smtClean="0"/>
              <a:t>Message </a:t>
            </a:r>
            <a:r>
              <a:rPr lang="en-US" i="1" dirty="0" smtClean="0"/>
              <a:t>D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00FF"/>
                </a:solidFill>
              </a:rPr>
              <a:t>1010001101</a:t>
            </a:r>
            <a:r>
              <a:rPr lang="en-US" dirty="0" smtClean="0"/>
              <a:t> (10 bits)  </a:t>
            </a:r>
            <a:r>
              <a:rPr lang="en-US" i="1" dirty="0" smtClean="0"/>
              <a:t>k</a:t>
            </a:r>
            <a:r>
              <a:rPr lang="en-US" dirty="0" smtClean="0"/>
              <a:t> = 10</a:t>
            </a:r>
          </a:p>
          <a:p>
            <a:pPr lvl="1"/>
            <a:r>
              <a:rPr lang="en-US" dirty="0" smtClean="0"/>
              <a:t>Pattern </a:t>
            </a:r>
            <a:r>
              <a:rPr lang="en-US" i="1" dirty="0" smtClean="0"/>
              <a:t>P</a:t>
            </a:r>
            <a:r>
              <a:rPr lang="en-US" dirty="0" smtClean="0"/>
              <a:t> = </a:t>
            </a:r>
            <a:r>
              <a:rPr lang="en-US" b="1" dirty="0" smtClean="0"/>
              <a:t>110101</a:t>
            </a:r>
            <a:r>
              <a:rPr lang="en-US" dirty="0" smtClean="0"/>
              <a:t> (6 bits)   </a:t>
            </a:r>
            <a:r>
              <a:rPr lang="en-US" i="1" dirty="0" smtClean="0"/>
              <a:t>n-k+1</a:t>
            </a:r>
            <a:r>
              <a:rPr lang="en-US" dirty="0" smtClean="0"/>
              <a:t> = 6</a:t>
            </a:r>
          </a:p>
          <a:p>
            <a:pPr lvl="1"/>
            <a:r>
              <a:rPr lang="en-US" dirty="0" smtClean="0"/>
              <a:t>FCS </a:t>
            </a:r>
            <a:r>
              <a:rPr lang="en-US" i="1" dirty="0" smtClean="0"/>
              <a:t>R</a:t>
            </a:r>
            <a:r>
              <a:rPr lang="en-US" dirty="0" smtClean="0"/>
              <a:t>= ??? (After calculations FCS = </a:t>
            </a:r>
            <a:r>
              <a:rPr lang="en-US" b="1" dirty="0" smtClean="0">
                <a:solidFill>
                  <a:srgbClr val="FF0000"/>
                </a:solidFill>
              </a:rPr>
              <a:t>01110</a:t>
            </a:r>
            <a:r>
              <a:rPr lang="en-US" dirty="0" smtClean="0"/>
              <a:t>). Note that </a:t>
            </a:r>
            <a:r>
              <a:rPr lang="en-US" i="1" dirty="0" smtClean="0"/>
              <a:t>n-k</a:t>
            </a:r>
            <a:r>
              <a:rPr lang="en-US" dirty="0" smtClean="0"/>
              <a:t> = 5 bits</a:t>
            </a:r>
          </a:p>
          <a:p>
            <a:pPr lvl="1"/>
            <a:r>
              <a:rPr lang="en-US" dirty="0" smtClean="0"/>
              <a:t> Transmitted frame </a:t>
            </a:r>
            <a:r>
              <a:rPr lang="en-US" i="1" dirty="0" smtClean="0"/>
              <a:t>T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00FF"/>
                </a:solidFill>
              </a:rPr>
              <a:t>1010001101</a:t>
            </a:r>
            <a:r>
              <a:rPr lang="en-US" b="1" dirty="0" smtClean="0">
                <a:solidFill>
                  <a:srgbClr val="FF0000"/>
                </a:solidFill>
              </a:rPr>
              <a:t>01110</a:t>
            </a:r>
          </a:p>
          <a:p>
            <a:r>
              <a:rPr lang="en-US" sz="2400" dirty="0" smtClean="0"/>
              <a:t>If there are no errors, then divide </a:t>
            </a:r>
            <a:r>
              <a:rPr lang="en-US" sz="2400" i="1" dirty="0" smtClean="0"/>
              <a:t>T</a:t>
            </a:r>
            <a:r>
              <a:rPr lang="en-US" sz="2400" dirty="0" smtClean="0"/>
              <a:t> = </a:t>
            </a:r>
            <a:r>
              <a:rPr lang="en-US" sz="2400" b="1" dirty="0">
                <a:solidFill>
                  <a:srgbClr val="0000FF"/>
                </a:solidFill>
              </a:rPr>
              <a:t>1010001101</a:t>
            </a:r>
            <a:r>
              <a:rPr lang="en-US" sz="2400" b="1" dirty="0">
                <a:solidFill>
                  <a:srgbClr val="FF0000"/>
                </a:solidFill>
              </a:rPr>
              <a:t>01110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/</a:t>
            </a:r>
            <a:r>
              <a:rPr lang="en-US" sz="2400" i="1" dirty="0" smtClean="0"/>
              <a:t>P</a:t>
            </a:r>
            <a:r>
              <a:rPr lang="en-US" sz="2400" dirty="0" smtClean="0"/>
              <a:t> = 110101 gives no reminder</a:t>
            </a:r>
          </a:p>
          <a:p>
            <a:r>
              <a:rPr lang="en-US" sz="2400" dirty="0" smtClean="0"/>
              <a:t>Notes</a:t>
            </a:r>
          </a:p>
          <a:p>
            <a:pPr lvl="1"/>
            <a:r>
              <a:rPr lang="en-US" dirty="0" smtClean="0"/>
              <a:t>The pattern </a:t>
            </a:r>
            <a:r>
              <a:rPr lang="en-US" i="1" dirty="0" smtClean="0"/>
              <a:t>P</a:t>
            </a:r>
            <a:r>
              <a:rPr lang="en-US" dirty="0" smtClean="0"/>
              <a:t> is chosen to be one bit longer than the FCS </a:t>
            </a:r>
            <a:r>
              <a:rPr lang="en-US" i="1" dirty="0" smtClean="0"/>
              <a:t>R</a:t>
            </a:r>
          </a:p>
          <a:p>
            <a:pPr lvl="1"/>
            <a:r>
              <a:rPr lang="en-US" dirty="0" smtClean="0"/>
              <a:t>The receiver will fail to detect errors if and only if the received frame </a:t>
            </a:r>
            <a:r>
              <a:rPr lang="en-US" i="1" u="sng" dirty="0" smtClean="0"/>
              <a:t>that has errors </a:t>
            </a:r>
            <a:r>
              <a:rPr lang="en-US" dirty="0" smtClean="0"/>
              <a:t>is divisible by </a:t>
            </a:r>
            <a:r>
              <a:rPr lang="en-US" i="1" dirty="0" smtClean="0"/>
              <a:t>P</a:t>
            </a:r>
            <a:r>
              <a:rPr lang="en-US" dirty="0" smtClean="0"/>
              <a:t>. Intuitively, this seems an unlikely occurrence.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3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" y="1039813"/>
            <a:ext cx="7187487" cy="18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Set 6: </a:t>
            </a:r>
            <a:r>
              <a:rPr lang="en-US" dirty="0">
                <a:latin typeface="Gill Sans MT" charset="0"/>
                <a:cs typeface="+mj-cs"/>
              </a:rPr>
              <a:t>Link </a:t>
            </a:r>
            <a:r>
              <a:rPr lang="en-US" dirty="0" smtClean="0">
                <a:latin typeface="Gill Sans MT" charset="0"/>
                <a:cs typeface="+mj-cs"/>
              </a:rPr>
              <a:t>layer and LANs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990033"/>
                </a:solidFill>
                <a:latin typeface="Gill Sans MT" charset="0"/>
                <a:cs typeface="+mn-cs"/>
              </a:rPr>
              <a:t>our goals:</a:t>
            </a:r>
            <a:r>
              <a:rPr lang="en-US" sz="32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understand principles behind link layer services: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detection, correction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link layer addressing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local area networks: Ethernet, VLANs</a:t>
            </a:r>
            <a:endParaRPr lang="en-US" dirty="0">
              <a:solidFill>
                <a:srgbClr val="000099"/>
              </a:solidFill>
              <a:latin typeface="Gill Sans MT" charset="0"/>
            </a:endParaRP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instantiation, implementation of various link layer technologies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6.3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 smtClean="0">
                <a:latin typeface="Gill Sans MT" charset="0"/>
                <a:cs typeface="+mn-cs"/>
              </a:rPr>
              <a:t> LANs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7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Multiple access links, protocols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109663"/>
            <a:ext cx="7772400" cy="32924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two types of </a:t>
            </a:r>
            <a:r>
              <a:rPr lang="ja-JP" altLang="en-US" dirty="0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links</a:t>
            </a:r>
            <a:r>
              <a:rPr lang="ja-JP" altLang="en-US" dirty="0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: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point-to-point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PPP for dial-up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point-to-point link between Ethernet switch, host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broadcast (shared wire or medium)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old-fashioned Ethernet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upstream HFC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802.11 wireless LAN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933450" y="5694363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2781300" y="5683250"/>
            <a:ext cx="16906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 (e.g., 802.11 WiFi)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5070475" y="5691188"/>
            <a:ext cx="101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(satellite) 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6543675" y="5700713"/>
            <a:ext cx="19764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(shared air, acoustical)</a:t>
            </a:r>
          </a:p>
        </p:txBody>
      </p:sp>
      <p:sp>
        <p:nvSpPr>
          <p:cNvPr id="17419" name="Line 173"/>
          <p:cNvSpPr>
            <a:spLocks noChangeShapeType="1"/>
          </p:cNvSpPr>
          <p:nvPr/>
        </p:nvSpPr>
        <p:spPr bwMode="auto">
          <a:xfrm flipH="1">
            <a:off x="1544638" y="4522788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0" name="Line 174"/>
          <p:cNvSpPr>
            <a:spLocks noChangeShapeType="1"/>
          </p:cNvSpPr>
          <p:nvPr/>
        </p:nvSpPr>
        <p:spPr bwMode="auto">
          <a:xfrm>
            <a:off x="1527175" y="499427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>
            <a:off x="1392238" y="533082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2" name="Line 176"/>
          <p:cNvSpPr>
            <a:spLocks noChangeShapeType="1"/>
          </p:cNvSpPr>
          <p:nvPr/>
        </p:nvSpPr>
        <p:spPr bwMode="auto">
          <a:xfrm flipV="1">
            <a:off x="1836738" y="4854575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8" name="Group 382"/>
          <p:cNvGrpSpPr>
            <a:grpSpLocks/>
          </p:cNvGrpSpPr>
          <p:nvPr/>
        </p:nvGrpSpPr>
        <p:grpSpPr bwMode="auto">
          <a:xfrm>
            <a:off x="4808538" y="5362575"/>
            <a:ext cx="288925" cy="220663"/>
            <a:chOff x="2274" y="2821"/>
            <a:chExt cx="215" cy="238"/>
          </a:xfrm>
        </p:grpSpPr>
        <p:sp>
          <p:nvSpPr>
            <p:cNvPr id="72903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4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5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6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7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8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9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0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1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2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3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4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5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6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19" name="Group 398"/>
          <p:cNvGrpSpPr>
            <a:grpSpLocks/>
          </p:cNvGrpSpPr>
          <p:nvPr/>
        </p:nvGrpSpPr>
        <p:grpSpPr bwMode="auto">
          <a:xfrm>
            <a:off x="5314950" y="5343525"/>
            <a:ext cx="223838" cy="254000"/>
            <a:chOff x="2274" y="2821"/>
            <a:chExt cx="215" cy="238"/>
          </a:xfrm>
        </p:grpSpPr>
        <p:sp>
          <p:nvSpPr>
            <p:cNvPr id="72889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0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1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2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3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4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5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6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7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8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9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0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1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2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0" name="Group 413"/>
          <p:cNvGrpSpPr>
            <a:grpSpLocks/>
          </p:cNvGrpSpPr>
          <p:nvPr/>
        </p:nvGrpSpPr>
        <p:grpSpPr bwMode="auto">
          <a:xfrm flipH="1">
            <a:off x="5694363" y="5372100"/>
            <a:ext cx="298450" cy="211138"/>
            <a:chOff x="2274" y="2821"/>
            <a:chExt cx="215" cy="238"/>
          </a:xfrm>
        </p:grpSpPr>
        <p:sp>
          <p:nvSpPr>
            <p:cNvPr id="72875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6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7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8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9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0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1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2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3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4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5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6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7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8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2721" name="Picture 429" descr="MMj03957750000[1]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4649788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432" descr="cocktai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4568825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434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435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Line 436"/>
          <p:cNvSpPr>
            <a:spLocks noChangeShapeType="1"/>
          </p:cNvSpPr>
          <p:nvPr/>
        </p:nvSpPr>
        <p:spPr bwMode="auto">
          <a:xfrm>
            <a:off x="1639888" y="52641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26" name="Group 506"/>
          <p:cNvGrpSpPr>
            <a:grpSpLocks/>
          </p:cNvGrpSpPr>
          <p:nvPr/>
        </p:nvGrpSpPr>
        <p:grpSpPr bwMode="auto">
          <a:xfrm flipH="1">
            <a:off x="977900" y="5140325"/>
            <a:ext cx="501650" cy="512763"/>
            <a:chOff x="2839" y="3501"/>
            <a:chExt cx="755" cy="803"/>
          </a:xfrm>
        </p:grpSpPr>
        <p:pic>
          <p:nvPicPr>
            <p:cNvPr id="72873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74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27" name="Group 621"/>
          <p:cNvGrpSpPr>
            <a:grpSpLocks/>
          </p:cNvGrpSpPr>
          <p:nvPr/>
        </p:nvGrpSpPr>
        <p:grpSpPr bwMode="auto">
          <a:xfrm>
            <a:off x="3038475" y="4186238"/>
            <a:ext cx="635000" cy="485775"/>
            <a:chOff x="3061" y="2530"/>
            <a:chExt cx="400" cy="306"/>
          </a:xfrm>
        </p:grpSpPr>
        <p:grpSp>
          <p:nvGrpSpPr>
            <p:cNvPr id="72842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67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8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9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0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1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2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43" name="Picture 549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4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45" name="Picture 551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6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7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8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9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0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1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52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861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2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3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4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5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6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53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4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5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6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7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8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9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60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8" name="Group 632"/>
          <p:cNvGrpSpPr>
            <a:grpSpLocks/>
          </p:cNvGrpSpPr>
          <p:nvPr/>
        </p:nvGrpSpPr>
        <p:grpSpPr bwMode="auto">
          <a:xfrm>
            <a:off x="3925888" y="4354513"/>
            <a:ext cx="536575" cy="401637"/>
            <a:chOff x="3328" y="2543"/>
            <a:chExt cx="338" cy="253"/>
          </a:xfrm>
        </p:grpSpPr>
        <p:grpSp>
          <p:nvGrpSpPr>
            <p:cNvPr id="72815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72836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7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8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9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0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1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16" name="Picture 57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7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18" name="Picture 57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9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0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1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2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3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4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25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72830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1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2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3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4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5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26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7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8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9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9" name="Group 631"/>
          <p:cNvGrpSpPr>
            <a:grpSpLocks/>
          </p:cNvGrpSpPr>
          <p:nvPr/>
        </p:nvGrpSpPr>
        <p:grpSpPr bwMode="auto">
          <a:xfrm>
            <a:off x="3308350" y="4614863"/>
            <a:ext cx="585788" cy="419100"/>
            <a:chOff x="5096" y="2218"/>
            <a:chExt cx="369" cy="264"/>
          </a:xfrm>
        </p:grpSpPr>
        <p:grpSp>
          <p:nvGrpSpPr>
            <p:cNvPr id="72806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72809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0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1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2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3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4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07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808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30" name="Group 633"/>
          <p:cNvGrpSpPr>
            <a:grpSpLocks/>
          </p:cNvGrpSpPr>
          <p:nvPr/>
        </p:nvGrpSpPr>
        <p:grpSpPr bwMode="auto">
          <a:xfrm>
            <a:off x="3009900" y="5040313"/>
            <a:ext cx="635000" cy="485775"/>
            <a:chOff x="3061" y="2530"/>
            <a:chExt cx="400" cy="306"/>
          </a:xfrm>
        </p:grpSpPr>
        <p:grpSp>
          <p:nvGrpSpPr>
            <p:cNvPr id="72775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00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1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2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3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4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5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76" name="Picture 64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7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78" name="Picture 64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9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0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1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2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3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4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85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94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5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6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7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8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9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86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7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8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9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0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1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2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3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1" name="Group 665"/>
          <p:cNvGrpSpPr>
            <a:grpSpLocks/>
          </p:cNvGrpSpPr>
          <p:nvPr/>
        </p:nvGrpSpPr>
        <p:grpSpPr bwMode="auto">
          <a:xfrm>
            <a:off x="3492500" y="5095875"/>
            <a:ext cx="635000" cy="485775"/>
            <a:chOff x="3061" y="2530"/>
            <a:chExt cx="400" cy="306"/>
          </a:xfrm>
        </p:grpSpPr>
        <p:grpSp>
          <p:nvGrpSpPr>
            <p:cNvPr id="72744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769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0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1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2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3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4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45" name="Picture 673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6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47" name="Picture 675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8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49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0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1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2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3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54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63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4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5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6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7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8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55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6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7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8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9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1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2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2" name="Group 699"/>
          <p:cNvGrpSpPr>
            <a:grpSpLocks/>
          </p:cNvGrpSpPr>
          <p:nvPr/>
        </p:nvGrpSpPr>
        <p:grpSpPr bwMode="auto">
          <a:xfrm flipH="1">
            <a:off x="1131888" y="4695825"/>
            <a:ext cx="501650" cy="512763"/>
            <a:chOff x="2839" y="3501"/>
            <a:chExt cx="755" cy="803"/>
          </a:xfrm>
        </p:grpSpPr>
        <p:pic>
          <p:nvPicPr>
            <p:cNvPr id="72742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3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3" name="Group 702"/>
          <p:cNvGrpSpPr>
            <a:grpSpLocks/>
          </p:cNvGrpSpPr>
          <p:nvPr/>
        </p:nvGrpSpPr>
        <p:grpSpPr bwMode="auto">
          <a:xfrm flipH="1">
            <a:off x="1282700" y="4268788"/>
            <a:ext cx="501650" cy="512762"/>
            <a:chOff x="2839" y="3501"/>
            <a:chExt cx="755" cy="803"/>
          </a:xfrm>
        </p:grpSpPr>
        <p:pic>
          <p:nvPicPr>
            <p:cNvPr id="72740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1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4" name="Group 705"/>
          <p:cNvGrpSpPr>
            <a:grpSpLocks/>
          </p:cNvGrpSpPr>
          <p:nvPr/>
        </p:nvGrpSpPr>
        <p:grpSpPr bwMode="auto">
          <a:xfrm>
            <a:off x="1955800" y="4656138"/>
            <a:ext cx="501650" cy="512762"/>
            <a:chOff x="2839" y="3501"/>
            <a:chExt cx="755" cy="803"/>
          </a:xfrm>
        </p:grpSpPr>
        <p:pic>
          <p:nvPicPr>
            <p:cNvPr id="72738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9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5" name="Group 708"/>
          <p:cNvGrpSpPr>
            <a:grpSpLocks/>
          </p:cNvGrpSpPr>
          <p:nvPr/>
        </p:nvGrpSpPr>
        <p:grpSpPr bwMode="auto">
          <a:xfrm>
            <a:off x="1757363" y="5095875"/>
            <a:ext cx="501650" cy="512763"/>
            <a:chOff x="2839" y="3501"/>
            <a:chExt cx="755" cy="803"/>
          </a:xfrm>
        </p:grpSpPr>
        <p:pic>
          <p:nvPicPr>
            <p:cNvPr id="72736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7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2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414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95413"/>
            <a:ext cx="8396287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shared broadcast channel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or more simultaneous transmissions by nodes: interference 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collision</a:t>
            </a:r>
            <a:r>
              <a:rPr lang="en-US" dirty="0">
                <a:latin typeface="Gill Sans MT" charset="0"/>
              </a:rPr>
              <a:t> if node receives two or more signals at the same time</a:t>
            </a:r>
          </a:p>
          <a:p>
            <a:pPr>
              <a:buFont typeface="Wingdings" charset="0"/>
              <a:buNone/>
              <a:defRPr/>
            </a:pPr>
            <a:endParaRPr lang="en-US" sz="2400" i="1" u="sng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multiple access protocol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distributed algorithm that determines how nodes share channel, i.e., determine when node can transmit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about channel sharing must use channel itself!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no out-of-band channel for </a:t>
            </a:r>
            <a:r>
              <a:rPr lang="en-US" sz="2000" dirty="0" smtClean="0">
                <a:latin typeface="Gill Sans MT" charset="0"/>
              </a:rPr>
              <a:t>coordination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9445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810101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271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three broad classes: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channel partitioning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divide channel into smaller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pieces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sz="2000" dirty="0">
                <a:latin typeface="Gill Sans MT" charset="0"/>
              </a:rPr>
              <a:t> (time slots, frequency, code)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allocate piece to node for exclusive use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channel not divided, allow collisions</a:t>
            </a:r>
          </a:p>
          <a:p>
            <a:pPr lvl="1">
              <a:defRPr/>
            </a:pPr>
            <a:r>
              <a:rPr lang="ja-JP" altLang="en-US" sz="200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recover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sz="2000" dirty="0">
                <a:latin typeface="Gill Sans MT" charset="0"/>
              </a:rPr>
              <a:t> from collisions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ja-JP" altLang="en-US" i="1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  <a:r>
              <a:rPr lang="ja-JP" altLang="en-US" i="1">
                <a:solidFill>
                  <a:srgbClr val="CC0000"/>
                </a:solidFill>
                <a:latin typeface="Gill Sans MT" charset="0"/>
                <a:cs typeface="+mn-cs"/>
              </a:rPr>
              <a:t>”</a:t>
            </a:r>
            <a:endParaRPr lang="en-US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nodes take turns, but nodes with more to send can take longer turns</a:t>
            </a:r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5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Channel partitioning MAC protocols: TDMA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1379538"/>
            <a:ext cx="7772400" cy="293052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TDMA: time division multiple access</a:t>
            </a:r>
            <a:r>
              <a:rPr lang="en-US" sz="32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access to channel in "rounds"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each station gets fixed length slot (length = </a:t>
            </a:r>
            <a:r>
              <a:rPr lang="en-US" dirty="0" smtClean="0">
                <a:latin typeface="Gill Sans MT" charset="0"/>
                <a:cs typeface="+mn-cs"/>
              </a:rPr>
              <a:t>packet transmission </a:t>
            </a:r>
            <a:r>
              <a:rPr lang="en-US" dirty="0">
                <a:latin typeface="Gill Sans MT" charset="0"/>
                <a:cs typeface="+mn-cs"/>
              </a:rPr>
              <a:t>time) in each round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unused slots go idle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example: 6-station LAN, 1,3,4 </a:t>
            </a:r>
            <a:r>
              <a:rPr lang="en-US" dirty="0" smtClean="0">
                <a:latin typeface="Gill Sans MT" charset="0"/>
                <a:cs typeface="+mn-cs"/>
              </a:rPr>
              <a:t>have packets to send, </a:t>
            </a:r>
            <a:r>
              <a:rPr lang="en-US" dirty="0">
                <a:latin typeface="Gill Sans MT" charset="0"/>
                <a:cs typeface="+mn-cs"/>
              </a:rPr>
              <a:t>slots 2,5,6 idle </a:t>
            </a: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052513" y="5440363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274763" y="5213350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2233613" y="5213350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2708275" y="5213350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1276350" y="5100638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4141788" y="5103813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1374775" y="51800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2320925" y="5165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2786063" y="51720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4132263" y="5208588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5091113" y="5208588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5565775" y="5208588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4133850" y="5095875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4232275" y="5175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5178425" y="51609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5643563" y="51673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17573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22336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70986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31861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667125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46148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5562600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6510338" y="519588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60436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6991350" y="5110163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50911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320925" y="4581525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3132138" y="491807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1287463" y="491331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1266825" y="482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4125913" y="4816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5184775" y="4554538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5995988" y="492442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4151313" y="491966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6989763" y="4789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22325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FDMA: frequency division multiple access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channel spectrum divided into frequency bands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each station assigned fixed frequency band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unused transmission time in frequency bands go idle </a:t>
            </a:r>
          </a:p>
        </p:txBody>
      </p:sp>
      <p:pic>
        <p:nvPicPr>
          <p:cNvPr id="82970" name="Picture 73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6" name="Rectangle 74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Channel partitioning MAC protocols: FDMA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168" y="3378949"/>
            <a:ext cx="6177064" cy="309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4638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no </a:t>
            </a:r>
            <a:r>
              <a:rPr lang="en-US" i="1" dirty="0">
                <a:latin typeface="Gill Sans MT" charset="0"/>
              </a:rPr>
              <a:t>a priori</a:t>
            </a:r>
            <a:r>
              <a:rPr lang="en-US" dirty="0">
                <a:latin typeface="Gill Sans MT" charset="0"/>
              </a:rPr>
              <a:t> coordination among nodes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two or more transmitting nodes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</a:t>
            </a:r>
            <a:r>
              <a:rPr lang="ja-JP" altLang="en-US" dirty="0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collision</a:t>
            </a:r>
            <a:r>
              <a:rPr lang="ja-JP" altLang="en-US" dirty="0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,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random access MAC protocol</a:t>
            </a:r>
            <a:r>
              <a:rPr lang="en-US" dirty="0">
                <a:latin typeface="Gill Sans MT" charset="0"/>
                <a:cs typeface="+mn-cs"/>
              </a:rPr>
              <a:t> 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recover from collisions (e.g., via delayed retransmissions)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CSMA, CSMA/CD, CSMA/CA</a:t>
            </a:r>
          </a:p>
        </p:txBody>
      </p:sp>
      <p:pic>
        <p:nvPicPr>
          <p:cNvPr id="84997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3981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4038" y="1522413"/>
            <a:ext cx="3989387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assumptions: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all frames same size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time divided into equal size slots (time to transmit 1 frame)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nodes start to transmit only slot beginning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nodes are synchronized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00188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operation: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when node obtains fresh frame, transmits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no collision:</a:t>
            </a:r>
            <a:r>
              <a:rPr lang="en-US" dirty="0">
                <a:latin typeface="Gill Sans MT" charset="0"/>
              </a:rPr>
              <a:t> node can send new frame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collision:</a:t>
            </a:r>
            <a:r>
              <a:rPr lang="en-US" dirty="0">
                <a:latin typeface="Gill Sans MT" charset="0"/>
              </a:rPr>
              <a:t> node retransmits frame in each subsequent slot with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prob.</a:t>
            </a:r>
            <a:r>
              <a:rPr lang="en-US" dirty="0">
                <a:latin typeface="Gill Sans MT" charset="0"/>
              </a:rPr>
              <a:t> </a:t>
            </a:r>
            <a:r>
              <a:rPr lang="en-US" b="1" i="1" dirty="0">
                <a:solidFill>
                  <a:srgbClr val="000099"/>
                </a:solidFill>
                <a:latin typeface="Gill Sans MT" charset="0"/>
              </a:rPr>
              <a:t>p</a:t>
            </a:r>
            <a:r>
              <a:rPr lang="en-US" dirty="0">
                <a:latin typeface="Gill Sans MT" charset="0"/>
              </a:rPr>
              <a:t> until success</a:t>
            </a:r>
          </a:p>
        </p:txBody>
      </p:sp>
      <p:pic>
        <p:nvPicPr>
          <p:cNvPr id="87046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335338"/>
            <a:ext cx="3810000" cy="32035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Pros: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active node can continuously transmit at full rate of channel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highly decentralized: only slots in nodes need to be in sync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simple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313113"/>
            <a:ext cx="3810000" cy="3200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Cons: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collisions, wasting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idle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nodes may be able to detect collision in less than time to transmit packet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clock synchronization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pic>
        <p:nvPicPr>
          <p:cNvPr id="89094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5" name="Group 64"/>
          <p:cNvGrpSpPr>
            <a:grpSpLocks/>
          </p:cNvGrpSpPr>
          <p:nvPr/>
        </p:nvGrpSpPr>
        <p:grpSpPr bwMode="auto">
          <a:xfrm>
            <a:off x="1028700" y="1350963"/>
            <a:ext cx="6053138" cy="1938337"/>
            <a:chOff x="648" y="899"/>
            <a:chExt cx="3813" cy="1221"/>
          </a:xfrm>
        </p:grpSpPr>
        <p:grpSp>
          <p:nvGrpSpPr>
            <p:cNvPr id="89096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25660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61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7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25658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9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8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25656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7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9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25654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5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100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25652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3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1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25650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1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2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25648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9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3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25646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7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4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25644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5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5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25642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3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 smtClean="0">
                  <a:latin typeface="Arial" charset="0"/>
                  <a:cs typeface="+mn-cs"/>
                </a:rPr>
                <a:t>node 1</a:t>
              </a:r>
            </a:p>
          </p:txBody>
        </p:sp>
        <p:sp>
          <p:nvSpPr>
            <p:cNvPr id="25620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 smtClean="0">
                  <a:latin typeface="Arial" charset="0"/>
                  <a:cs typeface="+mn-cs"/>
                </a:rPr>
                <a:t>node 2</a:t>
              </a:r>
            </a:p>
          </p:txBody>
        </p:sp>
        <p:sp>
          <p:nvSpPr>
            <p:cNvPr id="25621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 smtClean="0">
                  <a:latin typeface="Arial" charset="0"/>
                  <a:cs typeface="+mn-cs"/>
                </a:rPr>
                <a:t>node 3</a:t>
              </a:r>
            </a:p>
          </p:txBody>
        </p:sp>
        <p:sp>
          <p:nvSpPr>
            <p:cNvPr id="25622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4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5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7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0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1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2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3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4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5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6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7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8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9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0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1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</p:grp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1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0048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CSMA (carrier sense multiple access)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525" y="1662113"/>
            <a:ext cx="6467475" cy="3246437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600" i="1" dirty="0">
                <a:solidFill>
                  <a:srgbClr val="CC0000"/>
                </a:solidFill>
                <a:cs typeface="+mn-cs"/>
              </a:rPr>
              <a:t>CSMA</a:t>
            </a:r>
            <a:r>
              <a:rPr lang="en-US" sz="3600" dirty="0">
                <a:solidFill>
                  <a:srgbClr val="FF0000"/>
                </a:solidFill>
                <a:cs typeface="+mn-cs"/>
              </a:rPr>
              <a:t>:</a:t>
            </a:r>
            <a:r>
              <a:rPr lang="en-US" sz="3200" dirty="0">
                <a:cs typeface="+mn-cs"/>
              </a:rPr>
              <a:t> listen before transmit: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idle:</a:t>
            </a:r>
            <a:r>
              <a:rPr lang="en-US" dirty="0">
                <a:cs typeface="+mn-cs"/>
              </a:rPr>
              <a:t> transmit entire frame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busy</a:t>
            </a:r>
            <a:r>
              <a:rPr lang="en-US" dirty="0">
                <a:cs typeface="+mn-cs"/>
              </a:rPr>
              <a:t>, defer transmission 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/>
            </a:r>
            <a:br>
              <a:rPr lang="en-US" dirty="0">
                <a:cs typeface="+mn-cs"/>
              </a:rPr>
            </a:b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human analogy: don</a:t>
            </a:r>
            <a:r>
              <a:rPr lang="ja-JP" altLang="en-US" dirty="0">
                <a:cs typeface="+mn-cs"/>
              </a:rPr>
              <a:t>’</a:t>
            </a:r>
            <a:r>
              <a:rPr lang="en-US" dirty="0">
                <a:cs typeface="+mn-cs"/>
              </a:rPr>
              <a:t>t interrupt others!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6.1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 smtClean="0">
                <a:latin typeface="Gill Sans MT" charset="0"/>
                <a:cs typeface="+mn-cs"/>
              </a:rPr>
              <a:t> LANs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597275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collisions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can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still occur: </a:t>
            </a:r>
            <a:r>
              <a:rPr lang="en-US" sz="2400" dirty="0">
                <a:latin typeface="Gill Sans MT" charset="0"/>
                <a:cs typeface="+mn-cs"/>
              </a:rPr>
              <a:t>propagation delay means  two nodes may not hear each other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transmission</a:t>
            </a: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collision: </a:t>
            </a:r>
            <a:r>
              <a:rPr lang="en-US" sz="2400" dirty="0">
                <a:latin typeface="Gill Sans MT" charset="0"/>
                <a:cs typeface="+mn-cs"/>
              </a:rPr>
              <a:t>entire packet transmission time wasted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pic>
        <p:nvPicPr>
          <p:cNvPr id="99336" name="Picture 8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012825"/>
            <a:ext cx="39433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552700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2809875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670425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1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en-US" sz="4000" dirty="0">
                <a:latin typeface="Gill Sans MT" charset="0"/>
                <a:cs typeface="+mj-cs"/>
              </a:rPr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CSMA/CD: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carrier sensing, deferral as in CSMA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collisions </a:t>
            </a:r>
            <a:r>
              <a:rPr lang="en-US" i="1" dirty="0">
                <a:latin typeface="Gill Sans MT" charset="0"/>
              </a:rPr>
              <a:t>detected</a:t>
            </a:r>
            <a:r>
              <a:rPr lang="en-US" dirty="0">
                <a:latin typeface="Gill Sans MT" charset="0"/>
              </a:rPr>
              <a:t> within short time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colliding transmissions aborted, reducing channel wastage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collision detection: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easy in wired LANs: measure signal strengths, compare transmitted, received signals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difficult in wireless LANs: received signal strength overwhelmed by local transmission strength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human analogy: the polite conversationalist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9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1531938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en-US" sz="4000" dirty="0">
                <a:latin typeface="Gill Sans MT" charset="0"/>
                <a:cs typeface="+mj-cs"/>
              </a:rPr>
              <a:t>(collision detection)</a:t>
            </a:r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2041525" y="1446213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2778125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grpSp>
        <p:nvGrpSpPr>
          <p:cNvPr id="103432" name="Group 30"/>
          <p:cNvGrpSpPr>
            <a:grpSpLocks/>
          </p:cNvGrpSpPr>
          <p:nvPr/>
        </p:nvGrpSpPr>
        <p:grpSpPr bwMode="auto">
          <a:xfrm>
            <a:off x="2541588" y="1985963"/>
            <a:ext cx="3263900" cy="195262"/>
            <a:chOff x="4220" y="1231"/>
            <a:chExt cx="1989" cy="90"/>
          </a:xfrm>
        </p:grpSpPr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03433" name="Group 11"/>
          <p:cNvGrpSpPr>
            <a:grpSpLocks/>
          </p:cNvGrpSpPr>
          <p:nvPr/>
        </p:nvGrpSpPr>
        <p:grpSpPr bwMode="auto">
          <a:xfrm flipH="1">
            <a:off x="2187575" y="2119313"/>
            <a:ext cx="501650" cy="512762"/>
            <a:chOff x="2839" y="3501"/>
            <a:chExt cx="755" cy="803"/>
          </a:xfrm>
        </p:grpSpPr>
        <p:pic>
          <p:nvPicPr>
            <p:cNvPr id="103443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4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4" name="Group 14"/>
          <p:cNvGrpSpPr>
            <a:grpSpLocks/>
          </p:cNvGrpSpPr>
          <p:nvPr/>
        </p:nvGrpSpPr>
        <p:grpSpPr bwMode="auto">
          <a:xfrm flipH="1">
            <a:off x="3279775" y="2101850"/>
            <a:ext cx="501650" cy="512763"/>
            <a:chOff x="2839" y="3501"/>
            <a:chExt cx="755" cy="803"/>
          </a:xfrm>
        </p:grpSpPr>
        <p:pic>
          <p:nvPicPr>
            <p:cNvPr id="103441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2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5" name="Group 17"/>
          <p:cNvGrpSpPr>
            <a:grpSpLocks/>
          </p:cNvGrpSpPr>
          <p:nvPr/>
        </p:nvGrpSpPr>
        <p:grpSpPr bwMode="auto">
          <a:xfrm flipH="1">
            <a:off x="4278313" y="2092325"/>
            <a:ext cx="501650" cy="512763"/>
            <a:chOff x="2839" y="3501"/>
            <a:chExt cx="755" cy="803"/>
          </a:xfrm>
        </p:grpSpPr>
        <p:pic>
          <p:nvPicPr>
            <p:cNvPr id="103439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0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6" name="Group 20"/>
          <p:cNvGrpSpPr>
            <a:grpSpLocks/>
          </p:cNvGrpSpPr>
          <p:nvPr/>
        </p:nvGrpSpPr>
        <p:grpSpPr bwMode="auto">
          <a:xfrm flipH="1">
            <a:off x="5397500" y="2106613"/>
            <a:ext cx="501650" cy="512762"/>
            <a:chOff x="2839" y="3501"/>
            <a:chExt cx="755" cy="803"/>
          </a:xfrm>
        </p:grpSpPr>
        <p:pic>
          <p:nvPicPr>
            <p:cNvPr id="103437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8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075" y="1500188"/>
            <a:ext cx="40417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1. </a:t>
            </a:r>
            <a:r>
              <a:rPr lang="en-US" sz="2600" dirty="0">
                <a:latin typeface="Gill Sans MT" charset="0"/>
                <a:cs typeface="+mn-cs"/>
              </a:rPr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2. </a:t>
            </a:r>
            <a:r>
              <a:rPr lang="en-US" sz="2600" dirty="0">
                <a:latin typeface="Gill Sans MT" charset="0"/>
                <a:cs typeface="+mn-cs"/>
              </a:rPr>
              <a:t>If NIC senses channel idle, starts frame </a:t>
            </a:r>
            <a:r>
              <a:rPr lang="en-US" sz="2600" dirty="0" smtClean="0">
                <a:latin typeface="Gill Sans MT" charset="0"/>
                <a:cs typeface="+mn-cs"/>
              </a:rPr>
              <a:t>transmission. </a:t>
            </a:r>
            <a:r>
              <a:rPr lang="en-US" sz="2600" dirty="0">
                <a:latin typeface="Gill Sans MT" charset="0"/>
                <a:cs typeface="+mn-cs"/>
              </a:rPr>
              <a:t>If NIC senses channel busy, waits until channel idle, then </a:t>
            </a:r>
            <a:r>
              <a:rPr lang="en-US" sz="2600" dirty="0" smtClean="0">
                <a:latin typeface="Gill Sans MT" charset="0"/>
                <a:cs typeface="+mn-cs"/>
              </a:rPr>
              <a:t>transmits.</a:t>
            </a:r>
            <a:endParaRPr lang="en-US" sz="26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3. </a:t>
            </a:r>
            <a:r>
              <a:rPr lang="en-US" sz="2600" dirty="0">
                <a:latin typeface="Gill Sans MT" charset="0"/>
                <a:cs typeface="+mn-cs"/>
              </a:rPr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543050"/>
            <a:ext cx="39655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4. </a:t>
            </a:r>
            <a:r>
              <a:rPr lang="en-US" sz="2600" dirty="0">
                <a:latin typeface="Gill Sans MT" charset="0"/>
                <a:cs typeface="+mn-cs"/>
              </a:rPr>
              <a:t>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5. </a:t>
            </a:r>
            <a:r>
              <a:rPr lang="en-US" sz="2600" dirty="0">
                <a:latin typeface="Gill Sans MT" charset="0"/>
                <a:cs typeface="+mn-cs"/>
              </a:rPr>
              <a:t>After aborting, NIC waits a random amount of time and then returns to step 2  </a:t>
            </a:r>
          </a:p>
        </p:txBody>
      </p:sp>
      <p:pic>
        <p:nvPicPr>
          <p:cNvPr id="105478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064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1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channel partitioning MAC protocols: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share channel </a:t>
            </a:r>
            <a:r>
              <a:rPr lang="en-US" i="1" dirty="0">
                <a:latin typeface="Gill Sans MT" charset="0"/>
              </a:rPr>
              <a:t>efficiently</a:t>
            </a:r>
            <a:r>
              <a:rPr lang="en-US" dirty="0">
                <a:latin typeface="Gill Sans MT" charset="0"/>
              </a:rPr>
              <a:t> and </a:t>
            </a:r>
            <a:r>
              <a:rPr lang="en-US" i="1" dirty="0">
                <a:latin typeface="Gill Sans MT" charset="0"/>
              </a:rPr>
              <a:t>fairly</a:t>
            </a:r>
            <a:r>
              <a:rPr lang="en-US" dirty="0">
                <a:latin typeface="Gill Sans MT" charset="0"/>
              </a:rPr>
              <a:t> at high load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random access MAC protocols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efficient at low load: single node can fully utilize channel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ja-JP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  <a:r>
              <a:rPr lang="ja-JP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”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protocols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look for best of both worlds!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4398963" y="4154488"/>
            <a:ext cx="781050" cy="681037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4691063" y="3549650"/>
            <a:ext cx="781050" cy="681038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4972050" y="2935288"/>
            <a:ext cx="781050" cy="681037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5273675" y="2354263"/>
            <a:ext cx="781050" cy="681037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6810375" y="2600325"/>
            <a:ext cx="781050" cy="681038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485900"/>
            <a:ext cx="3460750" cy="506253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polling:</a:t>
            </a:r>
            <a:r>
              <a:rPr lang="en-US" sz="3200" b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master node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invites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nodes to transmit in turn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typically used with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dumb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devices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concerns: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polling overhead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latency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single point of failure (master)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5286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5927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6076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5656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5384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5113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6638925" y="322262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master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4464050" y="4808538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6823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4872038" y="3559175"/>
            <a:ext cx="595312" cy="336550"/>
            <a:chOff x="4415" y="2364"/>
            <a:chExt cx="375" cy="212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5378450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pic>
        <p:nvPicPr>
          <p:cNvPr id="111636" name="Picture 5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7229475" y="3667125"/>
            <a:ext cx="781050" cy="681038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4514850" y="3624263"/>
            <a:ext cx="781050" cy="681037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5832475" y="1960563"/>
            <a:ext cx="781050" cy="681037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5886450" y="5408613"/>
            <a:ext cx="781050" cy="681037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600075" y="1376363"/>
            <a:ext cx="37544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token passing:</a:t>
            </a:r>
            <a:endParaRPr lang="en-US" sz="3200" b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control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token</a:t>
            </a:r>
            <a:r>
              <a:rPr lang="en-US" sz="2400" b="1" i="0" dirty="0">
                <a:latin typeface="Gill Sans MT" charset="0"/>
                <a:cs typeface="+mn-cs"/>
              </a:rPr>
              <a:t> </a:t>
            </a:r>
            <a:r>
              <a:rPr lang="en-US" sz="2400" i="0" dirty="0">
                <a:latin typeface="Gill Sans MT" charset="0"/>
                <a:cs typeface="+mn-cs"/>
              </a:rPr>
              <a:t>passed from one node to next sequentially.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message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concerns: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overhead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latency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single point of failure (token)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 dirty="0">
                <a:latin typeface="Gill Sans MT" charset="0"/>
                <a:cs typeface="+mn-cs"/>
              </a:rPr>
              <a:t> 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5360988" y="26177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6205538" y="17256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5949950" y="60086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4341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(nothing</a:t>
            </a:r>
          </a:p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4838700" y="37433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pic>
        <p:nvPicPr>
          <p:cNvPr id="113677" name="Picture 1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1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271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 Summary of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06963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channel partitioning,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by time, frequency or code</a:t>
            </a:r>
          </a:p>
          <a:p>
            <a:pPr marL="690563" lvl="1" indent="-233363">
              <a:defRPr/>
            </a:pPr>
            <a:r>
              <a:rPr lang="en-US" sz="2000" dirty="0">
                <a:latin typeface="Gill Sans MT" charset="0"/>
              </a:rPr>
              <a:t>Time Division, Frequency Division</a:t>
            </a:r>
          </a:p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 </a:t>
            </a:r>
            <a:r>
              <a:rPr lang="en-US" sz="2400" dirty="0">
                <a:latin typeface="Gill Sans MT" charset="0"/>
                <a:cs typeface="+mn-cs"/>
              </a:rPr>
              <a:t>(dynamic), 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ALOHA, S-ALOHA, CSMA, CSMA/CD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CSMA/CD used in Ethernet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CSMA/CA used in 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polling from central site, token passing</a:t>
            </a:r>
          </a:p>
          <a:p>
            <a:pPr marL="690563" lvl="1" indent="-233363">
              <a:defRPr/>
            </a:pPr>
            <a:r>
              <a:rPr lang="en-US" dirty="0" smtClean="0">
                <a:latin typeface="Gill Sans MT" charset="0"/>
              </a:rPr>
              <a:t>Bluetooth</a:t>
            </a:r>
            <a:r>
              <a:rPr lang="en-US" dirty="0">
                <a:latin typeface="Gill Sans MT" charset="0"/>
              </a:rPr>
              <a:t>, FDDI, 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token ring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4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addresses and </a:t>
            </a:r>
            <a:r>
              <a:rPr lang="en-US" sz="4000" dirty="0">
                <a:latin typeface="Gill Sans MT" charset="0"/>
                <a:cs typeface="+mj-cs"/>
              </a:rPr>
              <a:t>ARP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47063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32-bit IP address: </a:t>
            </a:r>
          </a:p>
          <a:p>
            <a:pPr lvl="1">
              <a:defRPr/>
            </a:pPr>
            <a:r>
              <a:rPr lang="en-US" i="1" dirty="0">
                <a:latin typeface="Gill Sans MT" charset="0"/>
              </a:rPr>
              <a:t>network-layer</a:t>
            </a:r>
            <a:r>
              <a:rPr lang="en-US" dirty="0"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address for interface</a:t>
            </a:r>
            <a:endParaRPr lang="en-US" dirty="0">
              <a:latin typeface="Gill Sans MT" charset="0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u</a:t>
            </a:r>
            <a:r>
              <a:rPr lang="en-US" dirty="0" smtClean="0">
                <a:latin typeface="Gill Sans MT" charset="0"/>
              </a:rPr>
              <a:t>sed for layer 3 (network layer) forwarding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(or LAN or physical or Ethernet) address: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function:</a:t>
            </a:r>
            <a:r>
              <a:rPr lang="en-US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used “locally” to get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frame from one interface to another physically-connected interface (same network, in IP-addressing sense)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48 bit MAC address (for most LANs) burned in NIC ROM, also sometimes software settable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e.g.: 1A-2F-BB-76-09-AD</a:t>
            </a:r>
          </a:p>
          <a:p>
            <a:pPr lvl="1">
              <a:lnSpc>
                <a:spcPct val="90000"/>
              </a:lnSpc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21861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0287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812141" y="5591175"/>
            <a:ext cx="3744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0" dirty="0" smtClean="0">
                <a:solidFill>
                  <a:srgbClr val="000099"/>
                </a:solidFill>
                <a:latin typeface="Arial" charset="0"/>
                <a:cs typeface="+mn-cs"/>
              </a:rPr>
              <a:t>hexadecimal (base 16) notation</a:t>
            </a:r>
          </a:p>
          <a:p>
            <a:pPr algn="ctr">
              <a:defRPr/>
            </a:pPr>
            <a:r>
              <a:rPr lang="en-US" i="0" dirty="0" smtClean="0">
                <a:solidFill>
                  <a:srgbClr val="000099"/>
                </a:solidFill>
                <a:latin typeface="Arial" charset="0"/>
                <a:cs typeface="+mn-cs"/>
              </a:rPr>
              <a:t>(each </a:t>
            </a:r>
            <a:r>
              <a:rPr lang="ja-JP" altLang="en-US" i="0" dirty="0" smtClean="0">
                <a:solidFill>
                  <a:srgbClr val="000099"/>
                </a:solidFill>
                <a:latin typeface="Arial" charset="0"/>
                <a:cs typeface="+mn-cs"/>
              </a:rPr>
              <a:t>“</a:t>
            </a:r>
            <a:r>
              <a:rPr lang="en-US" i="0" dirty="0" smtClean="0">
                <a:solidFill>
                  <a:srgbClr val="000099"/>
                </a:solidFill>
                <a:latin typeface="Arial" charset="0"/>
                <a:cs typeface="+mn-cs"/>
              </a:rPr>
              <a:t>numeral</a:t>
            </a:r>
            <a:r>
              <a:rPr lang="ja-JP" altLang="en-US" i="0" dirty="0" smtClean="0">
                <a:solidFill>
                  <a:srgbClr val="000099"/>
                </a:solidFill>
                <a:latin typeface="Arial" charset="0"/>
                <a:cs typeface="+mn-cs"/>
              </a:rPr>
              <a:t>”</a:t>
            </a:r>
            <a:r>
              <a:rPr lang="en-US" i="0" dirty="0" smtClean="0">
                <a:solidFill>
                  <a:srgbClr val="000099"/>
                </a:solidFill>
                <a:latin typeface="Arial" charset="0"/>
                <a:cs typeface="+mn-cs"/>
              </a:rPr>
              <a:t> represents 4 bits)</a:t>
            </a: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2116138" y="5326063"/>
            <a:ext cx="1889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66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8683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200025"/>
            <a:ext cx="6308725" cy="8763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layer: introduction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330325"/>
            <a:ext cx="4267200" cy="380206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terminology:</a:t>
            </a:r>
          </a:p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nodes: </a:t>
            </a:r>
            <a:r>
              <a:rPr lang="en-US" sz="2400" dirty="0" smtClean="0">
                <a:latin typeface="Gill Sans MT" charset="0"/>
                <a:cs typeface="+mn-cs"/>
              </a:rPr>
              <a:t>hosts </a:t>
            </a:r>
            <a:r>
              <a:rPr lang="en-US" sz="2400" dirty="0">
                <a:latin typeface="Gill Sans MT" charset="0"/>
                <a:cs typeface="+mn-cs"/>
              </a:rPr>
              <a:t>and </a:t>
            </a:r>
            <a:r>
              <a:rPr lang="en-US" sz="2400" dirty="0" smtClean="0">
                <a:latin typeface="Gill Sans MT" charset="0"/>
                <a:cs typeface="+mn-cs"/>
              </a:rPr>
              <a:t>routers</a:t>
            </a:r>
            <a:endParaRPr lang="en-US" sz="24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links: </a:t>
            </a:r>
            <a:r>
              <a:rPr lang="en-US" sz="2400" dirty="0" smtClean="0">
                <a:latin typeface="Gill Sans MT" charset="0"/>
                <a:cs typeface="+mn-cs"/>
              </a:rPr>
              <a:t>communication </a:t>
            </a:r>
            <a:r>
              <a:rPr lang="en-US" sz="2400" dirty="0">
                <a:latin typeface="Gill Sans MT" charset="0"/>
                <a:cs typeface="+mn-cs"/>
              </a:rPr>
              <a:t>channels that connect adjacent nodes along communication </a:t>
            </a:r>
            <a:r>
              <a:rPr lang="en-US" sz="2400" dirty="0" smtClean="0">
                <a:latin typeface="Gill Sans MT" charset="0"/>
                <a:cs typeface="+mn-cs"/>
              </a:rPr>
              <a:t>path</a:t>
            </a:r>
            <a:endParaRPr lang="en-US" sz="24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wired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wireless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LANs</a:t>
            </a:r>
            <a:endParaRPr lang="en-US" b="1" dirty="0">
              <a:solidFill>
                <a:srgbClr val="FF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layer-2 packet: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frame,</a:t>
            </a:r>
            <a:r>
              <a:rPr lang="en-US" sz="2400" b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encapsulates datagram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396875" y="5299075"/>
            <a:ext cx="5042471" cy="103412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data-link layer</a:t>
            </a:r>
            <a:r>
              <a:rPr lang="en-US" sz="2400" i="0" dirty="0" smtClean="0">
                <a:latin typeface="Gill Sans MT" charset="0"/>
                <a:cs typeface="+mn-cs"/>
              </a:rPr>
              <a:t> 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 smtClean="0">
                <a:latin typeface="Gill Sans MT" charset="0"/>
                <a:cs typeface="+mn-cs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 smtClean="0">
                <a:latin typeface="Gill Sans MT" charset="0"/>
                <a:cs typeface="+mn-cs"/>
              </a:rPr>
              <a:t>to 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physically adjacent</a:t>
            </a:r>
            <a:r>
              <a:rPr lang="en-US" sz="2400" i="0" dirty="0" smtClean="0">
                <a:latin typeface="Gill Sans MT" charset="0"/>
                <a:cs typeface="+mn-cs"/>
              </a:rPr>
              <a:t> node over a link</a:t>
            </a:r>
            <a:endParaRPr lang="en-US" i="0" dirty="0" smtClean="0">
              <a:latin typeface="Gill Sans MT" charset="0"/>
              <a:cs typeface="+mn-cs"/>
            </a:endParaRPr>
          </a:p>
        </p:txBody>
      </p:sp>
      <p:sp>
        <p:nvSpPr>
          <p:cNvPr id="4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4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537" name="Freeform 415"/>
          <p:cNvSpPr>
            <a:spLocks/>
          </p:cNvSpPr>
          <p:nvPr/>
        </p:nvSpPr>
        <p:spPr bwMode="auto">
          <a:xfrm>
            <a:off x="7004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8" name="Freeform 416"/>
          <p:cNvSpPr>
            <a:spLocks/>
          </p:cNvSpPr>
          <p:nvPr/>
        </p:nvSpPr>
        <p:spPr bwMode="auto">
          <a:xfrm>
            <a:off x="7023100" y="2017139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9" name="Freeform 417"/>
          <p:cNvSpPr>
            <a:spLocks/>
          </p:cNvSpPr>
          <p:nvPr/>
        </p:nvSpPr>
        <p:spPr bwMode="auto">
          <a:xfrm>
            <a:off x="5202238" y="1709738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0" name="Group 418"/>
          <p:cNvGrpSpPr>
            <a:grpSpLocks/>
          </p:cNvGrpSpPr>
          <p:nvPr/>
        </p:nvGrpSpPr>
        <p:grpSpPr bwMode="auto">
          <a:xfrm>
            <a:off x="5278438" y="2974975"/>
            <a:ext cx="1458912" cy="933450"/>
            <a:chOff x="2889" y="1631"/>
            <a:chExt cx="980" cy="743"/>
          </a:xfrm>
        </p:grpSpPr>
        <p:sp>
          <p:nvSpPr>
            <p:cNvPr id="889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541" name="Line 421"/>
          <p:cNvSpPr>
            <a:spLocks noChangeShapeType="1"/>
          </p:cNvSpPr>
          <p:nvPr/>
        </p:nvSpPr>
        <p:spPr bwMode="auto">
          <a:xfrm>
            <a:off x="7396163" y="3813175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" name="Line 422"/>
          <p:cNvSpPr>
            <a:spLocks noChangeShapeType="1"/>
          </p:cNvSpPr>
          <p:nvPr/>
        </p:nvSpPr>
        <p:spPr bwMode="auto">
          <a:xfrm>
            <a:off x="7493000" y="3733800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3" name="Line 423"/>
          <p:cNvSpPr>
            <a:spLocks noChangeShapeType="1"/>
          </p:cNvSpPr>
          <p:nvPr/>
        </p:nvSpPr>
        <p:spPr bwMode="auto">
          <a:xfrm flipV="1">
            <a:off x="7729538" y="3819525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4" name="Line 424"/>
          <p:cNvSpPr>
            <a:spLocks noChangeShapeType="1"/>
          </p:cNvSpPr>
          <p:nvPr/>
        </p:nvSpPr>
        <p:spPr bwMode="auto">
          <a:xfrm>
            <a:off x="6427788" y="3740150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5" name="Line 425"/>
          <p:cNvSpPr>
            <a:spLocks noChangeShapeType="1"/>
          </p:cNvSpPr>
          <p:nvPr/>
        </p:nvSpPr>
        <p:spPr bwMode="auto">
          <a:xfrm>
            <a:off x="6723063" y="2587625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6" name="Freeform 427"/>
          <p:cNvSpPr>
            <a:spLocks/>
          </p:cNvSpPr>
          <p:nvPr/>
        </p:nvSpPr>
        <p:spPr bwMode="auto">
          <a:xfrm>
            <a:off x="5497513" y="4378325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rot="16200000">
            <a:off x="7845425" y="5159376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8" name="Line 429"/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rot="16200000" flipH="1">
            <a:off x="8207749" y="5085976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>
            <a:off x="7358063" y="4697413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6737350" y="4684713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6780213" y="4976813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" name="Line 435"/>
          <p:cNvSpPr>
            <a:spLocks noChangeShapeType="1"/>
          </p:cNvSpPr>
          <p:nvPr/>
        </p:nvSpPr>
        <p:spPr bwMode="auto">
          <a:xfrm>
            <a:off x="6100763" y="4773613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4" name="Line 436"/>
          <p:cNvSpPr>
            <a:spLocks noChangeShapeType="1"/>
          </p:cNvSpPr>
          <p:nvPr/>
        </p:nvSpPr>
        <p:spPr bwMode="auto">
          <a:xfrm flipV="1">
            <a:off x="5841999" y="4952398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5" name="Line 439"/>
          <p:cNvSpPr>
            <a:spLocks noChangeShapeType="1"/>
          </p:cNvSpPr>
          <p:nvPr/>
        </p:nvSpPr>
        <p:spPr bwMode="auto">
          <a:xfrm flipH="1">
            <a:off x="6278768" y="5070474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6" name="Line 440"/>
          <p:cNvSpPr>
            <a:spLocks noChangeShapeType="1"/>
          </p:cNvSpPr>
          <p:nvPr/>
        </p:nvSpPr>
        <p:spPr bwMode="auto">
          <a:xfrm flipH="1" flipV="1">
            <a:off x="6595002" y="5008500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7" name="Line 441"/>
          <p:cNvSpPr>
            <a:spLocks noChangeShapeType="1"/>
          </p:cNvSpPr>
          <p:nvPr/>
        </p:nvSpPr>
        <p:spPr bwMode="auto">
          <a:xfrm>
            <a:off x="6691914" y="5003401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8" name="Line 443"/>
          <p:cNvSpPr>
            <a:spLocks noChangeShapeType="1"/>
          </p:cNvSpPr>
          <p:nvPr/>
        </p:nvSpPr>
        <p:spPr bwMode="auto">
          <a:xfrm>
            <a:off x="6281738" y="3522663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9" name="Line 444"/>
          <p:cNvSpPr>
            <a:spLocks noChangeShapeType="1"/>
          </p:cNvSpPr>
          <p:nvPr/>
        </p:nvSpPr>
        <p:spPr bwMode="auto">
          <a:xfrm flipV="1">
            <a:off x="7577138" y="2492375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0" name="Line 445"/>
          <p:cNvSpPr>
            <a:spLocks noChangeShapeType="1"/>
          </p:cNvSpPr>
          <p:nvPr/>
        </p:nvSpPr>
        <p:spPr bwMode="auto">
          <a:xfrm>
            <a:off x="7405688" y="2675613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1" name="Line 446"/>
          <p:cNvSpPr>
            <a:spLocks noChangeShapeType="1"/>
          </p:cNvSpPr>
          <p:nvPr/>
        </p:nvSpPr>
        <p:spPr bwMode="auto">
          <a:xfrm flipV="1">
            <a:off x="7577138" y="2562225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2" name="Line 447"/>
          <p:cNvSpPr>
            <a:spLocks noChangeShapeType="1"/>
          </p:cNvSpPr>
          <p:nvPr/>
        </p:nvSpPr>
        <p:spPr bwMode="auto">
          <a:xfrm>
            <a:off x="7942263" y="2560638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" name="Line 448"/>
          <p:cNvSpPr>
            <a:spLocks noChangeShapeType="1"/>
          </p:cNvSpPr>
          <p:nvPr/>
        </p:nvSpPr>
        <p:spPr bwMode="auto">
          <a:xfrm>
            <a:off x="7596188" y="2867025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4" name="Line 449"/>
          <p:cNvSpPr>
            <a:spLocks noChangeShapeType="1"/>
          </p:cNvSpPr>
          <p:nvPr/>
        </p:nvSpPr>
        <p:spPr bwMode="auto">
          <a:xfrm flipV="1">
            <a:off x="5891213" y="3733800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5" name="Line 450"/>
          <p:cNvSpPr>
            <a:spLocks noChangeShapeType="1"/>
          </p:cNvSpPr>
          <p:nvPr/>
        </p:nvSpPr>
        <p:spPr bwMode="auto">
          <a:xfrm>
            <a:off x="8150225" y="2857500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6" name="Line 451"/>
          <p:cNvSpPr>
            <a:spLocks noChangeShapeType="1"/>
          </p:cNvSpPr>
          <p:nvPr/>
        </p:nvSpPr>
        <p:spPr bwMode="auto">
          <a:xfrm flipH="1">
            <a:off x="7296150" y="2933700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7" name="Line 452"/>
          <p:cNvSpPr>
            <a:spLocks noChangeShapeType="1"/>
          </p:cNvSpPr>
          <p:nvPr/>
        </p:nvSpPr>
        <p:spPr bwMode="auto">
          <a:xfrm flipH="1">
            <a:off x="7888288" y="2933700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8" name="Line 541"/>
          <p:cNvSpPr>
            <a:spLocks noChangeShapeType="1"/>
          </p:cNvSpPr>
          <p:nvPr/>
        </p:nvSpPr>
        <p:spPr bwMode="auto">
          <a:xfrm flipV="1">
            <a:off x="7272338" y="4075113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69" name="Group 590"/>
          <p:cNvGrpSpPr>
            <a:grpSpLocks/>
          </p:cNvGrpSpPr>
          <p:nvPr/>
        </p:nvGrpSpPr>
        <p:grpSpPr bwMode="auto">
          <a:xfrm flipH="1">
            <a:off x="5775325" y="4533900"/>
            <a:ext cx="414337" cy="373063"/>
            <a:chOff x="2839" y="3501"/>
            <a:chExt cx="755" cy="803"/>
          </a:xfrm>
        </p:grpSpPr>
        <p:pic>
          <p:nvPicPr>
            <p:cNvPr id="8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8" name="Freeform 59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0" name="Group 593"/>
          <p:cNvGrpSpPr>
            <a:grpSpLocks/>
          </p:cNvGrpSpPr>
          <p:nvPr/>
        </p:nvGrpSpPr>
        <p:grpSpPr bwMode="auto">
          <a:xfrm flipH="1">
            <a:off x="5457825" y="4954588"/>
            <a:ext cx="482600" cy="406400"/>
            <a:chOff x="2839" y="3501"/>
            <a:chExt cx="755" cy="803"/>
          </a:xfrm>
        </p:grpSpPr>
        <p:pic>
          <p:nvPicPr>
            <p:cNvPr id="885" name="Picture 594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6" name="Freeform 59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1" name="Group 596"/>
          <p:cNvGrpSpPr>
            <a:grpSpLocks/>
          </p:cNvGrpSpPr>
          <p:nvPr/>
        </p:nvGrpSpPr>
        <p:grpSpPr bwMode="auto">
          <a:xfrm flipH="1">
            <a:off x="5935663" y="5256213"/>
            <a:ext cx="427037" cy="349250"/>
            <a:chOff x="2839" y="3501"/>
            <a:chExt cx="755" cy="803"/>
          </a:xfrm>
        </p:grpSpPr>
        <p:pic>
          <p:nvPicPr>
            <p:cNvPr id="883" name="Picture 597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59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2" name="Group 599"/>
          <p:cNvGrpSpPr>
            <a:grpSpLocks/>
          </p:cNvGrpSpPr>
          <p:nvPr/>
        </p:nvGrpSpPr>
        <p:grpSpPr bwMode="auto">
          <a:xfrm>
            <a:off x="6550025" y="5238750"/>
            <a:ext cx="427037" cy="350838"/>
            <a:chOff x="2839" y="3501"/>
            <a:chExt cx="755" cy="803"/>
          </a:xfrm>
        </p:grpSpPr>
        <p:pic>
          <p:nvPicPr>
            <p:cNvPr id="881" name="Picture 600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2" name="Freeform 6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73" name="Picture 603" descr="car_icon_small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15" y="1803458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4" name="Group 652"/>
          <p:cNvGrpSpPr>
            <a:grpSpLocks/>
          </p:cNvGrpSpPr>
          <p:nvPr/>
        </p:nvGrpSpPr>
        <p:grpSpPr bwMode="auto">
          <a:xfrm>
            <a:off x="5613400" y="1546225"/>
            <a:ext cx="415925" cy="385763"/>
            <a:chOff x="2751" y="1851"/>
            <a:chExt cx="462" cy="478"/>
          </a:xfrm>
        </p:grpSpPr>
        <p:pic>
          <p:nvPicPr>
            <p:cNvPr id="879" name="Picture 653" descr="iphone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9" name="Line 693"/>
          <p:cNvSpPr>
            <a:spLocks noChangeShapeType="1"/>
          </p:cNvSpPr>
          <p:nvPr/>
        </p:nvSpPr>
        <p:spPr bwMode="auto">
          <a:xfrm>
            <a:off x="8345488" y="2855912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8" name="Group 776"/>
          <p:cNvGrpSpPr>
            <a:grpSpLocks/>
          </p:cNvGrpSpPr>
          <p:nvPr/>
        </p:nvGrpSpPr>
        <p:grpSpPr bwMode="auto">
          <a:xfrm>
            <a:off x="5611813" y="3500438"/>
            <a:ext cx="506412" cy="352425"/>
            <a:chOff x="2967" y="478"/>
            <a:chExt cx="788" cy="625"/>
          </a:xfrm>
        </p:grpSpPr>
        <p:pic>
          <p:nvPicPr>
            <p:cNvPr id="78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9" name="Group 779"/>
          <p:cNvGrpSpPr>
            <a:grpSpLocks/>
          </p:cNvGrpSpPr>
          <p:nvPr/>
        </p:nvGrpSpPr>
        <p:grpSpPr bwMode="auto">
          <a:xfrm>
            <a:off x="7132638" y="5003800"/>
            <a:ext cx="563562" cy="420688"/>
            <a:chOff x="2967" y="478"/>
            <a:chExt cx="788" cy="625"/>
          </a:xfrm>
        </p:grpSpPr>
        <p:pic>
          <p:nvPicPr>
            <p:cNvPr id="779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0" name="Picture 781" descr="antenna_radiation_stylized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0" name="Group 523"/>
          <p:cNvGrpSpPr>
            <a:grpSpLocks/>
          </p:cNvGrpSpPr>
          <p:nvPr/>
        </p:nvGrpSpPr>
        <p:grpSpPr bwMode="auto">
          <a:xfrm>
            <a:off x="5890114" y="1844675"/>
            <a:ext cx="457200" cy="733152"/>
            <a:chOff x="6061075" y="1844675"/>
            <a:chExt cx="457200" cy="733152"/>
          </a:xfrm>
        </p:grpSpPr>
        <p:sp>
          <p:nvSpPr>
            <p:cNvPr id="75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6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7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7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91" name="Group 950"/>
          <p:cNvGrpSpPr>
            <a:grpSpLocks/>
          </p:cNvGrpSpPr>
          <p:nvPr/>
        </p:nvGrpSpPr>
        <p:grpSpPr bwMode="auto">
          <a:xfrm>
            <a:off x="8240713" y="5002213"/>
            <a:ext cx="227012" cy="481013"/>
            <a:chOff x="4140" y="429"/>
            <a:chExt cx="1425" cy="2396"/>
          </a:xfrm>
        </p:grpSpPr>
        <p:sp>
          <p:nvSpPr>
            <p:cNvPr id="727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9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2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7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8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3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4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5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6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5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6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7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3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4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8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9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1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2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40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1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4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6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8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49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0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92" name="Group 983"/>
          <p:cNvGrpSpPr>
            <a:grpSpLocks/>
          </p:cNvGrpSpPr>
          <p:nvPr/>
        </p:nvGrpSpPr>
        <p:grpSpPr bwMode="auto">
          <a:xfrm>
            <a:off x="7924800" y="5303838"/>
            <a:ext cx="227012" cy="481013"/>
            <a:chOff x="4140" y="429"/>
            <a:chExt cx="1425" cy="2396"/>
          </a:xfrm>
        </p:grpSpPr>
        <p:sp>
          <p:nvSpPr>
            <p:cNvPr id="695" name="Freeform 98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Rectangle 98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7" name="Freeform 98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98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Rectangle 988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0" name="Group 98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5" name="AutoShape 99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6" name="AutoShape 991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1" name="Rectangle 992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2" name="Group 99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3" name="AutoShape 994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4" name="AutoShape 995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3" name="Rectangle 996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4" name="Rectangle 997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5" name="Group 99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1" name="AutoShape 999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2" name="AutoShape 100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" name="Freeform 100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7" name="Group 100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9" name="AutoShape 1003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0" name="AutoShape 1004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8" name="Rectangle 1005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9" name="Freeform 100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100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Oval 1008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2" name="Freeform 100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AutoShape 1010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4" name="AutoShape 1011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5" name="Oval 1012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" name="Oval 1013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7" name="Oval 1014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" name="Rectangle 1015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93" name="Picture 1017" descr="antenna_stylized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2043113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" name="Picture 1018" descr="laptop_keyboard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327957" y="2291590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Freeform 1019"/>
          <p:cNvSpPr>
            <a:spLocks/>
          </p:cNvSpPr>
          <p:nvPr/>
        </p:nvSpPr>
        <p:spPr bwMode="auto">
          <a:xfrm>
            <a:off x="5472854" y="2136804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96" name="Picture 1020" descr="screen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87" y="2142158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7" name="Freeform 1021"/>
          <p:cNvSpPr>
            <a:spLocks/>
          </p:cNvSpPr>
          <p:nvPr/>
        </p:nvSpPr>
        <p:spPr bwMode="auto">
          <a:xfrm>
            <a:off x="5536928" y="2130663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8" name="Freeform 1022"/>
          <p:cNvSpPr>
            <a:spLocks/>
          </p:cNvSpPr>
          <p:nvPr/>
        </p:nvSpPr>
        <p:spPr bwMode="auto">
          <a:xfrm>
            <a:off x="5469738" y="2130348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9" name="Freeform 1023"/>
          <p:cNvSpPr>
            <a:spLocks/>
          </p:cNvSpPr>
          <p:nvPr/>
        </p:nvSpPr>
        <p:spPr bwMode="auto">
          <a:xfrm>
            <a:off x="5743755" y="2159164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0" name="Freeform 1024"/>
          <p:cNvSpPr>
            <a:spLocks/>
          </p:cNvSpPr>
          <p:nvPr/>
        </p:nvSpPr>
        <p:spPr bwMode="auto">
          <a:xfrm>
            <a:off x="5468764" y="2283402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1" name="Freeform 1025"/>
          <p:cNvSpPr>
            <a:spLocks/>
          </p:cNvSpPr>
          <p:nvPr/>
        </p:nvSpPr>
        <p:spPr bwMode="auto">
          <a:xfrm>
            <a:off x="5753688" y="2160738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2" name="Freeform 1026"/>
          <p:cNvSpPr>
            <a:spLocks/>
          </p:cNvSpPr>
          <p:nvPr/>
        </p:nvSpPr>
        <p:spPr bwMode="auto">
          <a:xfrm>
            <a:off x="5469153" y="2291748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03" name="Group 1027"/>
          <p:cNvGrpSpPr>
            <a:grpSpLocks/>
          </p:cNvGrpSpPr>
          <p:nvPr/>
        </p:nvGrpSpPr>
        <p:grpSpPr bwMode="auto">
          <a:xfrm>
            <a:off x="5464285" y="2358040"/>
            <a:ext cx="98740" cy="36846"/>
            <a:chOff x="1740" y="2642"/>
            <a:chExt cx="752" cy="327"/>
          </a:xfrm>
        </p:grpSpPr>
        <p:sp>
          <p:nvSpPr>
            <p:cNvPr id="68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04" name="Freeform 1034"/>
          <p:cNvSpPr>
            <a:spLocks/>
          </p:cNvSpPr>
          <p:nvPr/>
        </p:nvSpPr>
        <p:spPr bwMode="auto">
          <a:xfrm>
            <a:off x="5633330" y="2363551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5" name="Freeform 1035"/>
          <p:cNvSpPr>
            <a:spLocks/>
          </p:cNvSpPr>
          <p:nvPr/>
        </p:nvSpPr>
        <p:spPr bwMode="auto">
          <a:xfrm>
            <a:off x="5328152" y="2370007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" name="Freeform 1036"/>
          <p:cNvSpPr>
            <a:spLocks/>
          </p:cNvSpPr>
          <p:nvPr/>
        </p:nvSpPr>
        <p:spPr bwMode="auto">
          <a:xfrm>
            <a:off x="5328347" y="2356465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7" name="Freeform 1037"/>
          <p:cNvSpPr>
            <a:spLocks/>
          </p:cNvSpPr>
          <p:nvPr/>
        </p:nvSpPr>
        <p:spPr bwMode="auto">
          <a:xfrm>
            <a:off x="5328542" y="2295527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8" name="Freeform 1038"/>
          <p:cNvSpPr>
            <a:spLocks/>
          </p:cNvSpPr>
          <p:nvPr/>
        </p:nvSpPr>
        <p:spPr bwMode="auto">
          <a:xfrm>
            <a:off x="5338085" y="2359615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9" name="Freeform 1039"/>
          <p:cNvSpPr>
            <a:spLocks/>
          </p:cNvSpPr>
          <p:nvPr/>
        </p:nvSpPr>
        <p:spPr bwMode="auto">
          <a:xfrm flipV="1">
            <a:off x="5627877" y="2354576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10" name="Group 1064"/>
          <p:cNvGrpSpPr>
            <a:grpSpLocks/>
          </p:cNvGrpSpPr>
          <p:nvPr/>
        </p:nvGrpSpPr>
        <p:grpSpPr bwMode="auto">
          <a:xfrm>
            <a:off x="6872288" y="5486400"/>
            <a:ext cx="474662" cy="407988"/>
            <a:chOff x="877" y="1008"/>
            <a:chExt cx="2747" cy="2591"/>
          </a:xfrm>
        </p:grpSpPr>
        <p:pic>
          <p:nvPicPr>
            <p:cNvPr id="666" name="Picture 106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7" name="Picture 1066" descr="laptop_keyboard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10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69" name="Picture 1068" descr="screen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" name="Freeform 10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10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10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0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0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0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6" name="Group 10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3" name="Freeform 10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Freeform 10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Freeform 10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Freeform 10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Freeform 10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Freeform 10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7" name="Freeform 10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10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10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10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10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10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11" name="Picture 1115" descr="antenna_stylized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21" y="3105640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2" name="Picture 1116" descr="laptop_keyboard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513878" y="3291709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Freeform 1117"/>
          <p:cNvSpPr>
            <a:spLocks/>
          </p:cNvSpPr>
          <p:nvPr/>
        </p:nvSpPr>
        <p:spPr bwMode="auto">
          <a:xfrm>
            <a:off x="5608891" y="3175799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" name="Picture 1118" descr="screen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257" y="3179808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Freeform 1119"/>
          <p:cNvSpPr>
            <a:spLocks/>
          </p:cNvSpPr>
          <p:nvPr/>
        </p:nvSpPr>
        <p:spPr bwMode="auto">
          <a:xfrm>
            <a:off x="5650906" y="3171201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6" name="Freeform 1120"/>
          <p:cNvSpPr>
            <a:spLocks/>
          </p:cNvSpPr>
          <p:nvPr/>
        </p:nvSpPr>
        <p:spPr bwMode="auto">
          <a:xfrm>
            <a:off x="5606848" y="3170965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7" name="Freeform 1121"/>
          <p:cNvSpPr>
            <a:spLocks/>
          </p:cNvSpPr>
          <p:nvPr/>
        </p:nvSpPr>
        <p:spPr bwMode="auto">
          <a:xfrm>
            <a:off x="5786529" y="3192543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8" name="Freeform 1122"/>
          <p:cNvSpPr>
            <a:spLocks/>
          </p:cNvSpPr>
          <p:nvPr/>
        </p:nvSpPr>
        <p:spPr bwMode="auto">
          <a:xfrm>
            <a:off x="5606209" y="3285578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9" name="Freeform 1123"/>
          <p:cNvSpPr>
            <a:spLocks/>
          </p:cNvSpPr>
          <p:nvPr/>
        </p:nvSpPr>
        <p:spPr bwMode="auto">
          <a:xfrm>
            <a:off x="5793042" y="3193722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0" name="Freeform 1124"/>
          <p:cNvSpPr>
            <a:spLocks/>
          </p:cNvSpPr>
          <p:nvPr/>
        </p:nvSpPr>
        <p:spPr bwMode="auto">
          <a:xfrm>
            <a:off x="5606465" y="3291827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1" name="Group 1125"/>
          <p:cNvGrpSpPr>
            <a:grpSpLocks/>
          </p:cNvGrpSpPr>
          <p:nvPr/>
        </p:nvGrpSpPr>
        <p:grpSpPr bwMode="auto">
          <a:xfrm>
            <a:off x="5603272" y="3341469"/>
            <a:ext cx="64747" cy="27592"/>
            <a:chOff x="1740" y="2642"/>
            <a:chExt cx="752" cy="327"/>
          </a:xfrm>
        </p:grpSpPr>
        <p:sp>
          <p:nvSpPr>
            <p:cNvPr id="660" name="Freeform 112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112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112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112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113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113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22" name="Freeform 1132"/>
          <p:cNvSpPr>
            <a:spLocks/>
          </p:cNvSpPr>
          <p:nvPr/>
        </p:nvSpPr>
        <p:spPr bwMode="auto">
          <a:xfrm>
            <a:off x="5714120" y="3345596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3" name="Freeform 1133"/>
          <p:cNvSpPr>
            <a:spLocks/>
          </p:cNvSpPr>
          <p:nvPr/>
        </p:nvSpPr>
        <p:spPr bwMode="auto">
          <a:xfrm>
            <a:off x="5514006" y="3350431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" name="Freeform 1134"/>
          <p:cNvSpPr>
            <a:spLocks/>
          </p:cNvSpPr>
          <p:nvPr/>
        </p:nvSpPr>
        <p:spPr bwMode="auto">
          <a:xfrm>
            <a:off x="5514134" y="3340290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5" name="Freeform 1135"/>
          <p:cNvSpPr>
            <a:spLocks/>
          </p:cNvSpPr>
          <p:nvPr/>
        </p:nvSpPr>
        <p:spPr bwMode="auto">
          <a:xfrm>
            <a:off x="5514261" y="3294657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6" name="Freeform 1136"/>
          <p:cNvSpPr>
            <a:spLocks/>
          </p:cNvSpPr>
          <p:nvPr/>
        </p:nvSpPr>
        <p:spPr bwMode="auto">
          <a:xfrm>
            <a:off x="5520519" y="3342649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7" name="Freeform 1137"/>
          <p:cNvSpPr>
            <a:spLocks/>
          </p:cNvSpPr>
          <p:nvPr/>
        </p:nvSpPr>
        <p:spPr bwMode="auto">
          <a:xfrm flipV="1">
            <a:off x="5710545" y="3338875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8" name="Group 1139"/>
          <p:cNvGrpSpPr>
            <a:grpSpLocks/>
          </p:cNvGrpSpPr>
          <p:nvPr/>
        </p:nvGrpSpPr>
        <p:grpSpPr bwMode="auto">
          <a:xfrm flipH="1">
            <a:off x="5995499" y="3253643"/>
            <a:ext cx="359261" cy="342045"/>
            <a:chOff x="2839" y="3501"/>
            <a:chExt cx="755" cy="803"/>
          </a:xfrm>
        </p:grpSpPr>
        <p:pic>
          <p:nvPicPr>
            <p:cNvPr id="658" name="Picture 1140" descr="desktop_computer_stylized_medium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Freeform 114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29" name="Group 1142"/>
          <p:cNvGrpSpPr>
            <a:grpSpLocks/>
          </p:cNvGrpSpPr>
          <p:nvPr/>
        </p:nvGrpSpPr>
        <p:grpSpPr bwMode="auto">
          <a:xfrm>
            <a:off x="7307263" y="5422900"/>
            <a:ext cx="474662" cy="407988"/>
            <a:chOff x="877" y="1008"/>
            <a:chExt cx="2747" cy="2591"/>
          </a:xfrm>
        </p:grpSpPr>
        <p:pic>
          <p:nvPicPr>
            <p:cNvPr id="635" name="Picture 1143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6" name="Picture 1144" descr="laptop_keyboard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114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38" name="Picture 1146" descr="screen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114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114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114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115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115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15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5" name="Group 115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Freeform 115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15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6" name="Freeform 116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16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16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116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116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16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30" name="Picture 568" descr="light2.png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94843" y="2078789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Picture 1017" descr="antenna_stylized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57" y="2006227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" name="Picture 1017" descr="antenna_stylized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195" y="1745624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Picture 571" descr="fridge2.png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02" y="3071517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" name="Picture 1115" descr="antenna_stylized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38" y="3011924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8" name="Group 850"/>
          <p:cNvGrpSpPr>
            <a:grpSpLocks/>
          </p:cNvGrpSpPr>
          <p:nvPr/>
        </p:nvGrpSpPr>
        <p:grpSpPr bwMode="auto">
          <a:xfrm>
            <a:off x="5607471" y="1538038"/>
            <a:ext cx="448245" cy="96676"/>
            <a:chOff x="2199" y="955"/>
            <a:chExt cx="2547" cy="506"/>
          </a:xfrm>
        </p:grpSpPr>
        <p:sp>
          <p:nvSpPr>
            <p:cNvPr id="53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59" name="Group 850"/>
          <p:cNvGrpSpPr>
            <a:grpSpLocks/>
          </p:cNvGrpSpPr>
          <p:nvPr/>
        </p:nvGrpSpPr>
        <p:grpSpPr bwMode="auto">
          <a:xfrm>
            <a:off x="5276468" y="2033201"/>
            <a:ext cx="448245" cy="96676"/>
            <a:chOff x="2199" y="955"/>
            <a:chExt cx="2547" cy="506"/>
          </a:xfrm>
        </p:grpSpPr>
        <p:sp>
          <p:nvSpPr>
            <p:cNvPr id="52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0" name="Group 850"/>
          <p:cNvGrpSpPr>
            <a:grpSpLocks/>
          </p:cNvGrpSpPr>
          <p:nvPr/>
        </p:nvGrpSpPr>
        <p:grpSpPr bwMode="auto">
          <a:xfrm>
            <a:off x="6495173" y="2008238"/>
            <a:ext cx="427847" cy="76292"/>
            <a:chOff x="2199" y="955"/>
            <a:chExt cx="2547" cy="506"/>
          </a:xfrm>
        </p:grpSpPr>
        <p:sp>
          <p:nvSpPr>
            <p:cNvPr id="51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1" name="Group 850"/>
          <p:cNvGrpSpPr>
            <a:grpSpLocks/>
          </p:cNvGrpSpPr>
          <p:nvPr/>
        </p:nvGrpSpPr>
        <p:grpSpPr bwMode="auto">
          <a:xfrm>
            <a:off x="6558106" y="1745978"/>
            <a:ext cx="427847" cy="76292"/>
            <a:chOff x="2199" y="955"/>
            <a:chExt cx="2547" cy="506"/>
          </a:xfrm>
        </p:grpSpPr>
        <p:sp>
          <p:nvSpPr>
            <p:cNvPr id="51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2" name="Group 850"/>
          <p:cNvGrpSpPr>
            <a:grpSpLocks/>
          </p:cNvGrpSpPr>
          <p:nvPr/>
        </p:nvGrpSpPr>
        <p:grpSpPr bwMode="auto">
          <a:xfrm>
            <a:off x="5756886" y="2979399"/>
            <a:ext cx="375111" cy="76292"/>
            <a:chOff x="2199" y="955"/>
            <a:chExt cx="2547" cy="506"/>
          </a:xfrm>
        </p:grpSpPr>
        <p:sp>
          <p:nvSpPr>
            <p:cNvPr id="50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3" name="Group 850"/>
          <p:cNvGrpSpPr>
            <a:grpSpLocks/>
          </p:cNvGrpSpPr>
          <p:nvPr/>
        </p:nvGrpSpPr>
        <p:grpSpPr bwMode="auto">
          <a:xfrm>
            <a:off x="5458054" y="3093653"/>
            <a:ext cx="373704" cy="70494"/>
            <a:chOff x="2199" y="955"/>
            <a:chExt cx="2547" cy="506"/>
          </a:xfrm>
        </p:grpSpPr>
        <p:sp>
          <p:nvSpPr>
            <p:cNvPr id="50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4" name="Group 850"/>
          <p:cNvGrpSpPr>
            <a:grpSpLocks/>
          </p:cNvGrpSpPr>
          <p:nvPr/>
        </p:nvGrpSpPr>
        <p:grpSpPr bwMode="auto">
          <a:xfrm>
            <a:off x="5616258" y="3506728"/>
            <a:ext cx="496588" cy="96676"/>
            <a:chOff x="2199" y="955"/>
            <a:chExt cx="2547" cy="506"/>
          </a:xfrm>
        </p:grpSpPr>
        <p:sp>
          <p:nvSpPr>
            <p:cNvPr id="49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5" name="Group 850"/>
          <p:cNvGrpSpPr>
            <a:grpSpLocks/>
          </p:cNvGrpSpPr>
          <p:nvPr/>
        </p:nvGrpSpPr>
        <p:grpSpPr bwMode="auto">
          <a:xfrm>
            <a:off x="7154356" y="5005218"/>
            <a:ext cx="536140" cy="131828"/>
            <a:chOff x="2199" y="955"/>
            <a:chExt cx="2547" cy="506"/>
          </a:xfrm>
        </p:grpSpPr>
        <p:sp>
          <p:nvSpPr>
            <p:cNvPr id="48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6" name="Group 850"/>
          <p:cNvGrpSpPr>
            <a:grpSpLocks/>
          </p:cNvGrpSpPr>
          <p:nvPr/>
        </p:nvGrpSpPr>
        <p:grpSpPr bwMode="auto">
          <a:xfrm>
            <a:off x="7299376" y="5413893"/>
            <a:ext cx="408699" cy="92283"/>
            <a:chOff x="2199" y="955"/>
            <a:chExt cx="2547" cy="506"/>
          </a:xfrm>
        </p:grpSpPr>
        <p:sp>
          <p:nvSpPr>
            <p:cNvPr id="48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7" name="Group 850"/>
          <p:cNvGrpSpPr>
            <a:grpSpLocks/>
          </p:cNvGrpSpPr>
          <p:nvPr/>
        </p:nvGrpSpPr>
        <p:grpSpPr bwMode="auto">
          <a:xfrm>
            <a:off x="6881891" y="5484200"/>
            <a:ext cx="408699" cy="92283"/>
            <a:chOff x="2199" y="955"/>
            <a:chExt cx="2547" cy="506"/>
          </a:xfrm>
        </p:grpSpPr>
        <p:sp>
          <p:nvSpPr>
            <p:cNvPr id="47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8" name="Group 817"/>
          <p:cNvGrpSpPr>
            <a:grpSpLocks/>
          </p:cNvGrpSpPr>
          <p:nvPr/>
        </p:nvGrpSpPr>
        <p:grpSpPr bwMode="auto">
          <a:xfrm>
            <a:off x="5865009" y="1738313"/>
            <a:ext cx="517525" cy="508000"/>
            <a:chOff x="2920" y="1424"/>
            <a:chExt cx="326" cy="320"/>
          </a:xfrm>
        </p:grpSpPr>
        <p:sp>
          <p:nvSpPr>
            <p:cNvPr id="469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70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72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3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4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5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6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71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91" name="Group 347"/>
          <p:cNvGrpSpPr>
            <a:grpSpLocks/>
          </p:cNvGrpSpPr>
          <p:nvPr/>
        </p:nvGrpSpPr>
        <p:grpSpPr bwMode="auto">
          <a:xfrm>
            <a:off x="6326174" y="2477052"/>
            <a:ext cx="416744" cy="205711"/>
            <a:chOff x="1871277" y="1576300"/>
            <a:chExt cx="1128371" cy="437861"/>
          </a:xfrm>
        </p:grpSpPr>
        <p:sp>
          <p:nvSpPr>
            <p:cNvPr id="892" name="Oval 8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3" name="Rectangle 8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4" name="Oval 8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5" name="Freeform 8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6" name="Freeform 8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7" name="Freeform 8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Freeform 8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9" name="Straight Connector 898"/>
            <p:cNvCxnSpPr>
              <a:endCxn id="8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347"/>
          <p:cNvGrpSpPr>
            <a:grpSpLocks/>
          </p:cNvGrpSpPr>
          <p:nvPr/>
        </p:nvGrpSpPr>
        <p:grpSpPr bwMode="auto">
          <a:xfrm>
            <a:off x="7177349" y="2476441"/>
            <a:ext cx="416744" cy="205711"/>
            <a:chOff x="1871277" y="1576300"/>
            <a:chExt cx="1128371" cy="437861"/>
          </a:xfrm>
        </p:grpSpPr>
        <p:sp>
          <p:nvSpPr>
            <p:cNvPr id="902" name="Oval 9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3" name="Rectangle 9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4" name="Oval 9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5" name="Freeform 9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6" name="Freeform 9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7" name="Freeform 9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Freeform 9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9" name="Straight Connector 908"/>
            <p:cNvCxnSpPr>
              <a:endCxn id="9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347"/>
          <p:cNvGrpSpPr>
            <a:grpSpLocks/>
          </p:cNvGrpSpPr>
          <p:nvPr/>
        </p:nvGrpSpPr>
        <p:grpSpPr bwMode="auto">
          <a:xfrm>
            <a:off x="7686788" y="2399327"/>
            <a:ext cx="416744" cy="205711"/>
            <a:chOff x="1871277" y="1576300"/>
            <a:chExt cx="1128371" cy="437861"/>
          </a:xfrm>
        </p:grpSpPr>
        <p:sp>
          <p:nvSpPr>
            <p:cNvPr id="912" name="Oval 91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3" name="Rectangle 91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4" name="Oval 91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5" name="Freeform 91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6" name="Freeform 91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7" name="Freeform 91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8" name="Freeform 91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9" name="Straight Connector 918"/>
            <p:cNvCxnSpPr>
              <a:endCxn id="9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Group 347"/>
          <p:cNvGrpSpPr>
            <a:grpSpLocks/>
          </p:cNvGrpSpPr>
          <p:nvPr/>
        </p:nvGrpSpPr>
        <p:grpSpPr bwMode="auto">
          <a:xfrm>
            <a:off x="7752480" y="2760839"/>
            <a:ext cx="416744" cy="205711"/>
            <a:chOff x="1871277" y="1576300"/>
            <a:chExt cx="1128371" cy="437861"/>
          </a:xfrm>
        </p:grpSpPr>
        <p:sp>
          <p:nvSpPr>
            <p:cNvPr id="922" name="Oval 92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3" name="Rectangle 92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4" name="Oval 92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6" name="Freeform 92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7" name="Freeform 9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8" name="Freeform 9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29" name="Straight Connector 928"/>
            <p:cNvCxnSpPr>
              <a:endCxn id="9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347"/>
          <p:cNvGrpSpPr>
            <a:grpSpLocks/>
          </p:cNvGrpSpPr>
          <p:nvPr/>
        </p:nvGrpSpPr>
        <p:grpSpPr bwMode="auto">
          <a:xfrm>
            <a:off x="7201005" y="2760229"/>
            <a:ext cx="416744" cy="205711"/>
            <a:chOff x="1871277" y="1576300"/>
            <a:chExt cx="1128371" cy="437861"/>
          </a:xfrm>
        </p:grpSpPr>
        <p:sp>
          <p:nvSpPr>
            <p:cNvPr id="932" name="Oval 9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3" name="Rectangle 9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4" name="Oval 9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5" name="Freeform 9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6" name="Freeform 9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7" name="Freeform 9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8" name="Freeform 9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9" name="Straight Connector 938"/>
            <p:cNvCxnSpPr>
              <a:endCxn id="9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1" name="Group 347"/>
          <p:cNvGrpSpPr>
            <a:grpSpLocks/>
          </p:cNvGrpSpPr>
          <p:nvPr/>
        </p:nvGrpSpPr>
        <p:grpSpPr bwMode="auto">
          <a:xfrm>
            <a:off x="7083692" y="3627282"/>
            <a:ext cx="416744" cy="205711"/>
            <a:chOff x="1871277" y="1576300"/>
            <a:chExt cx="1128371" cy="437861"/>
          </a:xfrm>
        </p:grpSpPr>
        <p:sp>
          <p:nvSpPr>
            <p:cNvPr id="942" name="Oval 94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3" name="Rectangle 94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4" name="Oval 94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5" name="Freeform 94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6" name="Freeform 94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7" name="Freeform 94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8" name="Freeform 94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49" name="Straight Connector 948"/>
            <p:cNvCxnSpPr>
              <a:endCxn id="94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347"/>
          <p:cNvGrpSpPr>
            <a:grpSpLocks/>
          </p:cNvGrpSpPr>
          <p:nvPr/>
        </p:nvGrpSpPr>
        <p:grpSpPr bwMode="auto">
          <a:xfrm>
            <a:off x="7424812" y="3896990"/>
            <a:ext cx="416744" cy="205711"/>
            <a:chOff x="1871277" y="1576300"/>
            <a:chExt cx="1128371" cy="437861"/>
          </a:xfrm>
        </p:grpSpPr>
        <p:sp>
          <p:nvSpPr>
            <p:cNvPr id="952" name="Oval 95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3" name="Rectangle 95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4" name="Oval 95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5" name="Freeform 95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6" name="Freeform 95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7" name="Freeform 95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8" name="Freeform 95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59" name="Straight Connector 958"/>
            <p:cNvCxnSpPr>
              <a:endCxn id="9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347"/>
          <p:cNvGrpSpPr>
            <a:grpSpLocks/>
          </p:cNvGrpSpPr>
          <p:nvPr/>
        </p:nvGrpSpPr>
        <p:grpSpPr bwMode="auto">
          <a:xfrm>
            <a:off x="7740429" y="3636266"/>
            <a:ext cx="416744" cy="205711"/>
            <a:chOff x="1871277" y="1576300"/>
            <a:chExt cx="1128371" cy="437861"/>
          </a:xfrm>
        </p:grpSpPr>
        <p:sp>
          <p:nvSpPr>
            <p:cNvPr id="962" name="Oval 96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3" name="Rectangle 96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4" name="Oval 96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5" name="Freeform 96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6" name="Freeform 96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7" name="Freeform 96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8" name="Freeform 96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69" name="Straight Connector 968"/>
            <p:cNvCxnSpPr>
              <a:endCxn id="96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347"/>
          <p:cNvGrpSpPr>
            <a:grpSpLocks/>
          </p:cNvGrpSpPr>
          <p:nvPr/>
        </p:nvGrpSpPr>
        <p:grpSpPr bwMode="auto">
          <a:xfrm>
            <a:off x="6056633" y="3656920"/>
            <a:ext cx="375153" cy="169148"/>
            <a:chOff x="1871277" y="1576300"/>
            <a:chExt cx="1128371" cy="437861"/>
          </a:xfrm>
        </p:grpSpPr>
        <p:sp>
          <p:nvSpPr>
            <p:cNvPr id="972" name="Oval 9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4" name="Oval 9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5" name="Freeform 9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6" name="Freeform 9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7" name="Freeform 9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8" name="Freeform 9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79" name="Straight Connector 978"/>
            <p:cNvCxnSpPr>
              <a:endCxn id="9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Group 347"/>
          <p:cNvGrpSpPr>
            <a:grpSpLocks/>
          </p:cNvGrpSpPr>
          <p:nvPr/>
        </p:nvGrpSpPr>
        <p:grpSpPr bwMode="auto">
          <a:xfrm>
            <a:off x="6970247" y="4493117"/>
            <a:ext cx="522452" cy="260369"/>
            <a:chOff x="1871277" y="1576300"/>
            <a:chExt cx="1128371" cy="437861"/>
          </a:xfrm>
        </p:grpSpPr>
        <p:sp>
          <p:nvSpPr>
            <p:cNvPr id="982" name="Oval 98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3" name="Rectangle 98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4" name="Oval 98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5" name="Freeform 98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6" name="Freeform 98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7" name="Freeform 98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8" name="Freeform 98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89" name="Straight Connector 988"/>
            <p:cNvCxnSpPr>
              <a:endCxn id="98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" name="Group 347"/>
          <p:cNvGrpSpPr>
            <a:grpSpLocks/>
          </p:cNvGrpSpPr>
          <p:nvPr/>
        </p:nvGrpSpPr>
        <p:grpSpPr bwMode="auto">
          <a:xfrm>
            <a:off x="6260655" y="4818927"/>
            <a:ext cx="522452" cy="260369"/>
            <a:chOff x="1871277" y="1576300"/>
            <a:chExt cx="1128371" cy="437861"/>
          </a:xfrm>
        </p:grpSpPr>
        <p:sp>
          <p:nvSpPr>
            <p:cNvPr id="992" name="Oval 9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3" name="Rectangle 9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4" name="Oval 9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5" name="Freeform 9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6" name="Freeform 9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7" name="Freeform 9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8" name="Freeform 9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99" name="Straight Connector 998"/>
            <p:cNvCxnSpPr>
              <a:endCxn id="9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1" name="Group 347"/>
          <p:cNvGrpSpPr>
            <a:grpSpLocks/>
          </p:cNvGrpSpPr>
          <p:nvPr/>
        </p:nvGrpSpPr>
        <p:grpSpPr bwMode="auto">
          <a:xfrm>
            <a:off x="7693291" y="4813217"/>
            <a:ext cx="522452" cy="260369"/>
            <a:chOff x="1871277" y="1576300"/>
            <a:chExt cx="1128371" cy="437861"/>
          </a:xfrm>
        </p:grpSpPr>
        <p:sp>
          <p:nvSpPr>
            <p:cNvPr id="1002" name="Oval 10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3" name="Rectangle 10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4" name="Oval 10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5" name="Freeform 10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6" name="Freeform 10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7" name="Freeform 10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8" name="Freeform 10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09" name="Straight Connector 1008"/>
            <p:cNvCxnSpPr>
              <a:endCxn id="10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98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LAN addresses and ARP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585788" y="1309688"/>
            <a:ext cx="7235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 smtClean="0">
                <a:latin typeface="Gill Sans MT" charset="0"/>
                <a:cs typeface="+mn-cs"/>
              </a:rPr>
              <a:t>each node on LAN has unique </a:t>
            </a:r>
            <a:r>
              <a:rPr lang="en-US" sz="28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LAN/MAC</a:t>
            </a:r>
            <a:r>
              <a:rPr lang="en-US" sz="2800" i="0" dirty="0" smtClean="0">
                <a:latin typeface="Gill Sans MT" charset="0"/>
                <a:cs typeface="+mn-cs"/>
              </a:rPr>
              <a:t> address</a:t>
            </a:r>
          </a:p>
        </p:txBody>
      </p:sp>
      <p:sp>
        <p:nvSpPr>
          <p:cNvPr id="40966" name="Text Box 18"/>
          <p:cNvSpPr txBox="1">
            <a:spLocks noChangeArrowheads="1"/>
          </p:cNvSpPr>
          <p:nvPr/>
        </p:nvSpPr>
        <p:spPr bwMode="auto">
          <a:xfrm>
            <a:off x="6918325" y="38909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adapter</a:t>
            </a:r>
          </a:p>
        </p:txBody>
      </p:sp>
      <p:sp>
        <p:nvSpPr>
          <p:cNvPr id="123910" name="Freeform 8"/>
          <p:cNvSpPr>
            <a:spLocks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68" name="Line 19"/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20"/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21"/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Line 22"/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2" name="Text Box 24"/>
          <p:cNvSpPr txBox="1">
            <a:spLocks noChangeArrowheads="1"/>
          </p:cNvSpPr>
          <p:nvPr/>
        </p:nvSpPr>
        <p:spPr bwMode="auto">
          <a:xfrm>
            <a:off x="3630613" y="2513013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0973" name="Line 25"/>
          <p:cNvSpPr>
            <a:spLocks noChangeShapeType="1"/>
          </p:cNvSpPr>
          <p:nvPr/>
        </p:nvSpPr>
        <p:spPr bwMode="auto">
          <a:xfrm flipH="1" flipV="1">
            <a:off x="3449638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4" name="Line 26"/>
          <p:cNvSpPr>
            <a:spLocks noChangeShapeType="1"/>
          </p:cNvSpPr>
          <p:nvPr/>
        </p:nvSpPr>
        <p:spPr bwMode="auto">
          <a:xfrm flipV="1">
            <a:off x="4999038" y="428942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27"/>
          <p:cNvSpPr txBox="1">
            <a:spLocks noChangeArrowheads="1"/>
          </p:cNvSpPr>
          <p:nvPr/>
        </p:nvSpPr>
        <p:spPr bwMode="auto">
          <a:xfrm>
            <a:off x="4479925" y="4662488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7" name="Text Box 29"/>
          <p:cNvSpPr txBox="1">
            <a:spLocks noChangeArrowheads="1"/>
          </p:cNvSpPr>
          <p:nvPr/>
        </p:nvSpPr>
        <p:spPr bwMode="auto">
          <a:xfrm>
            <a:off x="3797300" y="5551488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0978" name="Line 30"/>
          <p:cNvSpPr>
            <a:spLocks noChangeShapeType="1"/>
          </p:cNvSpPr>
          <p:nvPr/>
        </p:nvSpPr>
        <p:spPr bwMode="auto">
          <a:xfrm flipV="1">
            <a:off x="1236663" y="4095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319088" y="4470400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0980" name="Text Box 32"/>
          <p:cNvSpPr txBox="1">
            <a:spLocks noChangeArrowheads="1"/>
          </p:cNvSpPr>
          <p:nvPr/>
        </p:nvSpPr>
        <p:spPr bwMode="auto">
          <a:xfrm>
            <a:off x="2636838" y="3621088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   LAN</a:t>
            </a:r>
          </a:p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(wired or</a:t>
            </a:r>
          </a:p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wireless)</a:t>
            </a:r>
          </a:p>
        </p:txBody>
      </p:sp>
      <p:sp>
        <p:nvSpPr>
          <p:cNvPr id="526373" name="Rectangle 37"/>
          <p:cNvSpPr>
            <a:spLocks noChangeArrowheads="1"/>
          </p:cNvSpPr>
          <p:nvPr/>
        </p:nvSpPr>
        <p:spPr bwMode="auto">
          <a:xfrm>
            <a:off x="6727825" y="3941763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3925" name="Group 51"/>
          <p:cNvGrpSpPr>
            <a:grpSpLocks/>
          </p:cNvGrpSpPr>
          <p:nvPr/>
        </p:nvGrpSpPr>
        <p:grpSpPr bwMode="auto">
          <a:xfrm>
            <a:off x="423863" y="3562350"/>
            <a:ext cx="922337" cy="658813"/>
            <a:chOff x="267" y="2244"/>
            <a:chExt cx="581" cy="415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43" name="Group 38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3944" name="Picture 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5" name="Freeform 4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6" name="Group 50"/>
          <p:cNvGrpSpPr>
            <a:grpSpLocks/>
          </p:cNvGrpSpPr>
          <p:nvPr/>
        </p:nvGrpSpPr>
        <p:grpSpPr bwMode="auto">
          <a:xfrm>
            <a:off x="2744788" y="5559425"/>
            <a:ext cx="812800" cy="833438"/>
            <a:chOff x="1729" y="3502"/>
            <a:chExt cx="512" cy="525"/>
          </a:xfrm>
        </p:grpSpPr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9" name="Group 41"/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23940" name="Picture 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1" name="Freeform 4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7" name="Group 52"/>
          <p:cNvGrpSpPr>
            <a:grpSpLocks/>
          </p:cNvGrpSpPr>
          <p:nvPr/>
        </p:nvGrpSpPr>
        <p:grpSpPr bwMode="auto">
          <a:xfrm>
            <a:off x="2770188" y="2025650"/>
            <a:ext cx="812800" cy="776288"/>
            <a:chOff x="1745" y="1276"/>
            <a:chExt cx="512" cy="489"/>
          </a:xfrm>
        </p:grpSpPr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5" name="Group 4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393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8" name="Group 53"/>
          <p:cNvGrpSpPr>
            <a:grpSpLocks/>
          </p:cNvGrpSpPr>
          <p:nvPr/>
        </p:nvGrpSpPr>
        <p:grpSpPr bwMode="auto">
          <a:xfrm>
            <a:off x="4868863" y="3836988"/>
            <a:ext cx="812800" cy="658812"/>
            <a:chOff x="3067" y="2417"/>
            <a:chExt cx="512" cy="415"/>
          </a:xfrm>
        </p:grpSpPr>
        <p:sp>
          <p:nvSpPr>
            <p:cNvPr id="526371" name="Rectangle 35"/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1" name="Group 47"/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23932" name="Picture 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3" name="Freeform 4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23929" name="Picture 20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5322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4687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LAN addresses (more)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address allocation administered by IEEE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manufacturer buys portion of MAC address space (to assure uniqueness)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analogy: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MAC address: like Social Security Number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IP address: like postal address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 MAC flat address 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portability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can move LAN card from one LAN to another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IP hierarchical address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portable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 address depends on IP subnet to which node is attached</a:t>
            </a:r>
          </a:p>
          <a:p>
            <a:pPr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3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9191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ARP: address resolution protocol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86325" y="2119313"/>
            <a:ext cx="3990975" cy="38814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ARP table: </a:t>
            </a:r>
            <a:r>
              <a:rPr lang="en-US" sz="2400" dirty="0" smtClean="0">
                <a:latin typeface="Gill Sans MT" charset="0"/>
                <a:cs typeface="+mn-cs"/>
              </a:rPr>
              <a:t>each </a:t>
            </a:r>
            <a:r>
              <a:rPr lang="en-US" sz="2400" dirty="0">
                <a:latin typeface="Gill Sans MT" charset="0"/>
                <a:cs typeface="+mn-cs"/>
              </a:rPr>
              <a:t>IP node (host, router) on LAN has </a:t>
            </a:r>
            <a:r>
              <a:rPr lang="en-US" sz="2400" dirty="0" smtClean="0">
                <a:latin typeface="Gill Sans MT" charset="0"/>
                <a:cs typeface="+mn-cs"/>
              </a:rPr>
              <a:t>table</a:t>
            </a:r>
            <a:endParaRPr lang="en-US" sz="2400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IP/MAC address mappings 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1800" dirty="0">
                <a:latin typeface="Gill Sans MT" charset="0"/>
                <a:cs typeface="+mn-cs"/>
              </a:rPr>
              <a:t>          </a:t>
            </a:r>
            <a:r>
              <a:rPr lang="en-US" sz="1800" dirty="0">
                <a:solidFill>
                  <a:srgbClr val="CC0000"/>
                </a:solidFill>
                <a:latin typeface="Gill Sans MT" charset="0"/>
                <a:cs typeface="+mn-cs"/>
              </a:rPr>
              <a:t>&lt; IP address; MAC address; TTL&gt;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TTL (Time To Live): time after which address mapping will be forgotten (typically 20 min)</a:t>
            </a:r>
          </a:p>
        </p:txBody>
      </p:sp>
      <p:grpSp>
        <p:nvGrpSpPr>
          <p:cNvPr id="128006" name="Group 41"/>
          <p:cNvGrpSpPr>
            <a:grpSpLocks/>
          </p:cNvGrpSpPr>
          <p:nvPr/>
        </p:nvGrpSpPr>
        <p:grpSpPr bwMode="auto">
          <a:xfrm>
            <a:off x="406400" y="1298575"/>
            <a:ext cx="4146550" cy="1277938"/>
            <a:chOff x="145" y="937"/>
            <a:chExt cx="2612" cy="805"/>
          </a:xfrm>
        </p:grpSpPr>
        <p:sp>
          <p:nvSpPr>
            <p:cNvPr id="43056" name="Text Box 6"/>
            <p:cNvSpPr txBox="1">
              <a:spLocks noChangeArrowheads="1"/>
            </p:cNvSpPr>
            <p:nvPr/>
          </p:nvSpPr>
          <p:spPr bwMode="auto"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 smtClean="0">
                  <a:solidFill>
                    <a:srgbClr val="CC0000"/>
                  </a:solidFill>
                  <a:latin typeface="Arial" charset="0"/>
                  <a:cs typeface="+mn-cs"/>
                </a:rPr>
                <a:t>Question:</a:t>
              </a:r>
              <a:r>
                <a:rPr lang="en-US" sz="2400" i="0" dirty="0" smtClean="0">
                  <a:latin typeface="Arial" charset="0"/>
                  <a:cs typeface="+mn-cs"/>
                </a:rPr>
                <a:t> how to determine</a:t>
              </a:r>
            </a:p>
            <a:p>
              <a:pPr>
                <a:defRPr/>
              </a:pPr>
              <a:r>
                <a:rPr lang="en-US" sz="2400" i="0" dirty="0" smtClean="0">
                  <a:latin typeface="Arial" charset="0"/>
                  <a:cs typeface="+mn-cs"/>
                </a:rPr>
                <a:t>the MAC address, knowing the IP address?</a:t>
              </a:r>
            </a:p>
          </p:txBody>
        </p:sp>
        <p:sp>
          <p:nvSpPr>
            <p:cNvPr id="43057" name="Rectangle 7"/>
            <p:cNvSpPr>
              <a:spLocks noChangeArrowheads="1"/>
            </p:cNvSpPr>
            <p:nvPr/>
          </p:nvSpPr>
          <p:spPr bwMode="auto">
            <a:xfrm>
              <a:off x="145" y="937"/>
              <a:ext cx="2609" cy="805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8007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7" name="Line 18"/>
          <p:cNvSpPr>
            <a:spLocks noChangeShapeType="1"/>
          </p:cNvSpPr>
          <p:nvPr/>
        </p:nvSpPr>
        <p:spPr bwMode="auto">
          <a:xfrm>
            <a:off x="1357313" y="444976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8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20"/>
          <p:cNvSpPr>
            <a:spLocks noChangeShapeType="1"/>
          </p:cNvSpPr>
          <p:nvPr/>
        </p:nvSpPr>
        <p:spPr bwMode="auto">
          <a:xfrm flipH="1">
            <a:off x="3176588" y="4575175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2806700" y="3386138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 flipH="1" flipV="1">
            <a:off x="2678113" y="3538538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 flipV="1">
            <a:off x="3633788" y="46513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4" name="Text Box 25"/>
          <p:cNvSpPr txBox="1">
            <a:spLocks noChangeArrowheads="1"/>
          </p:cNvSpPr>
          <p:nvPr/>
        </p:nvSpPr>
        <p:spPr bwMode="auto">
          <a:xfrm>
            <a:off x="3187700" y="49530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6" name="Text Box 27"/>
          <p:cNvSpPr txBox="1">
            <a:spLocks noChangeArrowheads="1"/>
          </p:cNvSpPr>
          <p:nvPr/>
        </p:nvSpPr>
        <p:spPr bwMode="auto">
          <a:xfrm>
            <a:off x="2816225" y="5578475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1320800" y="455295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8" name="Text Box 29"/>
          <p:cNvSpPr txBox="1">
            <a:spLocks noChangeArrowheads="1"/>
          </p:cNvSpPr>
          <p:nvPr/>
        </p:nvSpPr>
        <p:spPr bwMode="auto">
          <a:xfrm>
            <a:off x="166688" y="4811713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3029" name="Text Box 30"/>
          <p:cNvSpPr txBox="1">
            <a:spLocks noChangeArrowheads="1"/>
          </p:cNvSpPr>
          <p:nvPr/>
        </p:nvSpPr>
        <p:spPr bwMode="auto">
          <a:xfrm>
            <a:off x="2012950" y="44307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   LAN</a:t>
            </a:r>
          </a:p>
        </p:txBody>
      </p:sp>
      <p:sp>
        <p:nvSpPr>
          <p:cNvPr id="43030" name="Text Box 31"/>
          <p:cNvSpPr txBox="1">
            <a:spLocks noChangeArrowheads="1"/>
          </p:cNvSpPr>
          <p:nvPr/>
        </p:nvSpPr>
        <p:spPr bwMode="auto">
          <a:xfrm>
            <a:off x="363538" y="366553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1009650" y="392112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2" name="Text Box 33"/>
          <p:cNvSpPr txBox="1">
            <a:spLocks noChangeArrowheads="1"/>
          </p:cNvSpPr>
          <p:nvPr/>
        </p:nvSpPr>
        <p:spPr bwMode="auto">
          <a:xfrm>
            <a:off x="2944813" y="298767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137.196.7.78</a:t>
            </a:r>
          </a:p>
        </p:txBody>
      </p:sp>
      <p:sp>
        <p:nvSpPr>
          <p:cNvPr id="43033" name="Line 34"/>
          <p:cNvSpPr>
            <a:spLocks noChangeShapeType="1"/>
          </p:cNvSpPr>
          <p:nvPr/>
        </p:nvSpPr>
        <p:spPr bwMode="auto">
          <a:xfrm flipH="1" flipV="1">
            <a:off x="2774950" y="3125788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4" name="Line 35"/>
          <p:cNvSpPr>
            <a:spLocks noChangeShapeType="1"/>
          </p:cNvSpPr>
          <p:nvPr/>
        </p:nvSpPr>
        <p:spPr bwMode="auto">
          <a:xfrm>
            <a:off x="3954463" y="4121150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3344863" y="388778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7" name="Text Box 39"/>
          <p:cNvSpPr txBox="1">
            <a:spLocks noChangeArrowheads="1"/>
          </p:cNvSpPr>
          <p:nvPr/>
        </p:nvSpPr>
        <p:spPr bwMode="auto">
          <a:xfrm>
            <a:off x="955675" y="5848350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137.196.7.88</a:t>
            </a:r>
          </a:p>
        </p:txBody>
      </p:sp>
      <p:sp>
        <p:nvSpPr>
          <p:cNvPr id="399403" name="Rectangle 43"/>
          <p:cNvSpPr>
            <a:spLocks noChangeArrowheads="1"/>
          </p:cNvSpPr>
          <p:nvPr/>
        </p:nvSpPr>
        <p:spPr bwMode="auto">
          <a:xfrm rot="-5400000">
            <a:off x="3659982" y="4482306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8030" name="Group 44"/>
          <p:cNvGrpSpPr>
            <a:grpSpLocks/>
          </p:cNvGrpSpPr>
          <p:nvPr/>
        </p:nvGrpSpPr>
        <p:grpSpPr bwMode="auto">
          <a:xfrm>
            <a:off x="3562350" y="4357688"/>
            <a:ext cx="598488" cy="520700"/>
            <a:chOff x="-44" y="1473"/>
            <a:chExt cx="981" cy="1105"/>
          </a:xfrm>
        </p:grpSpPr>
        <p:pic>
          <p:nvPicPr>
            <p:cNvPr id="1280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8031" name="Group 47"/>
          <p:cNvGrpSpPr>
            <a:grpSpLocks/>
          </p:cNvGrpSpPr>
          <p:nvPr/>
        </p:nvGrpSpPr>
        <p:grpSpPr bwMode="auto">
          <a:xfrm>
            <a:off x="657225" y="4160838"/>
            <a:ext cx="709613" cy="520700"/>
            <a:chOff x="267" y="2244"/>
            <a:chExt cx="581" cy="415"/>
          </a:xfrm>
        </p:grpSpPr>
        <p:sp>
          <p:nvSpPr>
            <p:cNvPr id="399408" name="Rectangle 48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8042" name="Group 49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8043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4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8032" name="Group 52"/>
          <p:cNvGrpSpPr>
            <a:grpSpLocks/>
          </p:cNvGrpSpPr>
          <p:nvPr/>
        </p:nvGrpSpPr>
        <p:grpSpPr bwMode="auto">
          <a:xfrm>
            <a:off x="2157413" y="3048000"/>
            <a:ext cx="631825" cy="554038"/>
            <a:chOff x="1745" y="1276"/>
            <a:chExt cx="512" cy="489"/>
          </a:xfrm>
        </p:grpSpPr>
        <p:sp>
          <p:nvSpPr>
            <p:cNvPr id="399413" name="Rectangle 53"/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8038" name="Group 5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8039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0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399418" name="Rectangle 58"/>
          <p:cNvSpPr>
            <a:spLocks noChangeArrowheads="1"/>
          </p:cNvSpPr>
          <p:nvPr/>
        </p:nvSpPr>
        <p:spPr bwMode="auto">
          <a:xfrm>
            <a:off x="2501900" y="5645150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8034" name="Group 59"/>
          <p:cNvGrpSpPr>
            <a:grpSpLocks/>
          </p:cNvGrpSpPr>
          <p:nvPr/>
        </p:nvGrpSpPr>
        <p:grpSpPr bwMode="auto">
          <a:xfrm>
            <a:off x="2166938" y="5784850"/>
            <a:ext cx="584200" cy="469900"/>
            <a:chOff x="-44" y="1473"/>
            <a:chExt cx="981" cy="1105"/>
          </a:xfrm>
        </p:grpSpPr>
        <p:pic>
          <p:nvPicPr>
            <p:cNvPr id="128035" name="Picture 60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36" name="Freeform 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66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ARP protocol: same LAN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277938"/>
            <a:ext cx="3810000" cy="46482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wants to send datagram to B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B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not in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ARP table.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broadcast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ARP query packet, containing B's IP address </a:t>
            </a:r>
          </a:p>
          <a:p>
            <a:pPr marL="681038" lvl="1" indent="-223838">
              <a:defRPr/>
            </a:pPr>
            <a:r>
              <a:rPr lang="en-US" sz="2000" dirty="0" smtClean="0">
                <a:latin typeface="Gill Sans MT" charset="0"/>
              </a:rPr>
              <a:t>destination </a:t>
            </a:r>
            <a:r>
              <a:rPr lang="en-US" sz="2000" dirty="0">
                <a:latin typeface="Gill Sans MT" charset="0"/>
              </a:rPr>
              <a:t>MAC address = FF-FF-FF-FF-FF-FF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all </a:t>
            </a:r>
            <a:r>
              <a:rPr lang="en-US" sz="2000" dirty="0" smtClean="0">
                <a:latin typeface="Gill Sans MT" charset="0"/>
              </a:rPr>
              <a:t>nodes on </a:t>
            </a:r>
            <a:r>
              <a:rPr lang="en-US" sz="2000" dirty="0">
                <a:latin typeface="Gill Sans MT" charset="0"/>
              </a:rPr>
              <a:t>LAN receive ARP query 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B receives ARP packet, replies to A with its (B's) MAC address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frame sent to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(unicast)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95863" y="1878013"/>
            <a:ext cx="3810000" cy="46482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caches (saves) IP-to-MAC address pair in its ARP table until information becomes old (times out)</a:t>
            </a:r>
            <a:r>
              <a:rPr lang="en-US" sz="2000" dirty="0">
                <a:latin typeface="Gill Sans MT" charset="0"/>
                <a:cs typeface="+mn-cs"/>
              </a:rPr>
              <a:t> 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soft state: information that times out (goes away) unless refreshed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ARP is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plug-and-play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: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nodes create their ARP tables </a:t>
            </a:r>
            <a:r>
              <a:rPr lang="en-US" sz="2000" i="1" dirty="0">
                <a:latin typeface="Gill Sans MT" charset="0"/>
              </a:rPr>
              <a:t>without intervention from net administrator</a:t>
            </a:r>
          </a:p>
        </p:txBody>
      </p:sp>
      <p:pic>
        <p:nvPicPr>
          <p:cNvPr id="130054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8763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057275"/>
            <a:ext cx="8675688" cy="1081088"/>
          </a:xfrm>
        </p:spPr>
        <p:txBody>
          <a:bodyPr/>
          <a:lstStyle/>
          <a:p>
            <a:pPr marL="111125" indent="-111125"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walkthrough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: send datagram from A to B via R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 smtClean="0"/>
              <a:t>focus </a:t>
            </a:r>
            <a:r>
              <a:rPr lang="en-US" dirty="0"/>
              <a:t>on addressing </a:t>
            </a:r>
            <a:r>
              <a:rPr lang="en-US" dirty="0" smtClean="0"/>
              <a:t>– </a:t>
            </a:r>
            <a:r>
              <a:rPr lang="en-US" dirty="0"/>
              <a:t>at </a:t>
            </a:r>
            <a:r>
              <a:rPr lang="en-US" dirty="0" smtClean="0"/>
              <a:t>IP </a:t>
            </a:r>
            <a:r>
              <a:rPr lang="en-US" dirty="0"/>
              <a:t>(datagram) and MAC layer (frame)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 smtClean="0"/>
              <a:t>assume </a:t>
            </a:r>
            <a:r>
              <a:rPr lang="en-US" dirty="0"/>
              <a:t>A knows B</a:t>
            </a:r>
            <a:r>
              <a:rPr lang="ja-JP" altLang="en-US" dirty="0"/>
              <a:t>’</a:t>
            </a:r>
            <a:r>
              <a:rPr lang="en-US" dirty="0"/>
              <a:t>s IP address (</a:t>
            </a:r>
            <a:r>
              <a:rPr lang="en-US" i="1" dirty="0">
                <a:solidFill>
                  <a:srgbClr val="000099"/>
                </a:solidFill>
              </a:rPr>
              <a:t>how</a:t>
            </a:r>
            <a:r>
              <a:rPr lang="en-US" dirty="0"/>
              <a:t>?)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 smtClean="0"/>
              <a:t>assume </a:t>
            </a:r>
            <a:r>
              <a:rPr lang="en-US" dirty="0"/>
              <a:t>A knows IP address of first hop router, R (</a:t>
            </a:r>
            <a:r>
              <a:rPr lang="en-US" i="1" dirty="0">
                <a:solidFill>
                  <a:srgbClr val="000099"/>
                </a:solidFill>
              </a:rPr>
              <a:t>how</a:t>
            </a:r>
            <a:r>
              <a:rPr lang="en-US" dirty="0"/>
              <a:t>?</a:t>
            </a:r>
            <a:r>
              <a:rPr lang="en-US" dirty="0" smtClean="0"/>
              <a:t>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 smtClean="0"/>
              <a:t>assume </a:t>
            </a:r>
            <a:r>
              <a:rPr lang="en-US" dirty="0"/>
              <a:t>A knows R</a:t>
            </a:r>
            <a:r>
              <a:rPr lang="ja-JP" altLang="en-US" dirty="0"/>
              <a:t>’</a:t>
            </a:r>
            <a:r>
              <a:rPr lang="en-US" dirty="0"/>
              <a:t>s MAC address (</a:t>
            </a:r>
            <a:r>
              <a:rPr lang="en-US" i="1" dirty="0">
                <a:solidFill>
                  <a:srgbClr val="000099"/>
                </a:solidFill>
              </a:rPr>
              <a:t>how</a:t>
            </a:r>
            <a:r>
              <a:rPr lang="en-US" dirty="0"/>
              <a:t>?)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2103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216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04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5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506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210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511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511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507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507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507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211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07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07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508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212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508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508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508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9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213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2132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215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5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33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4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214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214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510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510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34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3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3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pic>
        <p:nvPicPr>
          <p:cNvPr id="132102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9456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7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5" name="Group 9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424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6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184" name="Group 96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3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123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6124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418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6173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6174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6126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6127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6128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6129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419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3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4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5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6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7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6139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420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6171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6172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6141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2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3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6144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6145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6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421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4212" name="Group 12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423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3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213" name="Group 125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2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422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422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6163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6164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34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214" name="Group 126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1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1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2387600" y="308610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712834" name="Group 130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4176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1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5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12855" name="Group 151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134171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11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12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6109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2845" name="Group 141"/>
          <p:cNvGrpSpPr>
            <a:grpSpLocks/>
          </p:cNvGrpSpPr>
          <p:nvPr/>
        </p:nvGrpSpPr>
        <p:grpSpPr bwMode="auto">
          <a:xfrm>
            <a:off x="2027238" y="2903538"/>
            <a:ext cx="146050" cy="385762"/>
            <a:chOff x="1272" y="1762"/>
            <a:chExt cx="92" cy="243"/>
          </a:xfrm>
        </p:grpSpPr>
        <p:sp>
          <p:nvSpPr>
            <p:cNvPr id="46106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07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A creates IP datagram with IP source A, destination B </a:t>
            </a: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A creates link-layer frame with R's MAC address as </a:t>
            </a:r>
            <a:r>
              <a:rPr lang="en-US" sz="2000" i="0" dirty="0" smtClean="0">
                <a:latin typeface="Gill Sans MT" charset="0"/>
                <a:cs typeface="+mn-cs"/>
              </a:rPr>
              <a:t>destination address, </a:t>
            </a:r>
            <a:r>
              <a:rPr lang="en-US" sz="2000" i="0" dirty="0">
                <a:latin typeface="Gill Sans MT" charset="0"/>
                <a:cs typeface="+mn-cs"/>
              </a:rPr>
              <a:t>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12856" name="Group 152"/>
          <p:cNvGrpSpPr>
            <a:grpSpLocks/>
          </p:cNvGrpSpPr>
          <p:nvPr/>
        </p:nvGrpSpPr>
        <p:grpSpPr bwMode="auto">
          <a:xfrm>
            <a:off x="1477963" y="2244725"/>
            <a:ext cx="2443162" cy="1519238"/>
            <a:chOff x="931" y="1414"/>
            <a:chExt cx="1539" cy="957"/>
          </a:xfrm>
        </p:grpSpPr>
        <p:sp>
          <p:nvSpPr>
            <p:cNvPr id="46094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 MAC dest: </a:t>
              </a:r>
              <a:r>
                <a:rPr lang="en-US" sz="1200" i="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E6-E9-00-17-BB-4B</a:t>
              </a:r>
            </a:p>
          </p:txBody>
        </p:sp>
        <p:grpSp>
          <p:nvGrpSpPr>
            <p:cNvPr id="134158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1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2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3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4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5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6096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7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8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9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4156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9456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3" name="Group 163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6236" name="Group 164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629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37" name="Group 165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92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4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6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15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6241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720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720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715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715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715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715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6246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6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716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6256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720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720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717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717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717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6263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9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6265" name="Group 19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628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8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66" name="Group 194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73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7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6278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6282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719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719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203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67" name="Group 195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6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7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710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714811" name="Group 59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6229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4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714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7111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frame sent from A to R</a:t>
            </a:r>
          </a:p>
        </p:txBody>
      </p:sp>
      <p:grpSp>
        <p:nvGrpSpPr>
          <p:cNvPr id="714820" name="Group 68"/>
          <p:cNvGrpSpPr>
            <a:grpSpLocks/>
          </p:cNvGrpSpPr>
          <p:nvPr/>
        </p:nvGrpSpPr>
        <p:grpSpPr bwMode="auto">
          <a:xfrm>
            <a:off x="2713038" y="3265488"/>
            <a:ext cx="1096962" cy="244475"/>
            <a:chOff x="1231" y="1990"/>
            <a:chExt cx="691" cy="154"/>
          </a:xfrm>
        </p:grpSpPr>
        <p:sp>
          <p:nvSpPr>
            <p:cNvPr id="47139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0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1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14852" name="Group 100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6221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35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36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7137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38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709613" y="14398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frame received at R, datagram removed, passed up to IP</a:t>
            </a:r>
          </a:p>
        </p:txBody>
      </p:sp>
      <p:grpSp>
        <p:nvGrpSpPr>
          <p:cNvPr id="714883" name="Group 131"/>
          <p:cNvGrpSpPr>
            <a:grpSpLocks/>
          </p:cNvGrpSpPr>
          <p:nvPr/>
        </p:nvGrpSpPr>
        <p:grpSpPr bwMode="auto">
          <a:xfrm>
            <a:off x="1477963" y="2244725"/>
            <a:ext cx="2443162" cy="1519238"/>
            <a:chOff x="931" y="1414"/>
            <a:chExt cx="1539" cy="957"/>
          </a:xfrm>
        </p:grpSpPr>
        <p:sp>
          <p:nvSpPr>
            <p:cNvPr id="4712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 MAC dest: E6-E9-00-17-BB-4B</a:t>
              </a:r>
            </a:p>
          </p:txBody>
        </p:sp>
        <p:grpSp>
          <p:nvGrpSpPr>
            <p:cNvPr id="136209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29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0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1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2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3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123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4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5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6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7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4898" name="Group 146"/>
          <p:cNvGrpSpPr>
            <a:grpSpLocks/>
          </p:cNvGrpSpPr>
          <p:nvPr/>
        </p:nvGrpSpPr>
        <p:grpSpPr bwMode="auto">
          <a:xfrm>
            <a:off x="2667000" y="2435225"/>
            <a:ext cx="2011363" cy="979488"/>
            <a:chOff x="4493" y="1480"/>
            <a:chExt cx="1267" cy="617"/>
          </a:xfrm>
        </p:grpSpPr>
        <p:sp>
          <p:nvSpPr>
            <p:cNvPr id="47118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19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0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pic>
        <p:nvPicPr>
          <p:cNvPr id="136204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10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0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14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1" name="Group 100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8285" name="Group 101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834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286" name="Group 10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4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17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817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8290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822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822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818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818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818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818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829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8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0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819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8305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822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822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819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20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831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0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8314" name="Group 130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833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3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315" name="Group 13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2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8327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833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821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821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316" name="Group 132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5710238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138246" name="Group 67"/>
          <p:cNvGrpSpPr>
            <a:grpSpLocks/>
          </p:cNvGrpSpPr>
          <p:nvPr/>
        </p:nvGrpSpPr>
        <p:grpSpPr bwMode="auto">
          <a:xfrm>
            <a:off x="5216525" y="2701925"/>
            <a:ext cx="2011363" cy="760413"/>
            <a:chOff x="1197" y="1665"/>
            <a:chExt cx="1267" cy="479"/>
          </a:xfrm>
        </p:grpSpPr>
        <p:grpSp>
          <p:nvGrpSpPr>
            <p:cNvPr id="13828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7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7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17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8921" name="Group 73"/>
          <p:cNvGrpSpPr>
            <a:grpSpLocks/>
          </p:cNvGrpSpPr>
          <p:nvPr/>
        </p:nvGrpSpPr>
        <p:grpSpPr bwMode="auto">
          <a:xfrm>
            <a:off x="5340350" y="2952750"/>
            <a:ext cx="146050" cy="385763"/>
            <a:chOff x="1272" y="1762"/>
            <a:chExt cx="92" cy="243"/>
          </a:xfrm>
        </p:grpSpPr>
        <p:sp>
          <p:nvSpPr>
            <p:cNvPr id="48167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68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</a:t>
            </a:r>
            <a:r>
              <a:rPr lang="en-US" sz="2000" i="0" dirty="0" smtClean="0">
                <a:latin typeface="Gill Sans MT" charset="0"/>
                <a:cs typeface="+mn-cs"/>
              </a:rPr>
              <a:t>destination address, </a:t>
            </a:r>
            <a:r>
              <a:rPr lang="en-US" sz="2000" i="0" dirty="0">
                <a:latin typeface="Gill Sans MT" charset="0"/>
                <a:cs typeface="+mn-cs"/>
              </a:rPr>
              <a:t>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18926" name="Group 78"/>
          <p:cNvGrpSpPr>
            <a:grpSpLocks/>
          </p:cNvGrpSpPr>
          <p:nvPr/>
        </p:nvGrpSpPr>
        <p:grpSpPr bwMode="auto">
          <a:xfrm>
            <a:off x="4791075" y="2293938"/>
            <a:ext cx="2428876" cy="1519237"/>
            <a:chOff x="931" y="1414"/>
            <a:chExt cx="1530" cy="957"/>
          </a:xfrm>
        </p:grpSpPr>
        <p:sp>
          <p:nvSpPr>
            <p:cNvPr id="48155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MAC src: </a:t>
              </a:r>
              <a:r>
                <a:rPr lang="en-US" sz="1200" i="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MAC dest: </a:t>
              </a:r>
              <a:r>
                <a:rPr lang="en-US" sz="1200" i="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 smtClean="0">
                <a:solidFill>
                  <a:srgbClr val="FF0000"/>
                </a:solidFill>
                <a:latin typeface="Arial" charset="0"/>
                <a:cs typeface="+mn-cs"/>
              </a:endParaRPr>
            </a:p>
          </p:txBody>
        </p:sp>
        <p:grpSp>
          <p:nvGrpSpPr>
            <p:cNvPr id="138267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2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3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4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5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6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157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8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9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60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8251" name="Group 91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8261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5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815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8252" name="Group 113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382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44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5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8146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7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8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9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8253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9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89" name="Group 101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40334" name="Group 102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4039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35" name="Group 103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9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5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40339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925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925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920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920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920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920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4034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21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921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40354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925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925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922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922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922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036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1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40363" name="Group 131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4038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8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1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64" name="Group 132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71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40376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4038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924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24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65" name="Group 13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6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6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</a:t>
            </a:r>
            <a:r>
              <a:rPr lang="en-US" sz="2000" i="0" dirty="0" smtClean="0">
                <a:latin typeface="Gill Sans MT" charset="0"/>
                <a:cs typeface="+mn-cs"/>
              </a:rPr>
              <a:t>destination address, </a:t>
            </a:r>
            <a:r>
              <a:rPr lang="en-US" sz="2000" i="0" dirty="0">
                <a:latin typeface="Gill Sans MT" charset="0"/>
                <a:cs typeface="+mn-cs"/>
              </a:rPr>
              <a:t>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20995" name="Group 99"/>
          <p:cNvGrpSpPr>
            <a:grpSpLocks/>
          </p:cNvGrpSpPr>
          <p:nvPr/>
        </p:nvGrpSpPr>
        <p:grpSpPr bwMode="auto">
          <a:xfrm>
            <a:off x="4791075" y="2293938"/>
            <a:ext cx="2436813" cy="1643062"/>
            <a:chOff x="3018" y="1445"/>
            <a:chExt cx="1535" cy="1035"/>
          </a:xfrm>
        </p:grpSpPr>
        <p:sp>
          <p:nvSpPr>
            <p:cNvPr id="49176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40312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40329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7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8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49195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IP src: 111.111.111.111</a:t>
                </a:r>
              </a:p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   IP dest: 222.222.222.222</a:t>
                </a:r>
              </a:p>
            </p:txBody>
          </p:sp>
        </p:grpSp>
        <p:grpSp>
          <p:nvGrpSpPr>
            <p:cNvPr id="140313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93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0314" name="Group 72"/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49180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MAC src: </a:t>
                </a:r>
                <a:r>
                  <a:rPr lang="en-US" sz="1200" i="0" dirty="0" smtClean="0">
                    <a:solidFill>
                      <a:srgbClr val="FF0000"/>
                    </a:solidFill>
                    <a:latin typeface="Arial" charset="0"/>
                    <a:cs typeface="+mn-cs"/>
                  </a:rPr>
                  <a:t>1A-23-F9-CD-06-9B</a:t>
                </a:r>
              </a:p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  MAC dest: </a:t>
                </a:r>
                <a:r>
                  <a:rPr lang="en-US" sz="1200" i="0" dirty="0" smtClean="0">
                    <a:solidFill>
                      <a:srgbClr val="FF0000"/>
                    </a:solidFill>
                    <a:latin typeface="Arial" charset="0"/>
                    <a:cs typeface="+mn-cs"/>
                  </a:rPr>
                  <a:t>49-BD-D2-C7-56-2A</a:t>
                </a:r>
              </a:p>
              <a:p>
                <a:pPr>
                  <a:defRPr/>
                </a:pPr>
                <a:endParaRPr lang="en-US" sz="1200" i="0" dirty="0" smtClean="0">
                  <a:solidFill>
                    <a:srgbClr val="FF0000"/>
                  </a:solidFill>
                  <a:latin typeface="Arial" charset="0"/>
                  <a:cs typeface="+mn-cs"/>
                </a:endParaRPr>
              </a:p>
            </p:txBody>
          </p:sp>
          <p:grpSp>
            <p:nvGrpSpPr>
              <p:cNvPr id="140316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8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9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0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1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49182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3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4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5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40296" name="Group 85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40306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72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3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9174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5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0987" name="Group 91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40299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65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6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9167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8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9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0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0298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1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2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Group 95"/>
          <p:cNvGrpSpPr>
            <a:grpSpLocks/>
          </p:cNvGrpSpPr>
          <p:nvPr/>
        </p:nvGrpSpPr>
        <p:grpSpPr bwMode="auto">
          <a:xfrm>
            <a:off x="6962095" y="5191351"/>
            <a:ext cx="711200" cy="600075"/>
            <a:chOff x="7179310" y="4033520"/>
            <a:chExt cx="1009650" cy="855028"/>
          </a:xfrm>
        </p:grpSpPr>
        <p:grpSp>
          <p:nvGrpSpPr>
            <p:cNvPr id="142433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3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6" name="Rectangle 43"/>
            <p:cNvSpPr>
              <a:spLocks noChangeArrowheads="1"/>
            </p:cNvSpPr>
            <p:nvPr/>
          </p:nvSpPr>
          <p:spPr bwMode="auto">
            <a:xfrm rot="162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38" name="Group 96"/>
          <p:cNvGrpSpPr>
            <a:grpSpLocks/>
          </p:cNvGrpSpPr>
          <p:nvPr/>
        </p:nvGrpSpPr>
        <p:grpSpPr bwMode="auto">
          <a:xfrm>
            <a:off x="1028020" y="3799113"/>
            <a:ext cx="1027112" cy="762000"/>
            <a:chOff x="1046480" y="3962400"/>
            <a:chExt cx="1026163" cy="761428"/>
          </a:xfrm>
        </p:grpSpPr>
        <p:sp>
          <p:nvSpPr>
            <p:cNvPr id="151" name="Rectangle 48"/>
            <p:cNvSpPr>
              <a:spLocks noChangeArrowheads="1"/>
            </p:cNvSpPr>
            <p:nvPr/>
          </p:nvSpPr>
          <p:spPr bwMode="auto">
            <a:xfrm rot="162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30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3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2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4206195" y="4218213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</a:t>
            </a:r>
            <a:endParaRPr lang="en-US" i="0" dirty="0">
              <a:latin typeface="+mn-lt"/>
              <a:ea typeface="+mn-ea"/>
              <a:cs typeface="+mn-cs"/>
            </a:endParaRPr>
          </a:p>
        </p:txBody>
      </p:sp>
      <p:sp>
        <p:nvSpPr>
          <p:cNvPr id="50181" name="Text Box 21"/>
          <p:cNvSpPr txBox="1">
            <a:spLocks noChangeArrowheads="1"/>
          </p:cNvSpPr>
          <p:nvPr/>
        </p:nvSpPr>
        <p:spPr bwMode="auto">
          <a:xfrm>
            <a:off x="3850595" y="5215163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1A-23-F9-CD-06-9B</a:t>
            </a:r>
          </a:p>
        </p:txBody>
      </p:sp>
      <p:sp>
        <p:nvSpPr>
          <p:cNvPr id="50182" name="Text Box 22"/>
          <p:cNvSpPr txBox="1">
            <a:spLocks noChangeArrowheads="1"/>
          </p:cNvSpPr>
          <p:nvPr/>
        </p:nvSpPr>
        <p:spPr bwMode="auto">
          <a:xfrm>
            <a:off x="3998232" y="5042126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222.222.222.220</a:t>
            </a:r>
          </a:p>
        </p:txBody>
      </p:sp>
      <p:grpSp>
        <p:nvGrpSpPr>
          <p:cNvPr id="142342" name="Group 23"/>
          <p:cNvGrpSpPr>
            <a:grpSpLocks/>
          </p:cNvGrpSpPr>
          <p:nvPr/>
        </p:nvGrpSpPr>
        <p:grpSpPr bwMode="auto">
          <a:xfrm>
            <a:off x="3026682" y="5631088"/>
            <a:ext cx="1541463" cy="449263"/>
            <a:chOff x="1934" y="2405"/>
            <a:chExt cx="971" cy="283"/>
          </a:xfrm>
        </p:grpSpPr>
        <p:sp>
          <p:nvSpPr>
            <p:cNvPr id="5026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111.111.111.110</a:t>
              </a:r>
            </a:p>
          </p:txBody>
        </p:sp>
        <p:sp>
          <p:nvSpPr>
            <p:cNvPr id="5026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E6-E9-00-17-BB-4B</a:t>
              </a:r>
            </a:p>
          </p:txBody>
        </p:sp>
      </p:grpSp>
      <p:sp>
        <p:nvSpPr>
          <p:cNvPr id="50184" name="Text Box 26"/>
          <p:cNvSpPr txBox="1">
            <a:spLocks noChangeArrowheads="1"/>
          </p:cNvSpPr>
          <p:nvPr/>
        </p:nvSpPr>
        <p:spPr bwMode="auto">
          <a:xfrm>
            <a:off x="934357" y="5873976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CC-49-DE-D0-AB-7D</a:t>
            </a:r>
          </a:p>
        </p:txBody>
      </p:sp>
      <p:sp>
        <p:nvSpPr>
          <p:cNvPr id="50185" name="Text Box 27"/>
          <p:cNvSpPr txBox="1">
            <a:spLocks noChangeArrowheads="1"/>
          </p:cNvSpPr>
          <p:nvPr/>
        </p:nvSpPr>
        <p:spPr bwMode="auto">
          <a:xfrm>
            <a:off x="924832" y="5691413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111.111.111.112</a:t>
            </a:r>
          </a:p>
        </p:txBody>
      </p:sp>
      <p:sp>
        <p:nvSpPr>
          <p:cNvPr id="50186" name="Text Box 30"/>
          <p:cNvSpPr txBox="1">
            <a:spLocks noChangeArrowheads="1"/>
          </p:cNvSpPr>
          <p:nvPr/>
        </p:nvSpPr>
        <p:spPr bwMode="auto">
          <a:xfrm>
            <a:off x="691470" y="4578576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111.111.111.111</a:t>
            </a:r>
          </a:p>
        </p:txBody>
      </p:sp>
      <p:sp>
        <p:nvSpPr>
          <p:cNvPr id="50187" name="Text Box 33"/>
          <p:cNvSpPr txBox="1">
            <a:spLocks noChangeArrowheads="1"/>
          </p:cNvSpPr>
          <p:nvPr/>
        </p:nvSpPr>
        <p:spPr bwMode="auto">
          <a:xfrm>
            <a:off x="712107" y="4764313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74-29-9C-E8-FF-55</a:t>
            </a:r>
          </a:p>
        </p:txBody>
      </p:sp>
      <p:sp>
        <p:nvSpPr>
          <p:cNvPr id="142347" name="Freeform 39"/>
          <p:cNvSpPr>
            <a:spLocks/>
          </p:cNvSpPr>
          <p:nvPr/>
        </p:nvSpPr>
        <p:spPr bwMode="auto">
          <a:xfrm>
            <a:off x="2347232" y="4273776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0189" name="Line 40"/>
          <p:cNvSpPr>
            <a:spLocks noChangeShapeType="1"/>
          </p:cNvSpPr>
          <p:nvPr/>
        </p:nvSpPr>
        <p:spPr bwMode="auto">
          <a:xfrm>
            <a:off x="2044020" y="4253138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0" name="Line 41"/>
          <p:cNvSpPr>
            <a:spLocks noChangeShapeType="1"/>
          </p:cNvSpPr>
          <p:nvPr/>
        </p:nvSpPr>
        <p:spPr bwMode="auto">
          <a:xfrm flipV="1">
            <a:off x="2167845" y="5197701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42"/>
          <p:cNvSpPr>
            <a:spLocks noChangeShapeType="1"/>
          </p:cNvSpPr>
          <p:nvPr/>
        </p:nvSpPr>
        <p:spPr bwMode="auto">
          <a:xfrm>
            <a:off x="3166382" y="4791301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2" name="Line 44"/>
          <p:cNvSpPr>
            <a:spLocks noChangeShapeType="1"/>
          </p:cNvSpPr>
          <p:nvPr/>
        </p:nvSpPr>
        <p:spPr bwMode="auto">
          <a:xfrm flipV="1">
            <a:off x="2083707" y="5548538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3" name="Line 45"/>
          <p:cNvSpPr>
            <a:spLocks noChangeShapeType="1"/>
          </p:cNvSpPr>
          <p:nvPr/>
        </p:nvSpPr>
        <p:spPr bwMode="auto">
          <a:xfrm flipH="1" flipV="1">
            <a:off x="1958295" y="4326163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46"/>
          <p:cNvSpPr>
            <a:spLocks noChangeShapeType="1"/>
          </p:cNvSpPr>
          <p:nvPr/>
        </p:nvSpPr>
        <p:spPr bwMode="auto">
          <a:xfrm>
            <a:off x="3836307" y="4857976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5" name="Line 47"/>
          <p:cNvSpPr>
            <a:spLocks noChangeShapeType="1"/>
          </p:cNvSpPr>
          <p:nvPr/>
        </p:nvSpPr>
        <p:spPr bwMode="auto">
          <a:xfrm flipH="1" flipV="1">
            <a:off x="4917395" y="484845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700995" y="3992788"/>
            <a:ext cx="390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</a:t>
            </a:r>
          </a:p>
        </p:txBody>
      </p:sp>
      <p:sp>
        <p:nvSpPr>
          <p:cNvPr id="50197" name="Line 60"/>
          <p:cNvSpPr>
            <a:spLocks noChangeShapeType="1"/>
          </p:cNvSpPr>
          <p:nvPr/>
        </p:nvSpPr>
        <p:spPr bwMode="auto">
          <a:xfrm>
            <a:off x="5026932" y="4757963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2357" name="Group 63"/>
          <p:cNvGrpSpPr>
            <a:grpSpLocks/>
          </p:cNvGrpSpPr>
          <p:nvPr/>
        </p:nvGrpSpPr>
        <p:grpSpPr bwMode="auto">
          <a:xfrm>
            <a:off x="7354207" y="4681763"/>
            <a:ext cx="1558925" cy="460375"/>
            <a:chOff x="4351" y="2786"/>
            <a:chExt cx="982" cy="290"/>
          </a:xfrm>
        </p:grpSpPr>
        <p:sp>
          <p:nvSpPr>
            <p:cNvPr id="50266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222.222.222.222</a:t>
              </a:r>
            </a:p>
          </p:txBody>
        </p:sp>
        <p:sp>
          <p:nvSpPr>
            <p:cNvPr id="50267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982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49-BD-D2-C7-56-2A</a:t>
              </a:r>
            </a:p>
          </p:txBody>
        </p:sp>
      </p:grpSp>
      <p:sp>
        <p:nvSpPr>
          <p:cNvPr id="50199" name="Line 67"/>
          <p:cNvSpPr>
            <a:spLocks noChangeShapeType="1"/>
          </p:cNvSpPr>
          <p:nvPr/>
        </p:nvSpPr>
        <p:spPr bwMode="auto">
          <a:xfrm flipV="1">
            <a:off x="6925582" y="4253138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0" name="Line 68"/>
          <p:cNvSpPr>
            <a:spLocks noChangeShapeType="1"/>
          </p:cNvSpPr>
          <p:nvPr/>
        </p:nvSpPr>
        <p:spPr bwMode="auto">
          <a:xfrm flipH="1" flipV="1">
            <a:off x="7451045" y="4329338"/>
            <a:ext cx="1111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1" name="Text Box 71"/>
          <p:cNvSpPr txBox="1">
            <a:spLocks noChangeArrowheads="1"/>
          </p:cNvSpPr>
          <p:nvPr/>
        </p:nvSpPr>
        <p:spPr bwMode="auto">
          <a:xfrm>
            <a:off x="7055757" y="5648551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222.222.222.221</a:t>
            </a:r>
          </a:p>
        </p:txBody>
      </p:sp>
      <p:sp>
        <p:nvSpPr>
          <p:cNvPr id="50202" name="Text Box 72"/>
          <p:cNvSpPr txBox="1">
            <a:spLocks noChangeArrowheads="1"/>
          </p:cNvSpPr>
          <p:nvPr/>
        </p:nvSpPr>
        <p:spPr bwMode="auto">
          <a:xfrm>
            <a:off x="7058932" y="5823176"/>
            <a:ext cx="1501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88-B2-2F-54-1A-0F</a:t>
            </a:r>
          </a:p>
        </p:txBody>
      </p:sp>
      <p:sp>
        <p:nvSpPr>
          <p:cNvPr id="50203" name="Line 73"/>
          <p:cNvSpPr>
            <a:spLocks noChangeShapeType="1"/>
          </p:cNvSpPr>
          <p:nvPr/>
        </p:nvSpPr>
        <p:spPr bwMode="auto">
          <a:xfrm flipH="1" flipV="1">
            <a:off x="6855732" y="5150076"/>
            <a:ext cx="2540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4" name="Line 74"/>
          <p:cNvSpPr>
            <a:spLocks noChangeShapeType="1"/>
          </p:cNvSpPr>
          <p:nvPr/>
        </p:nvSpPr>
        <p:spPr bwMode="auto">
          <a:xfrm flipH="1">
            <a:off x="7190695" y="5491388"/>
            <a:ext cx="4762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2364" name="Freeform 75"/>
          <p:cNvSpPr>
            <a:spLocks/>
          </p:cNvSpPr>
          <p:nvPr/>
        </p:nvSpPr>
        <p:spPr bwMode="auto">
          <a:xfrm>
            <a:off x="6185807" y="4276951"/>
            <a:ext cx="765175" cy="1081087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4" name="Text Box 76"/>
          <p:cNvSpPr txBox="1">
            <a:spLocks noChangeArrowheads="1"/>
          </p:cNvSpPr>
          <p:nvPr/>
        </p:nvSpPr>
        <p:spPr bwMode="auto">
          <a:xfrm>
            <a:off x="8289245" y="3910238"/>
            <a:ext cx="357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B</a:t>
            </a:r>
          </a:p>
        </p:txBody>
      </p:sp>
      <p:grpSp>
        <p:nvGrpSpPr>
          <p:cNvPr id="142366" name="Group 124"/>
          <p:cNvGrpSpPr>
            <a:grpSpLocks/>
          </p:cNvGrpSpPr>
          <p:nvPr/>
        </p:nvGrpSpPr>
        <p:grpSpPr bwMode="auto">
          <a:xfrm>
            <a:off x="7160532" y="3870551"/>
            <a:ext cx="1009650" cy="854075"/>
            <a:chOff x="7179310" y="4033520"/>
            <a:chExt cx="1009650" cy="855028"/>
          </a:xfrm>
        </p:grpSpPr>
        <p:grpSp>
          <p:nvGrpSpPr>
            <p:cNvPr id="142421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44" name="Rectangle 43"/>
            <p:cNvSpPr>
              <a:spLocks noChangeArrowheads="1"/>
            </p:cNvSpPr>
            <p:nvPr/>
          </p:nvSpPr>
          <p:spPr bwMode="auto">
            <a:xfrm rot="162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67" name="Group 125"/>
          <p:cNvGrpSpPr>
            <a:grpSpLocks/>
          </p:cNvGrpSpPr>
          <p:nvPr/>
        </p:nvGrpSpPr>
        <p:grpSpPr bwMode="auto">
          <a:xfrm>
            <a:off x="3739470" y="4551588"/>
            <a:ext cx="1292225" cy="425450"/>
            <a:chOff x="4011931" y="3379152"/>
            <a:chExt cx="1262062" cy="390207"/>
          </a:xfrm>
        </p:grpSpPr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 rot="162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11" name="Group 1185"/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424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42416" name="Group 118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2419" name="Freeform 119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2420" name="Freeform 119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0258" name="Line 119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59" name="Line 119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34" name="Rectangle 43"/>
            <p:cNvSpPr>
              <a:spLocks noChangeArrowheads="1"/>
            </p:cNvSpPr>
            <p:nvPr/>
          </p:nvSpPr>
          <p:spPr bwMode="auto">
            <a:xfrm rot="162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68" name="Group 126"/>
          <p:cNvGrpSpPr>
            <a:grpSpLocks/>
          </p:cNvGrpSpPr>
          <p:nvPr/>
        </p:nvGrpSpPr>
        <p:grpSpPr bwMode="auto">
          <a:xfrm>
            <a:off x="1464582" y="5150076"/>
            <a:ext cx="701675" cy="517525"/>
            <a:chOff x="1046480" y="3962400"/>
            <a:chExt cx="1026163" cy="761428"/>
          </a:xfrm>
        </p:grpSpPr>
        <p:sp>
          <p:nvSpPr>
            <p:cNvPr id="128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07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08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09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502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sp>
        <p:nvSpPr>
          <p:cNvPr id="50213" name="Rectangle 6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50214" name="Rectangle 61"/>
          <p:cNvSpPr>
            <a:spLocks noChangeArrowheads="1"/>
          </p:cNvSpPr>
          <p:nvPr/>
        </p:nvSpPr>
        <p:spPr bwMode="auto">
          <a:xfrm>
            <a:off x="700995" y="1405164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dest,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6701745" y="2733901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2375" name="Group 64"/>
          <p:cNvGrpSpPr>
            <a:grpSpLocks/>
          </p:cNvGrpSpPr>
          <p:nvPr/>
        </p:nvGrpSpPr>
        <p:grpSpPr bwMode="auto">
          <a:xfrm>
            <a:off x="6208032" y="2290988"/>
            <a:ext cx="2011363" cy="760413"/>
            <a:chOff x="1197" y="1665"/>
            <a:chExt cx="1267" cy="479"/>
          </a:xfrm>
        </p:grpSpPr>
        <p:grpSp>
          <p:nvGrpSpPr>
            <p:cNvPr id="142401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50244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45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46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024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142376" name="Group 70"/>
          <p:cNvGrpSpPr>
            <a:grpSpLocks/>
          </p:cNvGrpSpPr>
          <p:nvPr/>
        </p:nvGrpSpPr>
        <p:grpSpPr bwMode="auto">
          <a:xfrm>
            <a:off x="6331857" y="2541813"/>
            <a:ext cx="146050" cy="385763"/>
            <a:chOff x="1272" y="1762"/>
            <a:chExt cx="92" cy="243"/>
          </a:xfrm>
        </p:grpSpPr>
        <p:sp>
          <p:nvSpPr>
            <p:cNvPr id="50240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41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3017" name="Group 73"/>
          <p:cNvGrpSpPr>
            <a:grpSpLocks/>
          </p:cNvGrpSpPr>
          <p:nvPr/>
        </p:nvGrpSpPr>
        <p:grpSpPr bwMode="auto">
          <a:xfrm>
            <a:off x="5782582" y="1883001"/>
            <a:ext cx="2428876" cy="1519237"/>
            <a:chOff x="931" y="1414"/>
            <a:chExt cx="1530" cy="957"/>
          </a:xfrm>
        </p:grpSpPr>
        <p:sp>
          <p:nvSpPr>
            <p:cNvPr id="5022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MAC src: </a:t>
              </a:r>
              <a:r>
                <a:rPr lang="en-US" sz="1200" i="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MAC dest: </a:t>
              </a:r>
              <a:r>
                <a:rPr lang="en-US" sz="1200" i="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 smtClean="0">
                <a:solidFill>
                  <a:srgbClr val="FF0000"/>
                </a:solidFill>
                <a:latin typeface="Arial" charset="0"/>
                <a:cs typeface="+mn-cs"/>
              </a:endParaRPr>
            </a:p>
          </p:txBody>
        </p:sp>
        <p:grpSp>
          <p:nvGrpSpPr>
            <p:cNvPr id="142388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50234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5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6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7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8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9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0230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1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2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3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2378" name="Group 92"/>
          <p:cNvGrpSpPr>
            <a:grpSpLocks/>
          </p:cNvGrpSpPr>
          <p:nvPr/>
        </p:nvGrpSpPr>
        <p:grpSpPr bwMode="auto">
          <a:xfrm>
            <a:off x="8043182" y="2314801"/>
            <a:ext cx="928688" cy="1954212"/>
            <a:chOff x="250" y="1380"/>
            <a:chExt cx="585" cy="1231"/>
          </a:xfrm>
        </p:grpSpPr>
        <p:sp>
          <p:nvSpPr>
            <p:cNvPr id="142380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0222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3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50224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5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6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7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2379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83430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04" name="TextBox 1"/>
          <p:cNvSpPr txBox="1">
            <a:spLocks noChangeArrowheads="1"/>
          </p:cNvSpPr>
          <p:nvPr/>
        </p:nvSpPr>
        <p:spPr bwMode="auto">
          <a:xfrm>
            <a:off x="339826" y="6271334"/>
            <a:ext cx="4507165" cy="44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dirty="0" smtClean="0"/>
              <a:t>* Check </a:t>
            </a:r>
            <a:r>
              <a:rPr lang="en-US" sz="1400" dirty="0"/>
              <a:t>out the online interactive exercises for more </a:t>
            </a:r>
            <a:r>
              <a:rPr lang="en-US" sz="1400" dirty="0" smtClean="0"/>
              <a:t>examples: h</a:t>
            </a:r>
            <a:r>
              <a:rPr lang="en-US" sz="1200" dirty="0" smtClean="0"/>
              <a:t>ttp</a:t>
            </a:r>
            <a:r>
              <a:rPr lang="en-US" sz="1200" dirty="0"/>
              <a:t>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1936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255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244475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layer: context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547813"/>
            <a:ext cx="4151312" cy="464820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datagram </a:t>
            </a:r>
            <a:r>
              <a:rPr lang="en-US" sz="2400" dirty="0">
                <a:latin typeface="Gill Sans MT" charset="0"/>
                <a:cs typeface="+mn-cs"/>
              </a:rPr>
              <a:t>transferred by different link protocols over different links: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e.g., Ethernet on first link, frame relay on intermediate links, 802.11 on last link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each  link protocol provides different </a:t>
            </a:r>
            <a:r>
              <a:rPr lang="en-US" sz="2400" dirty="0" smtClean="0">
                <a:latin typeface="Gill Sans MT" charset="0"/>
                <a:cs typeface="+mn-cs"/>
              </a:rPr>
              <a:t>services</a:t>
            </a: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8038" y="1479550"/>
            <a:ext cx="4187825" cy="4648200"/>
          </a:xfrm>
          <a:solidFill>
            <a:schemeClr val="bg1"/>
          </a:solidFill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transportation analogy: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trip from Princeton to Lausanne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limo: Princeton to JFK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plane: JFK to Geneva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train: Geneva to Lausanne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tourist = 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datagram</a:t>
            </a:r>
            <a:endParaRPr lang="en-US" sz="24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transport segment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communication link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transportation mode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link layer protocol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travel agent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routing algorithm</a:t>
            </a:r>
          </a:p>
          <a:p>
            <a:pPr lvl="1">
              <a:defRPr/>
            </a:pPr>
            <a:endParaRPr lang="en-US" sz="2000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276350"/>
            <a:ext cx="7519987" cy="2133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dominant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wired LAN technology: 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single chip, multiple speeds (e.g., Broadcom  BCM5761)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first widely used LAN technology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simpler, </a:t>
            </a:r>
            <a:r>
              <a:rPr lang="en-US" sz="2400" dirty="0" smtClean="0">
                <a:latin typeface="Gill Sans MT" charset="0"/>
                <a:cs typeface="+mn-cs"/>
              </a:rPr>
              <a:t>cheap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kept up with speed race: 10 Mbps – 10 Gbps 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146437" name="Picture 4" descr="551 metcalfe-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3635375"/>
            <a:ext cx="47529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4289425" y="6086475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/>
                <a:cs typeface="Arial"/>
              </a:rPr>
              <a:t>Metcalfe</a:t>
            </a:r>
            <a:r>
              <a:rPr lang="ja-JP" altLang="en-US" dirty="0" smtClean="0">
                <a:latin typeface="Arial"/>
                <a:cs typeface="Arial"/>
              </a:rPr>
              <a:t>’</a:t>
            </a:r>
            <a:r>
              <a:rPr lang="en-US" dirty="0" smtClean="0">
                <a:latin typeface="Arial"/>
                <a:cs typeface="Arial"/>
              </a:rPr>
              <a:t>s Ethernet sketch</a:t>
            </a:r>
          </a:p>
        </p:txBody>
      </p:sp>
      <p:pic>
        <p:nvPicPr>
          <p:cNvPr id="146439" name="Picture 24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877888"/>
            <a:ext cx="19700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82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969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Ethernet: physical topology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8000" y="1103313"/>
            <a:ext cx="8297863" cy="2449512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us: </a:t>
            </a:r>
            <a:r>
              <a:rPr lang="en-US" dirty="0" smtClean="0">
                <a:latin typeface="Gill Sans MT" charset="0"/>
                <a:cs typeface="+mn-cs"/>
              </a:rPr>
              <a:t>popular </a:t>
            </a:r>
            <a:r>
              <a:rPr lang="en-US" dirty="0">
                <a:latin typeface="Gill Sans MT" charset="0"/>
                <a:cs typeface="+mn-cs"/>
              </a:rPr>
              <a:t>through mid 90s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all nodes in same collision domain (can collide with each other)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tar: </a:t>
            </a:r>
            <a:r>
              <a:rPr lang="en-US" dirty="0" smtClean="0">
                <a:latin typeface="Gill Sans MT" charset="0"/>
                <a:cs typeface="+mn-cs"/>
              </a:rPr>
              <a:t>prevails today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active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switch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in center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</a:rPr>
              <a:t>each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spoke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runs a (separate) Ethernet protocol (nodes do not collide with each other)</a:t>
            </a:r>
          </a:p>
        </p:txBody>
      </p: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5316538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6556375" y="4518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 flipH="1">
            <a:off x="6746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6556375" y="5251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23"/>
          <p:cNvSpPr txBox="1">
            <a:spLocks noChangeArrowheads="1"/>
          </p:cNvSpPr>
          <p:nvPr/>
        </p:nvSpPr>
        <p:spPr bwMode="auto">
          <a:xfrm>
            <a:off x="5464175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 smtClean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 flipV="1">
            <a:off x="5834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0" name="Line 32"/>
          <p:cNvSpPr>
            <a:spLocks noChangeShapeType="1"/>
          </p:cNvSpPr>
          <p:nvPr/>
        </p:nvSpPr>
        <p:spPr bwMode="auto">
          <a:xfrm flipH="1">
            <a:off x="2160588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1" name="Line 33"/>
          <p:cNvSpPr>
            <a:spLocks noChangeShapeType="1"/>
          </p:cNvSpPr>
          <p:nvPr/>
        </p:nvSpPr>
        <p:spPr bwMode="auto">
          <a:xfrm>
            <a:off x="2132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2" name="Line 34"/>
          <p:cNvSpPr>
            <a:spLocks noChangeShapeType="1"/>
          </p:cNvSpPr>
          <p:nvPr/>
        </p:nvSpPr>
        <p:spPr bwMode="auto">
          <a:xfrm>
            <a:off x="1914525" y="5434013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3" name="Line 35"/>
          <p:cNvSpPr>
            <a:spLocks noChangeShapeType="1"/>
          </p:cNvSpPr>
          <p:nvPr/>
        </p:nvSpPr>
        <p:spPr bwMode="auto">
          <a:xfrm flipV="1">
            <a:off x="2632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4" name="Line 37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5" name="Line 38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2314575" y="5324475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7" name="Text Box 41"/>
          <p:cNvSpPr txBox="1">
            <a:spLocks noChangeArrowheads="1"/>
          </p:cNvSpPr>
          <p:nvPr/>
        </p:nvSpPr>
        <p:spPr bwMode="auto">
          <a:xfrm>
            <a:off x="1430338" y="5908675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 smtClean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53268" name="Text Box 42"/>
          <p:cNvSpPr txBox="1">
            <a:spLocks noChangeArrowheads="1"/>
          </p:cNvSpPr>
          <p:nvPr/>
        </p:nvSpPr>
        <p:spPr bwMode="auto">
          <a:xfrm>
            <a:off x="4989513" y="5691188"/>
            <a:ext cx="77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148501" name="Group 37"/>
          <p:cNvGrpSpPr>
            <a:grpSpLocks/>
          </p:cNvGrpSpPr>
          <p:nvPr/>
        </p:nvGrpSpPr>
        <p:grpSpPr bwMode="auto">
          <a:xfrm>
            <a:off x="2733675" y="4398963"/>
            <a:ext cx="711200" cy="601662"/>
            <a:chOff x="7179310" y="4033520"/>
            <a:chExt cx="1009650" cy="855028"/>
          </a:xfrm>
        </p:grpSpPr>
        <p:grpSp>
          <p:nvGrpSpPr>
            <p:cNvPr id="148542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2" name="Group 42"/>
          <p:cNvGrpSpPr>
            <a:grpSpLocks/>
          </p:cNvGrpSpPr>
          <p:nvPr/>
        </p:nvGrpSpPr>
        <p:grpSpPr bwMode="auto">
          <a:xfrm>
            <a:off x="1757363" y="3962400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9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40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1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3" name="Group 47"/>
          <p:cNvGrpSpPr>
            <a:grpSpLocks/>
          </p:cNvGrpSpPr>
          <p:nvPr/>
        </p:nvGrpSpPr>
        <p:grpSpPr bwMode="auto">
          <a:xfrm>
            <a:off x="1473200" y="4551363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5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6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7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4" name="Group 52"/>
          <p:cNvGrpSpPr>
            <a:grpSpLocks/>
          </p:cNvGrpSpPr>
          <p:nvPr/>
        </p:nvGrpSpPr>
        <p:grpSpPr bwMode="auto">
          <a:xfrm>
            <a:off x="1279525" y="5110163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1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2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3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5" name="Group 57"/>
          <p:cNvGrpSpPr>
            <a:grpSpLocks/>
          </p:cNvGrpSpPr>
          <p:nvPr/>
        </p:nvGrpSpPr>
        <p:grpSpPr bwMode="auto">
          <a:xfrm>
            <a:off x="2447925" y="5070475"/>
            <a:ext cx="711200" cy="600075"/>
            <a:chOff x="7179310" y="4033520"/>
            <a:chExt cx="1009650" cy="855028"/>
          </a:xfrm>
        </p:grpSpPr>
        <p:grpSp>
          <p:nvGrpSpPr>
            <p:cNvPr id="148526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6" name="Group 62"/>
          <p:cNvGrpSpPr>
            <a:grpSpLocks/>
          </p:cNvGrpSpPr>
          <p:nvPr/>
        </p:nvGrpSpPr>
        <p:grpSpPr bwMode="auto">
          <a:xfrm>
            <a:off x="4419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23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24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5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7" name="Group 67"/>
          <p:cNvGrpSpPr>
            <a:grpSpLocks/>
          </p:cNvGrpSpPr>
          <p:nvPr/>
        </p:nvGrpSpPr>
        <p:grpSpPr bwMode="auto">
          <a:xfrm>
            <a:off x="7548563" y="4779963"/>
            <a:ext cx="854075" cy="741362"/>
            <a:chOff x="7179310" y="4033520"/>
            <a:chExt cx="1009650" cy="855028"/>
          </a:xfrm>
        </p:grpSpPr>
        <p:grpSp>
          <p:nvGrpSpPr>
            <p:cNvPr id="148518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6497638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48509" name="Group 44"/>
          <p:cNvGrpSpPr>
            <a:grpSpLocks/>
          </p:cNvGrpSpPr>
          <p:nvPr/>
        </p:nvGrpSpPr>
        <p:grpSpPr bwMode="auto">
          <a:xfrm>
            <a:off x="6116638" y="3784600"/>
            <a:ext cx="852487" cy="741363"/>
            <a:chOff x="-44" y="1473"/>
            <a:chExt cx="981" cy="1105"/>
          </a:xfrm>
        </p:grpSpPr>
        <p:pic>
          <p:nvPicPr>
            <p:cNvPr id="1485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8510" name="Group 1"/>
          <p:cNvGrpSpPr>
            <a:grpSpLocks/>
          </p:cNvGrpSpPr>
          <p:nvPr/>
        </p:nvGrpSpPr>
        <p:grpSpPr bwMode="auto">
          <a:xfrm>
            <a:off x="5943600" y="5926138"/>
            <a:ext cx="854075" cy="835025"/>
            <a:chOff x="8077200" y="3320111"/>
            <a:chExt cx="853440" cy="835329"/>
          </a:xfrm>
        </p:grpSpPr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13" name="Group 44"/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1485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53279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4962525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6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609725"/>
            <a:ext cx="7772400" cy="43434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 smtClean="0">
                <a:latin typeface="Gill Sans MT" charset="0"/>
                <a:cs typeface="+mn-cs"/>
              </a:rPr>
              <a:t>sending </a:t>
            </a:r>
            <a:r>
              <a:rPr lang="en-US" dirty="0">
                <a:latin typeface="Gill Sans MT" charset="0"/>
                <a:cs typeface="+mn-cs"/>
              </a:rPr>
              <a:t>adapter encapsulates IP datagram (or other network layer protocol packet) in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Ethernet frame</a:t>
            </a: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preamble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: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7 bytes with pattern 10101010 followed by one byte with pattern 10101011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 used to synchronize receiver, sender clock rates</a:t>
            </a:r>
          </a:p>
        </p:txBody>
      </p:sp>
      <p:pic>
        <p:nvPicPr>
          <p:cNvPr id="150533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8810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534" name="Group 51"/>
          <p:cNvGrpSpPr>
            <a:grpSpLocks/>
          </p:cNvGrpSpPr>
          <p:nvPr/>
        </p:nvGrpSpPr>
        <p:grpSpPr bwMode="auto">
          <a:xfrm>
            <a:off x="1516063" y="2373313"/>
            <a:ext cx="6291262" cy="993775"/>
            <a:chOff x="940711" y="4902593"/>
            <a:chExt cx="6291001" cy="992895"/>
          </a:xfrm>
        </p:grpSpPr>
        <p:sp>
          <p:nvSpPr>
            <p:cNvPr id="150535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536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0542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3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4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0545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0546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0547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45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 frame structure (more)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14450"/>
            <a:ext cx="8272463" cy="37893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addresses: </a:t>
            </a:r>
            <a:r>
              <a:rPr lang="en-US" dirty="0">
                <a:latin typeface="Gill Sans MT" charset="0"/>
                <a:cs typeface="+mn-cs"/>
              </a:rPr>
              <a:t>6 </a:t>
            </a:r>
            <a:r>
              <a:rPr lang="en-US" dirty="0" smtClean="0">
                <a:latin typeface="Gill Sans MT" charset="0"/>
                <a:cs typeface="+mn-cs"/>
              </a:rPr>
              <a:t>byte source, destination MAC addresses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otherwise, adapter discards frame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type: </a:t>
            </a:r>
            <a:r>
              <a:rPr lang="en-US" dirty="0">
                <a:latin typeface="Gill Sans MT" charset="0"/>
                <a:cs typeface="+mn-cs"/>
              </a:rPr>
              <a:t>indicates higher layer protocol (mostly IP but others possible, e.g., Novell IPX, AppleTalk)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CRC: </a:t>
            </a:r>
            <a:r>
              <a:rPr lang="en-US" dirty="0" smtClean="0">
                <a:latin typeface="Gill Sans MT" charset="0"/>
                <a:cs typeface="+mn-cs"/>
              </a:rPr>
              <a:t>cyclic redundancy check </a:t>
            </a:r>
            <a:r>
              <a:rPr lang="en-US" dirty="0">
                <a:latin typeface="Gill Sans MT" charset="0"/>
                <a:cs typeface="+mn-cs"/>
              </a:rPr>
              <a:t>at </a:t>
            </a:r>
            <a:r>
              <a:rPr lang="en-US" dirty="0" smtClean="0">
                <a:latin typeface="Gill Sans MT" charset="0"/>
                <a:cs typeface="+mn-cs"/>
              </a:rPr>
              <a:t>receiver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error detected: frame </a:t>
            </a:r>
            <a:r>
              <a:rPr lang="en-US" dirty="0">
                <a:latin typeface="Gill Sans MT" charset="0"/>
              </a:rPr>
              <a:t>is </a:t>
            </a:r>
            <a:r>
              <a:rPr lang="en-US" dirty="0" smtClean="0">
                <a:latin typeface="Gill Sans MT" charset="0"/>
              </a:rPr>
              <a:t>dropped</a:t>
            </a:r>
            <a:endParaRPr lang="en-US" dirty="0">
              <a:latin typeface="Gill Sans MT" charset="0"/>
            </a:endParaRPr>
          </a:p>
        </p:txBody>
      </p:sp>
      <p:pic>
        <p:nvPicPr>
          <p:cNvPr id="152581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191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82" name="Group 8"/>
          <p:cNvGrpSpPr>
            <a:grpSpLocks/>
          </p:cNvGrpSpPr>
          <p:nvPr/>
        </p:nvGrpSpPr>
        <p:grpSpPr bwMode="auto">
          <a:xfrm>
            <a:off x="1412875" y="5040313"/>
            <a:ext cx="6291263" cy="993775"/>
            <a:chOff x="940711" y="4902593"/>
            <a:chExt cx="6291001" cy="992895"/>
          </a:xfrm>
        </p:grpSpPr>
        <p:sp>
          <p:nvSpPr>
            <p:cNvPr id="152583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584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970956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2"/>
            <p:cNvCxnSpPr>
              <a:cxnSpLocks noChangeShapeType="1"/>
            </p:cNvCxnSpPr>
            <p:nvPr/>
          </p:nvCxnSpPr>
          <p:spPr bwMode="auto">
            <a:xfrm>
              <a:off x="2701176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3"/>
            <p:cNvCxnSpPr>
              <a:cxnSpLocks noChangeShapeType="1"/>
            </p:cNvCxnSpPr>
            <p:nvPr/>
          </p:nvCxnSpPr>
          <p:spPr bwMode="auto">
            <a:xfrm>
              <a:off x="3429807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2590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1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2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2593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2594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2595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7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Ethernet: unreliable, connectionless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6135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connectionless: </a:t>
            </a:r>
            <a:r>
              <a:rPr lang="en-US" dirty="0" smtClean="0">
                <a:latin typeface="Gill Sans MT" charset="0"/>
                <a:cs typeface="+mn-cs"/>
              </a:rPr>
              <a:t>no </a:t>
            </a:r>
            <a:r>
              <a:rPr lang="en-US" dirty="0">
                <a:latin typeface="Gill Sans MT" charset="0"/>
                <a:cs typeface="+mn-cs"/>
              </a:rPr>
              <a:t>handshaking between sending and receiving NICs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unreliable: </a:t>
            </a:r>
            <a:r>
              <a:rPr lang="en-US" dirty="0">
                <a:latin typeface="Gill Sans MT" charset="0"/>
                <a:cs typeface="+mn-cs"/>
              </a:rPr>
              <a:t>receiving NIC </a:t>
            </a:r>
            <a:r>
              <a:rPr lang="en-US" dirty="0" smtClean="0">
                <a:latin typeface="Gill Sans MT" charset="0"/>
                <a:cs typeface="+mn-cs"/>
              </a:rPr>
              <a:t>doesn't </a:t>
            </a:r>
            <a:r>
              <a:rPr lang="en-US" dirty="0">
                <a:latin typeface="Gill Sans MT" charset="0"/>
                <a:cs typeface="+mn-cs"/>
              </a:rPr>
              <a:t>send acks or nacks to sending NIC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d</a:t>
            </a:r>
            <a:r>
              <a:rPr lang="en-US" sz="2800" dirty="0" smtClean="0">
                <a:latin typeface="Gill Sans MT" charset="0"/>
              </a:rPr>
              <a:t>ata in dropped frames recovered only if initial sender uses higher layer rdt (e.g., TCP), otherwise dropped data lost</a:t>
            </a:r>
          </a:p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Ethernet</a:t>
            </a:r>
            <a:r>
              <a:rPr lang="ja-JP" altLang="en-US" dirty="0" smtClean="0">
                <a:latin typeface="Gill Sans MT" charset="0"/>
                <a:cs typeface="+mn-cs"/>
              </a:rPr>
              <a:t>’</a:t>
            </a:r>
            <a:r>
              <a:rPr lang="en-US" dirty="0" smtClean="0">
                <a:latin typeface="Gill Sans MT" charset="0"/>
                <a:cs typeface="+mn-cs"/>
              </a:rPr>
              <a:t>s MAC protocol: unslotted 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CSMA/CD with binary backoff</a:t>
            </a:r>
            <a:endParaRPr lang="en-US" i="1" dirty="0">
              <a:solidFill>
                <a:srgbClr val="CC0000"/>
              </a:solidFill>
              <a:latin typeface="Gill Sans MT" charset="0"/>
              <a:cs typeface="+mn-cs"/>
            </a:endParaRPr>
          </a:p>
        </p:txBody>
      </p:sp>
      <p:pic>
        <p:nvPicPr>
          <p:cNvPr id="15462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0191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4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5250"/>
            <a:ext cx="8715375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802.3 Ethernet standards: link &amp; physical layers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292225"/>
            <a:ext cx="7772400" cy="21002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many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different Ethernet standards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common MAC protocol and frame format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speeds: 2 Mbps, 10 Mbps, 100 Mbps, 1Gbps, </a:t>
            </a:r>
            <a:r>
              <a:rPr lang="en-US" dirty="0" smtClean="0">
                <a:latin typeface="Gill Sans MT" charset="0"/>
              </a:rPr>
              <a:t>10 Gbps, 40 Gbps</a:t>
            </a: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physical layer media: fiber, cable</a:t>
            </a:r>
          </a:p>
          <a:p>
            <a:pPr>
              <a:lnSpc>
                <a:spcPct val="9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156677" name="Freeform 39"/>
          <p:cNvSpPr>
            <a:spLocks/>
          </p:cNvSpPr>
          <p:nvPr/>
        </p:nvSpPr>
        <p:spPr bwMode="auto">
          <a:xfrm>
            <a:off x="2873375" y="4075113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56678" name="Group 40"/>
          <p:cNvGrpSpPr>
            <a:grpSpLocks/>
          </p:cNvGrpSpPr>
          <p:nvPr/>
        </p:nvGrpSpPr>
        <p:grpSpPr bwMode="auto">
          <a:xfrm>
            <a:off x="1577975" y="4189413"/>
            <a:ext cx="1300163" cy="1465262"/>
            <a:chOff x="921" y="785"/>
            <a:chExt cx="819" cy="923"/>
          </a:xfrm>
        </p:grpSpPr>
        <p:sp>
          <p:nvSpPr>
            <p:cNvPr id="59419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0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0" dirty="0" smtClean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i="0" dirty="0" smtClean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i="0" dirty="0" smtClean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i="0" dirty="0" smtClean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i="0" dirty="0" smtClean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59421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2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3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4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5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6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9400" name="Rectangle 49"/>
          <p:cNvSpPr>
            <a:spLocks noChangeArrowheads="1"/>
          </p:cNvSpPr>
          <p:nvPr/>
        </p:nvSpPr>
        <p:spPr bwMode="auto">
          <a:xfrm>
            <a:off x="4230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1" name="Line 50"/>
          <p:cNvSpPr>
            <a:spLocks noChangeShapeType="1"/>
          </p:cNvSpPr>
          <p:nvPr/>
        </p:nvSpPr>
        <p:spPr bwMode="auto">
          <a:xfrm flipV="1">
            <a:off x="4244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Text Box 51"/>
          <p:cNvSpPr txBox="1">
            <a:spLocks noChangeArrowheads="1"/>
          </p:cNvSpPr>
          <p:nvPr/>
        </p:nvSpPr>
        <p:spPr bwMode="auto">
          <a:xfrm>
            <a:off x="5413375" y="4079875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MAC protocol</a:t>
            </a:r>
          </a:p>
          <a:p>
            <a:pPr algn="ctr" eaLnBrk="1" hangingPunct="1"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and frame format</a:t>
            </a:r>
          </a:p>
        </p:txBody>
      </p:sp>
      <p:sp>
        <p:nvSpPr>
          <p:cNvPr id="59403" name="Text Box 52"/>
          <p:cNvSpPr txBox="1">
            <a:spLocks noChangeArrowheads="1"/>
          </p:cNvSpPr>
          <p:nvPr/>
        </p:nvSpPr>
        <p:spPr bwMode="auto">
          <a:xfrm>
            <a:off x="4398963" y="4794250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100BASE-TX</a:t>
            </a:r>
          </a:p>
        </p:txBody>
      </p:sp>
      <p:sp>
        <p:nvSpPr>
          <p:cNvPr id="59404" name="Text Box 53"/>
          <p:cNvSpPr txBox="1">
            <a:spLocks noChangeArrowheads="1"/>
          </p:cNvSpPr>
          <p:nvPr/>
        </p:nvSpPr>
        <p:spPr bwMode="auto">
          <a:xfrm>
            <a:off x="4410075" y="5154613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100BASE-T4</a:t>
            </a:r>
          </a:p>
        </p:txBody>
      </p:sp>
      <p:sp>
        <p:nvSpPr>
          <p:cNvPr id="59405" name="Text Box 54"/>
          <p:cNvSpPr txBox="1">
            <a:spLocks noChangeArrowheads="1"/>
          </p:cNvSpPr>
          <p:nvPr/>
        </p:nvSpPr>
        <p:spPr bwMode="auto">
          <a:xfrm>
            <a:off x="7081838" y="4789488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100BASE-FX</a:t>
            </a:r>
          </a:p>
        </p:txBody>
      </p:sp>
      <p:sp>
        <p:nvSpPr>
          <p:cNvPr id="156685" name="Freeform 55"/>
          <p:cNvSpPr>
            <a:spLocks/>
          </p:cNvSpPr>
          <p:nvPr/>
        </p:nvSpPr>
        <p:spPr bwMode="auto">
          <a:xfrm>
            <a:off x="2887663" y="4684713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407" name="Text Box 56"/>
          <p:cNvSpPr txBox="1">
            <a:spLocks noChangeArrowheads="1"/>
          </p:cNvSpPr>
          <p:nvPr/>
        </p:nvSpPr>
        <p:spPr bwMode="auto">
          <a:xfrm>
            <a:off x="5741988" y="4787900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100BASE-T2</a:t>
            </a:r>
          </a:p>
        </p:txBody>
      </p:sp>
      <p:sp>
        <p:nvSpPr>
          <p:cNvPr id="59408" name="Text Box 57"/>
          <p:cNvSpPr txBox="1">
            <a:spLocks noChangeArrowheads="1"/>
          </p:cNvSpPr>
          <p:nvPr/>
        </p:nvSpPr>
        <p:spPr bwMode="auto">
          <a:xfrm>
            <a:off x="5724525" y="5148263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100BASE-SX</a:t>
            </a:r>
          </a:p>
        </p:txBody>
      </p:sp>
      <p:sp>
        <p:nvSpPr>
          <p:cNvPr id="59409" name="Text Box 58"/>
          <p:cNvSpPr txBox="1">
            <a:spLocks noChangeArrowheads="1"/>
          </p:cNvSpPr>
          <p:nvPr/>
        </p:nvSpPr>
        <p:spPr bwMode="auto">
          <a:xfrm>
            <a:off x="7088188" y="5143500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100BASE-BX</a:t>
            </a:r>
          </a:p>
        </p:txBody>
      </p:sp>
      <p:grpSp>
        <p:nvGrpSpPr>
          <p:cNvPr id="412739" name="Group 67"/>
          <p:cNvGrpSpPr>
            <a:grpSpLocks/>
          </p:cNvGrpSpPr>
          <p:nvPr/>
        </p:nvGrpSpPr>
        <p:grpSpPr bwMode="auto">
          <a:xfrm>
            <a:off x="5681663" y="4743450"/>
            <a:ext cx="2768600" cy="1565275"/>
            <a:chOff x="3579" y="2988"/>
            <a:chExt cx="1744" cy="986"/>
          </a:xfrm>
        </p:grpSpPr>
        <p:sp>
          <p:nvSpPr>
            <p:cNvPr id="156695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7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8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3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CC0000"/>
                  </a:solidFill>
                  <a:latin typeface="Arial" charset="0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412738" name="Group 66"/>
          <p:cNvGrpSpPr>
            <a:grpSpLocks/>
          </p:cNvGrpSpPr>
          <p:nvPr/>
        </p:nvGrpSpPr>
        <p:grpSpPr bwMode="auto">
          <a:xfrm>
            <a:off x="3689350" y="4733925"/>
            <a:ext cx="3303588" cy="1874838"/>
            <a:chOff x="2324" y="2982"/>
            <a:chExt cx="2081" cy="1181"/>
          </a:xfrm>
        </p:grpSpPr>
        <p:sp>
          <p:nvSpPr>
            <p:cNvPr id="156692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4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5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copper (twister</a:t>
              </a:r>
            </a:p>
            <a:p>
              <a:pPr>
                <a:defRPr/>
              </a:pPr>
              <a:r>
                <a:rPr lang="en-US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pair) physical layer</a:t>
              </a:r>
            </a:p>
          </p:txBody>
        </p:sp>
      </p:grpSp>
      <p:pic>
        <p:nvPicPr>
          <p:cNvPr id="15669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8620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s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VLANS</a:t>
            </a:r>
            <a:endParaRPr lang="en-US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switch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071563"/>
            <a:ext cx="8001000" cy="46402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link-layer device: takes an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active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role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store, forward Ethernet frames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examine incoming frame</a:t>
            </a:r>
            <a:r>
              <a:rPr lang="ja-JP" altLang="en-US" sz="2800">
                <a:latin typeface="Gill Sans MT" charset="0"/>
              </a:rPr>
              <a:t>’</a:t>
            </a:r>
            <a:r>
              <a:rPr lang="en-US" sz="2800" dirty="0">
                <a:latin typeface="Gill Sans MT" charset="0"/>
              </a:rPr>
              <a:t>s MAC address,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selectively</a:t>
            </a:r>
            <a:r>
              <a:rPr lang="en-US" sz="2800" dirty="0">
                <a:latin typeface="Gill Sans MT" charset="0"/>
              </a:rPr>
              <a:t> forward  frame to one-or-more outgoing links when frame is to be forwarded on segment, uses CSMA/CD to access segment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transparent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hosts are unaware of presence of switches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plug-and-play, self-learning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switches do not need to be configured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60773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793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6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Switch: </a:t>
            </a:r>
            <a:r>
              <a:rPr lang="en-US" sz="3600" i="1" dirty="0">
                <a:latin typeface="Gill Sans MT" charset="0"/>
                <a:cs typeface="+mj-cs"/>
              </a:rPr>
              <a:t>multiple</a:t>
            </a:r>
            <a:r>
              <a:rPr lang="en-US" sz="3600" dirty="0">
                <a:latin typeface="Gill Sans MT" charset="0"/>
                <a:cs typeface="+mj-cs"/>
              </a:rPr>
              <a:t> simultaneous transmissions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393825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hosts have dedicated, direct connection to switch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switches buffer packets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Ethernet protocol used on </a:t>
            </a:r>
            <a:r>
              <a:rPr lang="en-US" sz="2400" i="1" dirty="0">
                <a:latin typeface="Gill Sans MT" charset="0"/>
                <a:cs typeface="+mn-cs"/>
              </a:rPr>
              <a:t>each</a:t>
            </a:r>
            <a:r>
              <a:rPr lang="en-US" sz="2400" dirty="0">
                <a:latin typeface="Gill Sans MT" charset="0"/>
                <a:cs typeface="+mn-cs"/>
              </a:rPr>
              <a:t> incoming link, but no collisions; full duplex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each link is its own collision domain</a:t>
            </a:r>
          </a:p>
          <a:p>
            <a:pPr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switching: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A-to-A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 and B-to-B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  <a:r>
              <a:rPr lang="en-US" sz="2400" dirty="0" smtClean="0">
                <a:latin typeface="Gill Sans MT" charset="0"/>
                <a:cs typeface="+mn-cs"/>
              </a:rPr>
              <a:t>can transmit simultaneously</a:t>
            </a:r>
            <a:r>
              <a:rPr lang="en-US" sz="2400" dirty="0">
                <a:latin typeface="Gill Sans MT" charset="0"/>
                <a:cs typeface="+mn-cs"/>
              </a:rPr>
              <a:t>, without collisions </a:t>
            </a:r>
          </a:p>
        </p:txBody>
      </p:sp>
      <p:grpSp>
        <p:nvGrpSpPr>
          <p:cNvPr id="162821" name="Group 1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2472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(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 smtClean="0">
                  <a:latin typeface="Arial" charset="0"/>
                  <a:cs typeface="Arial" charset="0"/>
                </a:rPr>
                <a:t>)</a:t>
              </a:r>
              <a:r>
                <a:rPr lang="en-US" i="0" dirty="0" smtClean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2824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2474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2475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 smtClean="0">
                    <a:latin typeface="Arial" charset="0"/>
                    <a:cs typeface="Arial" charset="0"/>
                  </a:rPr>
                  <a:t>’</a:t>
                </a:r>
                <a:endParaRPr lang="en-US" i="0" dirty="0" smtClean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6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2477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 smtClean="0">
                    <a:latin typeface="Arial" charset="0"/>
                    <a:cs typeface="Arial" charset="0"/>
                  </a:rPr>
                  <a:t>’</a:t>
                </a:r>
                <a:endParaRPr lang="en-US" i="0" dirty="0" smtClean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8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2479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 smtClean="0">
                    <a:latin typeface="Arial" charset="0"/>
                    <a:cs typeface="Arial" charset="0"/>
                  </a:rPr>
                  <a:t>’</a:t>
                </a:r>
                <a:endParaRPr lang="en-US" i="0" dirty="0" smtClean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80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1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2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3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62835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7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7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7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36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6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6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283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286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86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2839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6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286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2489" name="Picture 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2841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5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5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42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5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5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93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94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495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2496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2497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2498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2499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pic>
        <p:nvPicPr>
          <p:cNvPr id="162822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620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14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419225"/>
            <a:ext cx="7772400" cy="5070734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</a:rPr>
              <a:t>basic </a:t>
            </a:r>
            <a:r>
              <a:rPr lang="en-US" sz="2400" dirty="0" smtClean="0">
                <a:latin typeface="Gill Sans MT" charset="0"/>
              </a:rPr>
              <a:t>service of the link layer </a:t>
            </a:r>
            <a:r>
              <a:rPr lang="en-US" sz="2400" dirty="0" smtClean="0"/>
              <a:t>is </a:t>
            </a:r>
            <a:r>
              <a:rPr lang="en-US" sz="2400" dirty="0"/>
              <a:t>to move a datagram from one node to an adjacent node over a </a:t>
            </a:r>
            <a:r>
              <a:rPr lang="en-US" sz="2400" dirty="0" smtClean="0"/>
              <a:t>single link. </a:t>
            </a:r>
            <a:r>
              <a:rPr lang="en-US" sz="2400" dirty="0"/>
              <a:t>Possible </a:t>
            </a:r>
            <a:r>
              <a:rPr lang="en-US" sz="2400" dirty="0" smtClean="0"/>
              <a:t>services </a:t>
            </a:r>
            <a:r>
              <a:rPr lang="en-US" sz="2400" dirty="0"/>
              <a:t>offered by a link-layer </a:t>
            </a:r>
            <a:r>
              <a:rPr lang="en-US" sz="2400" dirty="0" smtClean="0"/>
              <a:t>protocol:</a:t>
            </a:r>
            <a:endParaRPr lang="en-US" sz="2400" dirty="0">
              <a:latin typeface="Gill Sans MT" charset="0"/>
            </a:endParaRPr>
          </a:p>
          <a:p>
            <a:pPr>
              <a:lnSpc>
                <a:spcPct val="75000"/>
              </a:lnSpc>
              <a:defRPr/>
            </a:pP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framing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, link 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access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endParaRPr lang="en-US" sz="3200" dirty="0"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encapsulate datagram into frame, adding header, trailer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channel access if shared medium</a:t>
            </a:r>
          </a:p>
          <a:p>
            <a:pPr lvl="1">
              <a:lnSpc>
                <a:spcPct val="75000"/>
              </a:lnSpc>
              <a:defRPr/>
            </a:pP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MAC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addresses used in frame headers to identify source, </a:t>
            </a:r>
            <a:r>
              <a:rPr lang="en-US" dirty="0" smtClean="0">
                <a:latin typeface="Gill Sans MT" charset="0"/>
              </a:rPr>
              <a:t>destination  </a:t>
            </a:r>
            <a:endParaRPr lang="en-US" dirty="0">
              <a:latin typeface="Gill Sans MT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</a:rPr>
              <a:t>different from IP address!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reliable delivery between adjacent nodes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we learned how to do this already </a:t>
            </a:r>
            <a:r>
              <a:rPr lang="en-US" dirty="0" smtClean="0">
                <a:latin typeface="Gill Sans MT" charset="0"/>
              </a:rPr>
              <a:t>(set </a:t>
            </a:r>
            <a:r>
              <a:rPr lang="en-US" dirty="0">
                <a:latin typeface="Gill Sans MT" charset="0"/>
              </a:rPr>
              <a:t>3)!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seldom used on low bit-error link (fiber, some twisted pair)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wireless links: high error rates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400" dirty="0">
                <a:latin typeface="Gill Sans MT" charset="0"/>
              </a:rPr>
              <a:t> why both link-level and end-end reliability?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 </a:t>
            </a:r>
            <a:r>
              <a:rPr lang="en-US" sz="3600" dirty="0" smtClean="0">
                <a:latin typeface="Gill Sans MT" charset="0"/>
                <a:cs typeface="+mj-cs"/>
              </a:rPr>
              <a:t>forwarding table</a:t>
            </a:r>
            <a:endParaRPr lang="en-US" sz="3600" dirty="0">
              <a:latin typeface="Gill Sans MT" charset="0"/>
              <a:cs typeface="+mj-cs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Font typeface="Wingdings" charset="0"/>
              <a:buNone/>
              <a:defRPr/>
            </a:pPr>
            <a:r>
              <a:rPr lang="en-US" i="1" u="sng" dirty="0" smtClean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 smtClean="0">
                <a:latin typeface="Gill Sans MT" charset="0"/>
                <a:cs typeface="+mn-cs"/>
              </a:rPr>
              <a:t>how does switch know A</a:t>
            </a:r>
            <a:r>
              <a:rPr lang="ja-JP" altLang="en-US" dirty="0" smtClean="0">
                <a:latin typeface="Gill Sans MT" charset="0"/>
                <a:cs typeface="+mn-cs"/>
              </a:rPr>
              <a:t>’</a:t>
            </a:r>
            <a:r>
              <a:rPr lang="en-US" dirty="0" smtClean="0">
                <a:latin typeface="Gill Sans MT" charset="0"/>
                <a:cs typeface="+mn-cs"/>
              </a:rPr>
              <a:t> reachable via interface 4, B</a:t>
            </a:r>
            <a:r>
              <a:rPr lang="ja-JP" altLang="en-US" dirty="0" smtClean="0">
                <a:latin typeface="Gill Sans MT" charset="0"/>
                <a:cs typeface="+mn-cs"/>
              </a:rPr>
              <a:t>’</a:t>
            </a:r>
            <a:r>
              <a:rPr lang="en-US" dirty="0" smtClean="0">
                <a:latin typeface="Gill Sans MT" charset="0"/>
                <a:cs typeface="+mn-cs"/>
              </a:rPr>
              <a:t> reachable via interface 5?</a:t>
            </a:r>
            <a:endParaRPr lang="en-US" dirty="0">
              <a:latin typeface="Gill Sans MT" charset="0"/>
              <a:cs typeface="+mn-cs"/>
            </a:endParaRPr>
          </a:p>
        </p:txBody>
      </p:sp>
      <p:grpSp>
        <p:nvGrpSpPr>
          <p:cNvPr id="164869" name="Group 34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(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 smtClean="0">
                  <a:latin typeface="Arial" charset="0"/>
                  <a:cs typeface="Arial" charset="0"/>
                </a:rPr>
                <a:t>)</a:t>
              </a:r>
              <a:r>
                <a:rPr lang="en-US" i="0" dirty="0" smtClean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4874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3498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349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 smtClean="0">
                    <a:latin typeface="Arial" charset="0"/>
                    <a:cs typeface="Arial" charset="0"/>
                  </a:rPr>
                  <a:t>’</a:t>
                </a:r>
                <a:endParaRPr lang="en-US" i="0" dirty="0" smtClean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350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 smtClean="0">
                    <a:latin typeface="Arial" charset="0"/>
                    <a:cs typeface="Arial" charset="0"/>
                  </a:rPr>
                  <a:t>’</a:t>
                </a:r>
                <a:endParaRPr lang="en-US" i="0" dirty="0" smtClean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2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3503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 smtClean="0">
                    <a:latin typeface="Arial" charset="0"/>
                    <a:cs typeface="Arial" charset="0"/>
                  </a:rPr>
                  <a:t>’</a:t>
                </a:r>
                <a:endParaRPr lang="en-US" i="0" dirty="0" smtClean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4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5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6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7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64885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2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2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2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86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1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1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488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491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91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4889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491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3513" name="Picture 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4891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0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0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92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0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0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17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18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3519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3520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3521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3522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3523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77838" y="2566988"/>
            <a:ext cx="487838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buSzPct val="100000"/>
              <a:buFont typeface="Wingdings" charset="2"/>
              <a:buChar char="§"/>
              <a:defRPr/>
            </a:pPr>
            <a:r>
              <a:rPr lang="en-US" i="1" u="sng" dirty="0" smtClean="0">
                <a:solidFill>
                  <a:srgbClr val="CC0000"/>
                </a:solidFill>
                <a:latin typeface="Gill Sans MT" charset="0"/>
              </a:rPr>
              <a:t>A: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  </a:t>
            </a:r>
            <a:r>
              <a:rPr lang="en-US" dirty="0" smtClean="0">
                <a:latin typeface="Gill Sans MT" charset="0"/>
              </a:rPr>
              <a:t>each switch has a 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switch table,</a:t>
            </a:r>
            <a:r>
              <a:rPr lang="en-US" dirty="0" smtClean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each entry: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Gill Sans MT" charset="0"/>
                <a:cs typeface="+mn-cs"/>
              </a:rPr>
              <a:t>(MAC address of host, interface to reach host, time stamp)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Gill Sans MT" charset="0"/>
                <a:cs typeface="+mn-cs"/>
              </a:rPr>
              <a:t>looks like a routing table!</a:t>
            </a:r>
          </a:p>
        </p:txBody>
      </p:sp>
      <p:pic>
        <p:nvPicPr>
          <p:cNvPr id="164871" name="Picture 22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985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36575" y="5043488"/>
            <a:ext cx="5040313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75000"/>
              </a:lnSpc>
              <a:buFont typeface="Wingdings" charset="0"/>
              <a:buNone/>
              <a:defRPr/>
            </a:pPr>
            <a:r>
              <a:rPr lang="en-US" u="sng" dirty="0" smtClean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how are entries created, maintained in switch table?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 smtClean="0">
                <a:latin typeface="Gill Sans MT" charset="0"/>
                <a:cs typeface="+mn-cs"/>
              </a:rPr>
              <a:t>something like a routing protocol?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3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556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557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7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6950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8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86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7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1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698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8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66953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669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97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6954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5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6697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558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6956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7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7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6696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6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6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58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58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558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59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Switch: self-learning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3935412" cy="41148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switch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learns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which hosts can be reached through which interfaces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when frame received, switch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learns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 location of sender: incoming LAN segment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6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555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556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555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5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555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6464300" y="5326063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554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5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51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pic>
        <p:nvPicPr>
          <p:cNvPr id="166923" name="Picture 21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8985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370013"/>
            <a:ext cx="8201025" cy="5095875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 smtClean="0">
                <a:latin typeface="Gill Sans MT" charset="0"/>
                <a:cs typeface="+mn-cs"/>
              </a:rPr>
              <a:t>when  </a:t>
            </a:r>
            <a:r>
              <a:rPr lang="en-US" dirty="0">
                <a:latin typeface="Gill Sans MT" charset="0"/>
                <a:cs typeface="+mn-cs"/>
              </a:rPr>
              <a:t>frame </a:t>
            </a:r>
            <a:r>
              <a:rPr lang="en-US" dirty="0" smtClean="0">
                <a:latin typeface="Gill Sans MT" charset="0"/>
                <a:cs typeface="+mn-cs"/>
              </a:rPr>
              <a:t>received at switch:</a:t>
            </a:r>
            <a:r>
              <a:rPr lang="en-US" dirty="0">
                <a:latin typeface="Gill Sans MT" charset="0"/>
                <a:cs typeface="+mn-cs"/>
              </a:rPr>
              <a:t/>
            </a:r>
            <a:br>
              <a:rPr lang="en-US" dirty="0">
                <a:latin typeface="Gill Sans MT" charset="0"/>
                <a:cs typeface="+mn-cs"/>
              </a:rPr>
            </a:br>
            <a:endParaRPr lang="en-US" dirty="0">
              <a:latin typeface="Gill Sans MT" charset="0"/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1. record </a:t>
            </a:r>
            <a:r>
              <a:rPr lang="en-US" dirty="0" smtClean="0">
                <a:latin typeface="Gill Sans MT" charset="0"/>
              </a:rPr>
              <a:t>incoming link, MAC address of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</a:rPr>
              <a:t>sending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host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 index switch table using MAC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</a:rPr>
              <a:t>destination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address</a:t>
            </a:r>
            <a:endParaRPr lang="en-US" b="1" dirty="0">
              <a:solidFill>
                <a:schemeClr val="accent2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3. 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entry found for destination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b="1" dirty="0">
                <a:solidFill>
                  <a:srgbClr val="000099"/>
                </a:solidFill>
                <a:latin typeface="Gill Sans MT" charset="0"/>
              </a:rPr>
              <a:t>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destination </a:t>
            </a:r>
            <a:r>
              <a:rPr lang="en-US" dirty="0">
                <a:latin typeface="Gill Sans MT" charset="0"/>
              </a:rPr>
              <a:t>on segment from which frame arrived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</a:t>
            </a:r>
            <a:r>
              <a:rPr lang="en-US" dirty="0">
                <a:latin typeface="Gill Sans MT" charset="0"/>
              </a:rPr>
              <a:t> drop </a:t>
            </a:r>
            <a:r>
              <a:rPr lang="en-US" dirty="0" smtClean="0">
                <a:latin typeface="Gill Sans MT" charset="0"/>
              </a:rPr>
              <a:t>frame</a:t>
            </a:r>
            <a:endParaRPr lang="en-US" dirty="0"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forward </a:t>
            </a:r>
            <a:r>
              <a:rPr lang="en-US" dirty="0" smtClean="0">
                <a:latin typeface="Gill Sans MT" charset="0"/>
              </a:rPr>
              <a:t>frame </a:t>
            </a:r>
            <a:r>
              <a:rPr lang="en-US" dirty="0">
                <a:latin typeface="Gill Sans MT" charset="0"/>
              </a:rPr>
              <a:t>on interface </a:t>
            </a:r>
            <a:r>
              <a:rPr lang="en-US" dirty="0" smtClean="0">
                <a:latin typeface="Gill Sans MT" charset="0"/>
              </a:rPr>
              <a:t>indicated by entry</a:t>
            </a:r>
            <a:endParaRPr lang="en-US" dirty="0"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}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  </a:t>
            </a:r>
            <a:endParaRPr lang="en-US" dirty="0"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                         interface */</a:t>
            </a:r>
            <a:endParaRPr lang="en-US" dirty="0">
              <a:latin typeface="Gill Sans MT" charset="0"/>
            </a:endParaRPr>
          </a:p>
          <a:p>
            <a:pPr lvl="3">
              <a:buFontTx/>
              <a:buNone/>
              <a:defRPr/>
            </a:pPr>
            <a:r>
              <a:rPr lang="en-US" sz="2400" dirty="0">
                <a:latin typeface="Times New Roman" charset="0"/>
              </a:rPr>
              <a:t>  </a:t>
            </a:r>
          </a:p>
        </p:txBody>
      </p:sp>
      <p:pic>
        <p:nvPicPr>
          <p:cNvPr id="1689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413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4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09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7108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84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11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1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71086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7111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11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1087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8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7110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1089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0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90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09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0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437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285750" y="1508125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frame </a:t>
            </a:r>
            <a:r>
              <a:rPr lang="en-US" dirty="0" smtClean="0">
                <a:latin typeface="Gill Sans MT" charset="0"/>
                <a:cs typeface="+mn-cs"/>
              </a:rPr>
              <a:t>destination, A’, location unknown</a:t>
            </a:r>
            <a:r>
              <a:rPr lang="en-US" dirty="0">
                <a:latin typeface="Gill Sans MT" charset="0"/>
                <a:cs typeface="+mn-cs"/>
              </a:rPr>
              <a:t>:</a:t>
            </a:r>
            <a:endParaRPr lang="en-US" i="1" dirty="0">
              <a:latin typeface="Gill Sans MT" charset="0"/>
              <a:cs typeface="+mn-cs"/>
            </a:endParaRPr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3349625" y="1847850"/>
            <a:ext cx="838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 A</a:t>
              </a: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00038" y="242570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destination A location known:</a:t>
            </a:r>
            <a:endParaRPr lang="en-US" sz="2800" dirty="0">
              <a:solidFill>
                <a:srgbClr val="FF0000"/>
              </a:solidFill>
              <a:latin typeface="Gill Sans MT" charset="0"/>
              <a:cs typeface="+mn-cs"/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3768725" y="5656263"/>
            <a:ext cx="2471738" cy="374650"/>
            <a:chOff x="2376" y="3383"/>
            <a:chExt cx="1557" cy="236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19121" y="2884488"/>
            <a:ext cx="372903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on just one link</a:t>
            </a:r>
          </a:p>
        </p:txBody>
      </p:sp>
      <p:pic>
        <p:nvPicPr>
          <p:cNvPr id="17102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19955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6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Institutional network</a:t>
            </a:r>
          </a:p>
        </p:txBody>
      </p:sp>
      <p:sp>
        <p:nvSpPr>
          <p:cNvPr id="177156" name="Freeform 81"/>
          <p:cNvSpPr>
            <a:spLocks/>
          </p:cNvSpPr>
          <p:nvPr/>
        </p:nvSpPr>
        <p:spPr bwMode="auto">
          <a:xfrm rot="5400000">
            <a:off x="2179637" y="24447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662" name="Line 33"/>
          <p:cNvSpPr>
            <a:spLocks noChangeShapeType="1"/>
          </p:cNvSpPr>
          <p:nvPr/>
        </p:nvSpPr>
        <p:spPr bwMode="auto">
          <a:xfrm flipH="1">
            <a:off x="2151063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3" name="Line 34"/>
          <p:cNvSpPr>
            <a:spLocks noChangeShapeType="1"/>
          </p:cNvSpPr>
          <p:nvPr/>
        </p:nvSpPr>
        <p:spPr bwMode="auto">
          <a:xfrm>
            <a:off x="4391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4" name="Line 35"/>
          <p:cNvSpPr>
            <a:spLocks noChangeShapeType="1"/>
          </p:cNvSpPr>
          <p:nvPr/>
        </p:nvSpPr>
        <p:spPr bwMode="auto">
          <a:xfrm flipH="1" flipV="1">
            <a:off x="4584700" y="3309938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5" name="Line 59"/>
          <p:cNvSpPr>
            <a:spLocks noChangeShapeType="1"/>
          </p:cNvSpPr>
          <p:nvPr/>
        </p:nvSpPr>
        <p:spPr bwMode="auto">
          <a:xfrm flipV="1">
            <a:off x="4687888" y="2692400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6" name="Line 60"/>
          <p:cNvSpPr>
            <a:spLocks noChangeShapeType="1"/>
          </p:cNvSpPr>
          <p:nvPr/>
        </p:nvSpPr>
        <p:spPr bwMode="auto">
          <a:xfrm flipV="1">
            <a:off x="4481513" y="2370138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7" name="Line 77"/>
          <p:cNvSpPr>
            <a:spLocks noChangeShapeType="1"/>
          </p:cNvSpPr>
          <p:nvPr/>
        </p:nvSpPr>
        <p:spPr bwMode="auto">
          <a:xfrm>
            <a:off x="3387725" y="2524125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8" name="Line 78"/>
          <p:cNvSpPr>
            <a:spLocks noChangeShapeType="1"/>
          </p:cNvSpPr>
          <p:nvPr/>
        </p:nvSpPr>
        <p:spPr bwMode="auto">
          <a:xfrm flipH="1">
            <a:off x="1995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9" name="Text Box 79"/>
          <p:cNvSpPr txBox="1">
            <a:spLocks noChangeArrowheads="1"/>
          </p:cNvSpPr>
          <p:nvPr/>
        </p:nvSpPr>
        <p:spPr bwMode="auto">
          <a:xfrm>
            <a:off x="744538" y="2041525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 external</a:t>
            </a:r>
          </a:p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70670" name="Text Box 80"/>
          <p:cNvSpPr txBox="1">
            <a:spLocks noChangeArrowheads="1"/>
          </p:cNvSpPr>
          <p:nvPr/>
        </p:nvSpPr>
        <p:spPr bwMode="auto">
          <a:xfrm>
            <a:off x="2716213" y="2608263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70671" name="Text Box 82"/>
          <p:cNvSpPr txBox="1">
            <a:spLocks noChangeArrowheads="1"/>
          </p:cNvSpPr>
          <p:nvPr/>
        </p:nvSpPr>
        <p:spPr bwMode="auto">
          <a:xfrm>
            <a:off x="6435725" y="3516313"/>
            <a:ext cx="1549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IP subnet</a:t>
            </a:r>
          </a:p>
        </p:txBody>
      </p:sp>
      <p:sp>
        <p:nvSpPr>
          <p:cNvPr id="70672" name="Text Box 83"/>
          <p:cNvSpPr txBox="1">
            <a:spLocks noChangeArrowheads="1"/>
          </p:cNvSpPr>
          <p:nvPr/>
        </p:nvSpPr>
        <p:spPr bwMode="auto">
          <a:xfrm>
            <a:off x="5432425" y="183515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mail server</a:t>
            </a:r>
          </a:p>
        </p:txBody>
      </p:sp>
      <p:sp>
        <p:nvSpPr>
          <p:cNvPr id="70673" name="Text Box 84"/>
          <p:cNvSpPr txBox="1">
            <a:spLocks noChangeArrowheads="1"/>
          </p:cNvSpPr>
          <p:nvPr/>
        </p:nvSpPr>
        <p:spPr bwMode="auto">
          <a:xfrm>
            <a:off x="6230938" y="2505075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 server</a:t>
            </a:r>
          </a:p>
        </p:txBody>
      </p:sp>
      <p:sp>
        <p:nvSpPr>
          <p:cNvPr id="70674" name="Line 20"/>
          <p:cNvSpPr>
            <a:spLocks noChangeShapeType="1"/>
          </p:cNvSpPr>
          <p:nvPr/>
        </p:nvSpPr>
        <p:spPr bwMode="auto">
          <a:xfrm flipH="1">
            <a:off x="1465263" y="47545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75" name="Line 21"/>
          <p:cNvSpPr>
            <a:spLocks noChangeShapeType="1"/>
          </p:cNvSpPr>
          <p:nvPr/>
        </p:nvSpPr>
        <p:spPr bwMode="auto">
          <a:xfrm flipH="1">
            <a:off x="1852613" y="4802188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76" name="Line 22"/>
          <p:cNvSpPr>
            <a:spLocks noChangeShapeType="1"/>
          </p:cNvSpPr>
          <p:nvPr/>
        </p:nvSpPr>
        <p:spPr bwMode="auto">
          <a:xfrm>
            <a:off x="2271713" y="4830763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72" name="Group 44"/>
          <p:cNvGrpSpPr>
            <a:grpSpLocks/>
          </p:cNvGrpSpPr>
          <p:nvPr/>
        </p:nvGrpSpPr>
        <p:grpSpPr bwMode="auto">
          <a:xfrm>
            <a:off x="1009650" y="4557713"/>
            <a:ext cx="568325" cy="481012"/>
            <a:chOff x="-44" y="1473"/>
            <a:chExt cx="981" cy="1105"/>
          </a:xfrm>
        </p:grpSpPr>
        <p:pic>
          <p:nvPicPr>
            <p:cNvPr id="1773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3" name="Group 44"/>
          <p:cNvGrpSpPr>
            <a:grpSpLocks/>
          </p:cNvGrpSpPr>
          <p:nvPr/>
        </p:nvGrpSpPr>
        <p:grpSpPr bwMode="auto">
          <a:xfrm>
            <a:off x="1416050" y="5014913"/>
            <a:ext cx="568325" cy="481012"/>
            <a:chOff x="-44" y="1473"/>
            <a:chExt cx="981" cy="1105"/>
          </a:xfrm>
        </p:grpSpPr>
        <p:pic>
          <p:nvPicPr>
            <p:cNvPr id="1772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4" name="Group 44"/>
          <p:cNvGrpSpPr>
            <a:grpSpLocks/>
          </p:cNvGrpSpPr>
          <p:nvPr/>
        </p:nvGrpSpPr>
        <p:grpSpPr bwMode="auto">
          <a:xfrm>
            <a:off x="1944688" y="5046663"/>
            <a:ext cx="568325" cy="481012"/>
            <a:chOff x="-44" y="1473"/>
            <a:chExt cx="981" cy="1105"/>
          </a:xfrm>
        </p:grpSpPr>
        <p:pic>
          <p:nvPicPr>
            <p:cNvPr id="1772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0" name="Line 21"/>
          <p:cNvSpPr>
            <a:spLocks noChangeShapeType="1"/>
          </p:cNvSpPr>
          <p:nvPr/>
        </p:nvSpPr>
        <p:spPr bwMode="auto">
          <a:xfrm>
            <a:off x="2490788" y="4760913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1" name="Line 22"/>
          <p:cNvSpPr>
            <a:spLocks noChangeShapeType="1"/>
          </p:cNvSpPr>
          <p:nvPr/>
        </p:nvSpPr>
        <p:spPr bwMode="auto">
          <a:xfrm flipH="1">
            <a:off x="2722563" y="5256213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2" name="Line 22"/>
          <p:cNvSpPr>
            <a:spLocks noChangeShapeType="1"/>
          </p:cNvSpPr>
          <p:nvPr/>
        </p:nvSpPr>
        <p:spPr bwMode="auto">
          <a:xfrm>
            <a:off x="3127375" y="52673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3" name="Line 20"/>
          <p:cNvSpPr>
            <a:spLocks noChangeShapeType="1"/>
          </p:cNvSpPr>
          <p:nvPr/>
        </p:nvSpPr>
        <p:spPr bwMode="auto">
          <a:xfrm flipH="1">
            <a:off x="3025775" y="51482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79" name="Group 44"/>
          <p:cNvGrpSpPr>
            <a:grpSpLocks/>
          </p:cNvGrpSpPr>
          <p:nvPr/>
        </p:nvGrpSpPr>
        <p:grpSpPr bwMode="auto">
          <a:xfrm>
            <a:off x="2349500" y="5419725"/>
            <a:ext cx="568325" cy="481013"/>
            <a:chOff x="-44" y="1473"/>
            <a:chExt cx="981" cy="1105"/>
          </a:xfrm>
        </p:grpSpPr>
        <p:pic>
          <p:nvPicPr>
            <p:cNvPr id="1772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0" name="Group 44"/>
          <p:cNvGrpSpPr>
            <a:grpSpLocks/>
          </p:cNvGrpSpPr>
          <p:nvPr/>
        </p:nvGrpSpPr>
        <p:grpSpPr bwMode="auto">
          <a:xfrm>
            <a:off x="2806700" y="5487988"/>
            <a:ext cx="568325" cy="481012"/>
            <a:chOff x="-44" y="1473"/>
            <a:chExt cx="981" cy="1105"/>
          </a:xfrm>
        </p:grpSpPr>
        <p:pic>
          <p:nvPicPr>
            <p:cNvPr id="1772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686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4602163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68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5018088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83" name="Group 44"/>
          <p:cNvGrpSpPr>
            <a:grpSpLocks/>
          </p:cNvGrpSpPr>
          <p:nvPr/>
        </p:nvGrpSpPr>
        <p:grpSpPr bwMode="auto">
          <a:xfrm>
            <a:off x="3232150" y="4946650"/>
            <a:ext cx="568325" cy="481013"/>
            <a:chOff x="-44" y="1473"/>
            <a:chExt cx="981" cy="1105"/>
          </a:xfrm>
        </p:grpSpPr>
        <p:pic>
          <p:nvPicPr>
            <p:cNvPr id="1772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9" name="Line 20"/>
          <p:cNvSpPr>
            <a:spLocks noChangeShapeType="1"/>
          </p:cNvSpPr>
          <p:nvPr/>
        </p:nvSpPr>
        <p:spPr bwMode="auto">
          <a:xfrm flipH="1">
            <a:off x="5684838" y="50228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0" name="Line 21"/>
          <p:cNvSpPr>
            <a:spLocks noChangeShapeType="1"/>
          </p:cNvSpPr>
          <p:nvPr/>
        </p:nvSpPr>
        <p:spPr bwMode="auto">
          <a:xfrm flipH="1">
            <a:off x="6072188" y="5070475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1" name="Line 22"/>
          <p:cNvSpPr>
            <a:spLocks noChangeShapeType="1"/>
          </p:cNvSpPr>
          <p:nvPr/>
        </p:nvSpPr>
        <p:spPr bwMode="auto">
          <a:xfrm>
            <a:off x="6491288" y="509905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87" name="Group 44"/>
          <p:cNvGrpSpPr>
            <a:grpSpLocks/>
          </p:cNvGrpSpPr>
          <p:nvPr/>
        </p:nvGrpSpPr>
        <p:grpSpPr bwMode="auto">
          <a:xfrm>
            <a:off x="5376863" y="4837113"/>
            <a:ext cx="568325" cy="481012"/>
            <a:chOff x="-44" y="1473"/>
            <a:chExt cx="981" cy="1105"/>
          </a:xfrm>
        </p:grpSpPr>
        <p:pic>
          <p:nvPicPr>
            <p:cNvPr id="1772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8" name="Group 44"/>
          <p:cNvGrpSpPr>
            <a:grpSpLocks/>
          </p:cNvGrpSpPr>
          <p:nvPr/>
        </p:nvGrpSpPr>
        <p:grpSpPr bwMode="auto">
          <a:xfrm>
            <a:off x="5635625" y="5283200"/>
            <a:ext cx="569913" cy="481013"/>
            <a:chOff x="-44" y="1473"/>
            <a:chExt cx="981" cy="1105"/>
          </a:xfrm>
        </p:grpSpPr>
        <p:pic>
          <p:nvPicPr>
            <p:cNvPr id="1772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9" name="Group 44"/>
          <p:cNvGrpSpPr>
            <a:grpSpLocks/>
          </p:cNvGrpSpPr>
          <p:nvPr/>
        </p:nvGrpSpPr>
        <p:grpSpPr bwMode="auto">
          <a:xfrm>
            <a:off x="6164263" y="5313363"/>
            <a:ext cx="568325" cy="482600"/>
            <a:chOff x="-44" y="1473"/>
            <a:chExt cx="981" cy="1105"/>
          </a:xfrm>
        </p:grpSpPr>
        <p:pic>
          <p:nvPicPr>
            <p:cNvPr id="1772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95" name="Line 20"/>
          <p:cNvSpPr>
            <a:spLocks noChangeShapeType="1"/>
          </p:cNvSpPr>
          <p:nvPr/>
        </p:nvSpPr>
        <p:spPr bwMode="auto">
          <a:xfrm flipH="1" flipV="1">
            <a:off x="4659313" y="5068888"/>
            <a:ext cx="606425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6" name="Line 21"/>
          <p:cNvSpPr>
            <a:spLocks noChangeShapeType="1"/>
          </p:cNvSpPr>
          <p:nvPr/>
        </p:nvSpPr>
        <p:spPr bwMode="auto">
          <a:xfrm flipH="1">
            <a:off x="4195763" y="5022850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7" name="Line 22"/>
          <p:cNvSpPr>
            <a:spLocks noChangeShapeType="1"/>
          </p:cNvSpPr>
          <p:nvPr/>
        </p:nvSpPr>
        <p:spPr bwMode="auto">
          <a:xfrm>
            <a:off x="4614863" y="50514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93" name="Group 44"/>
          <p:cNvGrpSpPr>
            <a:grpSpLocks/>
          </p:cNvGrpSpPr>
          <p:nvPr/>
        </p:nvGrpSpPr>
        <p:grpSpPr bwMode="auto">
          <a:xfrm>
            <a:off x="4803775" y="5230813"/>
            <a:ext cx="569913" cy="481012"/>
            <a:chOff x="-44" y="1473"/>
            <a:chExt cx="981" cy="1105"/>
          </a:xfrm>
        </p:grpSpPr>
        <p:pic>
          <p:nvPicPr>
            <p:cNvPr id="1772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4" name="Group 44"/>
          <p:cNvGrpSpPr>
            <a:grpSpLocks/>
          </p:cNvGrpSpPr>
          <p:nvPr/>
        </p:nvGrpSpPr>
        <p:grpSpPr bwMode="auto">
          <a:xfrm>
            <a:off x="3759200" y="5235575"/>
            <a:ext cx="569913" cy="482600"/>
            <a:chOff x="-44" y="1473"/>
            <a:chExt cx="981" cy="1105"/>
          </a:xfrm>
        </p:grpSpPr>
        <p:pic>
          <p:nvPicPr>
            <p:cNvPr id="1772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5" name="Group 44"/>
          <p:cNvGrpSpPr>
            <a:grpSpLocks/>
          </p:cNvGrpSpPr>
          <p:nvPr/>
        </p:nvGrpSpPr>
        <p:grpSpPr bwMode="auto">
          <a:xfrm>
            <a:off x="4287838" y="5267325"/>
            <a:ext cx="569912" cy="481013"/>
            <a:chOff x="-44" y="1473"/>
            <a:chExt cx="981" cy="1105"/>
          </a:xfrm>
        </p:grpSpPr>
        <p:pic>
          <p:nvPicPr>
            <p:cNvPr id="1772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4822825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702" name="Line 20"/>
          <p:cNvSpPr>
            <a:spLocks noChangeShapeType="1"/>
          </p:cNvSpPr>
          <p:nvPr/>
        </p:nvSpPr>
        <p:spPr bwMode="auto">
          <a:xfrm flipH="1">
            <a:off x="6519863" y="51006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070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4870450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99" name="Group 44"/>
          <p:cNvGrpSpPr>
            <a:grpSpLocks/>
          </p:cNvGrpSpPr>
          <p:nvPr/>
        </p:nvGrpSpPr>
        <p:grpSpPr bwMode="auto">
          <a:xfrm>
            <a:off x="6684963" y="4884738"/>
            <a:ext cx="569912" cy="481012"/>
            <a:chOff x="-44" y="1473"/>
            <a:chExt cx="981" cy="1105"/>
          </a:xfrm>
        </p:grpSpPr>
        <p:pic>
          <p:nvPicPr>
            <p:cNvPr id="1772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5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62288"/>
            <a:ext cx="93503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201" name="Group 906"/>
          <p:cNvGrpSpPr>
            <a:grpSpLocks/>
          </p:cNvGrpSpPr>
          <p:nvPr/>
        </p:nvGrpSpPr>
        <p:grpSpPr bwMode="auto">
          <a:xfrm>
            <a:off x="5140325" y="2111375"/>
            <a:ext cx="366713" cy="579438"/>
            <a:chOff x="4140" y="429"/>
            <a:chExt cx="1425" cy="2396"/>
          </a:xfrm>
        </p:grpSpPr>
        <p:sp>
          <p:nvSpPr>
            <p:cNvPr id="17724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4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4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8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8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7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5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7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5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5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7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6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5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6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6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6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77203" name="Group 906"/>
          <p:cNvGrpSpPr>
            <a:grpSpLocks/>
          </p:cNvGrpSpPr>
          <p:nvPr/>
        </p:nvGrpSpPr>
        <p:grpSpPr bwMode="auto">
          <a:xfrm>
            <a:off x="5745163" y="2620963"/>
            <a:ext cx="366712" cy="579437"/>
            <a:chOff x="4140" y="429"/>
            <a:chExt cx="1425" cy="2396"/>
          </a:xfrm>
        </p:grpSpPr>
        <p:sp>
          <p:nvSpPr>
            <p:cNvPr id="17720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0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0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4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4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3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1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3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1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1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3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2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1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2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2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2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177204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98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1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2751485" y="2148330"/>
            <a:ext cx="880316" cy="510540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36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39688"/>
            <a:ext cx="45608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Switches vs. </a:t>
            </a:r>
            <a:r>
              <a:rPr lang="en-US" sz="3600" dirty="0" smtClean="0">
                <a:latin typeface="Gill Sans MT" charset="0"/>
                <a:cs typeface="+mj-cs"/>
              </a:rPr>
              <a:t>routers</a:t>
            </a:r>
            <a:endParaRPr lang="en-US" sz="3600" dirty="0">
              <a:latin typeface="Gill Sans MT" charset="0"/>
              <a:cs typeface="+mj-cs"/>
            </a:endParaRP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341438"/>
            <a:ext cx="3967162" cy="499427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both 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are store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-and-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forward: 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routers: </a:t>
            </a:r>
            <a:r>
              <a:rPr lang="en-US" sz="2400" dirty="0" smtClean="0">
                <a:latin typeface="Gill Sans MT" charset="0"/>
                <a:cs typeface="+mn-cs"/>
              </a:rPr>
              <a:t>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switches</a:t>
            </a:r>
            <a:r>
              <a:rPr lang="en-US" sz="2400" i="1" dirty="0" smtClean="0">
                <a:latin typeface="Gill Sans MT" charset="0"/>
                <a:cs typeface="+mn-cs"/>
              </a:rPr>
              <a:t>: </a:t>
            </a:r>
            <a:r>
              <a:rPr lang="en-US" sz="2400" dirty="0" smtClean="0">
                <a:latin typeface="Gill Sans MT" charset="0"/>
                <a:cs typeface="+mn-cs"/>
              </a:rPr>
              <a:t>link</a:t>
            </a:r>
            <a:r>
              <a:rPr lang="en-US" sz="2400" dirty="0">
                <a:latin typeface="Gill Sans MT" charset="0"/>
                <a:cs typeface="+mn-cs"/>
              </a:rPr>
              <a:t>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i="1" dirty="0" smtClean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both have forwarding tables: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</a:t>
            </a:r>
            <a:r>
              <a:rPr lang="en-US" sz="24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outers: </a:t>
            </a:r>
            <a:r>
              <a:rPr lang="en-US" sz="2400" dirty="0" smtClean="0">
                <a:latin typeface="Gill Sans MT" charset="0"/>
                <a:cs typeface="+mn-cs"/>
              </a:rPr>
              <a:t>compute tables using routing algorithms, IP addresses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</a:t>
            </a:r>
            <a:r>
              <a:rPr lang="en-US" sz="24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witches: </a:t>
            </a:r>
            <a:r>
              <a:rPr lang="en-US" sz="2400" dirty="0" smtClean="0">
                <a:latin typeface="Gill Sans MT" charset="0"/>
                <a:cs typeface="+mn-cs"/>
              </a:rPr>
              <a:t>learn forwarding table using flooding, learning, MAC addresses </a:t>
            </a: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179205" name="Freeform 3"/>
          <p:cNvSpPr>
            <a:spLocks/>
          </p:cNvSpPr>
          <p:nvPr/>
        </p:nvSpPr>
        <p:spPr bwMode="auto">
          <a:xfrm flipH="1">
            <a:off x="6543675" y="2103438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6" name="Freeform 10"/>
          <p:cNvSpPr>
            <a:spLocks/>
          </p:cNvSpPr>
          <p:nvPr/>
        </p:nvSpPr>
        <p:spPr bwMode="auto">
          <a:xfrm>
            <a:off x="6530975" y="844550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7" name="Rectangle 23"/>
          <p:cNvSpPr>
            <a:spLocks noChangeArrowheads="1"/>
          </p:cNvSpPr>
          <p:nvPr/>
        </p:nvSpPr>
        <p:spPr bwMode="auto">
          <a:xfrm>
            <a:off x="5307013" y="850900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8" name="Rectangle 24"/>
          <p:cNvSpPr>
            <a:spLocks noChangeArrowheads="1"/>
          </p:cNvSpPr>
          <p:nvPr/>
        </p:nvSpPr>
        <p:spPr bwMode="auto">
          <a:xfrm>
            <a:off x="5259388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9" name="Line 25"/>
          <p:cNvSpPr>
            <a:spLocks noChangeShapeType="1"/>
          </p:cNvSpPr>
          <p:nvPr/>
        </p:nvSpPr>
        <p:spPr bwMode="auto">
          <a:xfrm>
            <a:off x="5259388" y="1239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0" name="Text Box 26"/>
          <p:cNvSpPr txBox="1">
            <a:spLocks noChangeArrowheads="1"/>
          </p:cNvSpPr>
          <p:nvPr/>
        </p:nvSpPr>
        <p:spPr bwMode="auto">
          <a:xfrm>
            <a:off x="5216525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11" name="Line 27"/>
          <p:cNvSpPr>
            <a:spLocks noChangeShapeType="1"/>
          </p:cNvSpPr>
          <p:nvPr/>
        </p:nvSpPr>
        <p:spPr bwMode="auto">
          <a:xfrm>
            <a:off x="5267325" y="15605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2" name="Line 28"/>
          <p:cNvSpPr>
            <a:spLocks noChangeShapeType="1"/>
          </p:cNvSpPr>
          <p:nvPr/>
        </p:nvSpPr>
        <p:spPr bwMode="auto">
          <a:xfrm>
            <a:off x="5272088" y="1841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3" name="Line 29"/>
          <p:cNvSpPr>
            <a:spLocks noChangeShapeType="1"/>
          </p:cNvSpPr>
          <p:nvPr/>
        </p:nvSpPr>
        <p:spPr bwMode="auto">
          <a:xfrm>
            <a:off x="5272088" y="2117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79214" name="Group 88"/>
          <p:cNvGrpSpPr>
            <a:grpSpLocks/>
          </p:cNvGrpSpPr>
          <p:nvPr/>
        </p:nvGrpSpPr>
        <p:grpSpPr bwMode="auto">
          <a:xfrm>
            <a:off x="6716713" y="3525838"/>
            <a:ext cx="1387475" cy="1035050"/>
            <a:chOff x="3601" y="168"/>
            <a:chExt cx="874" cy="652"/>
          </a:xfrm>
        </p:grpSpPr>
        <p:sp>
          <p:nvSpPr>
            <p:cNvPr id="179263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4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5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266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179267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79215" name="Group 94"/>
          <p:cNvGrpSpPr>
            <a:grpSpLocks/>
          </p:cNvGrpSpPr>
          <p:nvPr/>
        </p:nvGrpSpPr>
        <p:grpSpPr bwMode="auto">
          <a:xfrm>
            <a:off x="7054850" y="2100263"/>
            <a:ext cx="1387475" cy="733425"/>
            <a:chOff x="4696" y="597"/>
            <a:chExt cx="874" cy="462"/>
          </a:xfrm>
        </p:grpSpPr>
        <p:sp>
          <p:nvSpPr>
            <p:cNvPr id="179259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0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1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262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179216" name="Text Box 167"/>
          <p:cNvSpPr txBox="1">
            <a:spLocks noChangeArrowheads="1"/>
          </p:cNvSpPr>
          <p:nvPr/>
        </p:nvSpPr>
        <p:spPr bwMode="auto">
          <a:xfrm>
            <a:off x="5854700" y="30035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0" dirty="0">
                <a:solidFill>
                  <a:srgbClr val="000000"/>
                </a:solidFill>
                <a:latin typeface="Arial" charset="0"/>
                <a:cs typeface="Arial" charset="0"/>
              </a:rPr>
              <a:t>switch</a:t>
            </a:r>
          </a:p>
        </p:txBody>
      </p:sp>
      <p:grpSp>
        <p:nvGrpSpPr>
          <p:cNvPr id="179217" name="Group 39"/>
          <p:cNvGrpSpPr>
            <a:grpSpLocks/>
          </p:cNvGrpSpPr>
          <p:nvPr/>
        </p:nvGrpSpPr>
        <p:grpSpPr bwMode="auto">
          <a:xfrm>
            <a:off x="4408488" y="1562100"/>
            <a:ext cx="962025" cy="304800"/>
            <a:chOff x="1070" y="918"/>
            <a:chExt cx="606" cy="192"/>
          </a:xfrm>
        </p:grpSpPr>
        <p:sp>
          <p:nvSpPr>
            <p:cNvPr id="71738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8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18" name="Rectangle 57"/>
          <p:cNvSpPr>
            <a:spLocks noChangeArrowheads="1"/>
          </p:cNvSpPr>
          <p:nvPr/>
        </p:nvSpPr>
        <p:spPr bwMode="auto">
          <a:xfrm>
            <a:off x="5208588" y="4594225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19" name="Rectangle 58"/>
          <p:cNvSpPr>
            <a:spLocks noChangeArrowheads="1"/>
          </p:cNvSpPr>
          <p:nvPr/>
        </p:nvSpPr>
        <p:spPr bwMode="auto">
          <a:xfrm>
            <a:off x="5160963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20" name="Line 59"/>
          <p:cNvSpPr>
            <a:spLocks noChangeShapeType="1"/>
          </p:cNvSpPr>
          <p:nvPr/>
        </p:nvSpPr>
        <p:spPr bwMode="auto">
          <a:xfrm>
            <a:off x="5160963" y="49831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1" name="Text Box 60"/>
          <p:cNvSpPr txBox="1">
            <a:spLocks noChangeArrowheads="1"/>
          </p:cNvSpPr>
          <p:nvPr/>
        </p:nvSpPr>
        <p:spPr bwMode="auto">
          <a:xfrm>
            <a:off x="5118100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22" name="Line 61"/>
          <p:cNvSpPr>
            <a:spLocks noChangeShapeType="1"/>
          </p:cNvSpPr>
          <p:nvPr/>
        </p:nvSpPr>
        <p:spPr bwMode="auto">
          <a:xfrm>
            <a:off x="5168900" y="5303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3" name="Line 62"/>
          <p:cNvSpPr>
            <a:spLocks noChangeShapeType="1"/>
          </p:cNvSpPr>
          <p:nvPr/>
        </p:nvSpPr>
        <p:spPr bwMode="auto">
          <a:xfrm>
            <a:off x="5173663" y="55848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4" name="Line 63"/>
          <p:cNvSpPr>
            <a:spLocks noChangeShapeType="1"/>
          </p:cNvSpPr>
          <p:nvPr/>
        </p:nvSpPr>
        <p:spPr bwMode="auto">
          <a:xfrm>
            <a:off x="5173663" y="58610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5" name="Freeform 49"/>
          <p:cNvSpPr>
            <a:spLocks/>
          </p:cNvSpPr>
          <p:nvPr/>
        </p:nvSpPr>
        <p:spPr bwMode="auto">
          <a:xfrm>
            <a:off x="6472238" y="4600575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6" name="Group 50"/>
          <p:cNvGrpSpPr>
            <a:grpSpLocks/>
          </p:cNvGrpSpPr>
          <p:nvPr/>
        </p:nvGrpSpPr>
        <p:grpSpPr bwMode="auto">
          <a:xfrm>
            <a:off x="4294188" y="1814513"/>
            <a:ext cx="1095375" cy="338137"/>
            <a:chOff x="998" y="1077"/>
            <a:chExt cx="690" cy="213"/>
          </a:xfrm>
        </p:grpSpPr>
        <p:sp>
          <p:nvSpPr>
            <p:cNvPr id="71736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6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sp>
        <p:nvSpPr>
          <p:cNvPr id="179227" name="Freeform 53"/>
          <p:cNvSpPr>
            <a:spLocks/>
          </p:cNvSpPr>
          <p:nvPr/>
        </p:nvSpPr>
        <p:spPr bwMode="auto">
          <a:xfrm>
            <a:off x="5281613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8" name="Group 54"/>
          <p:cNvGrpSpPr>
            <a:grpSpLocks/>
          </p:cNvGrpSpPr>
          <p:nvPr/>
        </p:nvGrpSpPr>
        <p:grpSpPr bwMode="auto">
          <a:xfrm>
            <a:off x="8066088" y="2166938"/>
            <a:ext cx="1095375" cy="338137"/>
            <a:chOff x="998" y="1077"/>
            <a:chExt cx="690" cy="213"/>
          </a:xfrm>
        </p:grpSpPr>
        <p:sp>
          <p:nvSpPr>
            <p:cNvPr id="71734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4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29" name="Group 57"/>
          <p:cNvGrpSpPr>
            <a:grpSpLocks/>
          </p:cNvGrpSpPr>
          <p:nvPr/>
        </p:nvGrpSpPr>
        <p:grpSpPr bwMode="auto">
          <a:xfrm>
            <a:off x="7742238" y="3919538"/>
            <a:ext cx="1095375" cy="338137"/>
            <a:chOff x="998" y="1077"/>
            <a:chExt cx="690" cy="213"/>
          </a:xfrm>
        </p:grpSpPr>
        <p:sp>
          <p:nvSpPr>
            <p:cNvPr id="71732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2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30" name="Group 60"/>
          <p:cNvGrpSpPr>
            <a:grpSpLocks/>
          </p:cNvGrpSpPr>
          <p:nvPr/>
        </p:nvGrpSpPr>
        <p:grpSpPr bwMode="auto">
          <a:xfrm>
            <a:off x="7808913" y="3638550"/>
            <a:ext cx="962025" cy="304800"/>
            <a:chOff x="1070" y="918"/>
            <a:chExt cx="606" cy="192"/>
          </a:xfrm>
        </p:grpSpPr>
        <p:sp>
          <p:nvSpPr>
            <p:cNvPr id="71730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0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31" name="Freeform 63"/>
          <p:cNvSpPr>
            <a:spLocks/>
          </p:cNvSpPr>
          <p:nvPr/>
        </p:nvSpPr>
        <p:spPr bwMode="auto">
          <a:xfrm>
            <a:off x="6424613" y="3533775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32" name="Group 44"/>
          <p:cNvGrpSpPr>
            <a:grpSpLocks/>
          </p:cNvGrpSpPr>
          <p:nvPr/>
        </p:nvGrpSpPr>
        <p:grpSpPr bwMode="auto">
          <a:xfrm>
            <a:off x="6481763" y="1347788"/>
            <a:ext cx="762000" cy="693737"/>
            <a:chOff x="-44" y="1473"/>
            <a:chExt cx="981" cy="1105"/>
          </a:xfrm>
        </p:grpSpPr>
        <p:pic>
          <p:nvPicPr>
            <p:cNvPr id="17924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9233" name="Group 44"/>
          <p:cNvGrpSpPr>
            <a:grpSpLocks/>
          </p:cNvGrpSpPr>
          <p:nvPr/>
        </p:nvGrpSpPr>
        <p:grpSpPr bwMode="auto">
          <a:xfrm>
            <a:off x="6461125" y="6002338"/>
            <a:ext cx="762000" cy="693737"/>
            <a:chOff x="-44" y="1473"/>
            <a:chExt cx="981" cy="1105"/>
          </a:xfrm>
        </p:grpSpPr>
        <p:pic>
          <p:nvPicPr>
            <p:cNvPr id="1792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171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2671763"/>
            <a:ext cx="877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9236" name="Picture 23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8477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71" name="Group 347"/>
          <p:cNvGrpSpPr>
            <a:grpSpLocks/>
          </p:cNvGrpSpPr>
          <p:nvPr/>
        </p:nvGrpSpPr>
        <p:grpSpPr bwMode="auto">
          <a:xfrm>
            <a:off x="5807754" y="3834926"/>
            <a:ext cx="781085" cy="431171"/>
            <a:chOff x="1871277" y="1576300"/>
            <a:chExt cx="1128371" cy="437861"/>
          </a:xfrm>
        </p:grpSpPr>
        <p:sp>
          <p:nvSpPr>
            <p:cNvPr id="72" name="Oval 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79" name="Straight Connector 78"/>
            <p:cNvCxnSpPr>
              <a:endCxn id="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92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39688"/>
            <a:ext cx="45608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Switches vs. </a:t>
            </a:r>
            <a:r>
              <a:rPr lang="en-US" sz="3600" dirty="0" smtClean="0">
                <a:latin typeface="Gill Sans MT" charset="0"/>
                <a:cs typeface="+mj-cs"/>
              </a:rPr>
              <a:t>routers</a:t>
            </a:r>
            <a:endParaRPr lang="en-US" sz="3600" dirty="0">
              <a:latin typeface="Gill Sans MT" charset="0"/>
              <a:cs typeface="+mj-cs"/>
            </a:endParaRPr>
          </a:p>
        </p:txBody>
      </p:sp>
      <p:pic>
        <p:nvPicPr>
          <p:cNvPr id="179236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8477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82688"/>
            <a:ext cx="9004809" cy="2595001"/>
          </a:xfrm>
          <a:prstGeom prst="rect">
            <a:avLst/>
          </a:prstGeom>
        </p:spPr>
      </p:pic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229099" y="4257291"/>
            <a:ext cx="8661982" cy="204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/>
              <a:t>Typically, small </a:t>
            </a:r>
            <a:r>
              <a:rPr lang="en-US" sz="2400" dirty="0" smtClean="0"/>
              <a:t>networks           switches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Typically, </a:t>
            </a:r>
            <a:r>
              <a:rPr lang="en-US" sz="2400" dirty="0" smtClean="0"/>
              <a:t>large networks           routers (</a:t>
            </a:r>
            <a:r>
              <a:rPr lang="en-US" sz="2400" dirty="0"/>
              <a:t>in addition to switches</a:t>
            </a:r>
            <a:r>
              <a:rPr lang="en-US" sz="2400" dirty="0" smtClean="0"/>
              <a:t>) </a:t>
            </a:r>
            <a:endParaRPr lang="en-US" sz="2400" dirty="0"/>
          </a:p>
          <a:p>
            <a:pPr>
              <a:lnSpc>
                <a:spcPct val="90000"/>
              </a:lnSpc>
              <a:defRPr/>
            </a:pPr>
            <a:endParaRPr lang="en-US" sz="2400" kern="0" dirty="0" smtClean="0">
              <a:latin typeface="Gill Sans MT" charset="0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724192" y="4494179"/>
            <a:ext cx="77821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3724192" y="4893014"/>
            <a:ext cx="77821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266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8" name="Freeform 81"/>
          <p:cNvSpPr>
            <a:spLocks/>
          </p:cNvSpPr>
          <p:nvPr/>
        </p:nvSpPr>
        <p:spPr bwMode="auto">
          <a:xfrm rot="5400000">
            <a:off x="1193801" y="808038"/>
            <a:ext cx="2789237" cy="4313238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2717" name="Line 33"/>
          <p:cNvSpPr>
            <a:spLocks noChangeShapeType="1"/>
          </p:cNvSpPr>
          <p:nvPr/>
        </p:nvSpPr>
        <p:spPr bwMode="auto">
          <a:xfrm flipH="1">
            <a:off x="1325563" y="2581275"/>
            <a:ext cx="1181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18" name="Line 34"/>
          <p:cNvSpPr>
            <a:spLocks noChangeShapeType="1"/>
          </p:cNvSpPr>
          <p:nvPr/>
        </p:nvSpPr>
        <p:spPr bwMode="auto">
          <a:xfrm>
            <a:off x="2617788" y="2573338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19" name="Line 35"/>
          <p:cNvSpPr>
            <a:spLocks noChangeShapeType="1"/>
          </p:cNvSpPr>
          <p:nvPr/>
        </p:nvSpPr>
        <p:spPr bwMode="auto">
          <a:xfrm flipH="1" flipV="1">
            <a:off x="2728913" y="2530475"/>
            <a:ext cx="1063625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0" name="Line 59"/>
          <p:cNvSpPr>
            <a:spLocks noChangeShapeType="1"/>
          </p:cNvSpPr>
          <p:nvPr/>
        </p:nvSpPr>
        <p:spPr bwMode="auto">
          <a:xfrm flipV="1">
            <a:off x="2789238" y="2132013"/>
            <a:ext cx="706437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1" name="Line 60"/>
          <p:cNvSpPr>
            <a:spLocks noChangeShapeType="1"/>
          </p:cNvSpPr>
          <p:nvPr/>
        </p:nvSpPr>
        <p:spPr bwMode="auto">
          <a:xfrm flipV="1">
            <a:off x="2670175" y="1924050"/>
            <a:ext cx="385763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2" name="Line 77"/>
          <p:cNvSpPr>
            <a:spLocks noChangeShapeType="1"/>
          </p:cNvSpPr>
          <p:nvPr/>
        </p:nvSpPr>
        <p:spPr bwMode="auto">
          <a:xfrm>
            <a:off x="2038350" y="2024063"/>
            <a:ext cx="49847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3" name="Line 78"/>
          <p:cNvSpPr>
            <a:spLocks noChangeShapeType="1"/>
          </p:cNvSpPr>
          <p:nvPr/>
        </p:nvSpPr>
        <p:spPr bwMode="auto">
          <a:xfrm flipH="1">
            <a:off x="1235075" y="1957388"/>
            <a:ext cx="49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 flipH="1">
            <a:off x="928688" y="3463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 flipH="1">
            <a:off x="1152525" y="3494088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1393825" y="3513138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69" name="Group 44"/>
          <p:cNvGrpSpPr>
            <a:grpSpLocks/>
          </p:cNvGrpSpPr>
          <p:nvPr/>
        </p:nvGrpSpPr>
        <p:grpSpPr bwMode="auto">
          <a:xfrm>
            <a:off x="666187" y="3337113"/>
            <a:ext cx="328359" cy="310623"/>
            <a:chOff x="-44" y="1473"/>
            <a:chExt cx="981" cy="1105"/>
          </a:xfrm>
        </p:grpSpPr>
        <p:pic>
          <p:nvPicPr>
            <p:cNvPr id="1813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0" name="Group 44"/>
          <p:cNvGrpSpPr>
            <a:grpSpLocks/>
          </p:cNvGrpSpPr>
          <p:nvPr/>
        </p:nvGrpSpPr>
        <p:grpSpPr bwMode="auto">
          <a:xfrm>
            <a:off x="900729" y="3632280"/>
            <a:ext cx="328359" cy="310623"/>
            <a:chOff x="-44" y="1473"/>
            <a:chExt cx="981" cy="1105"/>
          </a:xfrm>
        </p:grpSpPr>
        <p:pic>
          <p:nvPicPr>
            <p:cNvPr id="1813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1" name="Group 44"/>
          <p:cNvGrpSpPr>
            <a:grpSpLocks/>
          </p:cNvGrpSpPr>
          <p:nvPr/>
        </p:nvGrpSpPr>
        <p:grpSpPr bwMode="auto">
          <a:xfrm>
            <a:off x="1205633" y="3651958"/>
            <a:ext cx="328359" cy="310623"/>
            <a:chOff x="-44" y="1473"/>
            <a:chExt cx="981" cy="1105"/>
          </a:xfrm>
        </p:grpSpPr>
        <p:pic>
          <p:nvPicPr>
            <p:cNvPr id="1813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0" name="Line 21"/>
          <p:cNvSpPr>
            <a:spLocks noChangeShapeType="1"/>
          </p:cNvSpPr>
          <p:nvPr/>
        </p:nvSpPr>
        <p:spPr bwMode="auto">
          <a:xfrm>
            <a:off x="1520825" y="3468688"/>
            <a:ext cx="21907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1" name="Line 22"/>
          <p:cNvSpPr>
            <a:spLocks noChangeShapeType="1"/>
          </p:cNvSpPr>
          <p:nvPr/>
        </p:nvSpPr>
        <p:spPr bwMode="auto">
          <a:xfrm flipH="1">
            <a:off x="1654175" y="3787775"/>
            <a:ext cx="69850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2" name="Line 22"/>
          <p:cNvSpPr>
            <a:spLocks noChangeShapeType="1"/>
          </p:cNvSpPr>
          <p:nvPr/>
        </p:nvSpPr>
        <p:spPr bwMode="auto">
          <a:xfrm>
            <a:off x="1889125" y="3794125"/>
            <a:ext cx="412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3" name="Line 20"/>
          <p:cNvSpPr>
            <a:spLocks noChangeShapeType="1"/>
          </p:cNvSpPr>
          <p:nvPr/>
        </p:nvSpPr>
        <p:spPr bwMode="auto">
          <a:xfrm flipH="1">
            <a:off x="1828800" y="3717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76" name="Group 44"/>
          <p:cNvGrpSpPr>
            <a:grpSpLocks/>
          </p:cNvGrpSpPr>
          <p:nvPr/>
        </p:nvGrpSpPr>
        <p:grpSpPr bwMode="auto">
          <a:xfrm>
            <a:off x="1439164" y="3892842"/>
            <a:ext cx="328359" cy="310623"/>
            <a:chOff x="-44" y="1473"/>
            <a:chExt cx="981" cy="1105"/>
          </a:xfrm>
        </p:grpSpPr>
        <p:pic>
          <p:nvPicPr>
            <p:cNvPr id="1813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7" name="Group 44"/>
          <p:cNvGrpSpPr>
            <a:grpSpLocks/>
          </p:cNvGrpSpPr>
          <p:nvPr/>
        </p:nvGrpSpPr>
        <p:grpSpPr bwMode="auto">
          <a:xfrm>
            <a:off x="1703023" y="3936948"/>
            <a:ext cx="328359" cy="310623"/>
            <a:chOff x="-44" y="1473"/>
            <a:chExt cx="981" cy="1105"/>
          </a:xfrm>
        </p:grpSpPr>
        <p:pic>
          <p:nvPicPr>
            <p:cNvPr id="1813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36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3365500"/>
            <a:ext cx="390525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273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3633788"/>
            <a:ext cx="392112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80" name="Group 44"/>
          <p:cNvGrpSpPr>
            <a:grpSpLocks/>
          </p:cNvGrpSpPr>
          <p:nvPr/>
        </p:nvGrpSpPr>
        <p:grpSpPr bwMode="auto">
          <a:xfrm>
            <a:off x="1948686" y="3587498"/>
            <a:ext cx="328359" cy="310623"/>
            <a:chOff x="-44" y="1473"/>
            <a:chExt cx="981" cy="1105"/>
          </a:xfrm>
        </p:grpSpPr>
        <p:pic>
          <p:nvPicPr>
            <p:cNvPr id="1813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9" name="Line 20"/>
          <p:cNvSpPr>
            <a:spLocks noChangeShapeType="1"/>
          </p:cNvSpPr>
          <p:nvPr/>
        </p:nvSpPr>
        <p:spPr bwMode="auto">
          <a:xfrm flipH="1">
            <a:off x="3363913" y="36369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0" name="Line 21"/>
          <p:cNvSpPr>
            <a:spLocks noChangeShapeType="1"/>
          </p:cNvSpPr>
          <p:nvPr/>
        </p:nvSpPr>
        <p:spPr bwMode="auto">
          <a:xfrm flipH="1">
            <a:off x="3587750" y="3667125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1" name="Line 22"/>
          <p:cNvSpPr>
            <a:spLocks noChangeShapeType="1"/>
          </p:cNvSpPr>
          <p:nvPr/>
        </p:nvSpPr>
        <p:spPr bwMode="auto">
          <a:xfrm>
            <a:off x="3829050" y="3686175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84" name="Group 44"/>
          <p:cNvGrpSpPr>
            <a:grpSpLocks/>
          </p:cNvGrpSpPr>
          <p:nvPr/>
        </p:nvGrpSpPr>
        <p:grpSpPr bwMode="auto">
          <a:xfrm>
            <a:off x="3186502" y="3516927"/>
            <a:ext cx="328359" cy="310623"/>
            <a:chOff x="-44" y="1473"/>
            <a:chExt cx="981" cy="1105"/>
          </a:xfrm>
        </p:grpSpPr>
        <p:pic>
          <p:nvPicPr>
            <p:cNvPr id="1813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5" name="Group 44"/>
          <p:cNvGrpSpPr>
            <a:grpSpLocks/>
          </p:cNvGrpSpPr>
          <p:nvPr/>
        </p:nvGrpSpPr>
        <p:grpSpPr bwMode="auto">
          <a:xfrm>
            <a:off x="3336123" y="3805310"/>
            <a:ext cx="328359" cy="310623"/>
            <a:chOff x="-44" y="1473"/>
            <a:chExt cx="981" cy="1105"/>
          </a:xfrm>
        </p:grpSpPr>
        <p:pic>
          <p:nvPicPr>
            <p:cNvPr id="1813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6" name="Group 44"/>
          <p:cNvGrpSpPr>
            <a:grpSpLocks/>
          </p:cNvGrpSpPr>
          <p:nvPr/>
        </p:nvGrpSpPr>
        <p:grpSpPr bwMode="auto">
          <a:xfrm>
            <a:off x="3641028" y="3824987"/>
            <a:ext cx="328359" cy="310623"/>
            <a:chOff x="-44" y="1473"/>
            <a:chExt cx="981" cy="1105"/>
          </a:xfrm>
        </p:grpSpPr>
        <p:pic>
          <p:nvPicPr>
            <p:cNvPr id="1813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45" name="Line 20"/>
          <p:cNvSpPr>
            <a:spLocks noChangeShapeType="1"/>
          </p:cNvSpPr>
          <p:nvPr/>
        </p:nvSpPr>
        <p:spPr bwMode="auto">
          <a:xfrm flipH="1" flipV="1">
            <a:off x="2773363" y="3667125"/>
            <a:ext cx="3492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6" name="Line 21"/>
          <p:cNvSpPr>
            <a:spLocks noChangeShapeType="1"/>
          </p:cNvSpPr>
          <p:nvPr/>
        </p:nvSpPr>
        <p:spPr bwMode="auto">
          <a:xfrm flipH="1">
            <a:off x="2505075" y="3636963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7" name="Line 22"/>
          <p:cNvSpPr>
            <a:spLocks noChangeShapeType="1"/>
          </p:cNvSpPr>
          <p:nvPr/>
        </p:nvSpPr>
        <p:spPr bwMode="auto">
          <a:xfrm>
            <a:off x="2746375" y="3656013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90" name="Group 44"/>
          <p:cNvGrpSpPr>
            <a:grpSpLocks/>
          </p:cNvGrpSpPr>
          <p:nvPr/>
        </p:nvGrpSpPr>
        <p:grpSpPr bwMode="auto">
          <a:xfrm>
            <a:off x="2855919" y="3771381"/>
            <a:ext cx="328359" cy="310623"/>
            <a:chOff x="-44" y="1473"/>
            <a:chExt cx="981" cy="1105"/>
          </a:xfrm>
        </p:grpSpPr>
        <p:pic>
          <p:nvPicPr>
            <p:cNvPr id="1813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1" name="Group 44"/>
          <p:cNvGrpSpPr>
            <a:grpSpLocks/>
          </p:cNvGrpSpPr>
          <p:nvPr/>
        </p:nvGrpSpPr>
        <p:grpSpPr bwMode="auto">
          <a:xfrm>
            <a:off x="2253389" y="3774775"/>
            <a:ext cx="328359" cy="310623"/>
            <a:chOff x="-44" y="1473"/>
            <a:chExt cx="981" cy="1105"/>
          </a:xfrm>
        </p:grpSpPr>
        <p:pic>
          <p:nvPicPr>
            <p:cNvPr id="1813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2" name="Group 44"/>
          <p:cNvGrpSpPr>
            <a:grpSpLocks/>
          </p:cNvGrpSpPr>
          <p:nvPr/>
        </p:nvGrpSpPr>
        <p:grpSpPr bwMode="auto">
          <a:xfrm>
            <a:off x="2558293" y="3794453"/>
            <a:ext cx="328359" cy="310623"/>
            <a:chOff x="-44" y="1473"/>
            <a:chExt cx="981" cy="1105"/>
          </a:xfrm>
        </p:grpSpPr>
        <p:pic>
          <p:nvPicPr>
            <p:cNvPr id="18137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508375"/>
            <a:ext cx="39211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2752" name="Line 20"/>
          <p:cNvSpPr>
            <a:spLocks noChangeShapeType="1"/>
          </p:cNvSpPr>
          <p:nvPr/>
        </p:nvSpPr>
        <p:spPr bwMode="auto">
          <a:xfrm flipH="1">
            <a:off x="3846513" y="36877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275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3538538"/>
            <a:ext cx="392113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6" name="Group 44"/>
          <p:cNvGrpSpPr>
            <a:grpSpLocks/>
          </p:cNvGrpSpPr>
          <p:nvPr/>
        </p:nvGrpSpPr>
        <p:grpSpPr bwMode="auto">
          <a:xfrm>
            <a:off x="3941686" y="3547462"/>
            <a:ext cx="328359" cy="310623"/>
            <a:chOff x="-44" y="1473"/>
            <a:chExt cx="981" cy="1105"/>
          </a:xfrm>
        </p:grpSpPr>
        <p:pic>
          <p:nvPicPr>
            <p:cNvPr id="181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2371725"/>
            <a:ext cx="53975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8" name="Group 906"/>
          <p:cNvGrpSpPr>
            <a:grpSpLocks/>
          </p:cNvGrpSpPr>
          <p:nvPr/>
        </p:nvGrpSpPr>
        <p:grpSpPr bwMode="auto">
          <a:xfrm>
            <a:off x="3049940" y="1757677"/>
            <a:ext cx="211953" cy="373659"/>
            <a:chOff x="4140" y="429"/>
            <a:chExt cx="1425" cy="2396"/>
          </a:xfrm>
        </p:grpSpPr>
        <p:sp>
          <p:nvSpPr>
            <p:cNvPr id="18134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0" name="Rectangle 908"/>
            <p:cNvSpPr>
              <a:spLocks noChangeArrowheads="1"/>
            </p:cNvSpPr>
            <p:nvPr/>
          </p:nvSpPr>
          <p:spPr bwMode="auto">
            <a:xfrm>
              <a:off x="4202" y="427"/>
              <a:ext cx="1057" cy="229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4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4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3" name="Rectangle 911"/>
            <p:cNvSpPr>
              <a:spLocks noChangeArrowheads="1"/>
            </p:cNvSpPr>
            <p:nvPr/>
          </p:nvSpPr>
          <p:spPr bwMode="auto">
            <a:xfrm>
              <a:off x="4212" y="692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829" name="AutoShape 913"/>
              <p:cNvSpPr>
                <a:spLocks noChangeArrowheads="1"/>
              </p:cNvSpPr>
              <p:nvPr/>
            </p:nvSpPr>
            <p:spPr bwMode="auto">
              <a:xfrm>
                <a:off x="610" y="2571"/>
                <a:ext cx="73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30" name="AutoShape 914"/>
              <p:cNvSpPr>
                <a:spLocks noChangeArrowheads="1"/>
              </p:cNvSpPr>
              <p:nvPr/>
            </p:nvSpPr>
            <p:spPr bwMode="auto">
              <a:xfrm>
                <a:off x="624" y="2591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5" name="Rectangle 915"/>
            <p:cNvSpPr>
              <a:spLocks noChangeArrowheads="1"/>
            </p:cNvSpPr>
            <p:nvPr/>
          </p:nvSpPr>
          <p:spPr bwMode="auto">
            <a:xfrm>
              <a:off x="4223" y="1017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827" name="AutoShape 91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7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8" name="AutoShape 918"/>
              <p:cNvSpPr>
                <a:spLocks noChangeArrowheads="1"/>
              </p:cNvSpPr>
              <p:nvPr/>
            </p:nvSpPr>
            <p:spPr bwMode="auto">
              <a:xfrm>
                <a:off x="626" y="2582"/>
                <a:ext cx="70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08" name="Rectangle 920"/>
            <p:cNvSpPr>
              <a:spLocks noChangeArrowheads="1"/>
            </p:cNvSpPr>
            <p:nvPr/>
          </p:nvSpPr>
          <p:spPr bwMode="auto">
            <a:xfrm>
              <a:off x="4223" y="1659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5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825" name="AutoShape 922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6" name="AutoShape 923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74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5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5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823" name="AutoShape 926"/>
              <p:cNvSpPr>
                <a:spLocks noChangeArrowheads="1"/>
              </p:cNvSpPr>
              <p:nvPr/>
            </p:nvSpPr>
            <p:spPr bwMode="auto">
              <a:xfrm>
                <a:off x="609" y="2564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4" name="AutoShape 927"/>
              <p:cNvSpPr>
                <a:spLocks noChangeArrowheads="1"/>
              </p:cNvSpPr>
              <p:nvPr/>
            </p:nvSpPr>
            <p:spPr bwMode="auto">
              <a:xfrm>
                <a:off x="623" y="2584"/>
                <a:ext cx="70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12" name="Rectangle 928"/>
            <p:cNvSpPr>
              <a:spLocks noChangeArrowheads="1"/>
            </p:cNvSpPr>
            <p:nvPr/>
          </p:nvSpPr>
          <p:spPr bwMode="auto">
            <a:xfrm>
              <a:off x="5248" y="427"/>
              <a:ext cx="7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5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5" name="Oval 931"/>
            <p:cNvSpPr>
              <a:spLocks noChangeArrowheads="1"/>
            </p:cNvSpPr>
            <p:nvPr/>
          </p:nvSpPr>
          <p:spPr bwMode="auto">
            <a:xfrm>
              <a:off x="5514" y="2616"/>
              <a:ext cx="5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7" name="AutoShape 933"/>
            <p:cNvSpPr>
              <a:spLocks noChangeArrowheads="1"/>
            </p:cNvSpPr>
            <p:nvPr/>
          </p:nvSpPr>
          <p:spPr bwMode="auto">
            <a:xfrm>
              <a:off x="4138" y="2687"/>
              <a:ext cx="1206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8" name="AutoShape 934"/>
            <p:cNvSpPr>
              <a:spLocks noChangeArrowheads="1"/>
            </p:cNvSpPr>
            <p:nvPr/>
          </p:nvSpPr>
          <p:spPr bwMode="auto">
            <a:xfrm>
              <a:off x="4202" y="2717"/>
              <a:ext cx="1078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9" name="Oval 935"/>
            <p:cNvSpPr>
              <a:spLocks noChangeArrowheads="1"/>
            </p:cNvSpPr>
            <p:nvPr/>
          </p:nvSpPr>
          <p:spPr bwMode="auto">
            <a:xfrm>
              <a:off x="4308" y="2381"/>
              <a:ext cx="160" cy="15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0" name="Oval 936"/>
            <p:cNvSpPr>
              <a:spLocks noChangeArrowheads="1"/>
            </p:cNvSpPr>
            <p:nvPr/>
          </p:nvSpPr>
          <p:spPr bwMode="auto">
            <a:xfrm>
              <a:off x="4490" y="239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1" name="Oval 937"/>
            <p:cNvSpPr>
              <a:spLocks noChangeArrowheads="1"/>
            </p:cNvSpPr>
            <p:nvPr/>
          </p:nvSpPr>
          <p:spPr bwMode="auto">
            <a:xfrm>
              <a:off x="4661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2" name="Rectangle 938"/>
            <p:cNvSpPr>
              <a:spLocks noChangeArrowheads="1"/>
            </p:cNvSpPr>
            <p:nvPr/>
          </p:nvSpPr>
          <p:spPr bwMode="auto">
            <a:xfrm>
              <a:off x="5066" y="1832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1300" name="Group 906"/>
          <p:cNvGrpSpPr>
            <a:grpSpLocks/>
          </p:cNvGrpSpPr>
          <p:nvPr/>
        </p:nvGrpSpPr>
        <p:grpSpPr bwMode="auto">
          <a:xfrm>
            <a:off x="3398720" y="2086772"/>
            <a:ext cx="211953" cy="373659"/>
            <a:chOff x="4140" y="429"/>
            <a:chExt cx="1425" cy="2396"/>
          </a:xfrm>
        </p:grpSpPr>
        <p:sp>
          <p:nvSpPr>
            <p:cNvPr id="18130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Rectangle 908"/>
            <p:cNvSpPr>
              <a:spLocks noChangeArrowheads="1"/>
            </p:cNvSpPr>
            <p:nvPr/>
          </p:nvSpPr>
          <p:spPr bwMode="auto">
            <a:xfrm>
              <a:off x="4205" y="434"/>
              <a:ext cx="1046" cy="228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0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0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3" name="Rectangle 911"/>
            <p:cNvSpPr>
              <a:spLocks noChangeArrowheads="1"/>
            </p:cNvSpPr>
            <p:nvPr/>
          </p:nvSpPr>
          <p:spPr bwMode="auto">
            <a:xfrm>
              <a:off x="4216" y="699"/>
              <a:ext cx="587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789" name="AutoShape 91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7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90" name="AutoShape 914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5" name="Rectangle 915"/>
            <p:cNvSpPr>
              <a:spLocks noChangeArrowheads="1"/>
            </p:cNvSpPr>
            <p:nvPr/>
          </p:nvSpPr>
          <p:spPr bwMode="auto">
            <a:xfrm>
              <a:off x="4226" y="1024"/>
              <a:ext cx="587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787" name="AutoShape 917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8" name="AutoShape 918"/>
              <p:cNvSpPr>
                <a:spLocks noChangeArrowheads="1"/>
              </p:cNvSpPr>
              <p:nvPr/>
            </p:nvSpPr>
            <p:spPr bwMode="auto">
              <a:xfrm>
                <a:off x="630" y="2589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7" name="Rectangle 919"/>
            <p:cNvSpPr>
              <a:spLocks noChangeArrowheads="1"/>
            </p:cNvSpPr>
            <p:nvPr/>
          </p:nvSpPr>
          <p:spPr bwMode="auto">
            <a:xfrm>
              <a:off x="4216" y="1360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68" name="Rectangle 920"/>
            <p:cNvSpPr>
              <a:spLocks noChangeArrowheads="1"/>
            </p:cNvSpPr>
            <p:nvPr/>
          </p:nvSpPr>
          <p:spPr bwMode="auto">
            <a:xfrm>
              <a:off x="4226" y="1656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1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785" name="AutoShape 922"/>
              <p:cNvSpPr>
                <a:spLocks noChangeArrowheads="1"/>
              </p:cNvSpPr>
              <p:nvPr/>
            </p:nvSpPr>
            <p:spPr bwMode="auto">
              <a:xfrm>
                <a:off x="618" y="2604"/>
                <a:ext cx="718" cy="10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6" name="AutoShape 923"/>
              <p:cNvSpPr>
                <a:spLocks noChangeArrowheads="1"/>
              </p:cNvSpPr>
              <p:nvPr/>
            </p:nvSpPr>
            <p:spPr bwMode="auto">
              <a:xfrm>
                <a:off x="632" y="2622"/>
                <a:ext cx="691" cy="6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1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1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783" name="AutoShape 926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678" cy="17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4" name="AutoShape 927"/>
              <p:cNvSpPr>
                <a:spLocks noChangeArrowheads="1"/>
              </p:cNvSpPr>
              <p:nvPr/>
            </p:nvSpPr>
            <p:spPr bwMode="auto">
              <a:xfrm>
                <a:off x="627" y="2591"/>
                <a:ext cx="651" cy="13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72" name="Rectangle 928"/>
            <p:cNvSpPr>
              <a:spLocks noChangeArrowheads="1"/>
            </p:cNvSpPr>
            <p:nvPr/>
          </p:nvSpPr>
          <p:spPr bwMode="auto">
            <a:xfrm>
              <a:off x="5251" y="434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1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5" name="Oval 931"/>
            <p:cNvSpPr>
              <a:spLocks noChangeArrowheads="1"/>
            </p:cNvSpPr>
            <p:nvPr/>
          </p:nvSpPr>
          <p:spPr bwMode="auto">
            <a:xfrm>
              <a:off x="5518" y="2612"/>
              <a:ext cx="4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7" name="AutoShape 933"/>
            <p:cNvSpPr>
              <a:spLocks noChangeArrowheads="1"/>
            </p:cNvSpPr>
            <p:nvPr/>
          </p:nvSpPr>
          <p:spPr bwMode="auto">
            <a:xfrm>
              <a:off x="4141" y="2684"/>
              <a:ext cx="1195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8" name="AutoShape 934"/>
            <p:cNvSpPr>
              <a:spLocks noChangeArrowheads="1"/>
            </p:cNvSpPr>
            <p:nvPr/>
          </p:nvSpPr>
          <p:spPr bwMode="auto">
            <a:xfrm>
              <a:off x="4205" y="2714"/>
              <a:ext cx="106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9" name="Oval 935"/>
            <p:cNvSpPr>
              <a:spLocks noChangeArrowheads="1"/>
            </p:cNvSpPr>
            <p:nvPr/>
          </p:nvSpPr>
          <p:spPr bwMode="auto">
            <a:xfrm>
              <a:off x="4312" y="2389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0" name="Oval 936"/>
            <p:cNvSpPr>
              <a:spLocks noChangeArrowheads="1"/>
            </p:cNvSpPr>
            <p:nvPr/>
          </p:nvSpPr>
          <p:spPr bwMode="auto">
            <a:xfrm>
              <a:off x="4482" y="2389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1" name="Oval 937"/>
            <p:cNvSpPr>
              <a:spLocks noChangeArrowheads="1"/>
            </p:cNvSpPr>
            <p:nvPr/>
          </p:nvSpPr>
          <p:spPr bwMode="auto">
            <a:xfrm>
              <a:off x="4664" y="2378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2" name="Rectangle 938"/>
            <p:cNvSpPr>
              <a:spLocks noChangeArrowheads="1"/>
            </p:cNvSpPr>
            <p:nvPr/>
          </p:nvSpPr>
          <p:spPr bwMode="auto">
            <a:xfrm>
              <a:off x="5059" y="1839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857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VLANs: motivation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8413" y="1063693"/>
            <a:ext cx="3911600" cy="545785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000099"/>
                </a:solidFill>
                <a:latin typeface="Gill Sans MT" charset="0"/>
                <a:cs typeface="+mn-cs"/>
              </a:rPr>
              <a:t>consider</a:t>
            </a:r>
            <a:r>
              <a:rPr lang="en-US" i="1" dirty="0" smtClean="0">
                <a:latin typeface="Gill Sans MT" charset="0"/>
                <a:cs typeface="+mn-cs"/>
              </a:rPr>
              <a:t>:</a:t>
            </a:r>
            <a:endParaRPr lang="en-US" i="1" dirty="0">
              <a:latin typeface="Gill Sans MT" charset="0"/>
              <a:cs typeface="+mn-cs"/>
            </a:endParaRP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CS user moves office to EE, but wants connect to CS switch?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single broadcast domain: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all layer-2 broadcast traffic (ARP, </a:t>
            </a:r>
            <a:r>
              <a:rPr lang="en-US" dirty="0" smtClean="0">
                <a:latin typeface="Gill Sans MT" charset="0"/>
              </a:rPr>
              <a:t>DHCP, unknown location of destination MAC address) must cross </a:t>
            </a:r>
            <a:r>
              <a:rPr lang="en-US" dirty="0">
                <a:latin typeface="Gill Sans MT" charset="0"/>
              </a:rPr>
              <a:t>entire LAN </a:t>
            </a:r>
            <a:endParaRPr lang="en-US" dirty="0" smtClean="0">
              <a:latin typeface="Gill Sans MT" charset="0"/>
            </a:endParaRPr>
          </a:p>
          <a:p>
            <a:pPr marL="681038" lvl="1" indent="-223838">
              <a:defRPr/>
            </a:pPr>
            <a:r>
              <a:rPr lang="en-US" dirty="0" smtClean="0">
                <a:latin typeface="Gill Sans MT" charset="0"/>
              </a:rPr>
              <a:t>security</a:t>
            </a:r>
            <a:r>
              <a:rPr lang="en-US" dirty="0">
                <a:latin typeface="Gill Sans MT" charset="0"/>
              </a:rPr>
              <a:t>/privacy, efficiency </a:t>
            </a:r>
            <a:r>
              <a:rPr lang="en-US" dirty="0" smtClean="0">
                <a:latin typeface="Gill Sans MT" charset="0"/>
              </a:rPr>
              <a:t>issues</a:t>
            </a:r>
          </a:p>
          <a:p>
            <a:pPr marL="280988" indent="-223838">
              <a:defRPr/>
            </a:pPr>
            <a:r>
              <a:rPr lang="en-US" dirty="0" smtClean="0">
                <a:latin typeface="Gill Sans MT" charset="0"/>
              </a:rPr>
              <a:t>use of switches: at least 1 per department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72711" name="Text Box 86"/>
          <p:cNvSpPr txBox="1">
            <a:spLocks noChangeArrowheads="1"/>
          </p:cNvSpPr>
          <p:nvPr/>
        </p:nvSpPr>
        <p:spPr bwMode="auto">
          <a:xfrm>
            <a:off x="346075" y="3976688"/>
            <a:ext cx="1019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Computer </a:t>
            </a:r>
          </a:p>
          <a:p>
            <a:pPr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Science</a:t>
            </a:r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2" name="Text Box 87"/>
          <p:cNvSpPr txBox="1">
            <a:spLocks noChangeArrowheads="1"/>
          </p:cNvSpPr>
          <p:nvPr/>
        </p:nvSpPr>
        <p:spPr bwMode="auto">
          <a:xfrm>
            <a:off x="2009775" y="4227513"/>
            <a:ext cx="1141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Electrical</a:t>
            </a:r>
          </a:p>
          <a:p>
            <a:pPr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3" name="Text Box 88"/>
          <p:cNvSpPr txBox="1">
            <a:spLocks noChangeArrowheads="1"/>
          </p:cNvSpPr>
          <p:nvPr/>
        </p:nvSpPr>
        <p:spPr bwMode="auto">
          <a:xfrm>
            <a:off x="3500438" y="4068763"/>
            <a:ext cx="1139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Computer</a:t>
            </a:r>
          </a:p>
          <a:p>
            <a:pPr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81257" name="Picture 23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06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1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1620192" y="1815942"/>
            <a:ext cx="518892" cy="300522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43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13"/>
          <p:cNvSpPr>
            <a:spLocks noChangeArrowheads="1"/>
          </p:cNvSpPr>
          <p:nvPr/>
        </p:nvSpPr>
        <p:spPr bwMode="auto">
          <a:xfrm>
            <a:off x="7543800" y="2105025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3736" name="Rectangle 212"/>
          <p:cNvSpPr>
            <a:spLocks noChangeArrowheads="1"/>
          </p:cNvSpPr>
          <p:nvPr/>
        </p:nvSpPr>
        <p:spPr bwMode="auto">
          <a:xfrm>
            <a:off x="5470525" y="188912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3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VLANs</a:t>
            </a:r>
          </a:p>
        </p:txBody>
      </p:sp>
      <p:sp>
        <p:nvSpPr>
          <p:cNvPr id="73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7338" y="355600"/>
            <a:ext cx="4926012" cy="1625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port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-based VLAN: </a:t>
            </a:r>
            <a:r>
              <a:rPr lang="en-US" sz="2400" dirty="0">
                <a:latin typeface="Gill Sans MT" charset="0"/>
                <a:cs typeface="+mn-cs"/>
              </a:rPr>
              <a:t>switch ports grouped (by switch management software) so that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single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physical switch ……</a:t>
            </a:r>
          </a:p>
          <a:p>
            <a:pPr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sp>
        <p:nvSpPr>
          <p:cNvPr id="73739" name="Text Box 85"/>
          <p:cNvSpPr txBox="1">
            <a:spLocks noChangeArrowheads="1"/>
          </p:cNvSpPr>
          <p:nvPr/>
        </p:nvSpPr>
        <p:spPr bwMode="auto">
          <a:xfrm>
            <a:off x="681038" y="2265363"/>
            <a:ext cx="2944812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2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switch(es) supporting VLAN capabilities can be configured to define multiple </a:t>
            </a:r>
            <a:r>
              <a:rPr lang="en-US" sz="2200" b="1" u="sng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virtual</a:t>
            </a:r>
            <a:r>
              <a:rPr lang="en-US" sz="2200" i="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2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LANS over single physical LAN infrastructure.</a:t>
            </a:r>
          </a:p>
        </p:txBody>
      </p:sp>
      <p:sp>
        <p:nvSpPr>
          <p:cNvPr id="73740" name="Rectangle 86"/>
          <p:cNvSpPr>
            <a:spLocks noChangeArrowheads="1"/>
          </p:cNvSpPr>
          <p:nvPr/>
        </p:nvSpPr>
        <p:spPr bwMode="auto">
          <a:xfrm>
            <a:off x="482600" y="1919288"/>
            <a:ext cx="3216275" cy="281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741" name="Text Box 87"/>
          <p:cNvSpPr txBox="1">
            <a:spLocks noChangeArrowheads="1"/>
          </p:cNvSpPr>
          <p:nvPr/>
        </p:nvSpPr>
        <p:spPr bwMode="auto">
          <a:xfrm>
            <a:off x="642938" y="1543050"/>
            <a:ext cx="1836737" cy="708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Virtual Local 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Area Network</a:t>
            </a:r>
          </a:p>
        </p:txBody>
      </p:sp>
      <p:sp>
        <p:nvSpPr>
          <p:cNvPr id="182282" name="Rectangle 80"/>
          <p:cNvSpPr>
            <a:spLocks noChangeArrowheads="1"/>
          </p:cNvSpPr>
          <p:nvPr/>
        </p:nvSpPr>
        <p:spPr bwMode="auto">
          <a:xfrm>
            <a:off x="5462588" y="209867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3" name="Rectangle 77"/>
          <p:cNvSpPr>
            <a:spLocks noChangeArrowheads="1"/>
          </p:cNvSpPr>
          <p:nvPr/>
        </p:nvSpPr>
        <p:spPr bwMode="auto">
          <a:xfrm>
            <a:off x="7534275" y="187960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4" name="Rectangle 76"/>
          <p:cNvSpPr>
            <a:spLocks noChangeArrowheads="1"/>
          </p:cNvSpPr>
          <p:nvPr/>
        </p:nvSpPr>
        <p:spPr bwMode="auto">
          <a:xfrm>
            <a:off x="6643688" y="188436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5" name="Rectangle 75"/>
          <p:cNvSpPr>
            <a:spLocks noChangeArrowheads="1"/>
          </p:cNvSpPr>
          <p:nvPr/>
        </p:nvSpPr>
        <p:spPr bwMode="auto">
          <a:xfrm>
            <a:off x="5748338" y="188436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6" name="Rectangle 2"/>
          <p:cNvSpPr>
            <a:spLocks noChangeArrowheads="1"/>
          </p:cNvSpPr>
          <p:nvPr/>
        </p:nvSpPr>
        <p:spPr bwMode="auto">
          <a:xfrm>
            <a:off x="5462588" y="187642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7" name="Line 3"/>
          <p:cNvSpPr>
            <a:spLocks noChangeShapeType="1"/>
          </p:cNvSpPr>
          <p:nvPr/>
        </p:nvSpPr>
        <p:spPr bwMode="auto">
          <a:xfrm>
            <a:off x="5464175" y="209232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88" name="Text Box 6"/>
          <p:cNvSpPr txBox="1">
            <a:spLocks noChangeArrowheads="1"/>
          </p:cNvSpPr>
          <p:nvPr/>
        </p:nvSpPr>
        <p:spPr bwMode="auto">
          <a:xfrm>
            <a:off x="5380038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2289" name="Line 7"/>
          <p:cNvSpPr>
            <a:spLocks noChangeShapeType="1"/>
          </p:cNvSpPr>
          <p:nvPr/>
        </p:nvSpPr>
        <p:spPr bwMode="auto">
          <a:xfrm>
            <a:off x="66436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0" name="AutoShape 8"/>
          <p:cNvSpPr>
            <a:spLocks noChangeArrowheads="1"/>
          </p:cNvSpPr>
          <p:nvPr/>
        </p:nvSpPr>
        <p:spPr bwMode="auto">
          <a:xfrm>
            <a:off x="5434013" y="161766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91" name="Freeform 9"/>
          <p:cNvSpPr>
            <a:spLocks/>
          </p:cNvSpPr>
          <p:nvPr/>
        </p:nvSpPr>
        <p:spPr bwMode="auto">
          <a:xfrm>
            <a:off x="7837488" y="162083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2" name="Freeform 10"/>
          <p:cNvSpPr>
            <a:spLocks/>
          </p:cNvSpPr>
          <p:nvPr/>
        </p:nvSpPr>
        <p:spPr bwMode="auto">
          <a:xfrm>
            <a:off x="5835650" y="166528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3" name="Freeform 11"/>
          <p:cNvSpPr>
            <a:spLocks/>
          </p:cNvSpPr>
          <p:nvPr/>
        </p:nvSpPr>
        <p:spPr bwMode="auto">
          <a:xfrm>
            <a:off x="6308725" y="166528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4" name="Line 17"/>
          <p:cNvSpPr>
            <a:spLocks noChangeShapeType="1"/>
          </p:cNvSpPr>
          <p:nvPr/>
        </p:nvSpPr>
        <p:spPr bwMode="auto">
          <a:xfrm>
            <a:off x="72437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5" name="Line 18"/>
          <p:cNvSpPr>
            <a:spLocks noChangeShapeType="1"/>
          </p:cNvSpPr>
          <p:nvPr/>
        </p:nvSpPr>
        <p:spPr bwMode="auto">
          <a:xfrm>
            <a:off x="60436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6" name="Line 21"/>
          <p:cNvSpPr>
            <a:spLocks noChangeShapeType="1"/>
          </p:cNvSpPr>
          <p:nvPr/>
        </p:nvSpPr>
        <p:spPr bwMode="auto">
          <a:xfrm>
            <a:off x="5753100" y="18780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7" name="Line 22"/>
          <p:cNvSpPr>
            <a:spLocks noChangeShapeType="1"/>
          </p:cNvSpPr>
          <p:nvPr/>
        </p:nvSpPr>
        <p:spPr bwMode="auto">
          <a:xfrm>
            <a:off x="546258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8" name="Line 23"/>
          <p:cNvSpPr>
            <a:spLocks noChangeShapeType="1"/>
          </p:cNvSpPr>
          <p:nvPr/>
        </p:nvSpPr>
        <p:spPr bwMode="auto">
          <a:xfrm>
            <a:off x="6324600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9" name="Line 24"/>
          <p:cNvSpPr>
            <a:spLocks noChangeShapeType="1"/>
          </p:cNvSpPr>
          <p:nvPr/>
        </p:nvSpPr>
        <p:spPr bwMode="auto">
          <a:xfrm>
            <a:off x="69484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0" name="Line 25"/>
          <p:cNvSpPr>
            <a:spLocks noChangeShapeType="1"/>
          </p:cNvSpPr>
          <p:nvPr/>
        </p:nvSpPr>
        <p:spPr bwMode="auto">
          <a:xfrm>
            <a:off x="7539038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1" name="Text Box 26"/>
          <p:cNvSpPr txBox="1">
            <a:spLocks noChangeArrowheads="1"/>
          </p:cNvSpPr>
          <p:nvPr/>
        </p:nvSpPr>
        <p:spPr bwMode="auto">
          <a:xfrm>
            <a:off x="6261100" y="20447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2302" name="Text Box 27"/>
          <p:cNvSpPr txBox="1">
            <a:spLocks noChangeArrowheads="1"/>
          </p:cNvSpPr>
          <p:nvPr/>
        </p:nvSpPr>
        <p:spPr bwMode="auto">
          <a:xfrm>
            <a:off x="658018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2303" name="Text Box 28"/>
          <p:cNvSpPr txBox="1">
            <a:spLocks noChangeArrowheads="1"/>
          </p:cNvSpPr>
          <p:nvPr/>
        </p:nvSpPr>
        <p:spPr bwMode="auto">
          <a:xfrm>
            <a:off x="745648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2304" name="Text Box 29"/>
          <p:cNvSpPr txBox="1">
            <a:spLocks noChangeArrowheads="1"/>
          </p:cNvSpPr>
          <p:nvPr/>
        </p:nvSpPr>
        <p:spPr bwMode="auto">
          <a:xfrm>
            <a:off x="656113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2305" name="Text Box 30"/>
          <p:cNvSpPr txBox="1">
            <a:spLocks noChangeArrowheads="1"/>
          </p:cNvSpPr>
          <p:nvPr/>
        </p:nvSpPr>
        <p:spPr bwMode="auto">
          <a:xfrm>
            <a:off x="5389563" y="20351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2306" name="Text Box 57"/>
          <p:cNvSpPr txBox="1">
            <a:spLocks noChangeArrowheads="1"/>
          </p:cNvSpPr>
          <p:nvPr/>
        </p:nvSpPr>
        <p:spPr bwMode="auto">
          <a:xfrm>
            <a:off x="625633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2307" name="Line 61"/>
          <p:cNvSpPr>
            <a:spLocks noChangeShapeType="1"/>
          </p:cNvSpPr>
          <p:nvPr/>
        </p:nvSpPr>
        <p:spPr bwMode="auto">
          <a:xfrm flipH="1">
            <a:off x="4702175" y="2211388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8" name="Line 62"/>
          <p:cNvSpPr>
            <a:spLocks noChangeShapeType="1"/>
          </p:cNvSpPr>
          <p:nvPr/>
        </p:nvSpPr>
        <p:spPr bwMode="auto">
          <a:xfrm flipH="1">
            <a:off x="5087938" y="221138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9" name="Line 63"/>
          <p:cNvSpPr>
            <a:spLocks noChangeShapeType="1"/>
          </p:cNvSpPr>
          <p:nvPr/>
        </p:nvSpPr>
        <p:spPr bwMode="auto">
          <a:xfrm flipH="1">
            <a:off x="5807075" y="222726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0" name="Text Box 64"/>
          <p:cNvSpPr txBox="1">
            <a:spLocks noChangeArrowheads="1"/>
          </p:cNvSpPr>
          <p:nvPr/>
        </p:nvSpPr>
        <p:spPr bwMode="auto">
          <a:xfrm>
            <a:off x="7527925" y="2589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2311" name="Line 69"/>
          <p:cNvSpPr>
            <a:spLocks noChangeShapeType="1"/>
          </p:cNvSpPr>
          <p:nvPr/>
        </p:nvSpPr>
        <p:spPr bwMode="auto">
          <a:xfrm>
            <a:off x="6815138" y="221456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2" name="Line 70"/>
          <p:cNvSpPr>
            <a:spLocks noChangeShapeType="1"/>
          </p:cNvSpPr>
          <p:nvPr/>
        </p:nvSpPr>
        <p:spPr bwMode="auto">
          <a:xfrm>
            <a:off x="6805613" y="201295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3" name="Line 71"/>
          <p:cNvSpPr>
            <a:spLocks noChangeShapeType="1"/>
          </p:cNvSpPr>
          <p:nvPr/>
        </p:nvSpPr>
        <p:spPr bwMode="auto">
          <a:xfrm>
            <a:off x="7661275" y="195738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4" name="Text Box 72"/>
          <p:cNvSpPr txBox="1">
            <a:spLocks noChangeArrowheads="1"/>
          </p:cNvSpPr>
          <p:nvPr/>
        </p:nvSpPr>
        <p:spPr bwMode="auto">
          <a:xfrm>
            <a:off x="4692650" y="313213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2315" name="Text Box 73"/>
          <p:cNvSpPr txBox="1">
            <a:spLocks noChangeArrowheads="1"/>
          </p:cNvSpPr>
          <p:nvPr/>
        </p:nvSpPr>
        <p:spPr bwMode="auto">
          <a:xfrm>
            <a:off x="6854825" y="311943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2316" name="Text Box 74"/>
          <p:cNvSpPr txBox="1">
            <a:spLocks noChangeArrowheads="1"/>
          </p:cNvSpPr>
          <p:nvPr/>
        </p:nvSpPr>
        <p:spPr bwMode="auto">
          <a:xfrm>
            <a:off x="7451725" y="182562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2317" name="Oval 81"/>
          <p:cNvSpPr>
            <a:spLocks noChangeArrowheads="1"/>
          </p:cNvSpPr>
          <p:nvPr/>
        </p:nvSpPr>
        <p:spPr bwMode="auto">
          <a:xfrm>
            <a:off x="5578475" y="2190750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8" name="Oval 82"/>
          <p:cNvSpPr>
            <a:spLocks noChangeArrowheads="1"/>
          </p:cNvSpPr>
          <p:nvPr/>
        </p:nvSpPr>
        <p:spPr bwMode="auto">
          <a:xfrm>
            <a:off x="5870575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9" name="Oval 83"/>
          <p:cNvSpPr>
            <a:spLocks noChangeArrowheads="1"/>
          </p:cNvSpPr>
          <p:nvPr/>
        </p:nvSpPr>
        <p:spPr bwMode="auto">
          <a:xfrm>
            <a:off x="6457950" y="21923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0" name="Oval 84"/>
          <p:cNvSpPr>
            <a:spLocks noChangeArrowheads="1"/>
          </p:cNvSpPr>
          <p:nvPr/>
        </p:nvSpPr>
        <p:spPr bwMode="auto">
          <a:xfrm>
            <a:off x="678973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1" name="Oval 85"/>
          <p:cNvSpPr>
            <a:spLocks noChangeArrowheads="1"/>
          </p:cNvSpPr>
          <p:nvPr/>
        </p:nvSpPr>
        <p:spPr bwMode="auto">
          <a:xfrm>
            <a:off x="6777038" y="19748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2" name="Oval 86"/>
          <p:cNvSpPr>
            <a:spLocks noChangeArrowheads="1"/>
          </p:cNvSpPr>
          <p:nvPr/>
        </p:nvSpPr>
        <p:spPr bwMode="auto">
          <a:xfrm>
            <a:off x="7651750" y="19716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3" name="Text Box 45"/>
          <p:cNvSpPr txBox="1">
            <a:spLocks noChangeArrowheads="1"/>
          </p:cNvSpPr>
          <p:nvPr/>
        </p:nvSpPr>
        <p:spPr bwMode="auto">
          <a:xfrm>
            <a:off x="5241925" y="25558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grpSp>
        <p:nvGrpSpPr>
          <p:cNvPr id="182324" name="Group 44"/>
          <p:cNvGrpSpPr>
            <a:grpSpLocks/>
          </p:cNvGrpSpPr>
          <p:nvPr/>
        </p:nvGrpSpPr>
        <p:grpSpPr bwMode="auto">
          <a:xfrm>
            <a:off x="4165600" y="2397125"/>
            <a:ext cx="609600" cy="558800"/>
            <a:chOff x="-44" y="1473"/>
            <a:chExt cx="981" cy="1105"/>
          </a:xfrm>
        </p:grpSpPr>
        <p:pic>
          <p:nvPicPr>
            <p:cNvPr id="18241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5" name="Group 44"/>
          <p:cNvGrpSpPr>
            <a:grpSpLocks/>
          </p:cNvGrpSpPr>
          <p:nvPr/>
        </p:nvGrpSpPr>
        <p:grpSpPr bwMode="auto">
          <a:xfrm>
            <a:off x="4694238" y="2489200"/>
            <a:ext cx="609600" cy="558800"/>
            <a:chOff x="-44" y="1473"/>
            <a:chExt cx="981" cy="1105"/>
          </a:xfrm>
        </p:grpSpPr>
        <p:pic>
          <p:nvPicPr>
            <p:cNvPr id="18241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6" name="Group 44"/>
          <p:cNvGrpSpPr>
            <a:grpSpLocks/>
          </p:cNvGrpSpPr>
          <p:nvPr/>
        </p:nvGrpSpPr>
        <p:grpSpPr bwMode="auto">
          <a:xfrm>
            <a:off x="5414963" y="2509838"/>
            <a:ext cx="609600" cy="558800"/>
            <a:chOff x="-44" y="1473"/>
            <a:chExt cx="981" cy="1105"/>
          </a:xfrm>
        </p:grpSpPr>
        <p:pic>
          <p:nvPicPr>
            <p:cNvPr id="18241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7" name="Group 44"/>
          <p:cNvGrpSpPr>
            <a:grpSpLocks/>
          </p:cNvGrpSpPr>
          <p:nvPr/>
        </p:nvGrpSpPr>
        <p:grpSpPr bwMode="auto">
          <a:xfrm>
            <a:off x="6430963" y="2530475"/>
            <a:ext cx="609600" cy="558800"/>
            <a:chOff x="-44" y="1473"/>
            <a:chExt cx="981" cy="1105"/>
          </a:xfrm>
        </p:grpSpPr>
        <p:pic>
          <p:nvPicPr>
            <p:cNvPr id="18240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8" name="Group 44"/>
          <p:cNvGrpSpPr>
            <a:grpSpLocks/>
          </p:cNvGrpSpPr>
          <p:nvPr/>
        </p:nvGrpSpPr>
        <p:grpSpPr bwMode="auto">
          <a:xfrm>
            <a:off x="6938963" y="2540000"/>
            <a:ext cx="609600" cy="558800"/>
            <a:chOff x="-44" y="1473"/>
            <a:chExt cx="981" cy="1105"/>
          </a:xfrm>
        </p:grpSpPr>
        <p:pic>
          <p:nvPicPr>
            <p:cNvPr id="18240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9" name="Group 44"/>
          <p:cNvGrpSpPr>
            <a:grpSpLocks/>
          </p:cNvGrpSpPr>
          <p:nvPr/>
        </p:nvGrpSpPr>
        <p:grpSpPr bwMode="auto">
          <a:xfrm>
            <a:off x="7802563" y="2357438"/>
            <a:ext cx="609600" cy="558800"/>
            <a:chOff x="-44" y="1473"/>
            <a:chExt cx="981" cy="1105"/>
          </a:xfrm>
        </p:grpSpPr>
        <p:pic>
          <p:nvPicPr>
            <p:cNvPr id="18240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902075" y="3695700"/>
            <a:ext cx="5334000" cy="2593975"/>
            <a:chOff x="3902075" y="3695700"/>
            <a:chExt cx="5334289" cy="2593975"/>
          </a:xfrm>
        </p:grpSpPr>
        <p:sp>
          <p:nvSpPr>
            <p:cNvPr id="182332" name="Cloud"/>
            <p:cNvSpPr>
              <a:spLocks noChangeAspect="1" noEditPoints="1" noChangeArrowheads="1"/>
            </p:cNvSpPr>
            <p:nvPr/>
          </p:nvSpPr>
          <p:spPr bwMode="auto">
            <a:xfrm>
              <a:off x="4560888" y="4090988"/>
              <a:ext cx="4516437" cy="121443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34" name="Rectangle 263"/>
            <p:cNvSpPr>
              <a:spLocks noChangeArrowheads="1"/>
            </p:cNvSpPr>
            <p:nvPr/>
          </p:nvSpPr>
          <p:spPr bwMode="auto">
            <a:xfrm>
              <a:off x="5135630" y="4583113"/>
              <a:ext cx="269890" cy="20478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3735" name="Rectangle 262"/>
            <p:cNvSpPr>
              <a:spLocks noChangeArrowheads="1"/>
            </p:cNvSpPr>
            <p:nvPr/>
          </p:nvSpPr>
          <p:spPr bwMode="auto">
            <a:xfrm>
              <a:off x="8064726" y="4811713"/>
              <a:ext cx="279415" cy="238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82335" name="Line 61"/>
            <p:cNvSpPr>
              <a:spLocks noChangeShapeType="1"/>
            </p:cNvSpPr>
            <p:nvPr/>
          </p:nvSpPr>
          <p:spPr bwMode="auto">
            <a:xfrm flipH="1">
              <a:off x="4364038" y="4911725"/>
              <a:ext cx="90170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6" name="Line 62"/>
            <p:cNvSpPr>
              <a:spLocks noChangeShapeType="1"/>
            </p:cNvSpPr>
            <p:nvPr/>
          </p:nvSpPr>
          <p:spPr bwMode="auto">
            <a:xfrm flipH="1">
              <a:off x="4749800" y="4911725"/>
              <a:ext cx="80645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7" name="Line 63"/>
            <p:cNvSpPr>
              <a:spLocks noChangeShapeType="1"/>
            </p:cNvSpPr>
            <p:nvPr/>
          </p:nvSpPr>
          <p:spPr bwMode="auto">
            <a:xfrm flipH="1">
              <a:off x="5468938" y="4921250"/>
              <a:ext cx="6842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8" name="Text Box 72"/>
            <p:cNvSpPr txBox="1">
              <a:spLocks noChangeArrowheads="1"/>
            </p:cNvSpPr>
            <p:nvPr/>
          </p:nvSpPr>
          <p:spPr bwMode="auto">
            <a:xfrm>
              <a:off x="4354513" y="5832475"/>
              <a:ext cx="165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Electrical Engineering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(VLAN ports 1-8)</a:t>
              </a:r>
            </a:p>
          </p:txBody>
        </p:sp>
        <p:sp>
          <p:nvSpPr>
            <p:cNvPr id="182339" name="Text Box 45"/>
            <p:cNvSpPr txBox="1">
              <a:spLocks noChangeArrowheads="1"/>
            </p:cNvSpPr>
            <p:nvPr/>
          </p:nvSpPr>
          <p:spPr bwMode="auto">
            <a:xfrm>
              <a:off x="4903788" y="5256213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…</a:t>
              </a:r>
            </a:p>
          </p:txBody>
        </p:sp>
        <p:grpSp>
          <p:nvGrpSpPr>
            <p:cNvPr id="182340" name="Group 186"/>
            <p:cNvGrpSpPr>
              <a:grpSpLocks/>
            </p:cNvGrpSpPr>
            <p:nvPr/>
          </p:nvGrpSpPr>
          <p:grpSpPr bwMode="auto">
            <a:xfrm>
              <a:off x="5041900" y="4316413"/>
              <a:ext cx="1684338" cy="738187"/>
              <a:chOff x="3479" y="2610"/>
              <a:chExt cx="1061" cy="465"/>
            </a:xfrm>
          </p:grpSpPr>
          <p:sp>
            <p:nvSpPr>
              <p:cNvPr id="182385" name="Rectangle 80"/>
              <p:cNvSpPr>
                <a:spLocks noChangeArrowheads="1"/>
              </p:cNvSpPr>
              <p:nvPr/>
            </p:nvSpPr>
            <p:spPr bwMode="auto">
              <a:xfrm>
                <a:off x="3531" y="2914"/>
                <a:ext cx="183" cy="15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6" name="Rectangle 75"/>
              <p:cNvSpPr>
                <a:spLocks noChangeArrowheads="1"/>
              </p:cNvSpPr>
              <p:nvPr/>
            </p:nvSpPr>
            <p:spPr bwMode="auto">
              <a:xfrm>
                <a:off x="3711" y="2779"/>
                <a:ext cx="567" cy="28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7" name="Rectangle 2"/>
              <p:cNvSpPr>
                <a:spLocks noChangeArrowheads="1"/>
              </p:cNvSpPr>
              <p:nvPr/>
            </p:nvSpPr>
            <p:spPr bwMode="auto">
              <a:xfrm>
                <a:off x="3531" y="2774"/>
                <a:ext cx="745" cy="2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8" name="Line 3"/>
              <p:cNvSpPr>
                <a:spLocks noChangeShapeType="1"/>
              </p:cNvSpPr>
              <p:nvPr/>
            </p:nvSpPr>
            <p:spPr bwMode="auto">
              <a:xfrm>
                <a:off x="3532" y="2910"/>
                <a:ext cx="7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89" name="Text Box 6"/>
              <p:cNvSpPr txBox="1">
                <a:spLocks noChangeArrowheads="1"/>
              </p:cNvSpPr>
              <p:nvPr/>
            </p:nvSpPr>
            <p:spPr bwMode="auto">
              <a:xfrm>
                <a:off x="3479" y="274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2390" name="AutoShape 8"/>
              <p:cNvSpPr>
                <a:spLocks noChangeArrowheads="1"/>
              </p:cNvSpPr>
              <p:nvPr/>
            </p:nvSpPr>
            <p:spPr bwMode="auto">
              <a:xfrm>
                <a:off x="3513" y="2611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91" name="Freeform 10"/>
              <p:cNvSpPr>
                <a:spLocks/>
              </p:cNvSpPr>
              <p:nvPr/>
            </p:nvSpPr>
            <p:spPr bwMode="auto">
              <a:xfrm>
                <a:off x="3628" y="2639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2" name="Line 18"/>
              <p:cNvSpPr>
                <a:spLocks noChangeShapeType="1"/>
              </p:cNvSpPr>
              <p:nvPr/>
            </p:nvSpPr>
            <p:spPr bwMode="auto">
              <a:xfrm>
                <a:off x="3897" y="277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3" name="Line 21"/>
              <p:cNvSpPr>
                <a:spLocks noChangeShapeType="1"/>
              </p:cNvSpPr>
              <p:nvPr/>
            </p:nvSpPr>
            <p:spPr bwMode="auto">
              <a:xfrm>
                <a:off x="3714" y="2775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4" name="Line 22"/>
              <p:cNvSpPr>
                <a:spLocks noChangeShapeType="1"/>
              </p:cNvSpPr>
              <p:nvPr/>
            </p:nvSpPr>
            <p:spPr bwMode="auto">
              <a:xfrm>
                <a:off x="3531" y="2783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5" name="Line 23"/>
              <p:cNvSpPr>
                <a:spLocks noChangeShapeType="1"/>
              </p:cNvSpPr>
              <p:nvPr/>
            </p:nvSpPr>
            <p:spPr bwMode="auto">
              <a:xfrm>
                <a:off x="4074" y="2780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6" name="Text Box 26"/>
              <p:cNvSpPr txBox="1">
                <a:spLocks noChangeArrowheads="1"/>
              </p:cNvSpPr>
              <p:nvPr/>
            </p:nvSpPr>
            <p:spPr bwMode="auto">
              <a:xfrm>
                <a:off x="4034" y="288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182397" name="Text Box 30"/>
              <p:cNvSpPr txBox="1">
                <a:spLocks noChangeArrowheads="1"/>
              </p:cNvSpPr>
              <p:nvPr/>
            </p:nvSpPr>
            <p:spPr bwMode="auto">
              <a:xfrm>
                <a:off x="3485" y="2874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82398" name="Text Box 57"/>
              <p:cNvSpPr txBox="1">
                <a:spLocks noChangeArrowheads="1"/>
              </p:cNvSpPr>
              <p:nvPr/>
            </p:nvSpPr>
            <p:spPr bwMode="auto">
              <a:xfrm>
                <a:off x="4031" y="274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182399" name="Oval 81"/>
              <p:cNvSpPr>
                <a:spLocks noChangeArrowheads="1"/>
              </p:cNvSpPr>
              <p:nvPr/>
            </p:nvSpPr>
            <p:spPr bwMode="auto">
              <a:xfrm>
                <a:off x="3604" y="2972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0" name="Oval 82"/>
              <p:cNvSpPr>
                <a:spLocks noChangeArrowheads="1"/>
              </p:cNvSpPr>
              <p:nvPr/>
            </p:nvSpPr>
            <p:spPr bwMode="auto">
              <a:xfrm>
                <a:off x="3788" y="2970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1" name="Oval 83"/>
              <p:cNvSpPr>
                <a:spLocks noChangeArrowheads="1"/>
              </p:cNvSpPr>
              <p:nvPr/>
            </p:nvSpPr>
            <p:spPr bwMode="auto">
              <a:xfrm>
                <a:off x="4158" y="2973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2" name="Freeform 10"/>
              <p:cNvSpPr>
                <a:spLocks/>
              </p:cNvSpPr>
              <p:nvPr/>
            </p:nvSpPr>
            <p:spPr bwMode="auto">
              <a:xfrm flipV="1">
                <a:off x="3754" y="2639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/>
              </a:p>
            </p:txBody>
          </p:sp>
          <p:sp>
            <p:nvSpPr>
              <p:cNvPr id="182403" name="Freeform 185"/>
              <p:cNvSpPr>
                <a:spLocks/>
              </p:cNvSpPr>
              <p:nvPr/>
            </p:nvSpPr>
            <p:spPr bwMode="auto">
              <a:xfrm>
                <a:off x="4274" y="2610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41" name="Group 210"/>
            <p:cNvGrpSpPr>
              <a:grpSpLocks/>
            </p:cNvGrpSpPr>
            <p:nvPr/>
          </p:nvGrpSpPr>
          <p:grpSpPr bwMode="auto">
            <a:xfrm>
              <a:off x="7080250" y="4318000"/>
              <a:ext cx="1698625" cy="742950"/>
              <a:chOff x="1003" y="3585"/>
              <a:chExt cx="1070" cy="468"/>
            </a:xfrm>
          </p:grpSpPr>
          <p:grpSp>
            <p:nvGrpSpPr>
              <p:cNvPr id="182366" name="Group 207"/>
              <p:cNvGrpSpPr>
                <a:grpSpLocks/>
              </p:cNvGrpSpPr>
              <p:nvPr/>
            </p:nvGrpSpPr>
            <p:grpSpPr bwMode="auto">
              <a:xfrm>
                <a:off x="1003" y="3723"/>
                <a:ext cx="796" cy="330"/>
                <a:chOff x="2444" y="3759"/>
                <a:chExt cx="796" cy="330"/>
              </a:xfrm>
            </p:grpSpPr>
            <p:sp>
              <p:nvSpPr>
                <p:cNvPr id="182373" name="Rectangle 77"/>
                <p:cNvSpPr>
                  <a:spLocks noChangeArrowheads="1"/>
                </p:cNvSpPr>
                <p:nvPr/>
              </p:nvSpPr>
              <p:spPr bwMode="auto">
                <a:xfrm>
                  <a:off x="3057" y="3793"/>
                  <a:ext cx="183" cy="1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4" name="Rectangle 76"/>
                <p:cNvSpPr>
                  <a:spLocks noChangeArrowheads="1"/>
                </p:cNvSpPr>
                <p:nvPr/>
              </p:nvSpPr>
              <p:spPr bwMode="auto">
                <a:xfrm>
                  <a:off x="2496" y="3796"/>
                  <a:ext cx="561" cy="28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5" name="Line 17"/>
                <p:cNvSpPr>
                  <a:spLocks noChangeShapeType="1"/>
                </p:cNvSpPr>
                <p:nvPr/>
              </p:nvSpPr>
              <p:spPr bwMode="auto">
                <a:xfrm>
                  <a:off x="2874" y="379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6" name="Line 24"/>
                <p:cNvSpPr>
                  <a:spLocks noChangeShapeType="1"/>
                </p:cNvSpPr>
                <p:nvPr/>
              </p:nvSpPr>
              <p:spPr bwMode="auto">
                <a:xfrm>
                  <a:off x="2688" y="3794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7" name="Line 25"/>
                <p:cNvSpPr>
                  <a:spLocks noChangeShapeType="1"/>
                </p:cNvSpPr>
                <p:nvPr/>
              </p:nvSpPr>
              <p:spPr bwMode="auto">
                <a:xfrm>
                  <a:off x="3060" y="3791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56" y="3762"/>
                  <a:ext cx="15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18237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08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16</a:t>
                  </a:r>
                </a:p>
              </p:txBody>
            </p:sp>
            <p:sp>
              <p:nvSpPr>
                <p:cNvPr id="1823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44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10</a:t>
                  </a:r>
                </a:p>
              </p:txBody>
            </p:sp>
            <p:sp>
              <p:nvSpPr>
                <p:cNvPr id="18238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005" y="3759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15</a:t>
                  </a:r>
                </a:p>
              </p:txBody>
            </p:sp>
            <p:sp>
              <p:nvSpPr>
                <p:cNvPr id="182382" name="Oval 84"/>
                <p:cNvSpPr>
                  <a:spLocks noChangeArrowheads="1"/>
                </p:cNvSpPr>
                <p:nvPr/>
              </p:nvSpPr>
              <p:spPr bwMode="auto">
                <a:xfrm>
                  <a:off x="2588" y="3988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3" name="Oval 85"/>
                <p:cNvSpPr>
                  <a:spLocks noChangeArrowheads="1"/>
                </p:cNvSpPr>
                <p:nvPr/>
              </p:nvSpPr>
              <p:spPr bwMode="auto">
                <a:xfrm>
                  <a:off x="2580" y="3853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4" name="Oval 86"/>
                <p:cNvSpPr>
                  <a:spLocks noChangeArrowheads="1"/>
                </p:cNvSpPr>
                <p:nvPr/>
              </p:nvSpPr>
              <p:spPr bwMode="auto">
                <a:xfrm>
                  <a:off x="3131" y="3851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82367" name="AutoShape 8"/>
              <p:cNvSpPr>
                <a:spLocks noChangeArrowheads="1"/>
              </p:cNvSpPr>
              <p:nvPr/>
            </p:nvSpPr>
            <p:spPr bwMode="auto">
              <a:xfrm>
                <a:off x="1046" y="3586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68" name="Freeform 10"/>
              <p:cNvSpPr>
                <a:spLocks/>
              </p:cNvSpPr>
              <p:nvPr/>
            </p:nvSpPr>
            <p:spPr bwMode="auto">
              <a:xfrm>
                <a:off x="1161" y="3614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9" name="Freeform 10"/>
              <p:cNvSpPr>
                <a:spLocks/>
              </p:cNvSpPr>
              <p:nvPr/>
            </p:nvSpPr>
            <p:spPr bwMode="auto">
              <a:xfrm flipV="1">
                <a:off x="1287" y="3614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/>
              </a:p>
            </p:txBody>
          </p:sp>
          <p:sp>
            <p:nvSpPr>
              <p:cNvPr id="182370" name="Freeform 206"/>
              <p:cNvSpPr>
                <a:spLocks/>
              </p:cNvSpPr>
              <p:nvPr/>
            </p:nvSpPr>
            <p:spPr bwMode="auto">
              <a:xfrm>
                <a:off x="1807" y="3585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82371" name="Freeform 208"/>
              <p:cNvSpPr>
                <a:spLocks/>
              </p:cNvSpPr>
              <p:nvPr/>
            </p:nvSpPr>
            <p:spPr bwMode="auto">
              <a:xfrm>
                <a:off x="1044" y="3747"/>
                <a:ext cx="762" cy="303"/>
              </a:xfrm>
              <a:custGeom>
                <a:avLst/>
                <a:gdLst>
                  <a:gd name="T0" fmla="*/ 0 w 762"/>
                  <a:gd name="T1" fmla="*/ 3 h 303"/>
                  <a:gd name="T2" fmla="*/ 0 w 762"/>
                  <a:gd name="T3" fmla="*/ 303 h 303"/>
                  <a:gd name="T4" fmla="*/ 762 w 762"/>
                  <a:gd name="T5" fmla="*/ 303 h 303"/>
                  <a:gd name="T6" fmla="*/ 762 w 762"/>
                  <a:gd name="T7" fmla="*/ 0 h 3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2" h="303">
                    <a:moveTo>
                      <a:pt x="0" y="3"/>
                    </a:moveTo>
                    <a:lnTo>
                      <a:pt x="0" y="303"/>
                    </a:lnTo>
                    <a:lnTo>
                      <a:pt x="762" y="303"/>
                    </a:lnTo>
                    <a:lnTo>
                      <a:pt x="762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3840" name="Line 209"/>
              <p:cNvSpPr>
                <a:spLocks noChangeShapeType="1"/>
              </p:cNvSpPr>
              <p:nvPr/>
            </p:nvSpPr>
            <p:spPr bwMode="auto">
              <a:xfrm flipV="1">
                <a:off x="1044" y="3888"/>
                <a:ext cx="768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82342" name="Text Box 64"/>
            <p:cNvSpPr txBox="1">
              <a:spLocks noChangeArrowheads="1"/>
            </p:cNvSpPr>
            <p:nvPr/>
          </p:nvSpPr>
          <p:spPr bwMode="auto">
            <a:xfrm>
              <a:off x="8037513" y="5297488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182343" name="Line 69"/>
            <p:cNvSpPr>
              <a:spLocks noChangeShapeType="1"/>
            </p:cNvSpPr>
            <p:nvPr/>
          </p:nvSpPr>
          <p:spPr bwMode="auto">
            <a:xfrm>
              <a:off x="7324725" y="4922838"/>
              <a:ext cx="10160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4" name="Line 70"/>
            <p:cNvSpPr>
              <a:spLocks noChangeShapeType="1"/>
            </p:cNvSpPr>
            <p:nvPr/>
          </p:nvSpPr>
          <p:spPr bwMode="auto">
            <a:xfrm>
              <a:off x="7315200" y="4721225"/>
              <a:ext cx="479425" cy="60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5" name="Line 71"/>
            <p:cNvSpPr>
              <a:spLocks noChangeShapeType="1"/>
            </p:cNvSpPr>
            <p:nvPr/>
          </p:nvSpPr>
          <p:spPr bwMode="auto">
            <a:xfrm>
              <a:off x="8170863" y="4665663"/>
              <a:ext cx="514350" cy="48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6" name="Text Box 73"/>
            <p:cNvSpPr txBox="1">
              <a:spLocks noChangeArrowheads="1"/>
            </p:cNvSpPr>
            <p:nvPr/>
          </p:nvSpPr>
          <p:spPr bwMode="auto">
            <a:xfrm>
              <a:off x="7364413" y="5827713"/>
              <a:ext cx="14335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Computer Science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(VLAN ports </a:t>
              </a:r>
              <a:r>
                <a:rPr lang="en-US" sz="1200" i="0" dirty="0" smtClean="0">
                  <a:solidFill>
                    <a:srgbClr val="000000"/>
                  </a:solidFill>
                  <a:latin typeface="Arial" charset="0"/>
                </a:rPr>
                <a:t>9-15)</a:t>
              </a:r>
              <a:endParaRPr lang="en-US" sz="1200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796" name="Rectangle 211"/>
            <p:cNvSpPr>
              <a:spLocks noChangeArrowheads="1"/>
            </p:cNvSpPr>
            <p:nvPr/>
          </p:nvSpPr>
          <p:spPr bwMode="auto">
            <a:xfrm>
              <a:off x="4095760" y="3695700"/>
              <a:ext cx="5140604" cy="500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… operates as </a:t>
              </a:r>
              <a:r>
                <a:rPr lang="en-US" sz="240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multiple</a:t>
              </a:r>
              <a:r>
                <a:rPr lang="en-US" sz="2400" i="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virtual switches</a:t>
              </a:r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000" i="0" dirty="0">
                <a:solidFill>
                  <a:srgbClr val="000000"/>
                </a:solidFill>
                <a:latin typeface="Gill Sans MT" charset="0"/>
                <a:cs typeface="+mn-cs"/>
              </a:endParaRPr>
            </a:p>
          </p:txBody>
        </p:sp>
        <p:grpSp>
          <p:nvGrpSpPr>
            <p:cNvPr id="182348" name="Group 44"/>
            <p:cNvGrpSpPr>
              <a:grpSpLocks/>
            </p:cNvGrpSpPr>
            <p:nvPr/>
          </p:nvGrpSpPr>
          <p:grpSpPr bwMode="auto">
            <a:xfrm>
              <a:off x="3902075" y="5110163"/>
              <a:ext cx="609600" cy="558800"/>
              <a:chOff x="-44" y="1473"/>
              <a:chExt cx="981" cy="1105"/>
            </a:xfrm>
          </p:grpSpPr>
          <p:pic>
            <p:nvPicPr>
              <p:cNvPr id="18236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49" name="Group 44"/>
            <p:cNvGrpSpPr>
              <a:grpSpLocks/>
            </p:cNvGrpSpPr>
            <p:nvPr/>
          </p:nvGrpSpPr>
          <p:grpSpPr bwMode="auto">
            <a:xfrm>
              <a:off x="4429125" y="5202238"/>
              <a:ext cx="609600" cy="558800"/>
              <a:chOff x="-44" y="1473"/>
              <a:chExt cx="981" cy="1105"/>
            </a:xfrm>
          </p:grpSpPr>
          <p:pic>
            <p:nvPicPr>
              <p:cNvPr id="18236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0" name="Group 44"/>
            <p:cNvGrpSpPr>
              <a:grpSpLocks/>
            </p:cNvGrpSpPr>
            <p:nvPr/>
          </p:nvGrpSpPr>
          <p:grpSpPr bwMode="auto">
            <a:xfrm>
              <a:off x="5151438" y="5222875"/>
              <a:ext cx="609600" cy="558800"/>
              <a:chOff x="-44" y="1473"/>
              <a:chExt cx="981" cy="1105"/>
            </a:xfrm>
          </p:grpSpPr>
          <p:pic>
            <p:nvPicPr>
              <p:cNvPr id="18236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1" name="Group 44"/>
            <p:cNvGrpSpPr>
              <a:grpSpLocks/>
            </p:cNvGrpSpPr>
            <p:nvPr/>
          </p:nvGrpSpPr>
          <p:grpSpPr bwMode="auto">
            <a:xfrm>
              <a:off x="6969125" y="5253038"/>
              <a:ext cx="609600" cy="558800"/>
              <a:chOff x="-44" y="1473"/>
              <a:chExt cx="981" cy="1105"/>
            </a:xfrm>
          </p:grpSpPr>
          <p:pic>
            <p:nvPicPr>
              <p:cNvPr id="18235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2" name="Group 44"/>
            <p:cNvGrpSpPr>
              <a:grpSpLocks/>
            </p:cNvGrpSpPr>
            <p:nvPr/>
          </p:nvGrpSpPr>
          <p:grpSpPr bwMode="auto">
            <a:xfrm>
              <a:off x="7477125" y="5262563"/>
              <a:ext cx="609600" cy="558800"/>
              <a:chOff x="-44" y="1473"/>
              <a:chExt cx="981" cy="1105"/>
            </a:xfrm>
          </p:grpSpPr>
          <p:pic>
            <p:nvPicPr>
              <p:cNvPr id="18235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3" name="Group 44"/>
            <p:cNvGrpSpPr>
              <a:grpSpLocks/>
            </p:cNvGrpSpPr>
            <p:nvPr/>
          </p:nvGrpSpPr>
          <p:grpSpPr bwMode="auto">
            <a:xfrm>
              <a:off x="8340725" y="5080000"/>
              <a:ext cx="609600" cy="558800"/>
              <a:chOff x="-44" y="1473"/>
              <a:chExt cx="981" cy="1105"/>
            </a:xfrm>
          </p:grpSpPr>
          <p:pic>
            <p:nvPicPr>
              <p:cNvPr id="18235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82331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033463"/>
            <a:ext cx="16557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14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5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115"/>
          <p:cNvSpPr>
            <a:spLocks noChangeArrowheads="1"/>
          </p:cNvSpPr>
          <p:nvPr/>
        </p:nvSpPr>
        <p:spPr bwMode="auto">
          <a:xfrm>
            <a:off x="7731125" y="3063875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5657850" y="284797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47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Port-based VLAN</a:t>
            </a:r>
          </a:p>
        </p:txBody>
      </p:sp>
      <p:sp>
        <p:nvSpPr>
          <p:cNvPr id="183302" name="Rectangle 80"/>
          <p:cNvSpPr>
            <a:spLocks noChangeArrowheads="1"/>
          </p:cNvSpPr>
          <p:nvPr/>
        </p:nvSpPr>
        <p:spPr bwMode="auto">
          <a:xfrm>
            <a:off x="5649913" y="305752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3" name="Rectangle 77"/>
          <p:cNvSpPr>
            <a:spLocks noChangeArrowheads="1"/>
          </p:cNvSpPr>
          <p:nvPr/>
        </p:nvSpPr>
        <p:spPr bwMode="auto">
          <a:xfrm>
            <a:off x="7721600" y="283845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4" name="Rectangle 76"/>
          <p:cNvSpPr>
            <a:spLocks noChangeArrowheads="1"/>
          </p:cNvSpPr>
          <p:nvPr/>
        </p:nvSpPr>
        <p:spPr bwMode="auto">
          <a:xfrm>
            <a:off x="6831013" y="284321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5" name="Rectangle 75"/>
          <p:cNvSpPr>
            <a:spLocks noChangeArrowheads="1"/>
          </p:cNvSpPr>
          <p:nvPr/>
        </p:nvSpPr>
        <p:spPr bwMode="auto">
          <a:xfrm>
            <a:off x="5935663" y="284321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6" name="Rectangle 2"/>
          <p:cNvSpPr>
            <a:spLocks noChangeArrowheads="1"/>
          </p:cNvSpPr>
          <p:nvPr/>
        </p:nvSpPr>
        <p:spPr bwMode="auto">
          <a:xfrm>
            <a:off x="5649913" y="283527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7" name="Line 3"/>
          <p:cNvSpPr>
            <a:spLocks noChangeShapeType="1"/>
          </p:cNvSpPr>
          <p:nvPr/>
        </p:nvSpPr>
        <p:spPr bwMode="auto">
          <a:xfrm>
            <a:off x="5651500" y="305117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08" name="Text Box 6"/>
          <p:cNvSpPr txBox="1">
            <a:spLocks noChangeArrowheads="1"/>
          </p:cNvSpPr>
          <p:nvPr/>
        </p:nvSpPr>
        <p:spPr bwMode="auto">
          <a:xfrm>
            <a:off x="5567363" y="27940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3309" name="Line 7"/>
          <p:cNvSpPr>
            <a:spLocks noChangeShapeType="1"/>
          </p:cNvSpPr>
          <p:nvPr/>
        </p:nvSpPr>
        <p:spPr bwMode="auto">
          <a:xfrm>
            <a:off x="6831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0" name="AutoShape 8"/>
          <p:cNvSpPr>
            <a:spLocks noChangeArrowheads="1"/>
          </p:cNvSpPr>
          <p:nvPr/>
        </p:nvSpPr>
        <p:spPr bwMode="auto">
          <a:xfrm>
            <a:off x="5621338" y="257651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11" name="Freeform 9"/>
          <p:cNvSpPr>
            <a:spLocks/>
          </p:cNvSpPr>
          <p:nvPr/>
        </p:nvSpPr>
        <p:spPr bwMode="auto">
          <a:xfrm>
            <a:off x="8024813" y="257968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2" name="Freeform 10"/>
          <p:cNvSpPr>
            <a:spLocks/>
          </p:cNvSpPr>
          <p:nvPr/>
        </p:nvSpPr>
        <p:spPr bwMode="auto">
          <a:xfrm>
            <a:off x="6022975" y="262413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3" name="Freeform 11"/>
          <p:cNvSpPr>
            <a:spLocks/>
          </p:cNvSpPr>
          <p:nvPr/>
        </p:nvSpPr>
        <p:spPr bwMode="auto">
          <a:xfrm>
            <a:off x="6496050" y="262413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4" name="Line 17"/>
          <p:cNvSpPr>
            <a:spLocks noChangeShapeType="1"/>
          </p:cNvSpPr>
          <p:nvPr/>
        </p:nvSpPr>
        <p:spPr bwMode="auto">
          <a:xfrm>
            <a:off x="7431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5" name="Line 18"/>
          <p:cNvSpPr>
            <a:spLocks noChangeShapeType="1"/>
          </p:cNvSpPr>
          <p:nvPr/>
        </p:nvSpPr>
        <p:spPr bwMode="auto">
          <a:xfrm>
            <a:off x="6230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6" name="Line 21"/>
          <p:cNvSpPr>
            <a:spLocks noChangeShapeType="1"/>
          </p:cNvSpPr>
          <p:nvPr/>
        </p:nvSpPr>
        <p:spPr bwMode="auto">
          <a:xfrm>
            <a:off x="5940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7" name="Line 22"/>
          <p:cNvSpPr>
            <a:spLocks noChangeShapeType="1"/>
          </p:cNvSpPr>
          <p:nvPr/>
        </p:nvSpPr>
        <p:spPr bwMode="auto">
          <a:xfrm>
            <a:off x="5649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8" name="Line 23"/>
          <p:cNvSpPr>
            <a:spLocks noChangeShapeType="1"/>
          </p:cNvSpPr>
          <p:nvPr/>
        </p:nvSpPr>
        <p:spPr bwMode="auto">
          <a:xfrm>
            <a:off x="6511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9" name="Line 24"/>
          <p:cNvSpPr>
            <a:spLocks noChangeShapeType="1"/>
          </p:cNvSpPr>
          <p:nvPr/>
        </p:nvSpPr>
        <p:spPr bwMode="auto">
          <a:xfrm>
            <a:off x="7135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0" name="Line 25"/>
          <p:cNvSpPr>
            <a:spLocks noChangeShapeType="1"/>
          </p:cNvSpPr>
          <p:nvPr/>
        </p:nvSpPr>
        <p:spPr bwMode="auto">
          <a:xfrm>
            <a:off x="7726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1" name="Text Box 26"/>
          <p:cNvSpPr txBox="1">
            <a:spLocks noChangeArrowheads="1"/>
          </p:cNvSpPr>
          <p:nvPr/>
        </p:nvSpPr>
        <p:spPr bwMode="auto">
          <a:xfrm>
            <a:off x="6448425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3322" name="Text Box 27"/>
          <p:cNvSpPr txBox="1">
            <a:spLocks noChangeArrowheads="1"/>
          </p:cNvSpPr>
          <p:nvPr/>
        </p:nvSpPr>
        <p:spPr bwMode="auto">
          <a:xfrm>
            <a:off x="676751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3323" name="Text Box 28"/>
          <p:cNvSpPr txBox="1">
            <a:spLocks noChangeArrowheads="1"/>
          </p:cNvSpPr>
          <p:nvPr/>
        </p:nvSpPr>
        <p:spPr bwMode="auto">
          <a:xfrm>
            <a:off x="764381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3324" name="Text Box 29"/>
          <p:cNvSpPr txBox="1">
            <a:spLocks noChangeArrowheads="1"/>
          </p:cNvSpPr>
          <p:nvPr/>
        </p:nvSpPr>
        <p:spPr bwMode="auto">
          <a:xfrm>
            <a:off x="674846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3325" name="Text Box 30"/>
          <p:cNvSpPr txBox="1">
            <a:spLocks noChangeArrowheads="1"/>
          </p:cNvSpPr>
          <p:nvPr/>
        </p:nvSpPr>
        <p:spPr bwMode="auto">
          <a:xfrm>
            <a:off x="5576888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3326" name="Text Box 57"/>
          <p:cNvSpPr txBox="1">
            <a:spLocks noChangeArrowheads="1"/>
          </p:cNvSpPr>
          <p:nvPr/>
        </p:nvSpPr>
        <p:spPr bwMode="auto">
          <a:xfrm>
            <a:off x="644366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3327" name="Line 61"/>
          <p:cNvSpPr>
            <a:spLocks noChangeShapeType="1"/>
          </p:cNvSpPr>
          <p:nvPr/>
        </p:nvSpPr>
        <p:spPr bwMode="auto">
          <a:xfrm flipH="1">
            <a:off x="4889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8" name="Line 62"/>
          <p:cNvSpPr>
            <a:spLocks noChangeShapeType="1"/>
          </p:cNvSpPr>
          <p:nvPr/>
        </p:nvSpPr>
        <p:spPr bwMode="auto">
          <a:xfrm flipH="1">
            <a:off x="5275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9" name="Line 63"/>
          <p:cNvSpPr>
            <a:spLocks noChangeShapeType="1"/>
          </p:cNvSpPr>
          <p:nvPr/>
        </p:nvSpPr>
        <p:spPr bwMode="auto">
          <a:xfrm flipH="1">
            <a:off x="5994400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0" name="Text Box 64"/>
          <p:cNvSpPr txBox="1">
            <a:spLocks noChangeArrowheads="1"/>
          </p:cNvSpPr>
          <p:nvPr/>
        </p:nvSpPr>
        <p:spPr bwMode="auto">
          <a:xfrm>
            <a:off x="7715250" y="3548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3331" name="Line 69"/>
          <p:cNvSpPr>
            <a:spLocks noChangeShapeType="1"/>
          </p:cNvSpPr>
          <p:nvPr/>
        </p:nvSpPr>
        <p:spPr bwMode="auto">
          <a:xfrm>
            <a:off x="7002463" y="317341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2" name="Line 70"/>
          <p:cNvSpPr>
            <a:spLocks noChangeShapeType="1"/>
          </p:cNvSpPr>
          <p:nvPr/>
        </p:nvSpPr>
        <p:spPr bwMode="auto">
          <a:xfrm>
            <a:off x="6992938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3" name="Line 71"/>
          <p:cNvSpPr>
            <a:spLocks noChangeShapeType="1"/>
          </p:cNvSpPr>
          <p:nvPr/>
        </p:nvSpPr>
        <p:spPr bwMode="auto">
          <a:xfrm>
            <a:off x="7848600" y="291623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4" name="Text Box 72"/>
          <p:cNvSpPr txBox="1">
            <a:spLocks noChangeArrowheads="1"/>
          </p:cNvSpPr>
          <p:nvPr/>
        </p:nvSpPr>
        <p:spPr bwMode="auto">
          <a:xfrm>
            <a:off x="4879975" y="409098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3335" name="Text Box 73"/>
          <p:cNvSpPr txBox="1">
            <a:spLocks noChangeArrowheads="1"/>
          </p:cNvSpPr>
          <p:nvPr/>
        </p:nvSpPr>
        <p:spPr bwMode="auto">
          <a:xfrm>
            <a:off x="7042150" y="407828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3336" name="Text Box 74"/>
          <p:cNvSpPr txBox="1">
            <a:spLocks noChangeArrowheads="1"/>
          </p:cNvSpPr>
          <p:nvPr/>
        </p:nvSpPr>
        <p:spPr bwMode="auto">
          <a:xfrm>
            <a:off x="7639050" y="27844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3337" name="Oval 81"/>
          <p:cNvSpPr>
            <a:spLocks noChangeArrowheads="1"/>
          </p:cNvSpPr>
          <p:nvPr/>
        </p:nvSpPr>
        <p:spPr bwMode="auto">
          <a:xfrm>
            <a:off x="5765800" y="31591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8" name="Oval 82"/>
          <p:cNvSpPr>
            <a:spLocks noChangeArrowheads="1"/>
          </p:cNvSpPr>
          <p:nvPr/>
        </p:nvSpPr>
        <p:spPr bwMode="auto">
          <a:xfrm>
            <a:off x="6057900" y="31464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9" name="Oval 83"/>
          <p:cNvSpPr>
            <a:spLocks noChangeArrowheads="1"/>
          </p:cNvSpPr>
          <p:nvPr/>
        </p:nvSpPr>
        <p:spPr bwMode="auto">
          <a:xfrm>
            <a:off x="6645275" y="315118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0" name="Oval 84"/>
          <p:cNvSpPr>
            <a:spLocks noChangeArrowheads="1"/>
          </p:cNvSpPr>
          <p:nvPr/>
        </p:nvSpPr>
        <p:spPr bwMode="auto">
          <a:xfrm>
            <a:off x="6977063" y="314801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1" name="Oval 85"/>
          <p:cNvSpPr>
            <a:spLocks noChangeArrowheads="1"/>
          </p:cNvSpPr>
          <p:nvPr/>
        </p:nvSpPr>
        <p:spPr bwMode="auto">
          <a:xfrm>
            <a:off x="6964363" y="293370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2" name="Oval 86"/>
          <p:cNvSpPr>
            <a:spLocks noChangeArrowheads="1"/>
          </p:cNvSpPr>
          <p:nvPr/>
        </p:nvSpPr>
        <p:spPr bwMode="auto">
          <a:xfrm>
            <a:off x="7839075" y="29305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3" name="Text Box 45"/>
          <p:cNvSpPr txBox="1">
            <a:spLocks noChangeArrowheads="1"/>
          </p:cNvSpPr>
          <p:nvPr/>
        </p:nvSpPr>
        <p:spPr bwMode="auto">
          <a:xfrm>
            <a:off x="5429250" y="35242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4801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312738" y="1309688"/>
            <a:ext cx="4249737" cy="1763712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traffic isolation: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frames to/from ports 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latin typeface="Gill Sans MT" charset="0"/>
                <a:cs typeface="+mn-cs"/>
              </a:rPr>
              <a:t>-8 can </a:t>
            </a:r>
            <a:r>
              <a:rPr lang="en-US" sz="2400" i="1" dirty="0">
                <a:latin typeface="Gill Sans MT" charset="0"/>
                <a:cs typeface="+mn-cs"/>
              </a:rPr>
              <a:t>only</a:t>
            </a:r>
            <a:r>
              <a:rPr lang="en-US" sz="2400" dirty="0">
                <a:latin typeface="Gill Sans MT" charset="0"/>
                <a:cs typeface="+mn-cs"/>
              </a:rPr>
              <a:t> reach ports 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latin typeface="Gill Sans MT" charset="0"/>
                <a:cs typeface="+mn-cs"/>
              </a:rPr>
              <a:t>-8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can also define VLAN based on MAC addresses of endpoints, rather than switch port</a:t>
            </a:r>
          </a:p>
        </p:txBody>
      </p:sp>
      <p:sp>
        <p:nvSpPr>
          <p:cNvPr id="691317" name="Rectangle 117"/>
          <p:cNvSpPr>
            <a:spLocks noChangeArrowheads="1"/>
          </p:cNvSpPr>
          <p:nvPr/>
        </p:nvSpPr>
        <p:spPr bwMode="auto">
          <a:xfrm>
            <a:off x="285750" y="3286125"/>
            <a:ext cx="4060825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dynamic membership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: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 ports can be dynamically assigned among VLANs</a:t>
            </a:r>
          </a:p>
        </p:txBody>
      </p:sp>
      <p:sp>
        <p:nvSpPr>
          <p:cNvPr id="691342" name="Text Box 142"/>
          <p:cNvSpPr txBox="1">
            <a:spLocks noChangeArrowheads="1"/>
          </p:cNvSpPr>
          <p:nvPr/>
        </p:nvSpPr>
        <p:spPr bwMode="auto">
          <a:xfrm>
            <a:off x="6656388" y="1162050"/>
            <a:ext cx="787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grpSp>
        <p:nvGrpSpPr>
          <p:cNvPr id="691350" name="Group 150"/>
          <p:cNvGrpSpPr>
            <a:grpSpLocks/>
          </p:cNvGrpSpPr>
          <p:nvPr/>
        </p:nvGrpSpPr>
        <p:grpSpPr bwMode="auto">
          <a:xfrm>
            <a:off x="320675" y="1531938"/>
            <a:ext cx="7010400" cy="4608512"/>
            <a:chOff x="202" y="965"/>
            <a:chExt cx="4416" cy="2903"/>
          </a:xfrm>
        </p:grpSpPr>
        <p:sp>
          <p:nvSpPr>
            <p:cNvPr id="74832" name="Rectangle 124"/>
            <p:cNvSpPr>
              <a:spLocks noChangeArrowheads="1"/>
            </p:cNvSpPr>
            <p:nvPr/>
          </p:nvSpPr>
          <p:spPr bwMode="auto">
            <a:xfrm>
              <a:off x="202" y="2852"/>
              <a:ext cx="3148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40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forwarding between VLANS:</a:t>
              </a:r>
              <a:r>
                <a:rPr lang="en-US" sz="2400" i="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done via routing (just as with separate switches)</a:t>
              </a:r>
            </a:p>
            <a:p>
              <a:pPr marL="681038" lvl="1" indent="-223838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/>
                <a:buChar char="•"/>
                <a:defRPr/>
              </a:pPr>
              <a:r>
                <a:rPr lang="en-US" sz="20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in practice vendors sell combined switches plus routers</a:t>
              </a:r>
            </a:p>
          </p:txBody>
        </p:sp>
        <p:grpSp>
          <p:nvGrpSpPr>
            <p:cNvPr id="183376" name="Group 149"/>
            <p:cNvGrpSpPr>
              <a:grpSpLocks/>
            </p:cNvGrpSpPr>
            <p:nvPr/>
          </p:nvGrpSpPr>
          <p:grpSpPr bwMode="auto">
            <a:xfrm>
              <a:off x="3939" y="965"/>
              <a:ext cx="679" cy="180"/>
              <a:chOff x="3939" y="965"/>
              <a:chExt cx="679" cy="180"/>
            </a:xfrm>
          </p:grpSpPr>
          <p:grpSp>
            <p:nvGrpSpPr>
              <p:cNvPr id="183377" name="Group 126"/>
              <p:cNvGrpSpPr>
                <a:grpSpLocks/>
              </p:cNvGrpSpPr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183384" name="Group 127"/>
                <p:cNvGrpSpPr>
                  <a:grpSpLocks/>
                </p:cNvGrpSpPr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74843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74844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7484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7484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Times New Roman" charset="0"/>
                      <a:cs typeface="+mn-cs"/>
                    </a:endParaRPr>
                  </a:p>
                </p:txBody>
              </p:sp>
              <p:sp>
                <p:nvSpPr>
                  <p:cNvPr id="74847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grpSp>
                <p:nvGrpSpPr>
                  <p:cNvPr id="183391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3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4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5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83392" name="Group 137"/>
                  <p:cNvGrpSpPr>
                    <a:grpSpLocks/>
                  </p:cNvGrpSpPr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0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1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2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74842" name="Line 141"/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74839" name="Line 147"/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40" name="Line 148"/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83348" name="Group 44"/>
          <p:cNvGrpSpPr>
            <a:grpSpLocks/>
          </p:cNvGrpSpPr>
          <p:nvPr/>
        </p:nvGrpSpPr>
        <p:grpSpPr bwMode="auto">
          <a:xfrm>
            <a:off x="4276725" y="3343275"/>
            <a:ext cx="722313" cy="598488"/>
            <a:chOff x="-44" y="1473"/>
            <a:chExt cx="981" cy="1105"/>
          </a:xfrm>
        </p:grpSpPr>
        <p:pic>
          <p:nvPicPr>
            <p:cNvPr id="183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49" name="Group 44"/>
          <p:cNvGrpSpPr>
            <a:grpSpLocks/>
          </p:cNvGrpSpPr>
          <p:nvPr/>
        </p:nvGrpSpPr>
        <p:grpSpPr bwMode="auto">
          <a:xfrm>
            <a:off x="4724400" y="3495675"/>
            <a:ext cx="720725" cy="598488"/>
            <a:chOff x="-44" y="1473"/>
            <a:chExt cx="981" cy="1105"/>
          </a:xfrm>
        </p:grpSpPr>
        <p:pic>
          <p:nvPicPr>
            <p:cNvPr id="18337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0" name="Group 44"/>
          <p:cNvGrpSpPr>
            <a:grpSpLocks/>
          </p:cNvGrpSpPr>
          <p:nvPr/>
        </p:nvGrpSpPr>
        <p:grpSpPr bwMode="auto">
          <a:xfrm>
            <a:off x="5486400" y="3454400"/>
            <a:ext cx="720725" cy="600075"/>
            <a:chOff x="-44" y="1473"/>
            <a:chExt cx="981" cy="1105"/>
          </a:xfrm>
        </p:grpSpPr>
        <p:pic>
          <p:nvPicPr>
            <p:cNvPr id="18336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1" name="Group 44"/>
          <p:cNvGrpSpPr>
            <a:grpSpLocks/>
          </p:cNvGrpSpPr>
          <p:nvPr/>
        </p:nvGrpSpPr>
        <p:grpSpPr bwMode="auto">
          <a:xfrm>
            <a:off x="6492875" y="3444875"/>
            <a:ext cx="720725" cy="598488"/>
            <a:chOff x="-44" y="1473"/>
            <a:chExt cx="981" cy="1105"/>
          </a:xfrm>
        </p:grpSpPr>
        <p:pic>
          <p:nvPicPr>
            <p:cNvPr id="18336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2" name="Group 44"/>
          <p:cNvGrpSpPr>
            <a:grpSpLocks/>
          </p:cNvGrpSpPr>
          <p:nvPr/>
        </p:nvGrpSpPr>
        <p:grpSpPr bwMode="auto">
          <a:xfrm>
            <a:off x="7061200" y="3454400"/>
            <a:ext cx="720725" cy="600075"/>
            <a:chOff x="-44" y="1473"/>
            <a:chExt cx="981" cy="1105"/>
          </a:xfrm>
        </p:grpSpPr>
        <p:pic>
          <p:nvPicPr>
            <p:cNvPr id="18336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3" name="Group 44"/>
          <p:cNvGrpSpPr>
            <a:grpSpLocks/>
          </p:cNvGrpSpPr>
          <p:nvPr/>
        </p:nvGrpSpPr>
        <p:grpSpPr bwMode="auto">
          <a:xfrm>
            <a:off x="7915275" y="3302000"/>
            <a:ext cx="720725" cy="600075"/>
            <a:chOff x="-44" y="1473"/>
            <a:chExt cx="981" cy="1105"/>
          </a:xfrm>
        </p:grpSpPr>
        <p:pic>
          <p:nvPicPr>
            <p:cNvPr id="18336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64075" y="2549525"/>
            <a:ext cx="1550988" cy="600075"/>
            <a:chOff x="4907280" y="294640"/>
            <a:chExt cx="1551062" cy="599440"/>
          </a:xfrm>
        </p:grpSpPr>
        <p:sp>
          <p:nvSpPr>
            <p:cNvPr id="74814" name="Rectangle 118"/>
            <p:cNvSpPr>
              <a:spLocks noChangeArrowheads="1"/>
            </p:cNvSpPr>
            <p:nvPr/>
          </p:nvSpPr>
          <p:spPr bwMode="auto">
            <a:xfrm>
              <a:off x="6178929" y="589603"/>
              <a:ext cx="279413" cy="2061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4815" name="Line 120"/>
            <p:cNvSpPr>
              <a:spLocks noChangeShapeType="1"/>
            </p:cNvSpPr>
            <p:nvPr/>
          </p:nvSpPr>
          <p:spPr bwMode="auto">
            <a:xfrm flipH="1" flipV="1">
              <a:off x="5507384" y="507140"/>
              <a:ext cx="793788" cy="209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3359" name="Oval 82"/>
            <p:cNvSpPr>
              <a:spLocks noChangeArrowheads="1"/>
            </p:cNvSpPr>
            <p:nvPr/>
          </p:nvSpPr>
          <p:spPr bwMode="auto">
            <a:xfrm>
              <a:off x="6282127" y="684530"/>
              <a:ext cx="42863" cy="476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3360" name="Group 44"/>
            <p:cNvGrpSpPr>
              <a:grpSpLocks/>
            </p:cNvGrpSpPr>
            <p:nvPr/>
          </p:nvGrpSpPr>
          <p:grpSpPr bwMode="auto">
            <a:xfrm>
              <a:off x="4907280" y="294640"/>
              <a:ext cx="721360" cy="599440"/>
              <a:chOff x="-44" y="1473"/>
              <a:chExt cx="981" cy="1105"/>
            </a:xfrm>
          </p:grpSpPr>
          <p:pic>
            <p:nvPicPr>
              <p:cNvPr id="18336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336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83356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663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10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06" name="Group 347"/>
          <p:cNvGrpSpPr>
            <a:grpSpLocks/>
          </p:cNvGrpSpPr>
          <p:nvPr/>
        </p:nvGrpSpPr>
        <p:grpSpPr bwMode="auto">
          <a:xfrm>
            <a:off x="6700819" y="1533219"/>
            <a:ext cx="681857" cy="351801"/>
            <a:chOff x="1871277" y="1576300"/>
            <a:chExt cx="1128371" cy="437861"/>
          </a:xfrm>
        </p:grpSpPr>
        <p:sp>
          <p:nvSpPr>
            <p:cNvPr id="107" name="Oval 10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4" name="Straight Connector 113"/>
            <p:cNvCxnSpPr>
              <a:endCxn id="10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/>
          <p:cNvCxnSpPr/>
          <p:nvPr/>
        </p:nvCxnSpPr>
        <p:spPr bwMode="auto">
          <a:xfrm>
            <a:off x="7322013" y="1847424"/>
            <a:ext cx="509937" cy="13752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6482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/>
      <p:bldP spid="6913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287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563688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flow control: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pacing between adjacent sending and receiving nodes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error detection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: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errors caused by signal attenuation, noise.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detects presence of errors: 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signals sender for retransmission or drops frame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error correction:</a:t>
            </a:r>
            <a:r>
              <a:rPr lang="en-US" dirty="0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identifies </a:t>
            </a:r>
            <a:r>
              <a:rPr lang="en-US" sz="2000" i="1" dirty="0">
                <a:solidFill>
                  <a:srgbClr val="CC0000"/>
                </a:solidFill>
                <a:latin typeface="Gill Sans MT" charset="0"/>
              </a:rPr>
              <a:t>and corrects</a:t>
            </a:r>
            <a:r>
              <a:rPr lang="en-US" sz="2000" dirty="0">
                <a:latin typeface="Gill Sans MT" charset="0"/>
              </a:rPr>
              <a:t> bit error(s) without resorting to retransmission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half-duplex and full-duplex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with half duplex, nodes at both ends of link can transmit, but not at same time</a:t>
            </a:r>
            <a:endParaRPr lang="en-US" dirty="0">
              <a:latin typeface="Gill Sans MT" charset="0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 (more)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111"/>
          <p:cNvSpPr>
            <a:spLocks noChangeArrowheads="1"/>
          </p:cNvSpPr>
          <p:nvPr/>
        </p:nvSpPr>
        <p:spPr bwMode="auto">
          <a:xfrm>
            <a:off x="3414713" y="2103438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24" name="Rectangle 77"/>
          <p:cNvSpPr>
            <a:spLocks noChangeArrowheads="1"/>
          </p:cNvSpPr>
          <p:nvPr/>
        </p:nvSpPr>
        <p:spPr bwMode="auto">
          <a:xfrm>
            <a:off x="6591300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5" name="Rectangle 77"/>
          <p:cNvSpPr>
            <a:spLocks noChangeArrowheads="1"/>
          </p:cNvSpPr>
          <p:nvPr/>
        </p:nvSpPr>
        <p:spPr bwMode="auto">
          <a:xfrm>
            <a:off x="6881813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6" name="Rectangle 77"/>
          <p:cNvSpPr>
            <a:spLocks noChangeArrowheads="1"/>
          </p:cNvSpPr>
          <p:nvPr/>
        </p:nvSpPr>
        <p:spPr bwMode="auto">
          <a:xfrm>
            <a:off x="6300788" y="2112963"/>
            <a:ext cx="276225" cy="233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784" name="Rectangle 157"/>
          <p:cNvSpPr>
            <a:spLocks noChangeArrowheads="1"/>
          </p:cNvSpPr>
          <p:nvPr/>
        </p:nvSpPr>
        <p:spPr bwMode="auto">
          <a:xfrm>
            <a:off x="6300788" y="1881188"/>
            <a:ext cx="280987" cy="2143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5785" name="Rectangle 156"/>
          <p:cNvSpPr>
            <a:spLocks noChangeArrowheads="1"/>
          </p:cNvSpPr>
          <p:nvPr/>
        </p:nvSpPr>
        <p:spPr bwMode="auto">
          <a:xfrm>
            <a:off x="5972175" y="2105025"/>
            <a:ext cx="309563" cy="2333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5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VLANS spanning multiple switches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3971925"/>
            <a:ext cx="8296275" cy="2687638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trunk port: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carries frames between VLANS defined over multiple physical </a:t>
            </a:r>
            <a:r>
              <a:rPr lang="en-US" sz="2400" dirty="0" smtClean="0">
                <a:latin typeface="Gill Sans MT" charset="0"/>
                <a:cs typeface="+mn-cs"/>
              </a:rPr>
              <a:t>switches. 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How does a switch know that a frame arriving on a trunk port belongs to a particular VLAN?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frames forwarded within VLAN between switches 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be vanilla 802.1 frames (must carry VLAN ID info)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802.1q </a:t>
            </a:r>
            <a:r>
              <a:rPr lang="en-US" sz="2000">
                <a:latin typeface="Gill Sans MT" charset="0"/>
              </a:rPr>
              <a:t>protocol </a:t>
            </a:r>
            <a:r>
              <a:rPr lang="en-US" sz="2000" smtClean="0">
                <a:latin typeface="Gill Sans MT" charset="0"/>
              </a:rPr>
              <a:t>adds/removes </a:t>
            </a:r>
            <a:r>
              <a:rPr lang="en-US" sz="2000" dirty="0">
                <a:latin typeface="Gill Sans MT" charset="0"/>
              </a:rPr>
              <a:t>additional header fields for frames forwarded between trunk ports</a:t>
            </a:r>
          </a:p>
        </p:txBody>
      </p:sp>
      <p:sp>
        <p:nvSpPr>
          <p:cNvPr id="75788" name="Rectangle 62"/>
          <p:cNvSpPr>
            <a:spLocks noChangeArrowheads="1"/>
          </p:cNvSpPr>
          <p:nvPr/>
        </p:nvSpPr>
        <p:spPr bwMode="auto">
          <a:xfrm>
            <a:off x="1341438" y="1887538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32" name="Rectangle 80"/>
          <p:cNvSpPr>
            <a:spLocks noChangeArrowheads="1"/>
          </p:cNvSpPr>
          <p:nvPr/>
        </p:nvSpPr>
        <p:spPr bwMode="auto">
          <a:xfrm>
            <a:off x="1333500" y="2097088"/>
            <a:ext cx="290513" cy="2428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3" name="Rectangle 77"/>
          <p:cNvSpPr>
            <a:spLocks noChangeArrowheads="1"/>
          </p:cNvSpPr>
          <p:nvPr/>
        </p:nvSpPr>
        <p:spPr bwMode="auto">
          <a:xfrm>
            <a:off x="3405188" y="1878013"/>
            <a:ext cx="290512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4" name="Rectangle 76"/>
          <p:cNvSpPr>
            <a:spLocks noChangeArrowheads="1"/>
          </p:cNvSpPr>
          <p:nvPr/>
        </p:nvSpPr>
        <p:spPr bwMode="auto">
          <a:xfrm>
            <a:off x="2514600" y="1882775"/>
            <a:ext cx="8905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5" name="Rectangle 75"/>
          <p:cNvSpPr>
            <a:spLocks noChangeArrowheads="1"/>
          </p:cNvSpPr>
          <p:nvPr/>
        </p:nvSpPr>
        <p:spPr bwMode="auto">
          <a:xfrm>
            <a:off x="1619250" y="1882775"/>
            <a:ext cx="900113" cy="452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6" name="Rectangle 2"/>
          <p:cNvSpPr>
            <a:spLocks noChangeArrowheads="1"/>
          </p:cNvSpPr>
          <p:nvPr/>
        </p:nvSpPr>
        <p:spPr bwMode="auto">
          <a:xfrm>
            <a:off x="1333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7" name="Line 3"/>
          <p:cNvSpPr>
            <a:spLocks noChangeShapeType="1"/>
          </p:cNvSpPr>
          <p:nvPr/>
        </p:nvSpPr>
        <p:spPr bwMode="auto">
          <a:xfrm>
            <a:off x="1335088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38" name="Text Box 6"/>
          <p:cNvSpPr txBox="1">
            <a:spLocks noChangeArrowheads="1"/>
          </p:cNvSpPr>
          <p:nvPr/>
        </p:nvSpPr>
        <p:spPr bwMode="auto">
          <a:xfrm>
            <a:off x="1250950" y="1833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4339" name="Line 7"/>
          <p:cNvSpPr>
            <a:spLocks noChangeShapeType="1"/>
          </p:cNvSpPr>
          <p:nvPr/>
        </p:nvSpPr>
        <p:spPr bwMode="auto">
          <a:xfrm>
            <a:off x="2514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0" name="AutoShape 8"/>
          <p:cNvSpPr>
            <a:spLocks noChangeArrowheads="1"/>
          </p:cNvSpPr>
          <p:nvPr/>
        </p:nvSpPr>
        <p:spPr bwMode="auto">
          <a:xfrm>
            <a:off x="1304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41" name="Freeform 9"/>
          <p:cNvSpPr>
            <a:spLocks/>
          </p:cNvSpPr>
          <p:nvPr/>
        </p:nvSpPr>
        <p:spPr bwMode="auto">
          <a:xfrm>
            <a:off x="3708400" y="1619250"/>
            <a:ext cx="763588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2" name="Freeform 10"/>
          <p:cNvSpPr>
            <a:spLocks/>
          </p:cNvSpPr>
          <p:nvPr/>
        </p:nvSpPr>
        <p:spPr bwMode="auto">
          <a:xfrm>
            <a:off x="1706563" y="1663700"/>
            <a:ext cx="2228850" cy="150813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3" name="Freeform 11"/>
          <p:cNvSpPr>
            <a:spLocks/>
          </p:cNvSpPr>
          <p:nvPr/>
        </p:nvSpPr>
        <p:spPr bwMode="auto">
          <a:xfrm>
            <a:off x="2179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4" name="Line 17"/>
          <p:cNvSpPr>
            <a:spLocks noChangeShapeType="1"/>
          </p:cNvSpPr>
          <p:nvPr/>
        </p:nvSpPr>
        <p:spPr bwMode="auto">
          <a:xfrm>
            <a:off x="3114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5" name="Line 18"/>
          <p:cNvSpPr>
            <a:spLocks noChangeShapeType="1"/>
          </p:cNvSpPr>
          <p:nvPr/>
        </p:nvSpPr>
        <p:spPr bwMode="auto">
          <a:xfrm>
            <a:off x="1914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6" name="Line 21"/>
          <p:cNvSpPr>
            <a:spLocks noChangeShapeType="1"/>
          </p:cNvSpPr>
          <p:nvPr/>
        </p:nvSpPr>
        <p:spPr bwMode="auto">
          <a:xfrm>
            <a:off x="1624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7" name="Line 22"/>
          <p:cNvSpPr>
            <a:spLocks noChangeShapeType="1"/>
          </p:cNvSpPr>
          <p:nvPr/>
        </p:nvSpPr>
        <p:spPr bwMode="auto">
          <a:xfrm>
            <a:off x="1333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8" name="Line 23"/>
          <p:cNvSpPr>
            <a:spLocks noChangeShapeType="1"/>
          </p:cNvSpPr>
          <p:nvPr/>
        </p:nvSpPr>
        <p:spPr bwMode="auto">
          <a:xfrm>
            <a:off x="2195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9" name="Line 24"/>
          <p:cNvSpPr>
            <a:spLocks noChangeShapeType="1"/>
          </p:cNvSpPr>
          <p:nvPr/>
        </p:nvSpPr>
        <p:spPr bwMode="auto">
          <a:xfrm>
            <a:off x="2819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0" name="Line 25"/>
          <p:cNvSpPr>
            <a:spLocks noChangeShapeType="1"/>
          </p:cNvSpPr>
          <p:nvPr/>
        </p:nvSpPr>
        <p:spPr bwMode="auto">
          <a:xfrm>
            <a:off x="3409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1" name="Text Box 26"/>
          <p:cNvSpPr txBox="1">
            <a:spLocks noChangeArrowheads="1"/>
          </p:cNvSpPr>
          <p:nvPr/>
        </p:nvSpPr>
        <p:spPr bwMode="auto">
          <a:xfrm>
            <a:off x="2132013" y="204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4352" name="Text Box 27"/>
          <p:cNvSpPr txBox="1">
            <a:spLocks noChangeArrowheads="1"/>
          </p:cNvSpPr>
          <p:nvPr/>
        </p:nvSpPr>
        <p:spPr bwMode="auto">
          <a:xfrm>
            <a:off x="245110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4353" name="Text Box 29"/>
          <p:cNvSpPr txBox="1">
            <a:spLocks noChangeArrowheads="1"/>
          </p:cNvSpPr>
          <p:nvPr/>
        </p:nvSpPr>
        <p:spPr bwMode="auto">
          <a:xfrm>
            <a:off x="2432050" y="20478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4354" name="Text Box 30"/>
          <p:cNvSpPr txBox="1">
            <a:spLocks noChangeArrowheads="1"/>
          </p:cNvSpPr>
          <p:nvPr/>
        </p:nvSpPr>
        <p:spPr bwMode="auto">
          <a:xfrm>
            <a:off x="1260475" y="20335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55" name="Text Box 57"/>
          <p:cNvSpPr txBox="1">
            <a:spLocks noChangeArrowheads="1"/>
          </p:cNvSpPr>
          <p:nvPr/>
        </p:nvSpPr>
        <p:spPr bwMode="auto">
          <a:xfrm>
            <a:off x="212725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56" name="Line 61"/>
          <p:cNvSpPr>
            <a:spLocks noChangeShapeType="1"/>
          </p:cNvSpPr>
          <p:nvPr/>
        </p:nvSpPr>
        <p:spPr bwMode="auto">
          <a:xfrm flipH="1">
            <a:off x="573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7" name="Line 62"/>
          <p:cNvSpPr>
            <a:spLocks noChangeShapeType="1"/>
          </p:cNvSpPr>
          <p:nvPr/>
        </p:nvSpPr>
        <p:spPr bwMode="auto">
          <a:xfrm flipH="1">
            <a:off x="958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8" name="Line 63"/>
          <p:cNvSpPr>
            <a:spLocks noChangeShapeType="1"/>
          </p:cNvSpPr>
          <p:nvPr/>
        </p:nvSpPr>
        <p:spPr bwMode="auto">
          <a:xfrm flipH="1">
            <a:off x="1677988" y="2225675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9" name="Text Box 64"/>
          <p:cNvSpPr txBox="1">
            <a:spLocks noChangeArrowheads="1"/>
          </p:cNvSpPr>
          <p:nvPr/>
        </p:nvSpPr>
        <p:spPr bwMode="auto">
          <a:xfrm>
            <a:off x="3398838" y="25876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4360" name="Line 69"/>
          <p:cNvSpPr>
            <a:spLocks noChangeShapeType="1"/>
          </p:cNvSpPr>
          <p:nvPr/>
        </p:nvSpPr>
        <p:spPr bwMode="auto">
          <a:xfrm>
            <a:off x="2686050" y="2212975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1" name="Line 70"/>
          <p:cNvSpPr>
            <a:spLocks noChangeShapeType="1"/>
          </p:cNvSpPr>
          <p:nvPr/>
        </p:nvSpPr>
        <p:spPr bwMode="auto">
          <a:xfrm>
            <a:off x="2676525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2" name="Line 71"/>
          <p:cNvSpPr>
            <a:spLocks noChangeShapeType="1"/>
          </p:cNvSpPr>
          <p:nvPr/>
        </p:nvSpPr>
        <p:spPr bwMode="auto">
          <a:xfrm>
            <a:off x="3532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3" name="Text Box 72"/>
          <p:cNvSpPr txBox="1">
            <a:spLocks noChangeArrowheads="1"/>
          </p:cNvSpPr>
          <p:nvPr/>
        </p:nvSpPr>
        <p:spPr bwMode="auto">
          <a:xfrm>
            <a:off x="563563" y="3130550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4364" name="Text Box 73"/>
          <p:cNvSpPr txBox="1">
            <a:spLocks noChangeArrowheads="1"/>
          </p:cNvSpPr>
          <p:nvPr/>
        </p:nvSpPr>
        <p:spPr bwMode="auto">
          <a:xfrm>
            <a:off x="2725738" y="3117850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4365" name="Text Box 74"/>
          <p:cNvSpPr txBox="1">
            <a:spLocks noChangeArrowheads="1"/>
          </p:cNvSpPr>
          <p:nvPr/>
        </p:nvSpPr>
        <p:spPr bwMode="auto">
          <a:xfrm>
            <a:off x="3322638" y="1824038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4366" name="Oval 81"/>
          <p:cNvSpPr>
            <a:spLocks noChangeArrowheads="1"/>
          </p:cNvSpPr>
          <p:nvPr/>
        </p:nvSpPr>
        <p:spPr bwMode="auto">
          <a:xfrm>
            <a:off x="144938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7" name="Oval 82"/>
          <p:cNvSpPr>
            <a:spLocks noChangeArrowheads="1"/>
          </p:cNvSpPr>
          <p:nvPr/>
        </p:nvSpPr>
        <p:spPr bwMode="auto">
          <a:xfrm>
            <a:off x="1741488" y="21859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8" name="Oval 83"/>
          <p:cNvSpPr>
            <a:spLocks noChangeArrowheads="1"/>
          </p:cNvSpPr>
          <p:nvPr/>
        </p:nvSpPr>
        <p:spPr bwMode="auto">
          <a:xfrm>
            <a:off x="2328863" y="21907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9" name="Oval 84"/>
          <p:cNvSpPr>
            <a:spLocks noChangeArrowheads="1"/>
          </p:cNvSpPr>
          <p:nvPr/>
        </p:nvSpPr>
        <p:spPr bwMode="auto">
          <a:xfrm>
            <a:off x="2660650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0" name="Oval 85"/>
          <p:cNvSpPr>
            <a:spLocks noChangeArrowheads="1"/>
          </p:cNvSpPr>
          <p:nvPr/>
        </p:nvSpPr>
        <p:spPr bwMode="auto">
          <a:xfrm>
            <a:off x="2647950" y="1973263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1" name="Oval 86"/>
          <p:cNvSpPr>
            <a:spLocks noChangeArrowheads="1"/>
          </p:cNvSpPr>
          <p:nvPr/>
        </p:nvSpPr>
        <p:spPr bwMode="auto">
          <a:xfrm>
            <a:off x="352266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2" name="Text Box 45"/>
          <p:cNvSpPr txBox="1">
            <a:spLocks noChangeArrowheads="1"/>
          </p:cNvSpPr>
          <p:nvPr/>
        </p:nvSpPr>
        <p:spPr bwMode="auto">
          <a:xfrm>
            <a:off x="1112838" y="25542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5830" name="Rectangle 113"/>
          <p:cNvSpPr>
            <a:spLocks noChangeArrowheads="1"/>
          </p:cNvSpPr>
          <p:nvPr/>
        </p:nvSpPr>
        <p:spPr bwMode="auto">
          <a:xfrm>
            <a:off x="6888163" y="2105025"/>
            <a:ext cx="279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74" name="Rectangle 77"/>
          <p:cNvSpPr>
            <a:spLocks noChangeArrowheads="1"/>
          </p:cNvSpPr>
          <p:nvPr/>
        </p:nvSpPr>
        <p:spPr bwMode="auto">
          <a:xfrm>
            <a:off x="6877050" y="1884363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5" name="Rectangle 76"/>
          <p:cNvSpPr>
            <a:spLocks noChangeArrowheads="1"/>
          </p:cNvSpPr>
          <p:nvPr/>
        </p:nvSpPr>
        <p:spPr bwMode="auto">
          <a:xfrm>
            <a:off x="5986463" y="1889125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6" name="Line 17"/>
          <p:cNvSpPr>
            <a:spLocks noChangeShapeType="1"/>
          </p:cNvSpPr>
          <p:nvPr/>
        </p:nvSpPr>
        <p:spPr bwMode="auto">
          <a:xfrm>
            <a:off x="6586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7" name="Line 24"/>
          <p:cNvSpPr>
            <a:spLocks noChangeShapeType="1"/>
          </p:cNvSpPr>
          <p:nvPr/>
        </p:nvSpPr>
        <p:spPr bwMode="auto">
          <a:xfrm>
            <a:off x="6291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8" name="Line 25"/>
          <p:cNvSpPr>
            <a:spLocks noChangeShapeType="1"/>
          </p:cNvSpPr>
          <p:nvPr/>
        </p:nvSpPr>
        <p:spPr bwMode="auto">
          <a:xfrm>
            <a:off x="6881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9" name="Text Box 29"/>
          <p:cNvSpPr txBox="1">
            <a:spLocks noChangeArrowheads="1"/>
          </p:cNvSpPr>
          <p:nvPr/>
        </p:nvSpPr>
        <p:spPr bwMode="auto">
          <a:xfrm>
            <a:off x="5903913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80" name="Text Box 74"/>
          <p:cNvSpPr txBox="1">
            <a:spLocks noChangeArrowheads="1"/>
          </p:cNvSpPr>
          <p:nvPr/>
        </p:nvSpPr>
        <p:spPr bwMode="auto">
          <a:xfrm>
            <a:off x="6794500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81" name="Oval 84"/>
          <p:cNvSpPr>
            <a:spLocks noChangeArrowheads="1"/>
          </p:cNvSpPr>
          <p:nvPr/>
        </p:nvSpPr>
        <p:spPr bwMode="auto">
          <a:xfrm>
            <a:off x="6132513" y="2193925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2" name="Oval 86"/>
          <p:cNvSpPr>
            <a:spLocks noChangeArrowheads="1"/>
          </p:cNvSpPr>
          <p:nvPr/>
        </p:nvSpPr>
        <p:spPr bwMode="auto">
          <a:xfrm>
            <a:off x="6994525" y="19764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3" name="AutoShape 8"/>
          <p:cNvSpPr>
            <a:spLocks noChangeArrowheads="1"/>
          </p:cNvSpPr>
          <p:nvPr/>
        </p:nvSpPr>
        <p:spPr bwMode="auto">
          <a:xfrm>
            <a:off x="5972175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4" name="Freeform 10"/>
          <p:cNvSpPr>
            <a:spLocks/>
          </p:cNvSpPr>
          <p:nvPr/>
        </p:nvSpPr>
        <p:spPr bwMode="auto">
          <a:xfrm>
            <a:off x="6154738" y="1657350"/>
            <a:ext cx="118427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85" name="Freeform 10"/>
          <p:cNvSpPr>
            <a:spLocks/>
          </p:cNvSpPr>
          <p:nvPr/>
        </p:nvSpPr>
        <p:spPr bwMode="auto">
          <a:xfrm flipV="1">
            <a:off x="6354763" y="1657350"/>
            <a:ext cx="87312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84386" name="Freeform 131"/>
          <p:cNvSpPr>
            <a:spLocks/>
          </p:cNvSpPr>
          <p:nvPr/>
        </p:nvSpPr>
        <p:spPr bwMode="auto">
          <a:xfrm>
            <a:off x="7180263" y="1611313"/>
            <a:ext cx="419100" cy="723900"/>
          </a:xfrm>
          <a:custGeom>
            <a:avLst/>
            <a:gdLst>
              <a:gd name="T0" fmla="*/ 2147483647 w 264"/>
              <a:gd name="T1" fmla="*/ 0 h 456"/>
              <a:gd name="T2" fmla="*/ 2147483647 w 264"/>
              <a:gd name="T3" fmla="*/ 2147483647 h 456"/>
              <a:gd name="T4" fmla="*/ 0 w 264"/>
              <a:gd name="T5" fmla="*/ 2147483647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84387" name="Freeform 132"/>
          <p:cNvSpPr>
            <a:spLocks/>
          </p:cNvSpPr>
          <p:nvPr/>
        </p:nvSpPr>
        <p:spPr bwMode="auto">
          <a:xfrm>
            <a:off x="5969000" y="1868488"/>
            <a:ext cx="1209675" cy="481012"/>
          </a:xfrm>
          <a:custGeom>
            <a:avLst/>
            <a:gdLst>
              <a:gd name="T0" fmla="*/ 0 w 762"/>
              <a:gd name="T1" fmla="*/ 2147483647 h 303"/>
              <a:gd name="T2" fmla="*/ 0 w 762"/>
              <a:gd name="T3" fmla="*/ 2147483647 h 303"/>
              <a:gd name="T4" fmla="*/ 2147483647 w 762"/>
              <a:gd name="T5" fmla="*/ 2147483647 h 303"/>
              <a:gd name="T6" fmla="*/ 2147483647 w 762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5845" name="Line 133"/>
          <p:cNvSpPr>
            <a:spLocks noChangeShapeType="1"/>
          </p:cNvSpPr>
          <p:nvPr/>
        </p:nvSpPr>
        <p:spPr bwMode="auto">
          <a:xfrm flipV="1">
            <a:off x="5969000" y="2092325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4389" name="Line 69"/>
          <p:cNvSpPr>
            <a:spLocks noChangeShapeType="1"/>
          </p:cNvSpPr>
          <p:nvPr/>
        </p:nvSpPr>
        <p:spPr bwMode="auto">
          <a:xfrm flipH="1">
            <a:off x="5983288" y="2216150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0" name="Line 70"/>
          <p:cNvSpPr>
            <a:spLocks noChangeShapeType="1"/>
          </p:cNvSpPr>
          <p:nvPr/>
        </p:nvSpPr>
        <p:spPr bwMode="auto">
          <a:xfrm>
            <a:off x="6438900" y="1990725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1" name="Line 71"/>
          <p:cNvSpPr>
            <a:spLocks noChangeShapeType="1"/>
          </p:cNvSpPr>
          <p:nvPr/>
        </p:nvSpPr>
        <p:spPr bwMode="auto">
          <a:xfrm>
            <a:off x="6999288" y="1987550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2" name="Oval 85"/>
          <p:cNvSpPr>
            <a:spLocks noChangeArrowheads="1"/>
          </p:cNvSpPr>
          <p:nvPr/>
        </p:nvSpPr>
        <p:spPr bwMode="auto">
          <a:xfrm>
            <a:off x="642461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93" name="Text Box 27"/>
          <p:cNvSpPr txBox="1">
            <a:spLocks noChangeArrowheads="1"/>
          </p:cNvSpPr>
          <p:nvPr/>
        </p:nvSpPr>
        <p:spPr bwMode="auto">
          <a:xfrm>
            <a:off x="6232525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75851" name="Rectangle 158"/>
          <p:cNvSpPr>
            <a:spLocks noChangeArrowheads="1"/>
          </p:cNvSpPr>
          <p:nvPr/>
        </p:nvSpPr>
        <p:spPr bwMode="auto">
          <a:xfrm>
            <a:off x="6591300" y="1885950"/>
            <a:ext cx="280988" cy="2047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95" name="Text Box 73"/>
          <p:cNvSpPr txBox="1">
            <a:spLocks noChangeArrowheads="1"/>
          </p:cNvSpPr>
          <p:nvPr/>
        </p:nvSpPr>
        <p:spPr bwMode="auto">
          <a:xfrm>
            <a:off x="5648325" y="3124200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Ports 2,3,5 belong to EE VLAN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Ports 4,6,7,8 belong to CS VLAN</a:t>
            </a:r>
          </a:p>
        </p:txBody>
      </p:sp>
      <p:sp>
        <p:nvSpPr>
          <p:cNvPr id="184396" name="Text Box 27"/>
          <p:cNvSpPr txBox="1">
            <a:spLocks noChangeArrowheads="1"/>
          </p:cNvSpPr>
          <p:nvPr/>
        </p:nvSpPr>
        <p:spPr bwMode="auto">
          <a:xfrm>
            <a:off x="6513513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184397" name="Text Box 27"/>
          <p:cNvSpPr txBox="1">
            <a:spLocks noChangeArrowheads="1"/>
          </p:cNvSpPr>
          <p:nvPr/>
        </p:nvSpPr>
        <p:spPr bwMode="auto">
          <a:xfrm>
            <a:off x="6237288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184398" name="Text Box 27"/>
          <p:cNvSpPr txBox="1">
            <a:spLocks noChangeArrowheads="1"/>
          </p:cNvSpPr>
          <p:nvPr/>
        </p:nvSpPr>
        <p:spPr bwMode="auto">
          <a:xfrm>
            <a:off x="6513513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184399" name="Text Box 27"/>
          <p:cNvSpPr txBox="1">
            <a:spLocks noChangeArrowheads="1"/>
          </p:cNvSpPr>
          <p:nvPr/>
        </p:nvSpPr>
        <p:spPr bwMode="auto">
          <a:xfrm>
            <a:off x="6813550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grpSp>
        <p:nvGrpSpPr>
          <p:cNvPr id="692394" name="Group 170"/>
          <p:cNvGrpSpPr>
            <a:grpSpLocks/>
          </p:cNvGrpSpPr>
          <p:nvPr/>
        </p:nvGrpSpPr>
        <p:grpSpPr bwMode="auto">
          <a:xfrm>
            <a:off x="3327400" y="1835150"/>
            <a:ext cx="2836863" cy="427038"/>
            <a:chOff x="2096" y="1156"/>
            <a:chExt cx="1787" cy="269"/>
          </a:xfrm>
        </p:grpSpPr>
        <p:sp>
          <p:nvSpPr>
            <p:cNvPr id="184429" name="Oval 85"/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4430" name="Group 169"/>
            <p:cNvGrpSpPr>
              <a:grpSpLocks/>
            </p:cNvGrpSpPr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184431" name="Text Box 28"/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16</a:t>
                </a:r>
              </a:p>
            </p:txBody>
          </p:sp>
          <p:sp>
            <p:nvSpPr>
              <p:cNvPr id="184432" name="Text Box 27"/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4433" name="Oval 85"/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4434" name="Freeform 168"/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84401" name="Group 44"/>
          <p:cNvGrpSpPr>
            <a:grpSpLocks/>
          </p:cNvGrpSpPr>
          <p:nvPr/>
        </p:nvGrpSpPr>
        <p:grpSpPr bwMode="auto">
          <a:xfrm>
            <a:off x="254000" y="2316163"/>
            <a:ext cx="538163" cy="558800"/>
            <a:chOff x="-44" y="1473"/>
            <a:chExt cx="981" cy="1105"/>
          </a:xfrm>
        </p:grpSpPr>
        <p:pic>
          <p:nvPicPr>
            <p:cNvPr id="18442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2" name="Group 44"/>
          <p:cNvGrpSpPr>
            <a:grpSpLocks/>
          </p:cNvGrpSpPr>
          <p:nvPr/>
        </p:nvGrpSpPr>
        <p:grpSpPr bwMode="auto">
          <a:xfrm>
            <a:off x="619125" y="2519363"/>
            <a:ext cx="539750" cy="558800"/>
            <a:chOff x="-44" y="1473"/>
            <a:chExt cx="981" cy="1105"/>
          </a:xfrm>
        </p:grpSpPr>
        <p:pic>
          <p:nvPicPr>
            <p:cNvPr id="18442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3" name="Group 44"/>
          <p:cNvGrpSpPr>
            <a:grpSpLocks/>
          </p:cNvGrpSpPr>
          <p:nvPr/>
        </p:nvGrpSpPr>
        <p:grpSpPr bwMode="auto">
          <a:xfrm>
            <a:off x="1290638" y="2479675"/>
            <a:ext cx="538162" cy="558800"/>
            <a:chOff x="-44" y="1473"/>
            <a:chExt cx="981" cy="1105"/>
          </a:xfrm>
        </p:grpSpPr>
        <p:pic>
          <p:nvPicPr>
            <p:cNvPr id="18442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4" name="Group 44"/>
          <p:cNvGrpSpPr>
            <a:grpSpLocks/>
          </p:cNvGrpSpPr>
          <p:nvPr/>
        </p:nvGrpSpPr>
        <p:grpSpPr bwMode="auto">
          <a:xfrm>
            <a:off x="2417763" y="2498725"/>
            <a:ext cx="538162" cy="558800"/>
            <a:chOff x="-44" y="1473"/>
            <a:chExt cx="981" cy="1105"/>
          </a:xfrm>
        </p:grpSpPr>
        <p:pic>
          <p:nvPicPr>
            <p:cNvPr id="18442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5" name="Group 44"/>
          <p:cNvGrpSpPr>
            <a:grpSpLocks/>
          </p:cNvGrpSpPr>
          <p:nvPr/>
        </p:nvGrpSpPr>
        <p:grpSpPr bwMode="auto">
          <a:xfrm>
            <a:off x="2854325" y="2479675"/>
            <a:ext cx="539750" cy="558800"/>
            <a:chOff x="-44" y="1473"/>
            <a:chExt cx="981" cy="1105"/>
          </a:xfrm>
        </p:grpSpPr>
        <p:pic>
          <p:nvPicPr>
            <p:cNvPr id="18441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6" name="Group 44"/>
          <p:cNvGrpSpPr>
            <a:grpSpLocks/>
          </p:cNvGrpSpPr>
          <p:nvPr/>
        </p:nvGrpSpPr>
        <p:grpSpPr bwMode="auto">
          <a:xfrm>
            <a:off x="3708400" y="2327275"/>
            <a:ext cx="538163" cy="558800"/>
            <a:chOff x="-44" y="1473"/>
            <a:chExt cx="981" cy="1105"/>
          </a:xfrm>
        </p:grpSpPr>
        <p:pic>
          <p:nvPicPr>
            <p:cNvPr id="18441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7" name="Group 44"/>
          <p:cNvGrpSpPr>
            <a:grpSpLocks/>
          </p:cNvGrpSpPr>
          <p:nvPr/>
        </p:nvGrpSpPr>
        <p:grpSpPr bwMode="auto">
          <a:xfrm>
            <a:off x="5557838" y="2428875"/>
            <a:ext cx="538162" cy="558800"/>
            <a:chOff x="-44" y="1473"/>
            <a:chExt cx="981" cy="1105"/>
          </a:xfrm>
        </p:grpSpPr>
        <p:pic>
          <p:nvPicPr>
            <p:cNvPr id="18441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8" name="Group 44"/>
          <p:cNvGrpSpPr>
            <a:grpSpLocks/>
          </p:cNvGrpSpPr>
          <p:nvPr/>
        </p:nvGrpSpPr>
        <p:grpSpPr bwMode="auto">
          <a:xfrm>
            <a:off x="7183438" y="2357438"/>
            <a:ext cx="538162" cy="558800"/>
            <a:chOff x="-44" y="1473"/>
            <a:chExt cx="981" cy="1105"/>
          </a:xfrm>
        </p:grpSpPr>
        <p:pic>
          <p:nvPicPr>
            <p:cNvPr id="18441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9" name="Group 44"/>
          <p:cNvGrpSpPr>
            <a:grpSpLocks/>
          </p:cNvGrpSpPr>
          <p:nvPr/>
        </p:nvGrpSpPr>
        <p:grpSpPr bwMode="auto">
          <a:xfrm>
            <a:off x="6257925" y="2438400"/>
            <a:ext cx="539750" cy="558800"/>
            <a:chOff x="-44" y="1473"/>
            <a:chExt cx="981" cy="1105"/>
          </a:xfrm>
        </p:grpSpPr>
        <p:pic>
          <p:nvPicPr>
            <p:cNvPr id="18441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184410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30288"/>
            <a:ext cx="741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Text Box 9"/>
          <p:cNvSpPr txBox="1">
            <a:spLocks noChangeArrowheads="1"/>
          </p:cNvSpPr>
          <p:nvPr/>
        </p:nvSpPr>
        <p:spPr bwMode="auto">
          <a:xfrm>
            <a:off x="3384550" y="1428750"/>
            <a:ext cx="4746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185348" name="Line 10"/>
          <p:cNvSpPr>
            <a:spLocks noChangeShapeType="1"/>
          </p:cNvSpPr>
          <p:nvPr/>
        </p:nvSpPr>
        <p:spPr bwMode="auto">
          <a:xfrm>
            <a:off x="3559175" y="16367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49" name="Line 31"/>
          <p:cNvSpPr>
            <a:spLocks noChangeShapeType="1"/>
          </p:cNvSpPr>
          <p:nvPr/>
        </p:nvSpPr>
        <p:spPr bwMode="auto">
          <a:xfrm>
            <a:off x="1000125" y="2200275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0" name="Line 34"/>
          <p:cNvSpPr>
            <a:spLocks noChangeShapeType="1"/>
          </p:cNvSpPr>
          <p:nvPr/>
        </p:nvSpPr>
        <p:spPr bwMode="auto">
          <a:xfrm>
            <a:off x="3424238" y="2171700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1" name="Line 36"/>
          <p:cNvSpPr>
            <a:spLocks noChangeShapeType="1"/>
          </p:cNvSpPr>
          <p:nvPr/>
        </p:nvSpPr>
        <p:spPr bwMode="auto">
          <a:xfrm>
            <a:off x="3457575" y="2176463"/>
            <a:ext cx="7429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2" name="Line 37"/>
          <p:cNvSpPr>
            <a:spLocks noChangeShapeType="1"/>
          </p:cNvSpPr>
          <p:nvPr/>
        </p:nvSpPr>
        <p:spPr bwMode="auto">
          <a:xfrm>
            <a:off x="6167438" y="2185988"/>
            <a:ext cx="700087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3" name="Line 40"/>
          <p:cNvSpPr>
            <a:spLocks noChangeShapeType="1"/>
          </p:cNvSpPr>
          <p:nvPr/>
        </p:nvSpPr>
        <p:spPr bwMode="auto">
          <a:xfrm>
            <a:off x="3600450" y="332898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4" name="Rectangle 41"/>
          <p:cNvSpPr>
            <a:spLocks noChangeArrowheads="1"/>
          </p:cNvSpPr>
          <p:nvPr/>
        </p:nvSpPr>
        <p:spPr bwMode="auto">
          <a:xfrm>
            <a:off x="3476625" y="4057650"/>
            <a:ext cx="2506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2-byte Tag Protocol Identifier</a:t>
            </a:r>
          </a:p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                       (value: 81-00) </a:t>
            </a:r>
          </a:p>
        </p:txBody>
      </p:sp>
      <p:sp>
        <p:nvSpPr>
          <p:cNvPr id="185355" name="Rectangle 42"/>
          <p:cNvSpPr>
            <a:spLocks noChangeArrowheads="1"/>
          </p:cNvSpPr>
          <p:nvPr/>
        </p:nvSpPr>
        <p:spPr bwMode="auto">
          <a:xfrm>
            <a:off x="3814763" y="5203825"/>
            <a:ext cx="3824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Tag Control Information (12 bit VLAN ID field, </a:t>
            </a:r>
          </a:p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                         3 bit priority field like IP TOS)</a:t>
            </a:r>
            <a:r>
              <a:rPr lang="en-US" altLang="ko-KR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185356" name="Line 43"/>
          <p:cNvSpPr>
            <a:spLocks noChangeShapeType="1"/>
          </p:cNvSpPr>
          <p:nvPr/>
        </p:nvSpPr>
        <p:spPr bwMode="auto">
          <a:xfrm>
            <a:off x="3963988" y="3419475"/>
            <a:ext cx="9525" cy="174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7" name="Line 44"/>
          <p:cNvSpPr>
            <a:spLocks noChangeShapeType="1"/>
          </p:cNvSpPr>
          <p:nvPr/>
        </p:nvSpPr>
        <p:spPr bwMode="auto">
          <a:xfrm>
            <a:off x="6562725" y="3319463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8" name="Line 47"/>
          <p:cNvSpPr>
            <a:spLocks noChangeShapeType="1"/>
          </p:cNvSpPr>
          <p:nvPr/>
        </p:nvSpPr>
        <p:spPr bwMode="auto">
          <a:xfrm flipH="1">
            <a:off x="6767513" y="3076575"/>
            <a:ext cx="14287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9" name="Rectangle 48"/>
          <p:cNvSpPr>
            <a:spLocks noChangeArrowheads="1"/>
          </p:cNvSpPr>
          <p:nvPr/>
        </p:nvSpPr>
        <p:spPr bwMode="auto">
          <a:xfrm>
            <a:off x="6105525" y="4175125"/>
            <a:ext cx="12382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Recomputed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CRC</a:t>
            </a:r>
            <a:r>
              <a:rPr lang="en-US" altLang="ko-KR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76817" name="Rectangle 27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i="0" dirty="0">
                <a:solidFill>
                  <a:srgbClr val="000099"/>
                </a:solidFill>
                <a:latin typeface="Gill Sans MT" charset="0"/>
                <a:cs typeface="+mn-cs"/>
              </a:rPr>
              <a:t>802.1Q VLAN frame format</a:t>
            </a:r>
          </a:p>
        </p:txBody>
      </p:sp>
      <p:sp>
        <p:nvSpPr>
          <p:cNvPr id="76818" name="Text Box 28"/>
          <p:cNvSpPr txBox="1">
            <a:spLocks noChangeArrowheads="1"/>
          </p:cNvSpPr>
          <p:nvPr/>
        </p:nvSpPr>
        <p:spPr bwMode="auto">
          <a:xfrm>
            <a:off x="7100888" y="1801813"/>
            <a:ext cx="15509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802.1 frame</a:t>
            </a:r>
          </a:p>
        </p:txBody>
      </p:sp>
      <p:sp>
        <p:nvSpPr>
          <p:cNvPr id="76819" name="Text Box 29"/>
          <p:cNvSpPr txBox="1">
            <a:spLocks noChangeArrowheads="1"/>
          </p:cNvSpPr>
          <p:nvPr/>
        </p:nvSpPr>
        <p:spPr bwMode="auto">
          <a:xfrm>
            <a:off x="7104063" y="2967038"/>
            <a:ext cx="1749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802.1Q frame</a:t>
            </a:r>
          </a:p>
        </p:txBody>
      </p:sp>
      <p:pic>
        <p:nvPicPr>
          <p:cNvPr id="18536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027113"/>
            <a:ext cx="5741987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64" name="Rectangle 1"/>
          <p:cNvSpPr>
            <a:spLocks noChangeArrowheads="1"/>
          </p:cNvSpPr>
          <p:nvPr/>
        </p:nvSpPr>
        <p:spPr bwMode="auto">
          <a:xfrm>
            <a:off x="965200" y="1709738"/>
            <a:ext cx="5140325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22" name="Straight Connector 3"/>
          <p:cNvCxnSpPr>
            <a:cxnSpLocks noChangeShapeType="1"/>
          </p:cNvCxnSpPr>
          <p:nvPr/>
        </p:nvCxnSpPr>
        <p:spPr bwMode="auto">
          <a:xfrm>
            <a:off x="1958975" y="170021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3" name="Straight Connector 32"/>
          <p:cNvCxnSpPr>
            <a:cxnSpLocks noChangeShapeType="1"/>
          </p:cNvCxnSpPr>
          <p:nvPr/>
        </p:nvCxnSpPr>
        <p:spPr bwMode="auto">
          <a:xfrm>
            <a:off x="2689225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4" name="Straight Connector 33"/>
          <p:cNvCxnSpPr>
            <a:cxnSpLocks noChangeShapeType="1"/>
          </p:cNvCxnSpPr>
          <p:nvPr/>
        </p:nvCxnSpPr>
        <p:spPr bwMode="auto">
          <a:xfrm>
            <a:off x="3417888" y="1708150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5" name="Straight Connector 34"/>
          <p:cNvCxnSpPr>
            <a:cxnSpLocks noChangeShapeType="1"/>
          </p:cNvCxnSpPr>
          <p:nvPr/>
        </p:nvCxnSpPr>
        <p:spPr bwMode="auto">
          <a:xfrm>
            <a:off x="3671888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6" name="Straight Connector 35"/>
          <p:cNvCxnSpPr>
            <a:cxnSpLocks noChangeShapeType="1"/>
          </p:cNvCxnSpPr>
          <p:nvPr/>
        </p:nvCxnSpPr>
        <p:spPr bwMode="auto">
          <a:xfrm>
            <a:off x="5638800" y="1689100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0" name="TextBox 5"/>
          <p:cNvSpPr txBox="1">
            <a:spLocks noChangeArrowheads="1"/>
          </p:cNvSpPr>
          <p:nvPr/>
        </p:nvSpPr>
        <p:spPr bwMode="auto">
          <a:xfrm>
            <a:off x="1937401" y="1722438"/>
            <a:ext cx="770225" cy="40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dest.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1" name="TextBox 37"/>
          <p:cNvSpPr txBox="1">
            <a:spLocks noChangeArrowheads="1"/>
          </p:cNvSpPr>
          <p:nvPr/>
        </p:nvSpPr>
        <p:spPr bwMode="auto">
          <a:xfrm>
            <a:off x="2697163" y="1719263"/>
            <a:ext cx="730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source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2" name="TextBox 38"/>
          <p:cNvSpPr txBox="1">
            <a:spLocks noChangeArrowheads="1"/>
          </p:cNvSpPr>
          <p:nvPr/>
        </p:nvSpPr>
        <p:spPr bwMode="auto">
          <a:xfrm>
            <a:off x="4041775" y="1790700"/>
            <a:ext cx="1190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73" name="TextBox 39"/>
          <p:cNvSpPr txBox="1">
            <a:spLocks noChangeArrowheads="1"/>
          </p:cNvSpPr>
          <p:nvPr/>
        </p:nvSpPr>
        <p:spPr bwMode="auto">
          <a:xfrm>
            <a:off x="5611813" y="1809750"/>
            <a:ext cx="5159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74" name="TextBox 40"/>
          <p:cNvSpPr txBox="1">
            <a:spLocks noChangeArrowheads="1"/>
          </p:cNvSpPr>
          <p:nvPr/>
        </p:nvSpPr>
        <p:spPr bwMode="auto">
          <a:xfrm>
            <a:off x="1047750" y="1787525"/>
            <a:ext cx="8223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preamble</a:t>
            </a:r>
          </a:p>
        </p:txBody>
      </p:sp>
      <p:grpSp>
        <p:nvGrpSpPr>
          <p:cNvPr id="173087" name="Group 6"/>
          <p:cNvGrpSpPr>
            <a:grpSpLocks/>
          </p:cNvGrpSpPr>
          <p:nvPr/>
        </p:nvGrpSpPr>
        <p:grpSpPr bwMode="auto">
          <a:xfrm>
            <a:off x="992826" y="2949575"/>
            <a:ext cx="2448769" cy="436563"/>
            <a:chOff x="340454" y="5667110"/>
            <a:chExt cx="2448560" cy="435435"/>
          </a:xfrm>
          <a:solidFill>
            <a:srgbClr val="006633"/>
          </a:solidFill>
        </p:grpSpPr>
        <p:sp>
          <p:nvSpPr>
            <p:cNvPr id="173097" name="Rectangle 42"/>
            <p:cNvSpPr>
              <a:spLocks noChangeArrowheads="1"/>
            </p:cNvSpPr>
            <p:nvPr/>
          </p:nvSpPr>
          <p:spPr bwMode="auto">
            <a:xfrm>
              <a:off x="340454" y="5676543"/>
              <a:ext cx="2448560" cy="4064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76843" name="Straight Connector 43"/>
            <p:cNvCxnSpPr>
              <a:cxnSpLocks noChangeShapeType="1"/>
            </p:cNvCxnSpPr>
            <p:nvPr/>
          </p:nvCxnSpPr>
          <p:spPr bwMode="auto">
            <a:xfrm>
              <a:off x="1314457" y="5667110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4" name="Straight Connector 44"/>
            <p:cNvCxnSpPr>
              <a:cxnSpLocks noChangeShapeType="1"/>
            </p:cNvCxnSpPr>
            <p:nvPr/>
          </p:nvCxnSpPr>
          <p:spPr bwMode="auto">
            <a:xfrm>
              <a:off x="2044645" y="5670277"/>
              <a:ext cx="0" cy="42910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5" name="Straight Connector 45"/>
            <p:cNvCxnSpPr>
              <a:cxnSpLocks noChangeShapeType="1"/>
            </p:cNvCxnSpPr>
            <p:nvPr/>
          </p:nvCxnSpPr>
          <p:spPr bwMode="auto">
            <a:xfrm>
              <a:off x="2773245" y="5675027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3101" name="TextBox 48"/>
            <p:cNvSpPr txBox="1">
              <a:spLocks noChangeArrowheads="1"/>
            </p:cNvSpPr>
            <p:nvPr/>
          </p:nvSpPr>
          <p:spPr bwMode="auto">
            <a:xfrm>
              <a:off x="1292617" y="5688880"/>
              <a:ext cx="770159" cy="404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2" name="TextBox 49"/>
            <p:cNvSpPr txBox="1">
              <a:spLocks noChangeArrowheads="1"/>
            </p:cNvSpPr>
            <p:nvPr/>
          </p:nvSpPr>
          <p:spPr bwMode="auto">
            <a:xfrm>
              <a:off x="2053082" y="5685251"/>
              <a:ext cx="729687" cy="400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3" name="TextBox 52"/>
            <p:cNvSpPr txBox="1">
              <a:spLocks noChangeArrowheads="1"/>
            </p:cNvSpPr>
            <p:nvPr/>
          </p:nvSpPr>
          <p:spPr bwMode="auto">
            <a:xfrm>
              <a:off x="402711" y="5754221"/>
              <a:ext cx="822661" cy="246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</p:grpSp>
      <p:sp>
        <p:nvSpPr>
          <p:cNvPr id="185376" name="Rectangle 56"/>
          <p:cNvSpPr>
            <a:spLocks noChangeArrowheads="1"/>
          </p:cNvSpPr>
          <p:nvPr/>
        </p:nvSpPr>
        <p:spPr bwMode="auto">
          <a:xfrm>
            <a:off x="4187825" y="2959100"/>
            <a:ext cx="265906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34" name="Straight Connector 60"/>
          <p:cNvCxnSpPr>
            <a:cxnSpLocks noChangeShapeType="1"/>
          </p:cNvCxnSpPr>
          <p:nvPr/>
        </p:nvCxnSpPr>
        <p:spPr bwMode="auto">
          <a:xfrm>
            <a:off x="4411663" y="2954338"/>
            <a:ext cx="0" cy="4270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35" name="Straight Connector 61"/>
          <p:cNvCxnSpPr>
            <a:cxnSpLocks noChangeShapeType="1"/>
          </p:cNvCxnSpPr>
          <p:nvPr/>
        </p:nvCxnSpPr>
        <p:spPr bwMode="auto">
          <a:xfrm>
            <a:off x="6378575" y="293846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9" name="TextBox 64"/>
          <p:cNvSpPr txBox="1">
            <a:spLocks noChangeArrowheads="1"/>
          </p:cNvSpPr>
          <p:nvPr/>
        </p:nvSpPr>
        <p:spPr bwMode="auto">
          <a:xfrm>
            <a:off x="4783138" y="3040063"/>
            <a:ext cx="11890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80" name="TextBox 65"/>
          <p:cNvSpPr txBox="1">
            <a:spLocks noChangeArrowheads="1"/>
          </p:cNvSpPr>
          <p:nvPr/>
        </p:nvSpPr>
        <p:spPr bwMode="auto">
          <a:xfrm>
            <a:off x="6351588" y="3059113"/>
            <a:ext cx="5159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81" name="Text Box 9"/>
          <p:cNvSpPr txBox="1">
            <a:spLocks noChangeArrowheads="1"/>
          </p:cNvSpPr>
          <p:nvPr/>
        </p:nvSpPr>
        <p:spPr bwMode="auto">
          <a:xfrm>
            <a:off x="4095750" y="2659063"/>
            <a:ext cx="474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185382" name="Line 10"/>
          <p:cNvSpPr>
            <a:spLocks noChangeShapeType="1"/>
          </p:cNvSpPr>
          <p:nvPr/>
        </p:nvSpPr>
        <p:spPr bwMode="auto">
          <a:xfrm>
            <a:off x="4300538" y="288766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83" name="Rectangle 67"/>
          <p:cNvSpPr>
            <a:spLocks noChangeArrowheads="1"/>
          </p:cNvSpPr>
          <p:nvPr/>
        </p:nvSpPr>
        <p:spPr bwMode="auto">
          <a:xfrm>
            <a:off x="3429000" y="2963863"/>
            <a:ext cx="73501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41" name="Straight Connector 68"/>
          <p:cNvCxnSpPr>
            <a:cxnSpLocks noChangeShapeType="1"/>
          </p:cNvCxnSpPr>
          <p:nvPr/>
        </p:nvCxnSpPr>
        <p:spPr bwMode="auto">
          <a:xfrm>
            <a:off x="3797300" y="2962275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5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Gill Sans MT" charset="0"/>
                <a:cs typeface="+mn-cs"/>
              </a:rPr>
              <a:t>LANs</a:t>
            </a:r>
            <a:endParaRPr lang="en-US" dirty="0">
              <a:solidFill>
                <a:srgbClr val="00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6.6 data center networking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115888"/>
            <a:ext cx="7772400" cy="9366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Data center networks 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5950" y="1320800"/>
            <a:ext cx="8274050" cy="8350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10’s to 100’s of thousands of hosts, often closely coupled, in close proximity:</a:t>
            </a: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e</a:t>
            </a:r>
            <a:r>
              <a:rPr lang="en-US" dirty="0" smtClean="0">
                <a:latin typeface="Gill Sans MT" charset="0"/>
                <a:cs typeface="+mn-cs"/>
              </a:rPr>
              <a:t>-business (e.g. Amazon)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  <a:cs typeface="+mn-cs"/>
              </a:rPr>
              <a:t>content-servers (e.g., YouTube, Akamai, Apple, Microsoft)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  <a:cs typeface="+mn-cs"/>
              </a:rPr>
              <a:t>search engines, data mining (e.g., Google)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20275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"/>
          <p:cNvSpPr txBox="1">
            <a:spLocks noChangeArrowheads="1"/>
          </p:cNvSpPr>
          <p:nvPr/>
        </p:nvSpPr>
        <p:spPr bwMode="auto">
          <a:xfrm>
            <a:off x="684213" y="3411538"/>
            <a:ext cx="4678362" cy="177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SzPct val="100000"/>
              <a:buFont typeface="Wingdings" charset="2"/>
              <a:buChar char="§"/>
              <a:defRPr/>
            </a:pPr>
            <a:r>
              <a:rPr lang="en-US" i="0" dirty="0">
                <a:latin typeface="Gill Sans MT" charset="0"/>
                <a:cs typeface="+mn-cs"/>
              </a:rPr>
              <a:t>c</a:t>
            </a:r>
            <a:r>
              <a:rPr lang="en-US" i="0" dirty="0" smtClean="0">
                <a:latin typeface="Gill Sans MT" charset="0"/>
                <a:cs typeface="+mn-cs"/>
              </a:rPr>
              <a:t>hallenges:</a:t>
            </a:r>
          </a:p>
          <a:p>
            <a:pPr lvl="1">
              <a:defRPr/>
            </a:pPr>
            <a:r>
              <a:rPr lang="en-US" i="0" dirty="0">
                <a:latin typeface="Gill Sans MT" charset="0"/>
                <a:cs typeface="+mn-cs"/>
              </a:rPr>
              <a:t>m</a:t>
            </a:r>
            <a:r>
              <a:rPr lang="en-US" i="0" dirty="0" smtClean="0">
                <a:latin typeface="Gill Sans MT" charset="0"/>
                <a:cs typeface="+mn-cs"/>
              </a:rPr>
              <a:t>ultiple applications, each serving massive numbers of clients </a:t>
            </a:r>
          </a:p>
          <a:p>
            <a:pPr lvl="1">
              <a:defRPr/>
            </a:pPr>
            <a:r>
              <a:rPr lang="en-US" i="0" dirty="0">
                <a:latin typeface="Gill Sans MT" charset="0"/>
                <a:cs typeface="+mn-cs"/>
              </a:rPr>
              <a:t>m</a:t>
            </a:r>
            <a:r>
              <a:rPr lang="en-US" i="0" dirty="0" smtClean="0">
                <a:latin typeface="Gill Sans MT" charset="0"/>
                <a:cs typeface="+mn-cs"/>
              </a:rPr>
              <a:t>anaging/balancing load, avoiding processing, networking, data bottlenecks  </a:t>
            </a:r>
          </a:p>
        </p:txBody>
      </p:sp>
      <p:pic>
        <p:nvPicPr>
          <p:cNvPr id="202759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3451225"/>
            <a:ext cx="3527425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60" name="TextBox 3"/>
          <p:cNvSpPr txBox="1">
            <a:spLocks noChangeArrowheads="1"/>
          </p:cNvSpPr>
          <p:nvPr/>
        </p:nvSpPr>
        <p:spPr bwMode="auto">
          <a:xfrm>
            <a:off x="5265738" y="5951538"/>
            <a:ext cx="2828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i="0" dirty="0">
                <a:latin typeface="Arial" charset="0"/>
                <a:cs typeface="Arial" charset="0"/>
              </a:rPr>
              <a:t>Inside a 40-ft Microsoft container, </a:t>
            </a:r>
          </a:p>
          <a:p>
            <a:r>
              <a:rPr lang="en-US" sz="1400" i="0" dirty="0">
                <a:latin typeface="Arial" charset="0"/>
                <a:cs typeface="Arial" charset="0"/>
              </a:rPr>
              <a:t>Chicago data center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Straight Connector 507"/>
          <p:cNvCxnSpPr>
            <a:stCxn id="53" idx="3"/>
            <a:endCxn id="71" idx="1"/>
          </p:cNvCxnSpPr>
          <p:nvPr/>
        </p:nvCxnSpPr>
        <p:spPr>
          <a:xfrm flipH="1">
            <a:off x="1606550" y="4151313"/>
            <a:ext cx="893763" cy="392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2638425" y="40179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flipH="1">
            <a:off x="4868863" y="4121150"/>
            <a:ext cx="415925" cy="538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597525" y="40052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07" name="Group 187"/>
          <p:cNvGrpSpPr>
            <a:grpSpLocks/>
          </p:cNvGrpSpPr>
          <p:nvPr/>
        </p:nvGrpSpPr>
        <p:grpSpPr bwMode="auto">
          <a:xfrm>
            <a:off x="2105025" y="3932238"/>
            <a:ext cx="1052513" cy="355600"/>
            <a:chOff x="4410" y="1365"/>
            <a:chExt cx="663" cy="224"/>
          </a:xfrm>
        </p:grpSpPr>
        <p:sp>
          <p:nvSpPr>
            <p:cNvPr id="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08" name="Group 187"/>
          <p:cNvGrpSpPr>
            <a:grpSpLocks/>
          </p:cNvGrpSpPr>
          <p:nvPr/>
        </p:nvGrpSpPr>
        <p:grpSpPr bwMode="auto">
          <a:xfrm>
            <a:off x="4924425" y="3932238"/>
            <a:ext cx="1052513" cy="355600"/>
            <a:chOff x="4410" y="1365"/>
            <a:chExt cx="663" cy="224"/>
          </a:xfrm>
        </p:grpSpPr>
        <p:sp>
          <p:nvSpPr>
            <p:cNvPr id="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98" name="Straight Connector 497"/>
          <p:cNvCxnSpPr>
            <a:stCxn id="55" idx="0"/>
          </p:cNvCxnSpPr>
          <p:nvPr/>
        </p:nvCxnSpPr>
        <p:spPr>
          <a:xfrm flipH="1" flipV="1">
            <a:off x="1724025" y="3779838"/>
            <a:ext cx="484188" cy="327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H="1">
            <a:off x="5915025" y="3856038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H="1">
            <a:off x="5534025" y="35639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flipH="1">
            <a:off x="2714625" y="35512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/>
          <p:cNvSpPr txBox="1"/>
          <p:nvPr/>
        </p:nvSpPr>
        <p:spPr>
          <a:xfrm>
            <a:off x="6908800" y="5600700"/>
            <a:ext cx="10652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Server racks</a:t>
            </a:r>
          </a:p>
        </p:txBody>
      </p:sp>
      <p:sp>
        <p:nvSpPr>
          <p:cNvPr id="555" name="TextBox 554"/>
          <p:cNvSpPr txBox="1"/>
          <p:nvPr/>
        </p:nvSpPr>
        <p:spPr>
          <a:xfrm>
            <a:off x="6894513" y="5143500"/>
            <a:ext cx="11430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TOR switches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6985000" y="4008438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Tier-1 switches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6892925" y="4654550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Tier-2 switches</a:t>
            </a:r>
          </a:p>
        </p:txBody>
      </p:sp>
      <p:grpSp>
        <p:nvGrpSpPr>
          <p:cNvPr id="204818" name="Group 1287"/>
          <p:cNvGrpSpPr>
            <a:grpSpLocks/>
          </p:cNvGrpSpPr>
          <p:nvPr/>
        </p:nvGrpSpPr>
        <p:grpSpPr bwMode="auto">
          <a:xfrm>
            <a:off x="6359525" y="3449638"/>
            <a:ext cx="381000" cy="609600"/>
            <a:chOff x="4140" y="429"/>
            <a:chExt cx="1425" cy="2396"/>
          </a:xfrm>
        </p:grpSpPr>
        <p:sp>
          <p:nvSpPr>
            <p:cNvPr id="434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40 w 354"/>
                <a:gd name="T1" fmla="*/ 0 h 2742"/>
                <a:gd name="T2" fmla="*/ 226 w 354"/>
                <a:gd name="T3" fmla="*/ 236 h 2742"/>
                <a:gd name="T4" fmla="*/ 221 w 354"/>
                <a:gd name="T5" fmla="*/ 1824 h 2742"/>
                <a:gd name="T6" fmla="*/ 0 w 354"/>
                <a:gd name="T7" fmla="*/ 1906 h 2742"/>
                <a:gd name="T8" fmla="*/ 4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5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6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5 w 211"/>
                <a:gd name="T1" fmla="*/ 0 h 2537"/>
                <a:gd name="T2" fmla="*/ 135 w 211"/>
                <a:gd name="T3" fmla="*/ 152 h 2537"/>
                <a:gd name="T4" fmla="*/ 5 w 211"/>
                <a:gd name="T5" fmla="*/ 1738 h 2537"/>
                <a:gd name="T6" fmla="*/ 5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9 h 226"/>
                <a:gd name="T4" fmla="*/ 209 w 328"/>
                <a:gd name="T5" fmla="*/ 158 h 226"/>
                <a:gd name="T6" fmla="*/ 0 w 328"/>
                <a:gd name="T7" fmla="*/ 7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8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4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64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0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6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62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3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2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3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9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0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1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5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8 h 226"/>
                <a:gd name="T4" fmla="*/ 209 w 328"/>
                <a:gd name="T5" fmla="*/ 156 h 226"/>
                <a:gd name="T6" fmla="*/ 0 w 328"/>
                <a:gd name="T7" fmla="*/ 6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11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8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9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7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8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87 w 296"/>
                <a:gd name="T3" fmla="*/ 100 h 256"/>
                <a:gd name="T4" fmla="*/ 190 w 296"/>
                <a:gd name="T5" fmla="*/ 177 h 256"/>
                <a:gd name="T6" fmla="*/ 0 w 296"/>
                <a:gd name="T7" fmla="*/ 6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9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96 w 304"/>
                <a:gd name="T3" fmla="*/ 114 h 288"/>
                <a:gd name="T4" fmla="*/ 183 w 304"/>
                <a:gd name="T5" fmla="*/ 200 h 288"/>
                <a:gd name="T6" fmla="*/ 5 w 304"/>
                <a:gd name="T7" fmla="*/ 86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0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1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73 h 240"/>
                <a:gd name="T2" fmla="*/ 2 w 306"/>
                <a:gd name="T3" fmla="*/ 167 h 240"/>
                <a:gd name="T4" fmla="*/ 196 w 306"/>
                <a:gd name="T5" fmla="*/ 77 h 240"/>
                <a:gd name="T6" fmla="*/ 192 w 306"/>
                <a:gd name="T7" fmla="*/ 0 h 240"/>
                <a:gd name="T8" fmla="*/ 0 w 306"/>
                <a:gd name="T9" fmla="*/ 7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2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3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4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5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 dirty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56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7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6" name="TextBox 465"/>
          <p:cNvSpPr txBox="1"/>
          <p:nvPr/>
        </p:nvSpPr>
        <p:spPr>
          <a:xfrm>
            <a:off x="6753225" y="3398838"/>
            <a:ext cx="15922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Load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balancer</a:t>
            </a:r>
          </a:p>
        </p:txBody>
      </p:sp>
      <p:grpSp>
        <p:nvGrpSpPr>
          <p:cNvPr id="204820" name="Group 1287"/>
          <p:cNvGrpSpPr>
            <a:grpSpLocks/>
          </p:cNvGrpSpPr>
          <p:nvPr/>
        </p:nvGrpSpPr>
        <p:grpSpPr bwMode="auto">
          <a:xfrm>
            <a:off x="1343025" y="3322638"/>
            <a:ext cx="381000" cy="609600"/>
            <a:chOff x="4140" y="429"/>
            <a:chExt cx="1425" cy="2396"/>
          </a:xfrm>
        </p:grpSpPr>
        <p:sp>
          <p:nvSpPr>
            <p:cNvPr id="468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40 w 354"/>
                <a:gd name="T1" fmla="*/ 0 h 2742"/>
                <a:gd name="T2" fmla="*/ 226 w 354"/>
                <a:gd name="T3" fmla="*/ 236 h 2742"/>
                <a:gd name="T4" fmla="*/ 221 w 354"/>
                <a:gd name="T5" fmla="*/ 1824 h 2742"/>
                <a:gd name="T6" fmla="*/ 0 w 354"/>
                <a:gd name="T7" fmla="*/ 1906 h 2742"/>
                <a:gd name="T8" fmla="*/ 4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9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0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5 w 211"/>
                <a:gd name="T1" fmla="*/ 0 h 2537"/>
                <a:gd name="T2" fmla="*/ 135 w 211"/>
                <a:gd name="T3" fmla="*/ 152 h 2537"/>
                <a:gd name="T4" fmla="*/ 5 w 211"/>
                <a:gd name="T5" fmla="*/ 1738 h 2537"/>
                <a:gd name="T6" fmla="*/ 5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1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9 h 226"/>
                <a:gd name="T4" fmla="*/ 209 w 328"/>
                <a:gd name="T5" fmla="*/ 158 h 226"/>
                <a:gd name="T6" fmla="*/ 0 w 328"/>
                <a:gd name="T7" fmla="*/ 7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2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2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02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3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4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4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00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6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7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7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7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9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8 h 226"/>
                <a:gd name="T4" fmla="*/ 209 w 328"/>
                <a:gd name="T5" fmla="*/ 156 h 226"/>
                <a:gd name="T6" fmla="*/ 0 w 328"/>
                <a:gd name="T7" fmla="*/ 6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9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2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3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81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2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87 w 296"/>
                <a:gd name="T3" fmla="*/ 100 h 256"/>
                <a:gd name="T4" fmla="*/ 190 w 296"/>
                <a:gd name="T5" fmla="*/ 177 h 256"/>
                <a:gd name="T6" fmla="*/ 0 w 296"/>
                <a:gd name="T7" fmla="*/ 6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3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96 w 304"/>
                <a:gd name="T3" fmla="*/ 114 h 288"/>
                <a:gd name="T4" fmla="*/ 183 w 304"/>
                <a:gd name="T5" fmla="*/ 200 h 288"/>
                <a:gd name="T6" fmla="*/ 5 w 304"/>
                <a:gd name="T7" fmla="*/ 86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4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5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73 h 240"/>
                <a:gd name="T2" fmla="*/ 2 w 306"/>
                <a:gd name="T3" fmla="*/ 167 h 240"/>
                <a:gd name="T4" fmla="*/ 196 w 306"/>
                <a:gd name="T5" fmla="*/ 77 h 240"/>
                <a:gd name="T6" fmla="*/ 192 w 306"/>
                <a:gd name="T7" fmla="*/ 0 h 240"/>
                <a:gd name="T8" fmla="*/ 0 w 306"/>
                <a:gd name="T9" fmla="*/ 7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6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7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8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9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 dirty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90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1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4" name="TextBox 503"/>
          <p:cNvSpPr txBox="1"/>
          <p:nvPr/>
        </p:nvSpPr>
        <p:spPr>
          <a:xfrm>
            <a:off x="379413" y="3336925"/>
            <a:ext cx="98107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Load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balancer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835025" y="4676775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2"/>
          </p:cNvCxnSpPr>
          <p:nvPr/>
        </p:nvCxnSpPr>
        <p:spPr>
          <a:xfrm flipH="1">
            <a:off x="1139825" y="4891088"/>
            <a:ext cx="201613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457325" y="4691063"/>
            <a:ext cx="57150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775" idx="0"/>
          </p:cNvCxnSpPr>
          <p:nvPr/>
        </p:nvCxnSpPr>
        <p:spPr>
          <a:xfrm>
            <a:off x="1597025" y="4714875"/>
            <a:ext cx="27463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26" name="Group 505"/>
          <p:cNvGrpSpPr>
            <a:grpSpLocks/>
          </p:cNvGrpSpPr>
          <p:nvPr/>
        </p:nvGrpSpPr>
        <p:grpSpPr bwMode="auto">
          <a:xfrm>
            <a:off x="569913" y="5172075"/>
            <a:ext cx="331787" cy="1030288"/>
            <a:chOff x="6240352" y="2055335"/>
            <a:chExt cx="771307" cy="1017716"/>
          </a:xfrm>
        </p:grpSpPr>
        <p:grpSp>
          <p:nvGrpSpPr>
            <p:cNvPr id="205797" name="Group 50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534" name="Rectangle 533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35" name="Straight Connector 534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Rectangle 535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37" name="Straight Connector 536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Rectangle 539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43" name="Straight Connector 542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737" name="Group 54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8" name="Straight Connector 577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38" name="Group 54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6" name="Straight Connector 575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39" name="Group 5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4" name="Straight Connector 573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Straight Connector 574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0" name="Group 5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2" name="Straight Connector 571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1" name="Group 5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0" name="Straight Connector 569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2" name="Group 5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3" name="Group 55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6" name="Straight Connector 565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4" name="Group 55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4" name="Straight Connector 563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5" name="Group 55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2" name="Straight Connector 561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6" name="Group 55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0" name="Straight Connector 559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798" name="Group 50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799" name="Group 50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52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0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3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11" name="Straight Connector 510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7" name="Group 638"/>
          <p:cNvGrpSpPr>
            <a:grpSpLocks/>
          </p:cNvGrpSpPr>
          <p:nvPr/>
        </p:nvGrpSpPr>
        <p:grpSpPr bwMode="auto">
          <a:xfrm>
            <a:off x="955675" y="5172075"/>
            <a:ext cx="331788" cy="1030288"/>
            <a:chOff x="6240352" y="2055335"/>
            <a:chExt cx="771307" cy="1017716"/>
          </a:xfrm>
        </p:grpSpPr>
        <p:grpSp>
          <p:nvGrpSpPr>
            <p:cNvPr id="205739" name="Group 63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661" name="Rectangle 660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3" name="Rectangle 66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4" name="Straight Connector 663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" name="Rectangle 664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7" name="Straight Connector 666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767" name="Group 66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6" name="Straight Connector 695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Connector 696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68" name="Group 66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4" name="Straight Connector 693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69" name="Group 66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2" name="Straight Connector 691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0" name="Group 67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0" name="Straight Connector 689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Connector 690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1" name="Group 67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8" name="Straight Connector 687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Connector 688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2" name="Group 67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6" name="Straight Connector 685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3" name="Group 67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4" name="Straight Connector 683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4" name="Group 67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2" name="Straight Connector 681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Straight Connector 682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5" name="Group 67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6" name="Group 67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78" name="Straight Connector 677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740" name="Group 64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741" name="Group 64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65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643" name="Straight Connector 64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8" name="Group 697"/>
          <p:cNvGrpSpPr>
            <a:grpSpLocks/>
          </p:cNvGrpSpPr>
          <p:nvPr/>
        </p:nvGrpSpPr>
        <p:grpSpPr bwMode="auto">
          <a:xfrm>
            <a:off x="1331913" y="5172075"/>
            <a:ext cx="331787" cy="1030288"/>
            <a:chOff x="6240352" y="2055335"/>
            <a:chExt cx="771307" cy="1017716"/>
          </a:xfrm>
        </p:grpSpPr>
        <p:grpSp>
          <p:nvGrpSpPr>
            <p:cNvPr id="205681" name="Group 69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20" name="Rectangle 71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1" name="Straight Connector 72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 72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3" name="Straight Connector 72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" name="Rectangle 72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6" name="Straight Connector 72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709" name="Group 72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5" name="Straight Connector 75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6" name="Straight Connector 75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0" name="Group 72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3" name="Straight Connector 75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4" name="Straight Connector 75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1" name="Group 72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1" name="Straight Connector 75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2" name="Group 72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9" name="Straight Connector 74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3" name="Group 73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7" name="Straight Connector 74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Connector 74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4" name="Group 73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5" name="Straight Connector 74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5" name="Group 73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3" name="Straight Connector 74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6" name="Group 73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1" name="Straight Connector 74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Straight Connector 74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7" name="Group 73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9" name="Straight Connector 738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Straight Connector 73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8" name="Group 73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7" name="Straight Connector 73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682" name="Group 69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683" name="Group 70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1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02" name="Straight Connector 70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9" name="Group 756"/>
          <p:cNvGrpSpPr>
            <a:grpSpLocks/>
          </p:cNvGrpSpPr>
          <p:nvPr/>
        </p:nvGrpSpPr>
        <p:grpSpPr bwMode="auto">
          <a:xfrm>
            <a:off x="1708150" y="5172075"/>
            <a:ext cx="331788" cy="1030288"/>
            <a:chOff x="6240352" y="2055335"/>
            <a:chExt cx="771307" cy="1017716"/>
          </a:xfrm>
        </p:grpSpPr>
        <p:grpSp>
          <p:nvGrpSpPr>
            <p:cNvPr id="205623" name="Group 75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79" name="Rectangle 778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0" name="Straight Connector 779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1" name="Rectangle 780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2" name="Straight Connector 781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5" name="Straight Connector 784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651" name="Group 78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4" name="Straight Connector 813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Straight Connector 814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2" name="Group 78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2" name="Straight Connector 811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Straight Connector 812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3" name="Group 78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0" name="Straight Connector 809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1" name="Straight Connector 810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4" name="Group 78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8" name="Straight Connector 807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9" name="Straight Connector 808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5" name="Group 78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6" name="Straight Connector 805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7" name="Straight Connector 806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6" name="Group 79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4" name="Straight Connector 803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Straight Connector 804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7" name="Group 79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2" name="Straight Connector 801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3" name="Straight Connector 802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8" name="Group 79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0" name="Straight Connector 799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1" name="Straight Connector 800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9" name="Group 79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8" name="Straight Connector 797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9" name="Straight Connector 798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60" name="Group 79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6" name="Straight Connector 795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7" name="Straight Connector 796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624" name="Group 75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625" name="Group 75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7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61" name="Straight Connector 760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18" name="Straight Connector 817"/>
          <p:cNvCxnSpPr/>
          <p:nvPr/>
        </p:nvCxnSpPr>
        <p:spPr>
          <a:xfrm flipH="1">
            <a:off x="2398713" y="4676775"/>
            <a:ext cx="357187" cy="49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/>
          <p:cNvCxnSpPr>
            <a:stCxn id="1058" idx="2"/>
          </p:cNvCxnSpPr>
          <p:nvPr/>
        </p:nvCxnSpPr>
        <p:spPr>
          <a:xfrm flipH="1">
            <a:off x="2703513" y="4892675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>
            <a:off x="3021013" y="4692650"/>
            <a:ext cx="57150" cy="490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>
            <a:endCxn id="843" idx="0"/>
          </p:cNvCxnSpPr>
          <p:nvPr/>
        </p:nvCxnSpPr>
        <p:spPr>
          <a:xfrm>
            <a:off x="3160713" y="4716463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34" name="Group 821"/>
          <p:cNvGrpSpPr>
            <a:grpSpLocks/>
          </p:cNvGrpSpPr>
          <p:nvPr/>
        </p:nvGrpSpPr>
        <p:grpSpPr bwMode="auto">
          <a:xfrm>
            <a:off x="2133600" y="5173663"/>
            <a:ext cx="331788" cy="1030287"/>
            <a:chOff x="6240352" y="2055335"/>
            <a:chExt cx="771307" cy="1017716"/>
          </a:xfrm>
        </p:grpSpPr>
        <p:grpSp>
          <p:nvGrpSpPr>
            <p:cNvPr id="205565" name="Group 99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21" name="Rectangle 1020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2" name="Straight Connector 1021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3" name="Rectangle 102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4" name="Straight Connector 1023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5" name="Rectangle 1024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26" name="Rectangle 1025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7" name="Straight Connector 1026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593" name="Group 102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6" name="Straight Connector 1055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4" name="Group 102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4" name="Straight Connector 1053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Straight Connector 1054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5" name="Group 102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2" name="Straight Connector 1051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6" name="Group 103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0" name="Straight Connector 1049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7" name="Group 103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8" name="Straight Connector 1047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9" name="Straight Connector 1048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8" name="Group 103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6" name="Straight Connector 1045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Straight Connector 1046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9" name="Group 103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4" name="Straight Connector 1043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5" name="Straight Connector 1044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0" name="Group 103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2" name="Straight Connector 1041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1" name="Group 103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0" name="Straight Connector 1039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1" name="Straight Connector 1040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2" name="Group 103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38" name="Straight Connector 1037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Straight Connector 1038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566" name="Group 100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567" name="Group 100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1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8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03" name="Straight Connector 100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Straight Connector 1006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Straight Connector 1007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5" name="Group 822"/>
          <p:cNvGrpSpPr>
            <a:grpSpLocks/>
          </p:cNvGrpSpPr>
          <p:nvPr/>
        </p:nvGrpSpPr>
        <p:grpSpPr bwMode="auto">
          <a:xfrm>
            <a:off x="2519363" y="5173663"/>
            <a:ext cx="331787" cy="1030287"/>
            <a:chOff x="6240352" y="2055335"/>
            <a:chExt cx="771307" cy="1017716"/>
          </a:xfrm>
        </p:grpSpPr>
        <p:grpSp>
          <p:nvGrpSpPr>
            <p:cNvPr id="205507" name="Group 941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63" name="Rectangle 962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4" name="Straight Connector 963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5" name="Rectangle 964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6" name="Straight Connector 965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Rectangle 966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8" name="Rectangle 967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9" name="Straight Connector 968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535" name="Group 969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8" name="Straight Connector 997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9" name="Straight Connector 998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6" name="Group 970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6" name="Straight Connector 995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7" name="Straight Connector 996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7" name="Group 971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4" name="Straight Connector 993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5" name="Straight Connector 994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8" name="Group 972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2" name="Straight Connector 991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Straight Connector 992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9" name="Group 973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0" name="Straight Connector 989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1" name="Straight Connector 990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0" name="Group 974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8" name="Straight Connector 987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Connector 988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1" name="Group 97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6" name="Straight Connector 985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7" name="Straight Connector 986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2" name="Group 97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4" name="Straight Connector 983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Straight Connector 984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3" name="Group 97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2" name="Straight Connector 981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3" name="Straight Connector 982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4" name="Group 97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0" name="Straight Connector 979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1" name="Straight Connector 980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508" name="Group 942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509" name="Group 943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58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59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0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2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45" name="Straight Connector 944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Connector 947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6" name="Group 823"/>
          <p:cNvGrpSpPr>
            <a:grpSpLocks/>
          </p:cNvGrpSpPr>
          <p:nvPr/>
        </p:nvGrpSpPr>
        <p:grpSpPr bwMode="auto">
          <a:xfrm>
            <a:off x="2895600" y="5173663"/>
            <a:ext cx="331788" cy="1030287"/>
            <a:chOff x="6240352" y="2055335"/>
            <a:chExt cx="771307" cy="1017716"/>
          </a:xfrm>
        </p:grpSpPr>
        <p:grpSp>
          <p:nvGrpSpPr>
            <p:cNvPr id="205449" name="Group 88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05" name="Rectangle 904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06" name="Straight Connector 905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7" name="Rectangle 906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08" name="Straight Connector 907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9" name="Rectangle 908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11" name="Straight Connector 910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477" name="Group 91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40" name="Straight Connector 939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78" name="Group 91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8" name="Straight Connector 937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79" name="Group 91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6" name="Straight Connector 935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0" name="Group 91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4" name="Straight Connector 933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1" name="Group 91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2" name="Straight Connector 931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Straight Connector 932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2" name="Group 91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0" name="Straight Connector 929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Connector 930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3" name="Group 91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8" name="Straight Connector 927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Straight Connector 928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4" name="Group 91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6" name="Straight Connector 925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Straight Connector 926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5" name="Group 91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4" name="Straight Connector 923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Straight Connector 924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6" name="Group 92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2" name="Straight Connector 921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450" name="Group 88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451" name="Group 88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0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87" name="Straight Connector 886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Connector 889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Connector 891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894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Connector 898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7" name="Group 824"/>
          <p:cNvGrpSpPr>
            <a:grpSpLocks/>
          </p:cNvGrpSpPr>
          <p:nvPr/>
        </p:nvGrpSpPr>
        <p:grpSpPr bwMode="auto">
          <a:xfrm>
            <a:off x="3271838" y="5173663"/>
            <a:ext cx="331787" cy="1030287"/>
            <a:chOff x="6240352" y="2055335"/>
            <a:chExt cx="771307" cy="1017716"/>
          </a:xfrm>
        </p:grpSpPr>
        <p:grpSp>
          <p:nvGrpSpPr>
            <p:cNvPr id="205391" name="Group 82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847" name="Rectangle 846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48" name="Straight Connector 847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" name="Rectangle 848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0" name="Straight Connector 849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" name="Rectangle 850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3" name="Straight Connector 852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419" name="Group 85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2" name="Straight Connector 881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0" name="Group 85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0" name="Straight Connector 879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1" name="Group 85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8" name="Straight Connector 877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2" name="Group 85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6" name="Straight Connector 875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3" name="Group 85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4" name="Straight Connector 873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4" name="Group 85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2" name="Straight Connector 871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5" name="Group 85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0" name="Straight Connector 869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6" name="Group 86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8" name="Straight Connector 867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7" name="Group 86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6" name="Straight Connector 865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8" name="Group 86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4" name="Straight Connector 863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392" name="Group 82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393" name="Group 82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84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29" name="Straight Connector 828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5" name="Straight Connector 1064"/>
          <p:cNvCxnSpPr/>
          <p:nvPr/>
        </p:nvCxnSpPr>
        <p:spPr>
          <a:xfrm flipH="1">
            <a:off x="3989388" y="4705350"/>
            <a:ext cx="357187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/>
          <p:cNvCxnSpPr>
            <a:stCxn id="1305" idx="2"/>
          </p:cNvCxnSpPr>
          <p:nvPr/>
        </p:nvCxnSpPr>
        <p:spPr>
          <a:xfrm flipH="1">
            <a:off x="4294188" y="4919663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/>
          <p:cNvCxnSpPr/>
          <p:nvPr/>
        </p:nvCxnSpPr>
        <p:spPr>
          <a:xfrm>
            <a:off x="4611688" y="4719638"/>
            <a:ext cx="58737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/>
          <p:cNvCxnSpPr>
            <a:endCxn id="1090" idx="0"/>
          </p:cNvCxnSpPr>
          <p:nvPr/>
        </p:nvCxnSpPr>
        <p:spPr>
          <a:xfrm>
            <a:off x="4751388" y="4743450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42" name="Group 1068"/>
          <p:cNvGrpSpPr>
            <a:grpSpLocks/>
          </p:cNvGrpSpPr>
          <p:nvPr/>
        </p:nvGrpSpPr>
        <p:grpSpPr bwMode="auto">
          <a:xfrm>
            <a:off x="3724275" y="5200650"/>
            <a:ext cx="331788" cy="1030288"/>
            <a:chOff x="6240352" y="2055335"/>
            <a:chExt cx="771307" cy="1017716"/>
          </a:xfrm>
        </p:grpSpPr>
        <p:grpSp>
          <p:nvGrpSpPr>
            <p:cNvPr id="205333" name="Group 124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68" name="Rectangle 1267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69" name="Straight Connector 1268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0" name="Rectangle 1269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71" name="Straight Connector 1270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2" name="Rectangle 1271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74" name="Straight Connector 1273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361" name="Group 127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3" name="Straight Connector 1302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4" name="Straight Connector 1303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2" name="Group 1275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1" name="Straight Connector 1300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3" name="Group 1276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9" name="Straight Connector 1298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4" name="Group 1277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7" name="Straight Connector 1296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5" name="Group 1278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5" name="Straight Connector 1294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6" name="Straight Connector 1295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6" name="Group 1279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3" name="Straight Connector 1292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7" name="Group 1280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1" name="Straight Connector 1290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8" name="Group 1281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9" name="Straight Connector 1288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9" name="Group 1282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7" name="Straight Connector 1286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Straight Connector 1287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70" name="Group 1283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5" name="Straight Connector 1284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Straight Connector 1285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334" name="Group 1247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335" name="Group 1248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63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4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5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6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7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250" name="Straight Connector 1249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2" name="Straight Connector 1251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3" name="Straight Connector 1252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4" name="Straight Connector 1253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Straight Connector 1254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Straight Connector 1255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7" name="Straight Connector 1256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8" name="Straight Connector 1257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0" name="Straight Connector 1259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1" name="Straight Connector 1260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3" name="Group 1069"/>
          <p:cNvGrpSpPr>
            <a:grpSpLocks/>
          </p:cNvGrpSpPr>
          <p:nvPr/>
        </p:nvGrpSpPr>
        <p:grpSpPr bwMode="auto">
          <a:xfrm>
            <a:off x="4110038" y="5200650"/>
            <a:ext cx="331787" cy="1030288"/>
            <a:chOff x="6240352" y="2055335"/>
            <a:chExt cx="771307" cy="1017716"/>
          </a:xfrm>
        </p:grpSpPr>
        <p:grpSp>
          <p:nvGrpSpPr>
            <p:cNvPr id="205275" name="Group 118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10" name="Rectangle 120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1" name="Straight Connector 121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2" name="Rectangle 121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3" name="Straight Connector 121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4" name="Rectangle 121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5" name="Rectangle 121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6" name="Straight Connector 121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303" name="Group 121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5" name="Straight Connector 124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6" name="Straight Connector 124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4" name="Group 121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3" name="Straight Connector 124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4" name="Straight Connector 124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5" name="Group 121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1" name="Straight Connector 124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2" name="Straight Connector 124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6" name="Group 121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9" name="Straight Connector 123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Straight Connector 123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7" name="Group 122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7" name="Straight Connector 123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8" name="Straight Connector 123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8" name="Group 122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5" name="Straight Connector 123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6" name="Straight Connector 123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9" name="Group 122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3" name="Straight Connector 123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0" name="Group 122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1" name="Straight Connector 123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Straight Connector 123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1" name="Group 122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9" name="Straight Connector 1228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0" name="Straight Connector 122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2" name="Group 122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7" name="Straight Connector 122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276" name="Group 118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277" name="Group 119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92" name="Straight Connector 119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4" name="Group 1070"/>
          <p:cNvGrpSpPr>
            <a:grpSpLocks/>
          </p:cNvGrpSpPr>
          <p:nvPr/>
        </p:nvGrpSpPr>
        <p:grpSpPr bwMode="auto">
          <a:xfrm>
            <a:off x="4486275" y="5200650"/>
            <a:ext cx="331788" cy="1030288"/>
            <a:chOff x="6240352" y="2055335"/>
            <a:chExt cx="771307" cy="1017716"/>
          </a:xfrm>
        </p:grpSpPr>
        <p:grpSp>
          <p:nvGrpSpPr>
            <p:cNvPr id="205217" name="Group 1130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152" name="Rectangle 1151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3" name="Straight Connector 1152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4" name="Rectangle 1153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5" name="Straight Connector 1154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6" name="Rectangle 1155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8" name="Straight Connector 1157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245" name="Group 1158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7" name="Straight Connector 1186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Straight Connector 1187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6" name="Group 1159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5" name="Straight Connector 1184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6" name="Straight Connector 1185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7" name="Group 1160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3" name="Straight Connector 1182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8" name="Group 1161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1" name="Straight Connector 1180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2" name="Straight Connector 1181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9" name="Group 1162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9" name="Straight Connector 1178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0" name="Straight Connector 1179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0" name="Group 1163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7" name="Straight Connector 1176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8" name="Straight Connector 1177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1" name="Group 1164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5" name="Straight Connector 1174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6" name="Straight Connector 1175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2" name="Group 1165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3" name="Straight Connector 1172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4" name="Straight Connector 1173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3" name="Group 1166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1" name="Straight Connector 1170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4" name="Group 1167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69" name="Straight Connector 1168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0" name="Straight Connector 1169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218" name="Group 1131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219" name="Group 1132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147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8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9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0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1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34" name="Straight Connector 1133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5" name="Group 1071"/>
          <p:cNvGrpSpPr>
            <a:grpSpLocks/>
          </p:cNvGrpSpPr>
          <p:nvPr/>
        </p:nvGrpSpPr>
        <p:grpSpPr bwMode="auto">
          <a:xfrm>
            <a:off x="4864100" y="5200650"/>
            <a:ext cx="330200" cy="1030288"/>
            <a:chOff x="6240352" y="2055335"/>
            <a:chExt cx="771307" cy="1017716"/>
          </a:xfrm>
        </p:grpSpPr>
        <p:grpSp>
          <p:nvGrpSpPr>
            <p:cNvPr id="205159" name="Group 1072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94" name="Rectangle 1093"/>
              <p:cNvSpPr/>
              <p:nvPr/>
            </p:nvSpPr>
            <p:spPr>
              <a:xfrm>
                <a:off x="6509942" y="3062521"/>
                <a:ext cx="446783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95" name="Straight Connector 1094"/>
              <p:cNvCxnSpPr/>
              <p:nvPr/>
            </p:nvCxnSpPr>
            <p:spPr>
              <a:xfrm flipV="1">
                <a:off x="6845779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6" name="Rectangle 1095"/>
              <p:cNvSpPr/>
              <p:nvPr/>
            </p:nvSpPr>
            <p:spPr>
              <a:xfrm>
                <a:off x="6476959" y="3071930"/>
                <a:ext cx="131936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97" name="Straight Connector 1096"/>
              <p:cNvCxnSpPr/>
              <p:nvPr/>
            </p:nvCxnSpPr>
            <p:spPr>
              <a:xfrm flipV="1">
                <a:off x="6395998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8" name="Rectangle 1097"/>
              <p:cNvSpPr/>
              <p:nvPr/>
            </p:nvSpPr>
            <p:spPr>
              <a:xfrm>
                <a:off x="6815793" y="3703885"/>
                <a:ext cx="131936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9" name="Rectangle 1098"/>
              <p:cNvSpPr/>
              <p:nvPr/>
            </p:nvSpPr>
            <p:spPr>
              <a:xfrm>
                <a:off x="6404995" y="3158176"/>
                <a:ext cx="44378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00" name="Straight Connector 1099"/>
              <p:cNvCxnSpPr/>
              <p:nvPr/>
            </p:nvCxnSpPr>
            <p:spPr>
              <a:xfrm flipV="1">
                <a:off x="6848778" y="3804246"/>
                <a:ext cx="110945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187" name="Group 1100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9" name="Straight Connector 1128"/>
                <p:cNvCxnSpPr/>
                <p:nvPr/>
              </p:nvCxnSpPr>
              <p:spPr>
                <a:xfrm flipV="1">
                  <a:off x="7027504" y="2846452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Straight Connector 1129"/>
                <p:cNvCxnSpPr/>
                <p:nvPr/>
              </p:nvCxnSpPr>
              <p:spPr>
                <a:xfrm flipV="1">
                  <a:off x="6580724" y="2938972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88" name="Group 1101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7" name="Straight Connector 1126"/>
                <p:cNvCxnSpPr/>
                <p:nvPr/>
              </p:nvCxnSpPr>
              <p:spPr>
                <a:xfrm flipV="1">
                  <a:off x="7027984" y="2846449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Straight Connector 1127"/>
                <p:cNvCxnSpPr/>
                <p:nvPr/>
              </p:nvCxnSpPr>
              <p:spPr>
                <a:xfrm flipV="1">
                  <a:off x="6581203" y="293896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89" name="Group 1102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5" name="Straight Connector 1124"/>
                <p:cNvCxnSpPr/>
                <p:nvPr/>
              </p:nvCxnSpPr>
              <p:spPr>
                <a:xfrm flipV="1">
                  <a:off x="7028464" y="2846446"/>
                  <a:ext cx="104950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Straight Connector 1125"/>
                <p:cNvCxnSpPr/>
                <p:nvPr/>
              </p:nvCxnSpPr>
              <p:spPr>
                <a:xfrm flipV="1">
                  <a:off x="6581683" y="2938966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0" name="Group 1103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3" name="Straight Connector 1122"/>
                <p:cNvCxnSpPr/>
                <p:nvPr/>
              </p:nvCxnSpPr>
              <p:spPr>
                <a:xfrm flipV="1">
                  <a:off x="7028943" y="2846445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Straight Connector 1123"/>
                <p:cNvCxnSpPr/>
                <p:nvPr/>
              </p:nvCxnSpPr>
              <p:spPr>
                <a:xfrm flipV="1">
                  <a:off x="6582163" y="2938964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1" name="Group 1104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1" name="Straight Connector 1120"/>
                <p:cNvCxnSpPr/>
                <p:nvPr/>
              </p:nvCxnSpPr>
              <p:spPr>
                <a:xfrm flipV="1">
                  <a:off x="7029423" y="2846442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/>
                <p:cNvCxnSpPr/>
                <p:nvPr/>
              </p:nvCxnSpPr>
              <p:spPr>
                <a:xfrm flipV="1">
                  <a:off x="6582643" y="2938961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2" name="Group 1105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9" name="Straight Connector 1118"/>
                <p:cNvCxnSpPr/>
                <p:nvPr/>
              </p:nvCxnSpPr>
              <p:spPr>
                <a:xfrm flipV="1">
                  <a:off x="7029905" y="2846440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Straight Connector 1119"/>
                <p:cNvCxnSpPr/>
                <p:nvPr/>
              </p:nvCxnSpPr>
              <p:spPr>
                <a:xfrm flipV="1">
                  <a:off x="6583124" y="293895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3" name="Group 1106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7" name="Straight Connector 1116"/>
                <p:cNvCxnSpPr/>
                <p:nvPr/>
              </p:nvCxnSpPr>
              <p:spPr>
                <a:xfrm flipV="1">
                  <a:off x="7027387" y="2846437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Straight Connector 1117"/>
                <p:cNvCxnSpPr/>
                <p:nvPr/>
              </p:nvCxnSpPr>
              <p:spPr>
                <a:xfrm flipV="1">
                  <a:off x="6580605" y="293895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4" name="Group 1107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5" name="Straight Connector 1114"/>
                <p:cNvCxnSpPr/>
                <p:nvPr/>
              </p:nvCxnSpPr>
              <p:spPr>
                <a:xfrm flipV="1">
                  <a:off x="7027867" y="2846434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6" name="Straight Connector 1115"/>
                <p:cNvCxnSpPr/>
                <p:nvPr/>
              </p:nvCxnSpPr>
              <p:spPr>
                <a:xfrm flipV="1">
                  <a:off x="6581084" y="2938953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5" name="Group 1108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3" name="Straight Connector 1112"/>
                <p:cNvCxnSpPr/>
                <p:nvPr/>
              </p:nvCxnSpPr>
              <p:spPr>
                <a:xfrm flipV="1">
                  <a:off x="7022349" y="2846432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Straight Connector 1113"/>
                <p:cNvCxnSpPr/>
                <p:nvPr/>
              </p:nvCxnSpPr>
              <p:spPr>
                <a:xfrm flipV="1">
                  <a:off x="6581564" y="2938951"/>
                  <a:ext cx="4467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6" name="Group 1109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1" name="Straight Connector 1110"/>
                <p:cNvCxnSpPr/>
                <p:nvPr/>
              </p:nvCxnSpPr>
              <p:spPr>
                <a:xfrm flipV="1">
                  <a:off x="7028826" y="2846429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2" name="Straight Connector 1111"/>
                <p:cNvCxnSpPr/>
                <p:nvPr/>
              </p:nvCxnSpPr>
              <p:spPr>
                <a:xfrm flipV="1">
                  <a:off x="6582044" y="293894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160" name="Group 1073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161" name="Group 1074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89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82" y="2996368"/>
                  <a:ext cx="548815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0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82" y="2921098"/>
                  <a:ext cx="674894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1" name="Freeform 190"/>
                <p:cNvSpPr>
                  <a:spLocks/>
                </p:cNvSpPr>
                <p:nvPr/>
              </p:nvSpPr>
              <p:spPr bwMode="auto">
                <a:xfrm>
                  <a:off x="5971613" y="2922667"/>
                  <a:ext cx="122370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2" name="Freeform 191"/>
                <p:cNvSpPr>
                  <a:spLocks/>
                </p:cNvSpPr>
                <p:nvPr/>
              </p:nvSpPr>
              <p:spPr bwMode="auto">
                <a:xfrm>
                  <a:off x="5500669" y="2936779"/>
                  <a:ext cx="522858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3" name="Freeform 192"/>
                <p:cNvSpPr>
                  <a:spLocks/>
                </p:cNvSpPr>
                <p:nvPr/>
              </p:nvSpPr>
              <p:spPr bwMode="auto">
                <a:xfrm>
                  <a:off x="5623041" y="2933643"/>
                  <a:ext cx="300364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76" name="Straight Connector 1075"/>
              <p:cNvCxnSpPr/>
              <p:nvPr/>
            </p:nvCxnSpPr>
            <p:spPr>
              <a:xfrm flipH="1">
                <a:off x="6996826" y="2124333"/>
                <a:ext cx="11126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Straight Connector 1076"/>
              <p:cNvCxnSpPr/>
              <p:nvPr/>
            </p:nvCxnSpPr>
            <p:spPr>
              <a:xfrm>
                <a:off x="6874457" y="230466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/>
              <p:cNvCxnSpPr/>
              <p:nvPr/>
            </p:nvCxnSpPr>
            <p:spPr>
              <a:xfrm>
                <a:off x="6870747" y="236896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/>
              <p:cNvCxnSpPr/>
              <p:nvPr/>
            </p:nvCxnSpPr>
            <p:spPr>
              <a:xfrm>
                <a:off x="6870747" y="244423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>
                <a:off x="6867040" y="2508525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/>
              <p:cNvCxnSpPr/>
              <p:nvPr/>
            </p:nvCxnSpPr>
            <p:spPr>
              <a:xfrm>
                <a:off x="6867040" y="256968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/>
              <p:cNvCxnSpPr/>
              <p:nvPr/>
            </p:nvCxnSpPr>
            <p:spPr>
              <a:xfrm>
                <a:off x="6863331" y="2638679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/>
              <p:cNvCxnSpPr/>
              <p:nvPr/>
            </p:nvCxnSpPr>
            <p:spPr>
              <a:xfrm>
                <a:off x="6859624" y="270610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/>
              <p:cNvCxnSpPr/>
              <p:nvPr/>
            </p:nvCxnSpPr>
            <p:spPr>
              <a:xfrm>
                <a:off x="6867040" y="277510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/>
              <p:cNvCxnSpPr/>
              <p:nvPr/>
            </p:nvCxnSpPr>
            <p:spPr>
              <a:xfrm>
                <a:off x="6870747" y="284253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/>
              <p:cNvCxnSpPr/>
              <p:nvPr/>
            </p:nvCxnSpPr>
            <p:spPr>
              <a:xfrm>
                <a:off x="6870747" y="291153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/>
              <p:cNvCxnSpPr/>
              <p:nvPr/>
            </p:nvCxnSpPr>
            <p:spPr>
              <a:xfrm>
                <a:off x="6874457" y="297582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/>
              <p:cNvCxnSpPr/>
              <p:nvPr/>
            </p:nvCxnSpPr>
            <p:spPr>
              <a:xfrm flipH="1">
                <a:off x="6878164" y="2132174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12" name="Straight Connector 1311"/>
          <p:cNvCxnSpPr/>
          <p:nvPr/>
        </p:nvCxnSpPr>
        <p:spPr>
          <a:xfrm flipH="1">
            <a:off x="5554663" y="4711700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/>
          <p:cNvCxnSpPr>
            <a:stCxn id="1552" idx="2"/>
          </p:cNvCxnSpPr>
          <p:nvPr/>
        </p:nvCxnSpPr>
        <p:spPr>
          <a:xfrm flipH="1">
            <a:off x="5859463" y="4927600"/>
            <a:ext cx="201612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Connector 1313"/>
          <p:cNvCxnSpPr/>
          <p:nvPr/>
        </p:nvCxnSpPr>
        <p:spPr>
          <a:xfrm>
            <a:off x="6176963" y="4725988"/>
            <a:ext cx="57150" cy="492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/>
          <p:cNvCxnSpPr>
            <a:endCxn id="1337" idx="0"/>
          </p:cNvCxnSpPr>
          <p:nvPr/>
        </p:nvCxnSpPr>
        <p:spPr>
          <a:xfrm>
            <a:off x="6316663" y="4749800"/>
            <a:ext cx="2730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50" name="Group 1315"/>
          <p:cNvGrpSpPr>
            <a:grpSpLocks/>
          </p:cNvGrpSpPr>
          <p:nvPr/>
        </p:nvGrpSpPr>
        <p:grpSpPr bwMode="auto">
          <a:xfrm>
            <a:off x="5289550" y="5207000"/>
            <a:ext cx="331788" cy="1031875"/>
            <a:chOff x="6240352" y="2055335"/>
            <a:chExt cx="771307" cy="1017716"/>
          </a:xfrm>
        </p:grpSpPr>
        <p:grpSp>
          <p:nvGrpSpPr>
            <p:cNvPr id="205101" name="Group 149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515" name="Rectangle 1514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16" name="Straight Connector 1515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7" name="Rectangle 1516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18" name="Straight Connector 1517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9" name="Rectangle 1518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21" name="Straight Connector 1520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129" name="Group 152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50" name="Straight Connector 1549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1" name="Straight Connector 1550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0" name="Group 152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8" name="Straight Connector 1547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9" name="Straight Connector 1548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1" name="Group 152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6" name="Straight Connector 1545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7" name="Straight Connector 1546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2" name="Group 152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4" name="Straight Connector 1543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5" name="Straight Connector 1544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3" name="Group 152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2" name="Straight Connector 1541"/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3" name="Straight Connector 1542"/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4" name="Group 152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0" name="Straight Connector 1539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1" name="Straight Connector 1540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5" name="Group 152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8" name="Straight Connector 1537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9" name="Straight Connector 1538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6" name="Group 152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6" name="Straight Connector 1535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" name="Straight Connector 1536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7" name="Group 152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4" name="Straight Connector 1533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5" name="Straight Connector 1534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8" name="Group 153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2" name="Straight Connector 1531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3" name="Straight Connector 1532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102" name="Group 149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103" name="Group 149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51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2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3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4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497" name="Straight Connector 1496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8" name="Straight Connector 1497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9" name="Straight Connector 1498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0" name="Straight Connector 1499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1" name="Straight Connector 1500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2" name="Straight Connector 1501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3" name="Straight Connector 1502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4" name="Straight Connector 1503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5" name="Straight Connector 1504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6" name="Straight Connector 1505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7" name="Straight Connector 1506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8" name="Straight Connector 1507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9" name="Straight Connector 1508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1" name="Group 1316"/>
          <p:cNvGrpSpPr>
            <a:grpSpLocks/>
          </p:cNvGrpSpPr>
          <p:nvPr/>
        </p:nvGrpSpPr>
        <p:grpSpPr bwMode="auto">
          <a:xfrm>
            <a:off x="5675313" y="5207000"/>
            <a:ext cx="330200" cy="1031875"/>
            <a:chOff x="6240352" y="2055335"/>
            <a:chExt cx="771307" cy="1017716"/>
          </a:xfrm>
        </p:grpSpPr>
        <p:grpSp>
          <p:nvGrpSpPr>
            <p:cNvPr id="205043" name="Group 143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457" name="Rectangle 1456"/>
              <p:cNvSpPr/>
              <p:nvPr/>
            </p:nvSpPr>
            <p:spPr>
              <a:xfrm>
                <a:off x="6509942" y="3062244"/>
                <a:ext cx="446781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58" name="Straight Connector 1457"/>
              <p:cNvCxnSpPr/>
              <p:nvPr/>
            </p:nvCxnSpPr>
            <p:spPr>
              <a:xfrm flipV="1">
                <a:off x="6845779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9" name="Rectangle 1458"/>
              <p:cNvSpPr/>
              <p:nvPr/>
            </p:nvSpPr>
            <p:spPr>
              <a:xfrm>
                <a:off x="6476958" y="3071638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60" name="Straight Connector 1459"/>
              <p:cNvCxnSpPr/>
              <p:nvPr/>
            </p:nvCxnSpPr>
            <p:spPr>
              <a:xfrm flipV="1">
                <a:off x="6395998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1" name="Rectangle 1460"/>
              <p:cNvSpPr/>
              <p:nvPr/>
            </p:nvSpPr>
            <p:spPr>
              <a:xfrm>
                <a:off x="6815793" y="3702622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6404993" y="3157752"/>
                <a:ext cx="44378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63" name="Straight Connector 1462"/>
              <p:cNvCxnSpPr/>
              <p:nvPr/>
            </p:nvCxnSpPr>
            <p:spPr>
              <a:xfrm flipV="1">
                <a:off x="6848776" y="3804394"/>
                <a:ext cx="110947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071" name="Group 146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 flipV="1">
                  <a:off x="7027504" y="2846059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3" name="Straight Connector 1492"/>
                <p:cNvCxnSpPr/>
                <p:nvPr/>
              </p:nvCxnSpPr>
              <p:spPr>
                <a:xfrm flipV="1">
                  <a:off x="6580722" y="293843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2" name="Group 146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0" name="Straight Connector 1489"/>
                <p:cNvCxnSpPr/>
                <p:nvPr/>
              </p:nvCxnSpPr>
              <p:spPr>
                <a:xfrm flipV="1">
                  <a:off x="7027984" y="2845955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1" name="Straight Connector 1490"/>
                <p:cNvCxnSpPr/>
                <p:nvPr/>
              </p:nvCxnSpPr>
              <p:spPr>
                <a:xfrm flipV="1">
                  <a:off x="6581202" y="2938331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3" name="Group 146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8" name="Straight Connector 1487"/>
                <p:cNvCxnSpPr/>
                <p:nvPr/>
              </p:nvCxnSpPr>
              <p:spPr>
                <a:xfrm flipV="1">
                  <a:off x="7028464" y="2845851"/>
                  <a:ext cx="104948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9" name="Straight Connector 1488"/>
                <p:cNvCxnSpPr/>
                <p:nvPr/>
              </p:nvCxnSpPr>
              <p:spPr>
                <a:xfrm flipV="1">
                  <a:off x="6581681" y="293822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4" name="Group 146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6" name="Straight Connector 1485"/>
                <p:cNvCxnSpPr/>
                <p:nvPr/>
              </p:nvCxnSpPr>
              <p:spPr>
                <a:xfrm flipV="1">
                  <a:off x="7028943" y="2845748"/>
                  <a:ext cx="110945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7" name="Straight Connector 1486"/>
                <p:cNvCxnSpPr/>
                <p:nvPr/>
              </p:nvCxnSpPr>
              <p:spPr>
                <a:xfrm flipV="1">
                  <a:off x="6582161" y="2938124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5" name="Group 146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4" name="Straight Connector 1483"/>
                <p:cNvCxnSpPr/>
                <p:nvPr/>
              </p:nvCxnSpPr>
              <p:spPr>
                <a:xfrm flipV="1">
                  <a:off x="7029423" y="2845643"/>
                  <a:ext cx="110945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5" name="Straight Connector 1484"/>
                <p:cNvCxnSpPr/>
                <p:nvPr/>
              </p:nvCxnSpPr>
              <p:spPr>
                <a:xfrm flipV="1">
                  <a:off x="6582641" y="293488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6" name="Group 146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2" name="Straight Connector 1481"/>
                <p:cNvCxnSpPr/>
                <p:nvPr/>
              </p:nvCxnSpPr>
              <p:spPr>
                <a:xfrm flipV="1">
                  <a:off x="7029905" y="2845540"/>
                  <a:ext cx="110945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3" name="Straight Connector 1482"/>
                <p:cNvCxnSpPr/>
                <p:nvPr/>
              </p:nvCxnSpPr>
              <p:spPr>
                <a:xfrm flipV="1">
                  <a:off x="6583123" y="2939482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7" name="Group 146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0" name="Straight Connector 1479"/>
                <p:cNvCxnSpPr/>
                <p:nvPr/>
              </p:nvCxnSpPr>
              <p:spPr>
                <a:xfrm flipV="1">
                  <a:off x="7027385" y="2845436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1" name="Straight Connector 1480"/>
                <p:cNvCxnSpPr/>
                <p:nvPr/>
              </p:nvCxnSpPr>
              <p:spPr>
                <a:xfrm flipV="1">
                  <a:off x="6580605" y="293937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8" name="Group 147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8" name="Straight Connector 1477"/>
                <p:cNvCxnSpPr/>
                <p:nvPr/>
              </p:nvCxnSpPr>
              <p:spPr>
                <a:xfrm flipV="1">
                  <a:off x="7027865" y="2845332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9" name="Straight Connector 1478"/>
                <p:cNvCxnSpPr/>
                <p:nvPr/>
              </p:nvCxnSpPr>
              <p:spPr>
                <a:xfrm flipV="1">
                  <a:off x="6581084" y="2939275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9" name="Group 147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6" name="Straight Connector 1475"/>
                <p:cNvCxnSpPr/>
                <p:nvPr/>
              </p:nvCxnSpPr>
              <p:spPr>
                <a:xfrm flipV="1">
                  <a:off x="7022348" y="2846793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7" name="Straight Connector 1476"/>
                <p:cNvCxnSpPr/>
                <p:nvPr/>
              </p:nvCxnSpPr>
              <p:spPr>
                <a:xfrm flipV="1">
                  <a:off x="6581564" y="2939171"/>
                  <a:ext cx="4467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80" name="Group 147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4" name="Straight Connector 1473"/>
                <p:cNvCxnSpPr/>
                <p:nvPr/>
              </p:nvCxnSpPr>
              <p:spPr>
                <a:xfrm flipV="1">
                  <a:off x="7028824" y="2846690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5" name="Straight Connector 1474"/>
                <p:cNvCxnSpPr/>
                <p:nvPr/>
              </p:nvCxnSpPr>
              <p:spPr>
                <a:xfrm flipV="1">
                  <a:off x="6582044" y="2939067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044" name="Group 143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045" name="Group 143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4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79" y="2996253"/>
                  <a:ext cx="548815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79" y="2921098"/>
                  <a:ext cx="674894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4" name="Freeform 190"/>
                <p:cNvSpPr>
                  <a:spLocks/>
                </p:cNvSpPr>
                <p:nvPr/>
              </p:nvSpPr>
              <p:spPr bwMode="auto">
                <a:xfrm>
                  <a:off x="5971610" y="2922664"/>
                  <a:ext cx="122372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5" name="Freeform 191"/>
                <p:cNvSpPr>
                  <a:spLocks/>
                </p:cNvSpPr>
                <p:nvPr/>
              </p:nvSpPr>
              <p:spPr bwMode="auto">
                <a:xfrm>
                  <a:off x="5500669" y="2936755"/>
                  <a:ext cx="52285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6" name="Freeform 192"/>
                <p:cNvSpPr>
                  <a:spLocks/>
                </p:cNvSpPr>
                <p:nvPr/>
              </p:nvSpPr>
              <p:spPr bwMode="auto">
                <a:xfrm>
                  <a:off x="5623039" y="2933624"/>
                  <a:ext cx="300366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439" name="Straight Connector 1438"/>
              <p:cNvCxnSpPr/>
              <p:nvPr/>
            </p:nvCxnSpPr>
            <p:spPr>
              <a:xfrm flipH="1">
                <a:off x="6996826" y="2125793"/>
                <a:ext cx="1112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0" name="Straight Connector 1439"/>
              <p:cNvCxnSpPr/>
              <p:nvPr/>
            </p:nvCxnSpPr>
            <p:spPr>
              <a:xfrm>
                <a:off x="6874454" y="2304284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1" name="Straight Connector 1440"/>
              <p:cNvCxnSpPr/>
              <p:nvPr/>
            </p:nvCxnSpPr>
            <p:spPr>
              <a:xfrm>
                <a:off x="6870747" y="236847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2" name="Straight Connector 1441"/>
              <p:cNvCxnSpPr/>
              <p:nvPr/>
            </p:nvCxnSpPr>
            <p:spPr>
              <a:xfrm>
                <a:off x="6870747" y="244519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3" name="Straight Connector 1442"/>
              <p:cNvCxnSpPr/>
              <p:nvPr/>
            </p:nvCxnSpPr>
            <p:spPr>
              <a:xfrm>
                <a:off x="6867038" y="250939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4" name="Straight Connector 1443"/>
              <p:cNvCxnSpPr/>
              <p:nvPr/>
            </p:nvCxnSpPr>
            <p:spPr>
              <a:xfrm>
                <a:off x="6867038" y="257045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5" name="Straight Connector 1444"/>
              <p:cNvCxnSpPr/>
              <p:nvPr/>
            </p:nvCxnSpPr>
            <p:spPr>
              <a:xfrm>
                <a:off x="6863331" y="2637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6" name="Straight Connector 1445"/>
              <p:cNvCxnSpPr/>
              <p:nvPr/>
            </p:nvCxnSpPr>
            <p:spPr>
              <a:xfrm>
                <a:off x="6859622" y="270667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7" name="Straight Connector 1446"/>
              <p:cNvCxnSpPr/>
              <p:nvPr/>
            </p:nvCxnSpPr>
            <p:spPr>
              <a:xfrm>
                <a:off x="6867038" y="2775565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8" name="Straight Connector 1447"/>
              <p:cNvCxnSpPr/>
              <p:nvPr/>
            </p:nvCxnSpPr>
            <p:spPr>
              <a:xfrm>
                <a:off x="6870747" y="284289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9" name="Straight Connector 1448"/>
              <p:cNvCxnSpPr/>
              <p:nvPr/>
            </p:nvCxnSpPr>
            <p:spPr>
              <a:xfrm>
                <a:off x="6870747" y="2911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0" name="Straight Connector 1449"/>
              <p:cNvCxnSpPr/>
              <p:nvPr/>
            </p:nvCxnSpPr>
            <p:spPr>
              <a:xfrm>
                <a:off x="6874454" y="297597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" name="Straight Connector 1450"/>
              <p:cNvCxnSpPr/>
              <p:nvPr/>
            </p:nvCxnSpPr>
            <p:spPr>
              <a:xfrm flipH="1">
                <a:off x="6878164" y="2132056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2" name="Group 1317"/>
          <p:cNvGrpSpPr>
            <a:grpSpLocks/>
          </p:cNvGrpSpPr>
          <p:nvPr/>
        </p:nvGrpSpPr>
        <p:grpSpPr bwMode="auto">
          <a:xfrm>
            <a:off x="6051550" y="5207000"/>
            <a:ext cx="331788" cy="1031875"/>
            <a:chOff x="6240352" y="2055335"/>
            <a:chExt cx="771307" cy="1017716"/>
          </a:xfrm>
        </p:grpSpPr>
        <p:grpSp>
          <p:nvGrpSpPr>
            <p:cNvPr id="204985" name="Group 137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99" name="Rectangle 1398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0" name="Straight Connector 1399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1" name="Rectangle 1400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2" name="Straight Connector 1401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3" name="Rectangle 1402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04" name="Rectangle 1403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5" name="Straight Connector 1404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013" name="Group 140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4" name="Straight Connector 1433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5" name="Straight Connector 1434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4" name="Group 140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2" name="Straight Connector 1431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Straight Connector 1432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5" name="Group 140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0" name="Straight Connector 1429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1" name="Straight Connector 1430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6" name="Group 140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8" name="Straight Connector 1427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9" name="Straight Connector 1428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7" name="Group 140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6" name="Straight Connector 1425"/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7" name="Straight Connector 1426"/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8" name="Group 141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4" name="Straight Connector 1423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5" name="Straight Connector 1424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9" name="Group 141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2" name="Straight Connector 1421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Straight Connector 1422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0" name="Group 141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0" name="Straight Connector 1419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1" name="Straight Connector 1420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1" name="Group 141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8" name="Straight Connector 1417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9" name="Straight Connector 1418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2" name="Group 141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6" name="Straight Connector 1415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7" name="Straight Connector 1416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986" name="Group 137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4987" name="Group 137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9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6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7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81" name="Straight Connector 1380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2" name="Straight Connector 1381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4" name="Straight Connector 1383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Straight Connector 1387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1" name="Straight Connector 1390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3" name="Straight Connector 1392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3" name="Group 1318"/>
          <p:cNvGrpSpPr>
            <a:grpSpLocks/>
          </p:cNvGrpSpPr>
          <p:nvPr/>
        </p:nvGrpSpPr>
        <p:grpSpPr bwMode="auto">
          <a:xfrm>
            <a:off x="6427788" y="5207000"/>
            <a:ext cx="331787" cy="1031875"/>
            <a:chOff x="6240352" y="2055335"/>
            <a:chExt cx="771307" cy="1017716"/>
          </a:xfrm>
        </p:grpSpPr>
        <p:grpSp>
          <p:nvGrpSpPr>
            <p:cNvPr id="204927" name="Group 131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41" name="Rectangle 1340"/>
              <p:cNvSpPr/>
              <p:nvPr/>
            </p:nvSpPr>
            <p:spPr>
              <a:xfrm>
                <a:off x="6509397" y="3062244"/>
                <a:ext cx="447629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2" name="Straight Connector 1341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3" name="Rectangle 1342"/>
              <p:cNvSpPr/>
              <p:nvPr/>
            </p:nvSpPr>
            <p:spPr>
              <a:xfrm>
                <a:off x="6476570" y="3071638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4" name="Straight Connector 1343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5" name="Rectangle 1344"/>
              <p:cNvSpPr/>
              <p:nvPr/>
            </p:nvSpPr>
            <p:spPr>
              <a:xfrm>
                <a:off x="6816769" y="3702622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46" name="Rectangle 1345"/>
              <p:cNvSpPr/>
              <p:nvPr/>
            </p:nvSpPr>
            <p:spPr>
              <a:xfrm>
                <a:off x="6404950" y="3157752"/>
                <a:ext cx="444646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7" name="Straight Connector 1346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955" name="Group 134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6" name="Straight Connector 1375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7" name="Straight Connector 1376"/>
                <p:cNvCxnSpPr/>
                <p:nvPr/>
              </p:nvCxnSpPr>
              <p:spPr>
                <a:xfrm flipV="1">
                  <a:off x="6580707" y="293843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6" name="Group 134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4" name="Straight Connector 1373"/>
                <p:cNvCxnSpPr/>
                <p:nvPr/>
              </p:nvCxnSpPr>
              <p:spPr>
                <a:xfrm flipV="1">
                  <a:off x="7028816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5" name="Straight Connector 1374"/>
                <p:cNvCxnSpPr/>
                <p:nvPr/>
              </p:nvCxnSpPr>
              <p:spPr>
                <a:xfrm flipV="1">
                  <a:off x="6581187" y="2938331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7" name="Group 13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2" name="Straight Connector 1371"/>
                <p:cNvCxnSpPr/>
                <p:nvPr/>
              </p:nvCxnSpPr>
              <p:spPr>
                <a:xfrm flipV="1">
                  <a:off x="7026314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3" name="Straight Connector 1372"/>
                <p:cNvCxnSpPr/>
                <p:nvPr/>
              </p:nvCxnSpPr>
              <p:spPr>
                <a:xfrm flipV="1">
                  <a:off x="6581668" y="293822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8" name="Group 13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0" name="Straight Connector 1369"/>
                <p:cNvCxnSpPr/>
                <p:nvPr/>
              </p:nvCxnSpPr>
              <p:spPr>
                <a:xfrm flipV="1">
                  <a:off x="7026794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1" name="Straight Connector 1370"/>
                <p:cNvCxnSpPr/>
                <p:nvPr/>
              </p:nvCxnSpPr>
              <p:spPr>
                <a:xfrm flipV="1">
                  <a:off x="6582147" y="293812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9" name="Group 13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8" name="Straight Connector 1367"/>
                <p:cNvCxnSpPr/>
                <p:nvPr/>
              </p:nvCxnSpPr>
              <p:spPr>
                <a:xfrm flipV="1">
                  <a:off x="7027273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9" name="Straight Connector 1368"/>
                <p:cNvCxnSpPr/>
                <p:nvPr/>
              </p:nvCxnSpPr>
              <p:spPr>
                <a:xfrm flipV="1">
                  <a:off x="6582627" y="293488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0" name="Group 13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6" name="Straight Connector 1365"/>
                <p:cNvCxnSpPr/>
                <p:nvPr/>
              </p:nvCxnSpPr>
              <p:spPr>
                <a:xfrm flipV="1">
                  <a:off x="7027754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7" name="Straight Connector 1366"/>
                <p:cNvCxnSpPr/>
                <p:nvPr/>
              </p:nvCxnSpPr>
              <p:spPr>
                <a:xfrm flipV="1">
                  <a:off x="6583108" y="293948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1" name="Group 135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4" name="Straight Connector 1363"/>
                <p:cNvCxnSpPr/>
                <p:nvPr/>
              </p:nvCxnSpPr>
              <p:spPr>
                <a:xfrm flipV="1">
                  <a:off x="7028234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5" name="Straight Connector 1364"/>
                <p:cNvCxnSpPr/>
                <p:nvPr/>
              </p:nvCxnSpPr>
              <p:spPr>
                <a:xfrm flipV="1">
                  <a:off x="6580604" y="293937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2" name="Group 135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2" name="Straight Connector 1361"/>
                <p:cNvCxnSpPr/>
                <p:nvPr/>
              </p:nvCxnSpPr>
              <p:spPr>
                <a:xfrm flipV="1">
                  <a:off x="7028713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Straight Connector 1362"/>
                <p:cNvCxnSpPr/>
                <p:nvPr/>
              </p:nvCxnSpPr>
              <p:spPr>
                <a:xfrm flipV="1">
                  <a:off x="6581083" y="2939275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3" name="Group 135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0" name="Straight Connector 1359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1" name="Straight Connector 1360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4" name="Group 135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58" name="Straight Connector 1357"/>
                <p:cNvCxnSpPr/>
                <p:nvPr/>
              </p:nvCxnSpPr>
              <p:spPr>
                <a:xfrm flipV="1">
                  <a:off x="7026688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9" name="Straight Connector 1358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928" name="Group 132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4929" name="Group 132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3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253"/>
                  <a:ext cx="549881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Freeform 190"/>
                <p:cNvSpPr>
                  <a:spLocks/>
                </p:cNvSpPr>
                <p:nvPr/>
              </p:nvSpPr>
              <p:spPr bwMode="auto">
                <a:xfrm>
                  <a:off x="5968753" y="2922664"/>
                  <a:ext cx="125476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9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40" name="Freeform 192"/>
                <p:cNvSpPr>
                  <a:spLocks/>
                </p:cNvSpPr>
                <p:nvPr/>
              </p:nvSpPr>
              <p:spPr bwMode="auto">
                <a:xfrm>
                  <a:off x="5621849" y="2933624"/>
                  <a:ext cx="302618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23" name="Straight Connector 1322"/>
              <p:cNvCxnSpPr/>
              <p:nvPr/>
            </p:nvCxnSpPr>
            <p:spPr>
              <a:xfrm flipH="1">
                <a:off x="6996897" y="2125793"/>
                <a:ext cx="1107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Straight Connector 1323"/>
              <p:cNvCxnSpPr/>
              <p:nvPr/>
            </p:nvCxnSpPr>
            <p:spPr>
              <a:xfrm>
                <a:off x="6875113" y="230428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Straight Connector 1324"/>
              <p:cNvCxnSpPr/>
              <p:nvPr/>
            </p:nvCxnSpPr>
            <p:spPr>
              <a:xfrm>
                <a:off x="6871421" y="236847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6" name="Straight Connector 1325"/>
              <p:cNvCxnSpPr/>
              <p:nvPr/>
            </p:nvCxnSpPr>
            <p:spPr>
              <a:xfrm>
                <a:off x="6871421" y="244519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7" name="Straight Connector 1326"/>
              <p:cNvCxnSpPr/>
              <p:nvPr/>
            </p:nvCxnSpPr>
            <p:spPr>
              <a:xfrm>
                <a:off x="6867732" y="250939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8" name="Straight Connector 1327"/>
              <p:cNvCxnSpPr/>
              <p:nvPr/>
            </p:nvCxnSpPr>
            <p:spPr>
              <a:xfrm>
                <a:off x="6864040" y="2570456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9" name="Straight Connector 1328"/>
              <p:cNvCxnSpPr/>
              <p:nvPr/>
            </p:nvCxnSpPr>
            <p:spPr>
              <a:xfrm>
                <a:off x="6864040" y="2637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0" name="Straight Connector 1329"/>
              <p:cNvCxnSpPr/>
              <p:nvPr/>
            </p:nvCxnSpPr>
            <p:spPr>
              <a:xfrm>
                <a:off x="6860351" y="270667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1" name="Straight Connector 1330"/>
              <p:cNvCxnSpPr/>
              <p:nvPr/>
            </p:nvCxnSpPr>
            <p:spPr>
              <a:xfrm>
                <a:off x="6867732" y="277556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" name="Straight Connector 1331"/>
              <p:cNvCxnSpPr/>
              <p:nvPr/>
            </p:nvCxnSpPr>
            <p:spPr>
              <a:xfrm>
                <a:off x="6871421" y="284289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3" name="Straight Connector 1332"/>
              <p:cNvCxnSpPr/>
              <p:nvPr/>
            </p:nvCxnSpPr>
            <p:spPr>
              <a:xfrm>
                <a:off x="6871421" y="2911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4" name="Straight Connector 1333"/>
              <p:cNvCxnSpPr/>
              <p:nvPr/>
            </p:nvCxnSpPr>
            <p:spPr>
              <a:xfrm>
                <a:off x="6875113" y="297597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5" name="Straight Connector 1334"/>
              <p:cNvCxnSpPr/>
              <p:nvPr/>
            </p:nvCxnSpPr>
            <p:spPr>
              <a:xfrm flipH="1">
                <a:off x="6875113" y="2132056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7" name="TextBox 1556"/>
          <p:cNvSpPr txBox="1"/>
          <p:nvPr/>
        </p:nvSpPr>
        <p:spPr>
          <a:xfrm flipH="1">
            <a:off x="2959100" y="4105275"/>
            <a:ext cx="542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559" name="TextBox 1558"/>
          <p:cNvSpPr txBox="1"/>
          <p:nvPr/>
        </p:nvSpPr>
        <p:spPr>
          <a:xfrm>
            <a:off x="534988" y="615632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560" name="TextBox 1559"/>
          <p:cNvSpPr txBox="1"/>
          <p:nvPr/>
        </p:nvSpPr>
        <p:spPr>
          <a:xfrm>
            <a:off x="935038" y="6154738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561" name="TextBox 1560"/>
          <p:cNvSpPr txBox="1"/>
          <p:nvPr/>
        </p:nvSpPr>
        <p:spPr>
          <a:xfrm>
            <a:off x="1333500" y="6153150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562" name="TextBox 1561"/>
          <p:cNvSpPr txBox="1"/>
          <p:nvPr/>
        </p:nvSpPr>
        <p:spPr>
          <a:xfrm>
            <a:off x="1700213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563" name="TextBox 1562"/>
          <p:cNvSpPr txBox="1"/>
          <p:nvPr/>
        </p:nvSpPr>
        <p:spPr>
          <a:xfrm>
            <a:off x="2127250" y="614997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564" name="TextBox 1563"/>
          <p:cNvSpPr txBox="1"/>
          <p:nvPr/>
        </p:nvSpPr>
        <p:spPr>
          <a:xfrm>
            <a:off x="2498725" y="6148388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1565" name="TextBox 1564"/>
          <p:cNvSpPr txBox="1"/>
          <p:nvPr/>
        </p:nvSpPr>
        <p:spPr>
          <a:xfrm>
            <a:off x="2881313" y="6146800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1566" name="TextBox 1565"/>
          <p:cNvSpPr txBox="1"/>
          <p:nvPr/>
        </p:nvSpPr>
        <p:spPr>
          <a:xfrm>
            <a:off x="3259138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8</a:t>
            </a:r>
          </a:p>
        </p:txBody>
      </p:sp>
      <p:grpSp>
        <p:nvGrpSpPr>
          <p:cNvPr id="204863" name="Group 187"/>
          <p:cNvGrpSpPr>
            <a:grpSpLocks/>
          </p:cNvGrpSpPr>
          <p:nvPr/>
        </p:nvGrpSpPr>
        <p:grpSpPr bwMode="auto">
          <a:xfrm>
            <a:off x="949325" y="4538663"/>
            <a:ext cx="1052513" cy="355600"/>
            <a:chOff x="4410" y="1365"/>
            <a:chExt cx="663" cy="224"/>
          </a:xfrm>
        </p:grpSpPr>
        <p:sp>
          <p:nvSpPr>
            <p:cNvPr id="70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4" name="Group 187"/>
          <p:cNvGrpSpPr>
            <a:grpSpLocks/>
          </p:cNvGrpSpPr>
          <p:nvPr/>
        </p:nvGrpSpPr>
        <p:grpSpPr bwMode="auto">
          <a:xfrm>
            <a:off x="2513013" y="4540250"/>
            <a:ext cx="1052512" cy="355600"/>
            <a:chOff x="4410" y="1365"/>
            <a:chExt cx="663" cy="224"/>
          </a:xfrm>
        </p:grpSpPr>
        <p:sp>
          <p:nvSpPr>
            <p:cNvPr id="10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5" name="Group 187"/>
          <p:cNvGrpSpPr>
            <a:grpSpLocks/>
          </p:cNvGrpSpPr>
          <p:nvPr/>
        </p:nvGrpSpPr>
        <p:grpSpPr bwMode="auto">
          <a:xfrm>
            <a:off x="4103688" y="4567238"/>
            <a:ext cx="1052512" cy="355600"/>
            <a:chOff x="4410" y="1365"/>
            <a:chExt cx="663" cy="224"/>
          </a:xfrm>
        </p:grpSpPr>
        <p:sp>
          <p:nvSpPr>
            <p:cNvPr id="1305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6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7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8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9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6" name="Group 187"/>
          <p:cNvGrpSpPr>
            <a:grpSpLocks/>
          </p:cNvGrpSpPr>
          <p:nvPr/>
        </p:nvGrpSpPr>
        <p:grpSpPr bwMode="auto">
          <a:xfrm>
            <a:off x="5668963" y="4575175"/>
            <a:ext cx="1052512" cy="355600"/>
            <a:chOff x="4410" y="1365"/>
            <a:chExt cx="663" cy="224"/>
          </a:xfrm>
        </p:grpSpPr>
        <p:sp>
          <p:nvSpPr>
            <p:cNvPr id="15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66750" y="4614863"/>
            <a:ext cx="3175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558" name="TextBox 1557"/>
          <p:cNvSpPr txBox="1"/>
          <p:nvPr/>
        </p:nvSpPr>
        <p:spPr>
          <a:xfrm>
            <a:off x="2219325" y="4648200"/>
            <a:ext cx="3175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544" name="Straight Connector 543"/>
          <p:cNvCxnSpPr>
            <a:endCxn id="40" idx="1"/>
          </p:cNvCxnSpPr>
          <p:nvPr/>
        </p:nvCxnSpPr>
        <p:spPr>
          <a:xfrm>
            <a:off x="4394200" y="3065463"/>
            <a:ext cx="915988" cy="40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>
            <a:stCxn id="11" idx="1"/>
          </p:cNvCxnSpPr>
          <p:nvPr/>
        </p:nvCxnSpPr>
        <p:spPr>
          <a:xfrm flipH="1">
            <a:off x="2898775" y="3030538"/>
            <a:ext cx="106362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8063" y="3138488"/>
            <a:ext cx="11842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Border router</a:t>
            </a:r>
          </a:p>
        </p:txBody>
      </p:sp>
      <p:sp>
        <p:nvSpPr>
          <p:cNvPr id="546" name="TextBox 545"/>
          <p:cNvSpPr txBox="1"/>
          <p:nvPr/>
        </p:nvSpPr>
        <p:spPr>
          <a:xfrm>
            <a:off x="3051175" y="3522663"/>
            <a:ext cx="11699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Access router</a:t>
            </a:r>
          </a:p>
        </p:txBody>
      </p:sp>
      <p:sp>
        <p:nvSpPr>
          <p:cNvPr id="204877" name="Rectangle 5"/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 i="0" dirty="0">
                <a:solidFill>
                  <a:srgbClr val="000099"/>
                </a:solidFill>
                <a:latin typeface="Gill Sans MT" charset="0"/>
              </a:rPr>
              <a:t>Data center networks </a:t>
            </a:r>
          </a:p>
        </p:txBody>
      </p:sp>
      <p:sp>
        <p:nvSpPr>
          <p:cNvPr id="26" name="Freeform 25"/>
          <p:cNvSpPr/>
          <p:nvPr/>
        </p:nvSpPr>
        <p:spPr>
          <a:xfrm>
            <a:off x="4657725" y="4206875"/>
            <a:ext cx="1371600" cy="1373188"/>
          </a:xfrm>
          <a:custGeom>
            <a:avLst/>
            <a:gdLst>
              <a:gd name="connsiteX0" fmla="*/ 1372723 w 1372723"/>
              <a:gd name="connsiteY0" fmla="*/ 1359734 h 1372562"/>
              <a:gd name="connsiteX1" fmla="*/ 1372723 w 1372723"/>
              <a:gd name="connsiteY1" fmla="*/ 564418 h 1372562"/>
              <a:gd name="connsiteX2" fmla="*/ 936531 w 1372723"/>
              <a:gd name="connsiteY2" fmla="*/ 25655 h 1372562"/>
              <a:gd name="connsiteX3" fmla="*/ 538826 w 1372723"/>
              <a:gd name="connsiteY3" fmla="*/ 0 h 1372562"/>
              <a:gd name="connsiteX4" fmla="*/ 38488 w 1372723"/>
              <a:gd name="connsiteY4" fmla="*/ 615729 h 1372562"/>
              <a:gd name="connsiteX5" fmla="*/ 0 w 1372723"/>
              <a:gd name="connsiteY5" fmla="*/ 1372562 h 137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723" h="1372562">
                <a:moveTo>
                  <a:pt x="1372723" y="1359734"/>
                </a:moveTo>
                <a:lnTo>
                  <a:pt x="1372723" y="564418"/>
                </a:lnTo>
                <a:lnTo>
                  <a:pt x="936531" y="25655"/>
                </a:lnTo>
                <a:lnTo>
                  <a:pt x="538826" y="0"/>
                </a:lnTo>
                <a:lnTo>
                  <a:pt x="38488" y="615729"/>
                </a:lnTo>
                <a:lnTo>
                  <a:pt x="0" y="1372562"/>
                </a:lnTo>
              </a:path>
            </a:pathLst>
          </a:custGeom>
          <a:ln w="63500">
            <a:solidFill>
              <a:srgbClr val="33CC3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6375" y="1112838"/>
            <a:ext cx="5127625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load balancer: application-layer routing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receives external client requests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directs workload within data center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returns results to external client (hiding data center internals from client)</a:t>
            </a:r>
          </a:p>
        </p:txBody>
      </p:sp>
      <p:pic>
        <p:nvPicPr>
          <p:cNvPr id="204882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113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133" name="Group 347"/>
          <p:cNvGrpSpPr>
            <a:grpSpLocks/>
          </p:cNvGrpSpPr>
          <p:nvPr/>
        </p:nvGrpSpPr>
        <p:grpSpPr bwMode="auto">
          <a:xfrm>
            <a:off x="2235491" y="3259498"/>
            <a:ext cx="840624" cy="391487"/>
            <a:chOff x="1871277" y="1576300"/>
            <a:chExt cx="1128371" cy="437861"/>
          </a:xfrm>
        </p:grpSpPr>
        <p:sp>
          <p:nvSpPr>
            <p:cNvPr id="1159" name="Oval 115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0" name="Rectangle 115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1" name="Oval 116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2" name="Freeform 116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3" name="Freeform 116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4" name="Freeform 116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5" name="Freeform 116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66" name="Straight Connector 1165"/>
            <p:cNvCxnSpPr>
              <a:endCxn id="116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Connector 116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3" name="Group 347"/>
          <p:cNvGrpSpPr>
            <a:grpSpLocks/>
          </p:cNvGrpSpPr>
          <p:nvPr/>
        </p:nvGrpSpPr>
        <p:grpSpPr bwMode="auto">
          <a:xfrm>
            <a:off x="5120257" y="3365874"/>
            <a:ext cx="840624" cy="391487"/>
            <a:chOff x="1871277" y="1576300"/>
            <a:chExt cx="1128371" cy="437861"/>
          </a:xfrm>
        </p:grpSpPr>
        <p:sp>
          <p:nvSpPr>
            <p:cNvPr id="1224" name="Oval 1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25" name="Rectangle 1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6" name="Oval 1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47" name="Freeform 124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8" name="Freeform 124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9" name="Freeform 124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75" name="Freeform 127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76" name="Straight Connector 1275"/>
            <p:cNvCxnSpPr>
              <a:endCxn id="1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Connector 127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9" name="Straight Connector 538"/>
          <p:cNvCxnSpPr/>
          <p:nvPr/>
        </p:nvCxnSpPr>
        <p:spPr>
          <a:xfrm>
            <a:off x="3014663" y="2540000"/>
            <a:ext cx="1069975" cy="446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59"/>
          <p:cNvSpPr>
            <a:spLocks/>
          </p:cNvSpPr>
          <p:nvPr/>
        </p:nvSpPr>
        <p:spPr bwMode="auto">
          <a:xfrm>
            <a:off x="1465263" y="2244725"/>
            <a:ext cx="2046287" cy="603250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Internet</a:t>
            </a:r>
          </a:p>
        </p:txBody>
      </p:sp>
      <p:grpSp>
        <p:nvGrpSpPr>
          <p:cNvPr id="1168" name="Group 347"/>
          <p:cNvGrpSpPr>
            <a:grpSpLocks/>
          </p:cNvGrpSpPr>
          <p:nvPr/>
        </p:nvGrpSpPr>
        <p:grpSpPr bwMode="auto">
          <a:xfrm>
            <a:off x="3717566" y="2796786"/>
            <a:ext cx="840624" cy="391487"/>
            <a:chOff x="1871277" y="1576300"/>
            <a:chExt cx="1128371" cy="437861"/>
          </a:xfrm>
        </p:grpSpPr>
        <p:sp>
          <p:nvSpPr>
            <p:cNvPr id="1189" name="Oval 118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90" name="Rectangle 118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91" name="Oval 119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17" name="Freeform 1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18" name="Freeform 1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19" name="Freeform 1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0" name="Freeform 1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21" name="Straight Connector 1220"/>
            <p:cNvCxnSpPr>
              <a:endCxn id="119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2552700" y="2189163"/>
            <a:ext cx="3976688" cy="3333750"/>
          </a:xfrm>
          <a:custGeom>
            <a:avLst/>
            <a:gdLst>
              <a:gd name="connsiteX0" fmla="*/ 3691005 w 3975437"/>
              <a:gd name="connsiteY0" fmla="*/ 3333910 h 3333910"/>
              <a:gd name="connsiteX1" fmla="*/ 3704234 w 3975437"/>
              <a:gd name="connsiteY1" fmla="*/ 2533507 h 3333910"/>
              <a:gd name="connsiteX2" fmla="*/ 3261049 w 3975437"/>
              <a:gd name="connsiteY2" fmla="*/ 1997700 h 3333910"/>
              <a:gd name="connsiteX3" fmla="*/ 3975437 w 3975437"/>
              <a:gd name="connsiteY3" fmla="*/ 1653725 h 3333910"/>
              <a:gd name="connsiteX4" fmla="*/ 3955593 w 3975437"/>
              <a:gd name="connsiteY4" fmla="*/ 1316365 h 3333910"/>
              <a:gd name="connsiteX5" fmla="*/ 3069223 w 3975437"/>
              <a:gd name="connsiteY5" fmla="*/ 1733104 h 3333910"/>
              <a:gd name="connsiteX6" fmla="*/ 3049378 w 3975437"/>
              <a:gd name="connsiteY6" fmla="*/ 1303135 h 3333910"/>
              <a:gd name="connsiteX7" fmla="*/ 0 w 3975437"/>
              <a:gd name="connsiteY7" fmla="*/ 0 h 333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5437" h="3333910">
                <a:moveTo>
                  <a:pt x="3691005" y="3333910"/>
                </a:moveTo>
                <a:lnTo>
                  <a:pt x="3704234" y="2533507"/>
                </a:lnTo>
                <a:lnTo>
                  <a:pt x="3261049" y="1997700"/>
                </a:lnTo>
                <a:lnTo>
                  <a:pt x="3975437" y="1653725"/>
                </a:lnTo>
                <a:lnTo>
                  <a:pt x="3955593" y="1316365"/>
                </a:lnTo>
                <a:lnTo>
                  <a:pt x="3069223" y="1733104"/>
                </a:lnTo>
                <a:lnTo>
                  <a:pt x="3049378" y="1303135"/>
                </a:lnTo>
                <a:lnTo>
                  <a:pt x="0" y="0"/>
                </a:lnTo>
              </a:path>
            </a:pathLst>
          </a:custGeom>
          <a:ln w="571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2105025" y="2162175"/>
            <a:ext cx="4329113" cy="3430588"/>
          </a:xfrm>
          <a:custGeom>
            <a:avLst/>
            <a:gdLst>
              <a:gd name="connsiteX0" fmla="*/ 0 w 4054022"/>
              <a:gd name="connsiteY0" fmla="*/ 0 h 3681545"/>
              <a:gd name="connsiteX1" fmla="*/ 3284271 w 4054022"/>
              <a:gd name="connsiteY1" fmla="*/ 1436700 h 3681545"/>
              <a:gd name="connsiteX2" fmla="*/ 3309929 w 4054022"/>
              <a:gd name="connsiteY2" fmla="*/ 1936980 h 3681545"/>
              <a:gd name="connsiteX3" fmla="*/ 4054022 w 4054022"/>
              <a:gd name="connsiteY3" fmla="*/ 1552149 h 3681545"/>
              <a:gd name="connsiteX4" fmla="*/ 4054022 w 4054022"/>
              <a:gd name="connsiteY4" fmla="*/ 1731737 h 3681545"/>
              <a:gd name="connsiteX5" fmla="*/ 3245783 w 4054022"/>
              <a:gd name="connsiteY5" fmla="*/ 2116567 h 3681545"/>
              <a:gd name="connsiteX6" fmla="*/ 3784609 w 4054022"/>
              <a:gd name="connsiteY6" fmla="*/ 2924711 h 3681545"/>
              <a:gd name="connsiteX7" fmla="*/ 3784609 w 4054022"/>
              <a:gd name="connsiteY7" fmla="*/ 3681545 h 3681545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900071 w 4169484"/>
              <a:gd name="connsiteY6" fmla="*/ 2937539 h 3694373"/>
              <a:gd name="connsiteX7" fmla="*/ 3900071 w 4169484"/>
              <a:gd name="connsiteY7" fmla="*/ 3694373 h 3694373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797438 w 4169484"/>
              <a:gd name="connsiteY6" fmla="*/ 2886229 h 3694373"/>
              <a:gd name="connsiteX7" fmla="*/ 3900071 w 4169484"/>
              <a:gd name="connsiteY7" fmla="*/ 3694373 h 3694373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744565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99733 w 4169484"/>
              <a:gd name="connsiteY5" fmla="*/ 2142223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848754 w 4169484"/>
              <a:gd name="connsiteY6" fmla="*/ 2873401 h 3668718"/>
              <a:gd name="connsiteX7" fmla="*/ 3835926 w 4169484"/>
              <a:gd name="connsiteY7" fmla="*/ 3668718 h 3668718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48754 w 4169484"/>
              <a:gd name="connsiteY6" fmla="*/ 2873401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66174 w 4169484"/>
              <a:gd name="connsiteY1" fmla="*/ 1488011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336264"/>
              <a:gd name="connsiteY0" fmla="*/ 0 h 3450648"/>
              <a:gd name="connsiteX1" fmla="*/ 3232954 w 4336264"/>
              <a:gd name="connsiteY1" fmla="*/ 1295596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1962636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09805 w 4336264"/>
              <a:gd name="connsiteY4" fmla="*/ 1646769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284270 w 4316420"/>
              <a:gd name="connsiteY2" fmla="*/ 1834359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0417 w 4316420"/>
              <a:gd name="connsiteY2" fmla="*/ 194019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337988 w 4316420"/>
              <a:gd name="connsiteY1" fmla="*/ 1432901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29650"/>
              <a:gd name="connsiteY0" fmla="*/ 0 h 3430803"/>
              <a:gd name="connsiteX1" fmla="*/ 3351218 w 4329650"/>
              <a:gd name="connsiteY1" fmla="*/ 1413056 h 3430803"/>
              <a:gd name="connsiteX2" fmla="*/ 3370261 w 4329650"/>
              <a:gd name="connsiteY2" fmla="*/ 1933583 h 3430803"/>
              <a:gd name="connsiteX3" fmla="*/ 4329650 w 4329650"/>
              <a:gd name="connsiteY3" fmla="*/ 1478400 h 3430803"/>
              <a:gd name="connsiteX4" fmla="*/ 4323035 w 4329650"/>
              <a:gd name="connsiteY4" fmla="*/ 1626924 h 3430803"/>
              <a:gd name="connsiteX5" fmla="*/ 3554085 w 4329650"/>
              <a:gd name="connsiteY5" fmla="*/ 1989096 h 3430803"/>
              <a:gd name="connsiteX6" fmla="*/ 4054422 w 4329650"/>
              <a:gd name="connsiteY6" fmla="*/ 2622658 h 3430803"/>
              <a:gd name="connsiteX7" fmla="*/ 4041594 w 4329650"/>
              <a:gd name="connsiteY7" fmla="*/ 3430803 h 343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9650" h="3430803">
                <a:moveTo>
                  <a:pt x="0" y="0"/>
                </a:moveTo>
                <a:lnTo>
                  <a:pt x="3351218" y="1413056"/>
                </a:lnTo>
                <a:lnTo>
                  <a:pt x="3370261" y="1933583"/>
                </a:lnTo>
                <a:lnTo>
                  <a:pt x="4329650" y="1478400"/>
                </a:lnTo>
                <a:lnTo>
                  <a:pt x="4323035" y="1626924"/>
                </a:lnTo>
                <a:lnTo>
                  <a:pt x="3554085" y="1989096"/>
                </a:lnTo>
                <a:lnTo>
                  <a:pt x="4054422" y="2622658"/>
                </a:lnTo>
                <a:lnTo>
                  <a:pt x="4041594" y="3430803"/>
                </a:lnTo>
              </a:path>
            </a:pathLst>
          </a:custGeom>
          <a:ln w="47625">
            <a:solidFill>
              <a:srgbClr val="CC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25" name="Group 1"/>
          <p:cNvGrpSpPr>
            <a:grpSpLocks/>
          </p:cNvGrpSpPr>
          <p:nvPr/>
        </p:nvGrpSpPr>
        <p:grpSpPr bwMode="auto">
          <a:xfrm>
            <a:off x="706438" y="3411538"/>
            <a:ext cx="7951787" cy="3033712"/>
            <a:chOff x="668088" y="1859772"/>
            <a:chExt cx="7950943" cy="3032546"/>
          </a:xfrm>
        </p:grpSpPr>
        <p:grpSp>
          <p:nvGrpSpPr>
            <p:cNvPr id="205829" name="Group 187"/>
            <p:cNvGrpSpPr>
              <a:grpSpLocks/>
            </p:cNvGrpSpPr>
            <p:nvPr/>
          </p:nvGrpSpPr>
          <p:grpSpPr bwMode="auto">
            <a:xfrm>
              <a:off x="1083832" y="1870528"/>
              <a:ext cx="1052512" cy="355600"/>
              <a:chOff x="4410" y="1365"/>
              <a:chExt cx="663" cy="224"/>
            </a:xfrm>
          </p:grpSpPr>
          <p:sp>
            <p:nvSpPr>
              <p:cNvPr id="52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5830" name="Group 187"/>
            <p:cNvGrpSpPr>
              <a:grpSpLocks/>
            </p:cNvGrpSpPr>
            <p:nvPr/>
          </p:nvGrpSpPr>
          <p:grpSpPr bwMode="auto">
            <a:xfrm>
              <a:off x="4247454" y="1859772"/>
              <a:ext cx="1052512" cy="355600"/>
              <a:chOff x="4410" y="1365"/>
              <a:chExt cx="663" cy="224"/>
            </a:xfrm>
          </p:grpSpPr>
          <p:sp>
            <p:nvSpPr>
              <p:cNvPr id="58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47" name="TextBox 546"/>
            <p:cNvSpPr txBox="1"/>
            <p:nvPr/>
          </p:nvSpPr>
          <p:spPr>
            <a:xfrm>
              <a:off x="7042811" y="3997312"/>
              <a:ext cx="1063512" cy="3078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Server racks</a:t>
              </a:r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7026938" y="3540288"/>
              <a:ext cx="1144466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TOR switches</a:t>
              </a: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7026938" y="1893096"/>
              <a:ext cx="1592093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Tier-1 switches</a:t>
              </a: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7025350" y="2730974"/>
              <a:ext cx="1592094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Tier-2 switches</a:t>
              </a:r>
            </a:p>
          </p:txBody>
        </p:sp>
        <p:grpSp>
          <p:nvGrpSpPr>
            <p:cNvPr id="205835" name="Group 24"/>
            <p:cNvGrpSpPr>
              <a:grpSpLocks/>
            </p:cNvGrpSpPr>
            <p:nvPr/>
          </p:nvGrpSpPr>
          <p:grpSpPr bwMode="auto">
            <a:xfrm>
              <a:off x="702813" y="2731140"/>
              <a:ext cx="1470209" cy="1869141"/>
              <a:chOff x="916173" y="4038600"/>
              <a:chExt cx="1470209" cy="1869141"/>
            </a:xfrm>
          </p:grpSpPr>
          <p:grpSp>
            <p:nvGrpSpPr>
              <p:cNvPr id="206613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70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500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Freeform 191"/>
                <p:cNvSpPr>
                  <a:spLocks/>
                </p:cNvSpPr>
                <p:nvPr/>
              </p:nvSpPr>
              <p:spPr bwMode="auto">
                <a:xfrm>
                  <a:off x="4475" y="1395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 192"/>
                <p:cNvSpPr>
                  <a:spLocks/>
                </p:cNvSpPr>
                <p:nvPr/>
              </p:nvSpPr>
              <p:spPr bwMode="auto">
                <a:xfrm>
                  <a:off x="4593" y="1391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4" name="Straight Connector 103"/>
              <p:cNvCxnSpPr/>
              <p:nvPr/>
            </p:nvCxnSpPr>
            <p:spPr>
              <a:xfrm flipH="1">
                <a:off x="1181453" y="4381202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70" idx="2"/>
              </p:cNvCxnSpPr>
              <p:nvPr/>
            </p:nvCxnSpPr>
            <p:spPr>
              <a:xfrm flipH="1">
                <a:off x="1486221" y="4390724"/>
                <a:ext cx="201592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803687" y="4395485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endCxn id="775" idx="0"/>
              </p:cNvCxnSpPr>
              <p:nvPr/>
            </p:nvCxnSpPr>
            <p:spPr>
              <a:xfrm>
                <a:off x="1943372" y="4419288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618" name="Group 505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796" name="Group 506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534" name="Rectangle 533"/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35" name="Straight Connector 534"/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6" name="Rectangle 535"/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37" name="Straight Connector 536"/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0" name="Rectangle 539"/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43" name="Straight Connector 542"/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824" name="Group 544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8" name="Straight Connector 577"/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9" name="Straight Connector 578"/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5" name="Group 54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6" name="Straight Connector 575"/>
                    <p:cNvCxnSpPr/>
                    <p:nvPr/>
                  </p:nvCxnSpPr>
                  <p:spPr>
                    <a:xfrm flipV="1">
                      <a:off x="7029263" y="2845642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7" name="Straight Connector 576"/>
                    <p:cNvCxnSpPr/>
                    <p:nvPr/>
                  </p:nvCxnSpPr>
                  <p:spPr>
                    <a:xfrm flipV="1">
                      <a:off x="6581557" y="293493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6" name="Group 54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4" name="Straight Connector 573"/>
                    <p:cNvCxnSpPr/>
                    <p:nvPr/>
                  </p:nvCxnSpPr>
                  <p:spPr>
                    <a:xfrm flipV="1">
                      <a:off x="7026759" y="284557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5" name="Straight Connector 574"/>
                    <p:cNvCxnSpPr/>
                    <p:nvPr/>
                  </p:nvCxnSpPr>
                  <p:spPr>
                    <a:xfrm flipV="1">
                      <a:off x="6582036" y="293486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7" name="Group 55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2" name="Straight Connector 571"/>
                    <p:cNvCxnSpPr/>
                    <p:nvPr/>
                  </p:nvCxnSpPr>
                  <p:spPr>
                    <a:xfrm flipV="1">
                      <a:off x="7027238" y="284550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3" name="Straight Connector 572"/>
                    <p:cNvCxnSpPr/>
                    <p:nvPr/>
                  </p:nvCxnSpPr>
                  <p:spPr>
                    <a:xfrm flipV="1">
                      <a:off x="6582516" y="293479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8" name="Group 55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0" name="Straight Connector 569"/>
                    <p:cNvCxnSpPr/>
                    <p:nvPr/>
                  </p:nvCxnSpPr>
                  <p:spPr>
                    <a:xfrm flipV="1">
                      <a:off x="7027718" y="284543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1" name="Straight Connector 570"/>
                    <p:cNvCxnSpPr/>
                    <p:nvPr/>
                  </p:nvCxnSpPr>
                  <p:spPr>
                    <a:xfrm flipV="1">
                      <a:off x="6582995" y="293472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9" name="Group 55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8" name="Straight Connector 567"/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Straight Connector 568"/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0" name="Group 555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6" name="Straight Connector 565"/>
                    <p:cNvCxnSpPr/>
                    <p:nvPr/>
                  </p:nvCxnSpPr>
                  <p:spPr>
                    <a:xfrm flipV="1">
                      <a:off x="7028679" y="284216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7" name="Straight Connector 566"/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1" name="Group 556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4" name="Straight Connector 563"/>
                    <p:cNvCxnSpPr/>
                    <p:nvPr/>
                  </p:nvCxnSpPr>
                  <p:spPr>
                    <a:xfrm flipV="1">
                      <a:off x="7029158" y="284209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5" name="Straight Connector 564"/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2" name="Group 557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2" name="Straight Connector 561"/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3" name="Straight Connector 562"/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3" name="Group 558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0" name="Straight Connector 559"/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1" name="Straight Connector 560"/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797" name="Group 50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798" name="Group 50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52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646" y="2995810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2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646" y="2920616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0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311" y="2922183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1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543" y="2936282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3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348" y="2933149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511" name="Straight Connector 510"/>
                  <p:cNvCxnSpPr/>
                  <p:nvPr/>
                </p:nvCxnSpPr>
                <p:spPr>
                  <a:xfrm flipH="1">
                    <a:off x="6997483" y="2125348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6875678" y="230393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6871985" y="23681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6871985" y="244492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6868295" y="250914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6864603" y="2570243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6864603" y="263760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>
                    <a:off x="6860913" y="270653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6868295" y="27754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6871985" y="284282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6871985" y="291174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6875678" y="297597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 flipH="1">
                    <a:off x="6875678" y="2131614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19" name="Group 638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738" name="Group 63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661" name="Rectangle 660"/>
                  <p:cNvSpPr/>
                  <p:nvPr/>
                </p:nvSpPr>
                <p:spPr>
                  <a:xfrm>
                    <a:off x="6510235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662" name="Straight Connector 661"/>
                  <p:cNvCxnSpPr/>
                  <p:nvPr/>
                </p:nvCxnSpPr>
                <p:spPr>
                  <a:xfrm flipV="1">
                    <a:off x="684750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477404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664" name="Straight Connector 663"/>
                  <p:cNvCxnSpPr/>
                  <p:nvPr/>
                </p:nvCxnSpPr>
                <p:spPr>
                  <a:xfrm flipV="1">
                    <a:off x="6396816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5" name="Rectangle 664"/>
                  <p:cNvSpPr/>
                  <p:nvPr/>
                </p:nvSpPr>
                <p:spPr>
                  <a:xfrm>
                    <a:off x="6817661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66" name="Rectangle 665"/>
                  <p:cNvSpPr/>
                  <p:nvPr/>
                </p:nvSpPr>
                <p:spPr>
                  <a:xfrm>
                    <a:off x="6405771" y="3157416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 flipV="1">
                    <a:off x="6847508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766" name="Group 66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6" name="Straight Connector 695"/>
                    <p:cNvCxnSpPr/>
                    <p:nvPr/>
                  </p:nvCxnSpPr>
                  <p:spPr>
                    <a:xfrm flipV="1">
                      <a:off x="7029233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7" name="Straight Connector 696"/>
                    <p:cNvCxnSpPr/>
                    <p:nvPr/>
                  </p:nvCxnSpPr>
                  <p:spPr>
                    <a:xfrm flipV="1">
                      <a:off x="6581527" y="293813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7" name="Group 66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4" name="Straight Connector 693"/>
                    <p:cNvCxnSpPr/>
                    <p:nvPr/>
                  </p:nvCxnSpPr>
                  <p:spPr>
                    <a:xfrm flipV="1">
                      <a:off x="7035684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5" name="Straight Connector 694"/>
                    <p:cNvCxnSpPr/>
                    <p:nvPr/>
                  </p:nvCxnSpPr>
                  <p:spPr>
                    <a:xfrm flipV="1">
                      <a:off x="6582008" y="293493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8" name="Group 66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2" name="Straight Connector 691"/>
                    <p:cNvCxnSpPr/>
                    <p:nvPr/>
                  </p:nvCxnSpPr>
                  <p:spPr>
                    <a:xfrm flipV="1">
                      <a:off x="7027208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3" name="Straight Connector 692"/>
                    <p:cNvCxnSpPr/>
                    <p:nvPr/>
                  </p:nvCxnSpPr>
                  <p:spPr>
                    <a:xfrm flipV="1">
                      <a:off x="6582488" y="293486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9" name="Group 67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0" name="Straight Connector 689"/>
                    <p:cNvCxnSpPr/>
                    <p:nvPr/>
                  </p:nvCxnSpPr>
                  <p:spPr>
                    <a:xfrm flipV="1">
                      <a:off x="7027688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/>
                    <p:cNvCxnSpPr/>
                    <p:nvPr/>
                  </p:nvCxnSpPr>
                  <p:spPr>
                    <a:xfrm flipV="1">
                      <a:off x="6582967" y="293479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0" name="Group 67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8" name="Straight Connector 687"/>
                    <p:cNvCxnSpPr/>
                    <p:nvPr/>
                  </p:nvCxnSpPr>
                  <p:spPr>
                    <a:xfrm flipV="1">
                      <a:off x="7028167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Straight Connector 688"/>
                    <p:cNvCxnSpPr/>
                    <p:nvPr/>
                  </p:nvCxnSpPr>
                  <p:spPr>
                    <a:xfrm flipV="1">
                      <a:off x="6583447" y="293472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1" name="Group 67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6" name="Straight Connector 685"/>
                    <p:cNvCxnSpPr/>
                    <p:nvPr/>
                  </p:nvCxnSpPr>
                  <p:spPr>
                    <a:xfrm flipV="1">
                      <a:off x="7028649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7" name="Straight Connector 686"/>
                    <p:cNvCxnSpPr/>
                    <p:nvPr/>
                  </p:nvCxnSpPr>
                  <p:spPr>
                    <a:xfrm flipV="1">
                      <a:off x="6589897" y="2939356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2" name="Group 67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4" name="Straight Connector 683"/>
                    <p:cNvCxnSpPr/>
                    <p:nvPr/>
                  </p:nvCxnSpPr>
                  <p:spPr>
                    <a:xfrm flipV="1">
                      <a:off x="7029128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5" name="Straight Connector 684"/>
                    <p:cNvCxnSpPr/>
                    <p:nvPr/>
                  </p:nvCxnSpPr>
                  <p:spPr>
                    <a:xfrm flipV="1">
                      <a:off x="6581422" y="293928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3" name="Group 67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2" name="Straight Connector 681"/>
                    <p:cNvCxnSpPr/>
                    <p:nvPr/>
                  </p:nvCxnSpPr>
                  <p:spPr>
                    <a:xfrm flipV="1">
                      <a:off x="7029607" y="2842092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3" name="Straight Connector 682"/>
                    <p:cNvCxnSpPr/>
                    <p:nvPr/>
                  </p:nvCxnSpPr>
                  <p:spPr>
                    <a:xfrm flipV="1">
                      <a:off x="6581901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4" name="Group 67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0" name="Straight Connector 679"/>
                    <p:cNvCxnSpPr/>
                    <p:nvPr/>
                  </p:nvCxnSpPr>
                  <p:spPr>
                    <a:xfrm flipV="1">
                      <a:off x="7027105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1" name="Straight Connector 680"/>
                    <p:cNvCxnSpPr/>
                    <p:nvPr/>
                  </p:nvCxnSpPr>
                  <p:spPr>
                    <a:xfrm flipV="1">
                      <a:off x="6582382" y="293914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5" name="Group 67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78" name="Straight Connector 677"/>
                    <p:cNvCxnSpPr/>
                    <p:nvPr/>
                  </p:nvCxnSpPr>
                  <p:spPr>
                    <a:xfrm flipV="1">
                      <a:off x="7027584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Straight Connector 678"/>
                    <p:cNvCxnSpPr/>
                    <p:nvPr/>
                  </p:nvCxnSpPr>
                  <p:spPr>
                    <a:xfrm flipV="1">
                      <a:off x="6582862" y="293907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739" name="Group 64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740" name="Group 64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65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3586" y="2995812"/>
                      <a:ext cx="542590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3586" y="2920618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869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1098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906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643" name="Straight Connector 642"/>
                  <p:cNvCxnSpPr/>
                  <p:nvPr/>
                </p:nvCxnSpPr>
                <p:spPr>
                  <a:xfrm flipH="1">
                    <a:off x="6998041" y="2125350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876233" y="230393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872543" y="236816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872543" y="244492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Straight Connector 646"/>
                  <p:cNvCxnSpPr/>
                  <p:nvPr/>
                </p:nvCxnSpPr>
                <p:spPr>
                  <a:xfrm>
                    <a:off x="6868851" y="250915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6865161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6865161" y="263760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6861469" y="270653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868851" y="27754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872543" y="284282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872543" y="291174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876233" y="297597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Straight Connector 654"/>
                  <p:cNvCxnSpPr/>
                  <p:nvPr/>
                </p:nvCxnSpPr>
                <p:spPr>
                  <a:xfrm flipH="1">
                    <a:off x="6876233" y="2131616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20" name="Group 697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680" name="Group 698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720" name="Rectangle 719"/>
                  <p:cNvSpPr/>
                  <p:nvPr/>
                </p:nvSpPr>
                <p:spPr>
                  <a:xfrm>
                    <a:off x="6509637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21" name="Straight Connector 720"/>
                  <p:cNvCxnSpPr/>
                  <p:nvPr/>
                </p:nvCxnSpPr>
                <p:spPr>
                  <a:xfrm flipV="1">
                    <a:off x="6846909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2" name="Rectangle 721"/>
                  <p:cNvSpPr/>
                  <p:nvPr/>
                </p:nvSpPr>
                <p:spPr>
                  <a:xfrm>
                    <a:off x="6476804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23" name="Straight Connector 722"/>
                  <p:cNvCxnSpPr/>
                  <p:nvPr/>
                </p:nvCxnSpPr>
                <p:spPr>
                  <a:xfrm flipV="1">
                    <a:off x="639621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4" name="Rectangle 723"/>
                  <p:cNvSpPr/>
                  <p:nvPr/>
                </p:nvSpPr>
                <p:spPr>
                  <a:xfrm>
                    <a:off x="6817061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25" name="Rectangle 724"/>
                  <p:cNvSpPr/>
                  <p:nvPr/>
                </p:nvSpPr>
                <p:spPr>
                  <a:xfrm>
                    <a:off x="6405171" y="3157416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26" name="Straight Connector 725"/>
                  <p:cNvCxnSpPr/>
                  <p:nvPr/>
                </p:nvCxnSpPr>
                <p:spPr>
                  <a:xfrm flipV="1">
                    <a:off x="6846909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708" name="Group 726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5" name="Straight Connector 754"/>
                    <p:cNvCxnSpPr/>
                    <p:nvPr/>
                  </p:nvCxnSpPr>
                  <p:spPr>
                    <a:xfrm flipV="1">
                      <a:off x="7028633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6" name="Straight Connector 755"/>
                    <p:cNvCxnSpPr/>
                    <p:nvPr/>
                  </p:nvCxnSpPr>
                  <p:spPr>
                    <a:xfrm flipV="1">
                      <a:off x="6580927" y="293813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09" name="Group 72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3" name="Straight Connector 752"/>
                    <p:cNvCxnSpPr/>
                    <p:nvPr/>
                  </p:nvCxnSpPr>
                  <p:spPr>
                    <a:xfrm flipV="1">
                      <a:off x="7029115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4" name="Straight Connector 753"/>
                    <p:cNvCxnSpPr/>
                    <p:nvPr/>
                  </p:nvCxnSpPr>
                  <p:spPr>
                    <a:xfrm flipV="1">
                      <a:off x="6581409" y="29349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0" name="Group 728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1" name="Straight Connector 750"/>
                    <p:cNvCxnSpPr/>
                    <p:nvPr/>
                  </p:nvCxnSpPr>
                  <p:spPr>
                    <a:xfrm flipV="1">
                      <a:off x="7026610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2" name="Straight Connector 751"/>
                    <p:cNvCxnSpPr/>
                    <p:nvPr/>
                  </p:nvCxnSpPr>
                  <p:spPr>
                    <a:xfrm flipV="1">
                      <a:off x="6581888" y="293486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1" name="Group 729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9" name="Straight Connector 748"/>
                    <p:cNvCxnSpPr/>
                    <p:nvPr/>
                  </p:nvCxnSpPr>
                  <p:spPr>
                    <a:xfrm flipV="1">
                      <a:off x="7027090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Straight Connector 749"/>
                    <p:cNvCxnSpPr/>
                    <p:nvPr/>
                  </p:nvCxnSpPr>
                  <p:spPr>
                    <a:xfrm flipV="1">
                      <a:off x="6582367" y="293479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2" name="Group 730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7" name="Straight Connector 746"/>
                    <p:cNvCxnSpPr/>
                    <p:nvPr/>
                  </p:nvCxnSpPr>
                  <p:spPr>
                    <a:xfrm flipV="1">
                      <a:off x="7027569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8" name="Straight Connector 747"/>
                    <p:cNvCxnSpPr/>
                    <p:nvPr/>
                  </p:nvCxnSpPr>
                  <p:spPr>
                    <a:xfrm flipV="1">
                      <a:off x="6582847" y="293472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3" name="Group 731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5" name="Straight Connector 744"/>
                    <p:cNvCxnSpPr/>
                    <p:nvPr/>
                  </p:nvCxnSpPr>
                  <p:spPr>
                    <a:xfrm flipV="1">
                      <a:off x="7028051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6" name="Straight Connector 745"/>
                    <p:cNvCxnSpPr/>
                    <p:nvPr/>
                  </p:nvCxnSpPr>
                  <p:spPr>
                    <a:xfrm flipV="1">
                      <a:off x="6583328" y="293935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4" name="Group 732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3" name="Straight Connector 742"/>
                    <p:cNvCxnSpPr/>
                    <p:nvPr/>
                  </p:nvCxnSpPr>
                  <p:spPr>
                    <a:xfrm flipV="1">
                      <a:off x="7028530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4" name="Straight Connector 743"/>
                    <p:cNvCxnSpPr/>
                    <p:nvPr/>
                  </p:nvCxnSpPr>
                  <p:spPr>
                    <a:xfrm flipV="1">
                      <a:off x="6580824" y="293928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5" name="Group 733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1" name="Straight Connector 740"/>
                    <p:cNvCxnSpPr/>
                    <p:nvPr/>
                  </p:nvCxnSpPr>
                  <p:spPr>
                    <a:xfrm flipV="1">
                      <a:off x="7029010" y="284209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2" name="Straight Connector 741"/>
                    <p:cNvCxnSpPr/>
                    <p:nvPr/>
                  </p:nvCxnSpPr>
                  <p:spPr>
                    <a:xfrm flipV="1">
                      <a:off x="6581303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6" name="Group 734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39" name="Straight Connector 738"/>
                    <p:cNvCxnSpPr/>
                    <p:nvPr/>
                  </p:nvCxnSpPr>
                  <p:spPr>
                    <a:xfrm flipV="1">
                      <a:off x="7026505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0" name="Straight Connector 739"/>
                    <p:cNvCxnSpPr/>
                    <p:nvPr/>
                  </p:nvCxnSpPr>
                  <p:spPr>
                    <a:xfrm flipV="1">
                      <a:off x="6581785" y="2939147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7" name="Group 735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37" name="Straight Connector 736"/>
                    <p:cNvCxnSpPr/>
                    <p:nvPr/>
                  </p:nvCxnSpPr>
                  <p:spPr>
                    <a:xfrm flipV="1">
                      <a:off x="7026985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8" name="Straight Connector 737"/>
                    <p:cNvCxnSpPr/>
                    <p:nvPr/>
                  </p:nvCxnSpPr>
                  <p:spPr>
                    <a:xfrm flipV="1">
                      <a:off x="6582264" y="293907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681" name="Group 699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682" name="Group 700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715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463" y="2995812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6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463" y="2920618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7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127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8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359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9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164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702" name="Straight Connector 701"/>
                  <p:cNvCxnSpPr/>
                  <p:nvPr/>
                </p:nvCxnSpPr>
                <p:spPr>
                  <a:xfrm flipH="1">
                    <a:off x="6997299" y="2125350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/>
                  <p:cNvCxnSpPr/>
                  <p:nvPr/>
                </p:nvCxnSpPr>
                <p:spPr>
                  <a:xfrm>
                    <a:off x="6875494" y="230393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Straight Connector 703"/>
                  <p:cNvCxnSpPr/>
                  <p:nvPr/>
                </p:nvCxnSpPr>
                <p:spPr>
                  <a:xfrm>
                    <a:off x="6871802" y="236816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Straight Connector 704"/>
                  <p:cNvCxnSpPr/>
                  <p:nvPr/>
                </p:nvCxnSpPr>
                <p:spPr>
                  <a:xfrm>
                    <a:off x="6871802" y="244492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>
                    <a:off x="6868112" y="250915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>
                    <a:off x="6864420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Straight Connector 707"/>
                  <p:cNvCxnSpPr/>
                  <p:nvPr/>
                </p:nvCxnSpPr>
                <p:spPr>
                  <a:xfrm>
                    <a:off x="6864420" y="263760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>
                    <a:off x="6860730" y="270653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>
                    <a:off x="6868112" y="277546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>
                    <a:off x="6871802" y="284282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/>
                  <p:cNvCxnSpPr/>
                  <p:nvPr/>
                </p:nvCxnSpPr>
                <p:spPr>
                  <a:xfrm>
                    <a:off x="6871802" y="291174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/>
                  <p:cNvCxnSpPr/>
                  <p:nvPr/>
                </p:nvCxnSpPr>
                <p:spPr>
                  <a:xfrm>
                    <a:off x="6875494" y="297597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Straight Connector 713"/>
                  <p:cNvCxnSpPr/>
                  <p:nvPr/>
                </p:nvCxnSpPr>
                <p:spPr>
                  <a:xfrm flipH="1">
                    <a:off x="6875494" y="2131616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21" name="Group 756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622" name="Group 757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779" name="Rectangle 778"/>
                  <p:cNvSpPr/>
                  <p:nvPr/>
                </p:nvSpPr>
                <p:spPr>
                  <a:xfrm>
                    <a:off x="6509037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80" name="Straight Connector 779"/>
                  <p:cNvCxnSpPr/>
                  <p:nvPr/>
                </p:nvCxnSpPr>
                <p:spPr>
                  <a:xfrm flipV="1">
                    <a:off x="6846311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1" name="Rectangle 780"/>
                  <p:cNvSpPr/>
                  <p:nvPr/>
                </p:nvSpPr>
                <p:spPr>
                  <a:xfrm>
                    <a:off x="6476206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82" name="Straight Connector 781"/>
                  <p:cNvCxnSpPr/>
                  <p:nvPr/>
                </p:nvCxnSpPr>
                <p:spPr>
                  <a:xfrm flipV="1">
                    <a:off x="639561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3" name="Rectangle 782"/>
                  <p:cNvSpPr/>
                  <p:nvPr/>
                </p:nvSpPr>
                <p:spPr>
                  <a:xfrm>
                    <a:off x="6816464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84" name="Rectangle 783"/>
                  <p:cNvSpPr/>
                  <p:nvPr/>
                </p:nvSpPr>
                <p:spPr>
                  <a:xfrm>
                    <a:off x="6404573" y="3157416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85" name="Straight Connector 784"/>
                  <p:cNvCxnSpPr/>
                  <p:nvPr/>
                </p:nvCxnSpPr>
                <p:spPr>
                  <a:xfrm flipV="1">
                    <a:off x="6846311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650" name="Group 785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4" name="Straight Connector 813"/>
                    <p:cNvCxnSpPr/>
                    <p:nvPr/>
                  </p:nvCxnSpPr>
                  <p:spPr>
                    <a:xfrm flipV="1">
                      <a:off x="7028036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5" name="Straight Connector 814"/>
                    <p:cNvCxnSpPr/>
                    <p:nvPr/>
                  </p:nvCxnSpPr>
                  <p:spPr>
                    <a:xfrm flipV="1">
                      <a:off x="6574360" y="293813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1" name="Group 786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2" name="Straight Connector 811"/>
                    <p:cNvCxnSpPr/>
                    <p:nvPr/>
                  </p:nvCxnSpPr>
                  <p:spPr>
                    <a:xfrm flipV="1">
                      <a:off x="7028517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3" name="Straight Connector 812"/>
                    <p:cNvCxnSpPr/>
                    <p:nvPr/>
                  </p:nvCxnSpPr>
                  <p:spPr>
                    <a:xfrm flipV="1">
                      <a:off x="6580811" y="29349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2" name="Group 787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0" name="Straight Connector 809"/>
                    <p:cNvCxnSpPr/>
                    <p:nvPr/>
                  </p:nvCxnSpPr>
                  <p:spPr>
                    <a:xfrm flipV="1">
                      <a:off x="7020041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1" name="Straight Connector 810"/>
                    <p:cNvCxnSpPr/>
                    <p:nvPr/>
                  </p:nvCxnSpPr>
                  <p:spPr>
                    <a:xfrm flipV="1">
                      <a:off x="6581290" y="2934866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3" name="Group 788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8" name="Straight Connector 807"/>
                    <p:cNvCxnSpPr/>
                    <p:nvPr/>
                  </p:nvCxnSpPr>
                  <p:spPr>
                    <a:xfrm flipV="1">
                      <a:off x="7026490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9" name="Straight Connector 808"/>
                    <p:cNvCxnSpPr/>
                    <p:nvPr/>
                  </p:nvCxnSpPr>
                  <p:spPr>
                    <a:xfrm flipV="1">
                      <a:off x="6581770" y="293479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4" name="Group 789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6" name="Straight Connector 805"/>
                    <p:cNvCxnSpPr/>
                    <p:nvPr/>
                  </p:nvCxnSpPr>
                  <p:spPr>
                    <a:xfrm flipV="1">
                      <a:off x="7026970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7" name="Straight Connector 806"/>
                    <p:cNvCxnSpPr/>
                    <p:nvPr/>
                  </p:nvCxnSpPr>
                  <p:spPr>
                    <a:xfrm flipV="1">
                      <a:off x="6582249" y="293472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5" name="Group 790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4" name="Straight Connector 803"/>
                    <p:cNvCxnSpPr/>
                    <p:nvPr/>
                  </p:nvCxnSpPr>
                  <p:spPr>
                    <a:xfrm flipV="1">
                      <a:off x="7027451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5" name="Straight Connector 804"/>
                    <p:cNvCxnSpPr/>
                    <p:nvPr/>
                  </p:nvCxnSpPr>
                  <p:spPr>
                    <a:xfrm flipV="1">
                      <a:off x="6582730" y="293935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6" name="Group 791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2" name="Straight Connector 801"/>
                    <p:cNvCxnSpPr/>
                    <p:nvPr/>
                  </p:nvCxnSpPr>
                  <p:spPr>
                    <a:xfrm flipV="1">
                      <a:off x="7027930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3" name="Straight Connector 802"/>
                    <p:cNvCxnSpPr/>
                    <p:nvPr/>
                  </p:nvCxnSpPr>
                  <p:spPr>
                    <a:xfrm flipV="1">
                      <a:off x="6574255" y="293928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7" name="Group 792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0" name="Straight Connector 799"/>
                    <p:cNvCxnSpPr/>
                    <p:nvPr/>
                  </p:nvCxnSpPr>
                  <p:spPr>
                    <a:xfrm flipV="1">
                      <a:off x="7028410" y="284209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1" name="Straight Connector 800"/>
                    <p:cNvCxnSpPr/>
                    <p:nvPr/>
                  </p:nvCxnSpPr>
                  <p:spPr>
                    <a:xfrm flipV="1">
                      <a:off x="6580703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8" name="Group 793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98" name="Straight Connector 797"/>
                    <p:cNvCxnSpPr/>
                    <p:nvPr/>
                  </p:nvCxnSpPr>
                  <p:spPr>
                    <a:xfrm flipV="1">
                      <a:off x="7019938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Straight Connector 798"/>
                    <p:cNvCxnSpPr/>
                    <p:nvPr/>
                  </p:nvCxnSpPr>
                  <p:spPr>
                    <a:xfrm flipV="1">
                      <a:off x="6581185" y="2939147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9" name="Group 794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96" name="Straight Connector 795"/>
                    <p:cNvCxnSpPr/>
                    <p:nvPr/>
                  </p:nvCxnSpPr>
                  <p:spPr>
                    <a:xfrm flipV="1">
                      <a:off x="7026387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7" name="Straight Connector 796"/>
                    <p:cNvCxnSpPr/>
                    <p:nvPr/>
                  </p:nvCxnSpPr>
                  <p:spPr>
                    <a:xfrm flipV="1">
                      <a:off x="6581664" y="293907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623" name="Group 75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624" name="Group 75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774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3" y="2995812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5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3" y="2920618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6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387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7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617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8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424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761" name="Straight Connector 760"/>
                  <p:cNvCxnSpPr/>
                  <p:nvPr/>
                </p:nvCxnSpPr>
                <p:spPr>
                  <a:xfrm flipH="1">
                    <a:off x="6996560" y="2125350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>
                    <a:off x="6874752" y="230393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/>
                  <p:nvPr/>
                </p:nvCxnSpPr>
                <p:spPr>
                  <a:xfrm>
                    <a:off x="6871062" y="236816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Straight Connector 763"/>
                  <p:cNvCxnSpPr/>
                  <p:nvPr/>
                </p:nvCxnSpPr>
                <p:spPr>
                  <a:xfrm>
                    <a:off x="6871062" y="244492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/>
                  <p:cNvCxnSpPr/>
                  <p:nvPr/>
                </p:nvCxnSpPr>
                <p:spPr>
                  <a:xfrm>
                    <a:off x="6867370" y="250915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Straight Connector 765"/>
                  <p:cNvCxnSpPr/>
                  <p:nvPr/>
                </p:nvCxnSpPr>
                <p:spPr>
                  <a:xfrm>
                    <a:off x="6863680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Straight Connector 766"/>
                  <p:cNvCxnSpPr/>
                  <p:nvPr/>
                </p:nvCxnSpPr>
                <p:spPr>
                  <a:xfrm>
                    <a:off x="6863680" y="263760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/>
                  <p:cNvCxnSpPr/>
                  <p:nvPr/>
                </p:nvCxnSpPr>
                <p:spPr>
                  <a:xfrm>
                    <a:off x="6859988" y="270653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Straight Connector 768"/>
                  <p:cNvCxnSpPr/>
                  <p:nvPr/>
                </p:nvCxnSpPr>
                <p:spPr>
                  <a:xfrm>
                    <a:off x="6867370" y="27754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Straight Connector 769"/>
                  <p:cNvCxnSpPr/>
                  <p:nvPr/>
                </p:nvCxnSpPr>
                <p:spPr>
                  <a:xfrm>
                    <a:off x="6871062" y="284282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Straight Connector 770"/>
                  <p:cNvCxnSpPr/>
                  <p:nvPr/>
                </p:nvCxnSpPr>
                <p:spPr>
                  <a:xfrm>
                    <a:off x="6871062" y="291174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Straight Connector 771"/>
                  <p:cNvCxnSpPr/>
                  <p:nvPr/>
                </p:nvCxnSpPr>
                <p:spPr>
                  <a:xfrm>
                    <a:off x="6874752" y="297597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Straight Connector 772"/>
                  <p:cNvCxnSpPr/>
                  <p:nvPr/>
                </p:nvCxnSpPr>
                <p:spPr>
                  <a:xfrm flipH="1">
                    <a:off x="6874752" y="2131616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6" name="Group 815"/>
            <p:cNvGrpSpPr>
              <a:grpSpLocks/>
            </p:cNvGrpSpPr>
            <p:nvPr/>
          </p:nvGrpSpPr>
          <p:grpSpPr bwMode="auto">
            <a:xfrm>
              <a:off x="2267009" y="2732231"/>
              <a:ext cx="1470209" cy="1869141"/>
              <a:chOff x="916173" y="4038600"/>
              <a:chExt cx="1470209" cy="1869141"/>
            </a:xfrm>
          </p:grpSpPr>
          <p:grpSp>
            <p:nvGrpSpPr>
              <p:cNvPr id="206367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058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500"/>
                  <a:ext cx="498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59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6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0" name="Freeform 190"/>
                <p:cNvSpPr>
                  <a:spLocks/>
                </p:cNvSpPr>
                <p:nvPr/>
              </p:nvSpPr>
              <p:spPr bwMode="auto">
                <a:xfrm>
                  <a:off x="4907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1" name="Freeform 191"/>
                <p:cNvSpPr>
                  <a:spLocks/>
                </p:cNvSpPr>
                <p:nvPr/>
              </p:nvSpPr>
              <p:spPr bwMode="auto">
                <a:xfrm>
                  <a:off x="4475" y="1395"/>
                  <a:ext cx="509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2" name="Freeform 192"/>
                <p:cNvSpPr>
                  <a:spLocks/>
                </p:cNvSpPr>
                <p:nvPr/>
              </p:nvSpPr>
              <p:spPr bwMode="auto">
                <a:xfrm>
                  <a:off x="4593" y="1391"/>
                  <a:ext cx="296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18" name="Straight Connector 817"/>
              <p:cNvCxnSpPr/>
              <p:nvPr/>
            </p:nvCxnSpPr>
            <p:spPr>
              <a:xfrm flipH="1">
                <a:off x="1180779" y="4381699"/>
                <a:ext cx="357149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>
                <a:stCxn id="1058" idx="2"/>
              </p:cNvCxnSpPr>
              <p:nvPr/>
            </p:nvCxnSpPr>
            <p:spPr>
              <a:xfrm flipH="1">
                <a:off x="1485547" y="4391220"/>
                <a:ext cx="203178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1804600" y="4395981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>
                <a:endCxn id="843" idx="0"/>
              </p:cNvCxnSpPr>
              <p:nvPr/>
            </p:nvCxnSpPr>
            <p:spPr>
              <a:xfrm>
                <a:off x="1944285" y="4419784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372" name="Group 821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550" name="Group 99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021" name="Rectangle 1020"/>
                  <p:cNvSpPr/>
                  <p:nvPr/>
                </p:nvSpPr>
                <p:spPr>
                  <a:xfrm>
                    <a:off x="6508516" y="3062346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2" name="Straight Connector 1021"/>
                  <p:cNvCxnSpPr/>
                  <p:nvPr/>
                </p:nvCxnSpPr>
                <p:spPr>
                  <a:xfrm flipV="1">
                    <a:off x="6845790" y="3062346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3" name="Rectangle 1022"/>
                  <p:cNvSpPr/>
                  <p:nvPr/>
                </p:nvSpPr>
                <p:spPr>
                  <a:xfrm>
                    <a:off x="6475686" y="3071745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4" name="Straight Connector 1023"/>
                  <p:cNvCxnSpPr/>
                  <p:nvPr/>
                </p:nvCxnSpPr>
                <p:spPr>
                  <a:xfrm flipV="1">
                    <a:off x="6395097" y="3062346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5" name="Rectangle 1024"/>
                  <p:cNvSpPr/>
                  <p:nvPr/>
                </p:nvSpPr>
                <p:spPr>
                  <a:xfrm>
                    <a:off x="6815943" y="37030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26" name="Rectangle 1025"/>
                  <p:cNvSpPr/>
                  <p:nvPr/>
                </p:nvSpPr>
                <p:spPr>
                  <a:xfrm>
                    <a:off x="6404052" y="3157905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7" name="Straight Connector 1026"/>
                  <p:cNvCxnSpPr/>
                  <p:nvPr/>
                </p:nvCxnSpPr>
                <p:spPr>
                  <a:xfrm flipV="1">
                    <a:off x="6845790" y="3804882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578" name="Group 102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6" name="Straight Connector 1055"/>
                    <p:cNvCxnSpPr/>
                    <p:nvPr/>
                  </p:nvCxnSpPr>
                  <p:spPr>
                    <a:xfrm flipV="1">
                      <a:off x="7027515" y="284620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7" name="Straight Connector 1056"/>
                    <p:cNvCxnSpPr/>
                    <p:nvPr/>
                  </p:nvCxnSpPr>
                  <p:spPr>
                    <a:xfrm flipV="1">
                      <a:off x="6573839" y="293862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79" name="Group 102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4" name="Straight Connector 1053"/>
                    <p:cNvCxnSpPr/>
                    <p:nvPr/>
                  </p:nvCxnSpPr>
                  <p:spPr>
                    <a:xfrm flipV="1">
                      <a:off x="7027996" y="284613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5" name="Straight Connector 1054"/>
                    <p:cNvCxnSpPr/>
                    <p:nvPr/>
                  </p:nvCxnSpPr>
                  <p:spPr>
                    <a:xfrm flipV="1">
                      <a:off x="6574320" y="293855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0" name="Group 102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2" name="Straight Connector 1051"/>
                    <p:cNvCxnSpPr/>
                    <p:nvPr/>
                  </p:nvCxnSpPr>
                  <p:spPr>
                    <a:xfrm flipV="1">
                      <a:off x="7019520" y="284606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3" name="Straight Connector 1052"/>
                    <p:cNvCxnSpPr/>
                    <p:nvPr/>
                  </p:nvCxnSpPr>
                  <p:spPr>
                    <a:xfrm flipV="1">
                      <a:off x="6580769" y="293848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1" name="Group 103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0" name="Straight Connector 1049"/>
                    <p:cNvCxnSpPr/>
                    <p:nvPr/>
                  </p:nvCxnSpPr>
                  <p:spPr>
                    <a:xfrm flipV="1">
                      <a:off x="7020000" y="284599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1" name="Straight Connector 1050"/>
                    <p:cNvCxnSpPr/>
                    <p:nvPr/>
                  </p:nvCxnSpPr>
                  <p:spPr>
                    <a:xfrm flipV="1">
                      <a:off x="6581249" y="293841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2" name="Group 103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8" name="Straight Connector 1047"/>
                    <p:cNvCxnSpPr/>
                    <p:nvPr/>
                  </p:nvCxnSpPr>
                  <p:spPr>
                    <a:xfrm flipV="1">
                      <a:off x="7026449" y="284592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9" name="Straight Connector 1048"/>
                    <p:cNvCxnSpPr/>
                    <p:nvPr/>
                  </p:nvCxnSpPr>
                  <p:spPr>
                    <a:xfrm flipV="1">
                      <a:off x="6581728" y="293834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3" name="Group 103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6" name="Straight Connector 1045"/>
                    <p:cNvCxnSpPr/>
                    <p:nvPr/>
                  </p:nvCxnSpPr>
                  <p:spPr>
                    <a:xfrm flipV="1">
                      <a:off x="7026930" y="284585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7" name="Straight Connector 1046"/>
                    <p:cNvCxnSpPr/>
                    <p:nvPr/>
                  </p:nvCxnSpPr>
                  <p:spPr>
                    <a:xfrm flipV="1">
                      <a:off x="6582209" y="2942977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4" name="Group 103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4" name="Straight Connector 1043"/>
                    <p:cNvCxnSpPr/>
                    <p:nvPr/>
                  </p:nvCxnSpPr>
                  <p:spPr>
                    <a:xfrm flipV="1">
                      <a:off x="7027410" y="284578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5" name="Straight Connector 1044"/>
                    <p:cNvCxnSpPr/>
                    <p:nvPr/>
                  </p:nvCxnSpPr>
                  <p:spPr>
                    <a:xfrm flipV="1">
                      <a:off x="6573734" y="294290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5" name="Group 103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2" name="Straight Connector 1041"/>
                    <p:cNvCxnSpPr/>
                    <p:nvPr/>
                  </p:nvCxnSpPr>
                  <p:spPr>
                    <a:xfrm flipV="1">
                      <a:off x="7027889" y="2845713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3" name="Straight Connector 1042"/>
                    <p:cNvCxnSpPr/>
                    <p:nvPr/>
                  </p:nvCxnSpPr>
                  <p:spPr>
                    <a:xfrm flipV="1">
                      <a:off x="6574213" y="294283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6" name="Group 103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0" name="Straight Connector 1039"/>
                    <p:cNvCxnSpPr/>
                    <p:nvPr/>
                  </p:nvCxnSpPr>
                  <p:spPr>
                    <a:xfrm flipV="1">
                      <a:off x="7019417" y="285034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1" name="Straight Connector 1040"/>
                    <p:cNvCxnSpPr/>
                    <p:nvPr/>
                  </p:nvCxnSpPr>
                  <p:spPr>
                    <a:xfrm flipV="1">
                      <a:off x="6580664" y="2939635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7" name="Group 103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38" name="Straight Connector 1037"/>
                    <p:cNvCxnSpPr/>
                    <p:nvPr/>
                  </p:nvCxnSpPr>
                  <p:spPr>
                    <a:xfrm flipV="1">
                      <a:off x="7019897" y="28502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9" name="Straight Connector 1038"/>
                    <p:cNvCxnSpPr/>
                    <p:nvPr/>
                  </p:nvCxnSpPr>
                  <p:spPr>
                    <a:xfrm flipV="1">
                      <a:off x="6581143" y="2939566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551" name="Group 100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552" name="Group 100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01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079" y="2996300"/>
                      <a:ext cx="549972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079" y="2921107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7743" y="2922673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8973" y="2936772"/>
                      <a:ext cx="524136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0780" y="2933639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003" name="Straight Connector 1002"/>
                  <p:cNvCxnSpPr/>
                  <p:nvPr/>
                </p:nvCxnSpPr>
                <p:spPr>
                  <a:xfrm flipH="1">
                    <a:off x="6995916" y="2125837"/>
                    <a:ext cx="11072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4" name="Straight Connector 1003"/>
                  <p:cNvCxnSpPr/>
                  <p:nvPr/>
                </p:nvCxnSpPr>
                <p:spPr>
                  <a:xfrm>
                    <a:off x="6874108" y="230442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5" name="Straight Connector 1004"/>
                  <p:cNvCxnSpPr/>
                  <p:nvPr/>
                </p:nvCxnSpPr>
                <p:spPr>
                  <a:xfrm>
                    <a:off x="6870418" y="236865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6" name="Straight Connector 1005"/>
                  <p:cNvCxnSpPr/>
                  <p:nvPr/>
                </p:nvCxnSpPr>
                <p:spPr>
                  <a:xfrm>
                    <a:off x="6870418" y="244541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7" name="Straight Connector 1006"/>
                  <p:cNvCxnSpPr/>
                  <p:nvPr/>
                </p:nvCxnSpPr>
                <p:spPr>
                  <a:xfrm>
                    <a:off x="6866726" y="250963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8" name="Straight Connector 1007"/>
                  <p:cNvCxnSpPr/>
                  <p:nvPr/>
                </p:nvCxnSpPr>
                <p:spPr>
                  <a:xfrm>
                    <a:off x="6863036" y="2570732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9" name="Straight Connector 1008"/>
                  <p:cNvCxnSpPr/>
                  <p:nvPr/>
                </p:nvCxnSpPr>
                <p:spPr>
                  <a:xfrm>
                    <a:off x="6863036" y="263809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0" name="Straight Connector 1009"/>
                  <p:cNvCxnSpPr/>
                  <p:nvPr/>
                </p:nvCxnSpPr>
                <p:spPr>
                  <a:xfrm>
                    <a:off x="6859344" y="270702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1" name="Straight Connector 1010"/>
                  <p:cNvCxnSpPr/>
                  <p:nvPr/>
                </p:nvCxnSpPr>
                <p:spPr>
                  <a:xfrm>
                    <a:off x="6866726" y="277594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Straight Connector 1011"/>
                  <p:cNvCxnSpPr/>
                  <p:nvPr/>
                </p:nvCxnSpPr>
                <p:spPr>
                  <a:xfrm>
                    <a:off x="6870418" y="284330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3" name="Straight Connector 1012"/>
                  <p:cNvCxnSpPr/>
                  <p:nvPr/>
                </p:nvCxnSpPr>
                <p:spPr>
                  <a:xfrm>
                    <a:off x="6870418" y="291223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4" name="Straight Connector 1013"/>
                  <p:cNvCxnSpPr/>
                  <p:nvPr/>
                </p:nvCxnSpPr>
                <p:spPr>
                  <a:xfrm>
                    <a:off x="6874108" y="297646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Straight Connector 1014"/>
                  <p:cNvCxnSpPr/>
                  <p:nvPr/>
                </p:nvCxnSpPr>
                <p:spPr>
                  <a:xfrm flipH="1">
                    <a:off x="6874108" y="213210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3" name="Group 822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492" name="Group 941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963" name="Rectangle 962"/>
                  <p:cNvSpPr/>
                  <p:nvPr/>
                </p:nvSpPr>
                <p:spPr>
                  <a:xfrm>
                    <a:off x="6508968" y="3062348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4" name="Straight Connector 963"/>
                  <p:cNvCxnSpPr/>
                  <p:nvPr/>
                </p:nvCxnSpPr>
                <p:spPr>
                  <a:xfrm flipV="1">
                    <a:off x="684623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5" name="Rectangle 964"/>
                  <p:cNvSpPr/>
                  <p:nvPr/>
                </p:nvSpPr>
                <p:spPr>
                  <a:xfrm>
                    <a:off x="6476135" y="307174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6" name="Straight Connector 965"/>
                  <p:cNvCxnSpPr/>
                  <p:nvPr/>
                </p:nvCxnSpPr>
                <p:spPr>
                  <a:xfrm flipV="1">
                    <a:off x="639554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7" name="Rectangle 966"/>
                  <p:cNvSpPr/>
                  <p:nvPr/>
                </p:nvSpPr>
                <p:spPr>
                  <a:xfrm>
                    <a:off x="6816392" y="370306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68" name="Rectangle 967"/>
                  <p:cNvSpPr/>
                  <p:nvPr/>
                </p:nvSpPr>
                <p:spPr>
                  <a:xfrm>
                    <a:off x="6404502" y="3157907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9" name="Straight Connector 968"/>
                  <p:cNvCxnSpPr/>
                  <p:nvPr/>
                </p:nvCxnSpPr>
                <p:spPr>
                  <a:xfrm flipV="1">
                    <a:off x="6846239" y="3804884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520" name="Group 969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8" name="Straight Connector 997"/>
                    <p:cNvCxnSpPr/>
                    <p:nvPr/>
                  </p:nvCxnSpPr>
                  <p:spPr>
                    <a:xfrm flipV="1">
                      <a:off x="7027964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9" name="Straight Connector 998"/>
                    <p:cNvCxnSpPr/>
                    <p:nvPr/>
                  </p:nvCxnSpPr>
                  <p:spPr>
                    <a:xfrm flipV="1">
                      <a:off x="6574288" y="293862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1" name="Group 970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6" name="Straight Connector 995"/>
                    <p:cNvCxnSpPr/>
                    <p:nvPr/>
                  </p:nvCxnSpPr>
                  <p:spPr>
                    <a:xfrm flipV="1">
                      <a:off x="7028445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7" name="Straight Connector 996"/>
                    <p:cNvCxnSpPr/>
                    <p:nvPr/>
                  </p:nvCxnSpPr>
                  <p:spPr>
                    <a:xfrm flipV="1">
                      <a:off x="6580739" y="293855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2" name="Group 971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4" name="Straight Connector 993"/>
                    <p:cNvCxnSpPr/>
                    <p:nvPr/>
                  </p:nvCxnSpPr>
                  <p:spPr>
                    <a:xfrm flipV="1">
                      <a:off x="7019972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5" name="Straight Connector 994"/>
                    <p:cNvCxnSpPr/>
                    <p:nvPr/>
                  </p:nvCxnSpPr>
                  <p:spPr>
                    <a:xfrm flipV="1">
                      <a:off x="6581219" y="2938489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3" name="Group 972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2" name="Straight Connector 991"/>
                    <p:cNvCxnSpPr/>
                    <p:nvPr/>
                  </p:nvCxnSpPr>
                  <p:spPr>
                    <a:xfrm flipV="1">
                      <a:off x="7026421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3" name="Straight Connector 992"/>
                    <p:cNvCxnSpPr/>
                    <p:nvPr/>
                  </p:nvCxnSpPr>
                  <p:spPr>
                    <a:xfrm flipV="1">
                      <a:off x="6581698" y="2938419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4" name="Group 973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0" name="Straight Connector 989"/>
                    <p:cNvCxnSpPr/>
                    <p:nvPr/>
                  </p:nvCxnSpPr>
                  <p:spPr>
                    <a:xfrm flipV="1">
                      <a:off x="7026900" y="2845924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1" name="Straight Connector 990"/>
                    <p:cNvCxnSpPr/>
                    <p:nvPr/>
                  </p:nvCxnSpPr>
                  <p:spPr>
                    <a:xfrm flipV="1">
                      <a:off x="6582177" y="293835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5" name="Group 974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8" name="Straight Connector 987"/>
                    <p:cNvCxnSpPr/>
                    <p:nvPr/>
                  </p:nvCxnSpPr>
                  <p:spPr>
                    <a:xfrm flipV="1">
                      <a:off x="7027381" y="284585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9" name="Straight Connector 988"/>
                    <p:cNvCxnSpPr/>
                    <p:nvPr/>
                  </p:nvCxnSpPr>
                  <p:spPr>
                    <a:xfrm flipV="1">
                      <a:off x="6582659" y="2942979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6" name="Group 975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6" name="Straight Connector 985"/>
                    <p:cNvCxnSpPr/>
                    <p:nvPr/>
                  </p:nvCxnSpPr>
                  <p:spPr>
                    <a:xfrm flipV="1">
                      <a:off x="7027861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7" name="Straight Connector 986"/>
                    <p:cNvCxnSpPr/>
                    <p:nvPr/>
                  </p:nvCxnSpPr>
                  <p:spPr>
                    <a:xfrm flipV="1">
                      <a:off x="6574185" y="294290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7" name="Group 976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4" name="Straight Connector 983"/>
                    <p:cNvCxnSpPr/>
                    <p:nvPr/>
                  </p:nvCxnSpPr>
                  <p:spPr>
                    <a:xfrm flipV="1">
                      <a:off x="7028340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5" name="Straight Connector 984"/>
                    <p:cNvCxnSpPr/>
                    <p:nvPr/>
                  </p:nvCxnSpPr>
                  <p:spPr>
                    <a:xfrm flipV="1">
                      <a:off x="6580634" y="294284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8" name="Group 977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2" name="Straight Connector 981"/>
                    <p:cNvCxnSpPr/>
                    <p:nvPr/>
                  </p:nvCxnSpPr>
                  <p:spPr>
                    <a:xfrm flipV="1">
                      <a:off x="7019866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3" name="Straight Connector 982"/>
                    <p:cNvCxnSpPr/>
                    <p:nvPr/>
                  </p:nvCxnSpPr>
                  <p:spPr>
                    <a:xfrm flipV="1">
                      <a:off x="6581115" y="293963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9" name="Group 978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0" name="Straight Connector 979"/>
                    <p:cNvCxnSpPr/>
                    <p:nvPr/>
                  </p:nvCxnSpPr>
                  <p:spPr>
                    <a:xfrm flipV="1">
                      <a:off x="7026315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1" name="Straight Connector 980"/>
                    <p:cNvCxnSpPr/>
                    <p:nvPr/>
                  </p:nvCxnSpPr>
                  <p:spPr>
                    <a:xfrm flipV="1">
                      <a:off x="6581595" y="293956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493" name="Group 942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494" name="Group 943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958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635" y="2996302"/>
                      <a:ext cx="549974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9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635" y="2921109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0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299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1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531" y="2936774"/>
                      <a:ext cx="524136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2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336" y="293364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945" name="Straight Connector 944"/>
                  <p:cNvCxnSpPr/>
                  <p:nvPr/>
                </p:nvCxnSpPr>
                <p:spPr>
                  <a:xfrm flipH="1">
                    <a:off x="6996471" y="2125839"/>
                    <a:ext cx="11074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6" name="Straight Connector 945"/>
                  <p:cNvCxnSpPr/>
                  <p:nvPr/>
                </p:nvCxnSpPr>
                <p:spPr>
                  <a:xfrm>
                    <a:off x="6874666" y="230442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7" name="Straight Connector 946"/>
                  <p:cNvCxnSpPr/>
                  <p:nvPr/>
                </p:nvCxnSpPr>
                <p:spPr>
                  <a:xfrm>
                    <a:off x="6870974" y="236865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8" name="Straight Connector 947"/>
                  <p:cNvCxnSpPr/>
                  <p:nvPr/>
                </p:nvCxnSpPr>
                <p:spPr>
                  <a:xfrm>
                    <a:off x="6870974" y="244541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9" name="Straight Connector 948"/>
                  <p:cNvCxnSpPr/>
                  <p:nvPr/>
                </p:nvCxnSpPr>
                <p:spPr>
                  <a:xfrm>
                    <a:off x="6867284" y="250964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0" name="Straight Connector 949"/>
                  <p:cNvCxnSpPr/>
                  <p:nvPr/>
                </p:nvCxnSpPr>
                <p:spPr>
                  <a:xfrm>
                    <a:off x="6863592" y="2570734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1" name="Straight Connector 950"/>
                  <p:cNvCxnSpPr/>
                  <p:nvPr/>
                </p:nvCxnSpPr>
                <p:spPr>
                  <a:xfrm>
                    <a:off x="6863592" y="263809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2" name="Straight Connector 951"/>
                  <p:cNvCxnSpPr/>
                  <p:nvPr/>
                </p:nvCxnSpPr>
                <p:spPr>
                  <a:xfrm>
                    <a:off x="6859902" y="270702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3" name="Straight Connector 952"/>
                  <p:cNvCxnSpPr/>
                  <p:nvPr/>
                </p:nvCxnSpPr>
                <p:spPr>
                  <a:xfrm>
                    <a:off x="6867284" y="277595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4" name="Straight Connector 953"/>
                  <p:cNvCxnSpPr/>
                  <p:nvPr/>
                </p:nvCxnSpPr>
                <p:spPr>
                  <a:xfrm>
                    <a:off x="6870974" y="284331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5" name="Straight Connector 954"/>
                  <p:cNvCxnSpPr/>
                  <p:nvPr/>
                </p:nvCxnSpPr>
                <p:spPr>
                  <a:xfrm>
                    <a:off x="6870974" y="291223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6" name="Straight Connector 955"/>
                  <p:cNvCxnSpPr/>
                  <p:nvPr/>
                </p:nvCxnSpPr>
                <p:spPr>
                  <a:xfrm>
                    <a:off x="6874666" y="297646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7" name="Straight Connector 956"/>
                  <p:cNvCxnSpPr/>
                  <p:nvPr/>
                </p:nvCxnSpPr>
                <p:spPr>
                  <a:xfrm flipH="1">
                    <a:off x="6874666" y="2132105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4" name="Group 823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434" name="Group 883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905" name="Rectangle 904"/>
                  <p:cNvSpPr/>
                  <p:nvPr/>
                </p:nvSpPr>
                <p:spPr>
                  <a:xfrm>
                    <a:off x="6508368" y="3062348"/>
                    <a:ext cx="456662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06" name="Straight Connector 905"/>
                  <p:cNvCxnSpPr/>
                  <p:nvPr/>
                </p:nvCxnSpPr>
                <p:spPr>
                  <a:xfrm flipV="1">
                    <a:off x="6848625" y="3062348"/>
                    <a:ext cx="119388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7" name="Rectangle 906"/>
                  <p:cNvSpPr/>
                  <p:nvPr/>
                </p:nvSpPr>
                <p:spPr>
                  <a:xfrm>
                    <a:off x="6475537" y="3071747"/>
                    <a:ext cx="134311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08" name="Straight Connector 907"/>
                  <p:cNvCxnSpPr/>
                  <p:nvPr/>
                </p:nvCxnSpPr>
                <p:spPr>
                  <a:xfrm flipV="1">
                    <a:off x="639494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9" name="Rectangle 908"/>
                  <p:cNvSpPr/>
                  <p:nvPr/>
                </p:nvSpPr>
                <p:spPr>
                  <a:xfrm>
                    <a:off x="6815794" y="3703060"/>
                    <a:ext cx="140281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10" name="Rectangle 909"/>
                  <p:cNvSpPr/>
                  <p:nvPr/>
                </p:nvSpPr>
                <p:spPr>
                  <a:xfrm>
                    <a:off x="6403904" y="3157907"/>
                    <a:ext cx="447707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11" name="Straight Connector 910"/>
                  <p:cNvCxnSpPr/>
                  <p:nvPr/>
                </p:nvCxnSpPr>
                <p:spPr>
                  <a:xfrm flipV="1">
                    <a:off x="6848625" y="3804884"/>
                    <a:ext cx="119388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462" name="Group 911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40" name="Straight Connector 939"/>
                    <p:cNvCxnSpPr/>
                    <p:nvPr/>
                  </p:nvCxnSpPr>
                  <p:spPr>
                    <a:xfrm flipV="1">
                      <a:off x="7036319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1" name="Straight Connector 940"/>
                    <p:cNvCxnSpPr/>
                    <p:nvPr/>
                  </p:nvCxnSpPr>
                  <p:spPr>
                    <a:xfrm flipV="1">
                      <a:off x="6573691" y="2938628"/>
                      <a:ext cx="468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3" name="Group 912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8" name="Straight Connector 937"/>
                    <p:cNvCxnSpPr/>
                    <p:nvPr/>
                  </p:nvCxnSpPr>
                  <p:spPr>
                    <a:xfrm flipV="1">
                      <a:off x="7036801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9" name="Straight Connector 938"/>
                    <p:cNvCxnSpPr/>
                    <p:nvPr/>
                  </p:nvCxnSpPr>
                  <p:spPr>
                    <a:xfrm flipV="1">
                      <a:off x="6574172" y="2938559"/>
                      <a:ext cx="468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4" name="Group 913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6" name="Straight Connector 935"/>
                    <p:cNvCxnSpPr/>
                    <p:nvPr/>
                  </p:nvCxnSpPr>
                  <p:spPr>
                    <a:xfrm flipV="1">
                      <a:off x="7028327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7" name="Straight Connector 936"/>
                    <p:cNvCxnSpPr/>
                    <p:nvPr/>
                  </p:nvCxnSpPr>
                  <p:spPr>
                    <a:xfrm flipV="1">
                      <a:off x="6580621" y="293848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5" name="Group 914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4" name="Straight Connector 933"/>
                    <p:cNvCxnSpPr/>
                    <p:nvPr/>
                  </p:nvCxnSpPr>
                  <p:spPr>
                    <a:xfrm flipV="1">
                      <a:off x="7028806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5" name="Straight Connector 934"/>
                    <p:cNvCxnSpPr/>
                    <p:nvPr/>
                  </p:nvCxnSpPr>
                  <p:spPr>
                    <a:xfrm flipV="1">
                      <a:off x="6581100" y="293841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6" name="Group 915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2" name="Straight Connector 931"/>
                    <p:cNvCxnSpPr/>
                    <p:nvPr/>
                  </p:nvCxnSpPr>
                  <p:spPr>
                    <a:xfrm flipV="1">
                      <a:off x="7029286" y="2845924"/>
                      <a:ext cx="119388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3" name="Straight Connector 932"/>
                    <p:cNvCxnSpPr/>
                    <p:nvPr/>
                  </p:nvCxnSpPr>
                  <p:spPr>
                    <a:xfrm flipV="1">
                      <a:off x="6581580" y="293835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7" name="Group 916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0" name="Straight Connector 929"/>
                    <p:cNvCxnSpPr/>
                    <p:nvPr/>
                  </p:nvCxnSpPr>
                  <p:spPr>
                    <a:xfrm flipV="1">
                      <a:off x="7035737" y="284585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1" name="Straight Connector 930"/>
                    <p:cNvCxnSpPr/>
                    <p:nvPr/>
                  </p:nvCxnSpPr>
                  <p:spPr>
                    <a:xfrm flipV="1">
                      <a:off x="6582061" y="294297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8" name="Group 917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8" name="Straight Connector 927"/>
                    <p:cNvCxnSpPr/>
                    <p:nvPr/>
                  </p:nvCxnSpPr>
                  <p:spPr>
                    <a:xfrm flipV="1">
                      <a:off x="7036216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9" name="Straight Connector 928"/>
                    <p:cNvCxnSpPr/>
                    <p:nvPr/>
                  </p:nvCxnSpPr>
                  <p:spPr>
                    <a:xfrm flipV="1">
                      <a:off x="6573585" y="2942909"/>
                      <a:ext cx="468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9" name="Group 918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6" name="Straight Connector 925"/>
                    <p:cNvCxnSpPr/>
                    <p:nvPr/>
                  </p:nvCxnSpPr>
                  <p:spPr>
                    <a:xfrm flipV="1">
                      <a:off x="7036695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7" name="Straight Connector 926"/>
                    <p:cNvCxnSpPr/>
                    <p:nvPr/>
                  </p:nvCxnSpPr>
                  <p:spPr>
                    <a:xfrm flipV="1">
                      <a:off x="6574065" y="2942840"/>
                      <a:ext cx="468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70" name="Group 919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4" name="Straight Connector 923"/>
                    <p:cNvCxnSpPr/>
                    <p:nvPr/>
                  </p:nvCxnSpPr>
                  <p:spPr>
                    <a:xfrm flipV="1">
                      <a:off x="7028222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5" name="Straight Connector 924"/>
                    <p:cNvCxnSpPr/>
                    <p:nvPr/>
                  </p:nvCxnSpPr>
                  <p:spPr>
                    <a:xfrm flipV="1">
                      <a:off x="6574546" y="293963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71" name="Group 920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2" name="Straight Connector 921"/>
                    <p:cNvCxnSpPr/>
                    <p:nvPr/>
                  </p:nvCxnSpPr>
                  <p:spPr>
                    <a:xfrm flipV="1">
                      <a:off x="7028701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3" name="Straight Connector 922"/>
                    <p:cNvCxnSpPr/>
                    <p:nvPr/>
                  </p:nvCxnSpPr>
                  <p:spPr>
                    <a:xfrm flipV="1">
                      <a:off x="6580995" y="293956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435" name="Group 884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436" name="Group 885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900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3895" y="2996302"/>
                      <a:ext cx="553664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1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3895" y="2921109"/>
                      <a:ext cx="67916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2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1250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3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8789" y="2936774"/>
                      <a:ext cx="527828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4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4287" y="293364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887" name="Straight Connector 886"/>
                  <p:cNvCxnSpPr/>
                  <p:nvPr/>
                </p:nvCxnSpPr>
                <p:spPr>
                  <a:xfrm flipH="1">
                    <a:off x="7006804" y="2125839"/>
                    <a:ext cx="11074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Straight Connector 887"/>
                  <p:cNvCxnSpPr/>
                  <p:nvPr/>
                </p:nvCxnSpPr>
                <p:spPr>
                  <a:xfrm>
                    <a:off x="6884999" y="230442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Straight Connector 888"/>
                  <p:cNvCxnSpPr/>
                  <p:nvPr/>
                </p:nvCxnSpPr>
                <p:spPr>
                  <a:xfrm>
                    <a:off x="6881307" y="236865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Straight Connector 889"/>
                  <p:cNvCxnSpPr/>
                  <p:nvPr/>
                </p:nvCxnSpPr>
                <p:spPr>
                  <a:xfrm>
                    <a:off x="6877617" y="2445412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Straight Connector 890"/>
                  <p:cNvCxnSpPr/>
                  <p:nvPr/>
                </p:nvCxnSpPr>
                <p:spPr>
                  <a:xfrm>
                    <a:off x="6877617" y="250964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Straight Connector 891"/>
                  <p:cNvCxnSpPr/>
                  <p:nvPr/>
                </p:nvCxnSpPr>
                <p:spPr>
                  <a:xfrm>
                    <a:off x="6873925" y="2570734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Straight Connector 892"/>
                  <p:cNvCxnSpPr/>
                  <p:nvPr/>
                </p:nvCxnSpPr>
                <p:spPr>
                  <a:xfrm>
                    <a:off x="6873925" y="263809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Straight Connector 893"/>
                  <p:cNvCxnSpPr/>
                  <p:nvPr/>
                </p:nvCxnSpPr>
                <p:spPr>
                  <a:xfrm>
                    <a:off x="6870235" y="270702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Straight Connector 894"/>
                  <p:cNvCxnSpPr/>
                  <p:nvPr/>
                </p:nvCxnSpPr>
                <p:spPr>
                  <a:xfrm>
                    <a:off x="6877617" y="277595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Straight Connector 895"/>
                  <p:cNvCxnSpPr/>
                  <p:nvPr/>
                </p:nvCxnSpPr>
                <p:spPr>
                  <a:xfrm>
                    <a:off x="6881307" y="284331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Straight Connector 896"/>
                  <p:cNvCxnSpPr/>
                  <p:nvPr/>
                </p:nvCxnSpPr>
                <p:spPr>
                  <a:xfrm>
                    <a:off x="6877617" y="2912238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Straight Connector 897"/>
                  <p:cNvCxnSpPr/>
                  <p:nvPr/>
                </p:nvCxnSpPr>
                <p:spPr>
                  <a:xfrm>
                    <a:off x="6884999" y="297646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Straight Connector 898"/>
                  <p:cNvCxnSpPr/>
                  <p:nvPr/>
                </p:nvCxnSpPr>
                <p:spPr>
                  <a:xfrm flipH="1">
                    <a:off x="6884999" y="2132105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5" name="Group 824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376" name="Group 825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847" name="Rectangle 846"/>
                  <p:cNvSpPr/>
                  <p:nvPr/>
                </p:nvSpPr>
                <p:spPr>
                  <a:xfrm>
                    <a:off x="6510754" y="3062348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48" name="Straight Connector 847"/>
                  <p:cNvCxnSpPr/>
                  <p:nvPr/>
                </p:nvCxnSpPr>
                <p:spPr>
                  <a:xfrm flipV="1">
                    <a:off x="6848027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9" name="Rectangle 848"/>
                  <p:cNvSpPr/>
                  <p:nvPr/>
                </p:nvSpPr>
                <p:spPr>
                  <a:xfrm>
                    <a:off x="6477923" y="307174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50" name="Straight Connector 849"/>
                  <p:cNvCxnSpPr/>
                  <p:nvPr/>
                </p:nvCxnSpPr>
                <p:spPr>
                  <a:xfrm flipV="1">
                    <a:off x="6397335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1" name="Rectangle 850"/>
                  <p:cNvSpPr/>
                  <p:nvPr/>
                </p:nvSpPr>
                <p:spPr>
                  <a:xfrm>
                    <a:off x="6818180" y="370306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852" name="Rectangle 851"/>
                  <p:cNvSpPr/>
                  <p:nvPr/>
                </p:nvSpPr>
                <p:spPr>
                  <a:xfrm>
                    <a:off x="6406290" y="3157907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53" name="Straight Connector 852"/>
                  <p:cNvCxnSpPr/>
                  <p:nvPr/>
                </p:nvCxnSpPr>
                <p:spPr>
                  <a:xfrm flipV="1">
                    <a:off x="6848027" y="3804884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404" name="Group 853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82" name="Straight Connector 881"/>
                    <p:cNvCxnSpPr/>
                    <p:nvPr/>
                  </p:nvCxnSpPr>
                  <p:spPr>
                    <a:xfrm flipV="1">
                      <a:off x="7035722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3" name="Straight Connector 882"/>
                    <p:cNvCxnSpPr/>
                    <p:nvPr/>
                  </p:nvCxnSpPr>
                  <p:spPr>
                    <a:xfrm flipV="1">
                      <a:off x="6582046" y="293862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5" name="Group 854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80" name="Straight Connector 879"/>
                    <p:cNvCxnSpPr/>
                    <p:nvPr/>
                  </p:nvCxnSpPr>
                  <p:spPr>
                    <a:xfrm flipV="1">
                      <a:off x="7036203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1" name="Straight Connector 880"/>
                    <p:cNvCxnSpPr/>
                    <p:nvPr/>
                  </p:nvCxnSpPr>
                  <p:spPr>
                    <a:xfrm flipV="1">
                      <a:off x="6582527" y="293855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6" name="Group 855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8" name="Straight Connector 877"/>
                    <p:cNvCxnSpPr/>
                    <p:nvPr/>
                  </p:nvCxnSpPr>
                  <p:spPr>
                    <a:xfrm flipV="1">
                      <a:off x="7027727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Straight Connector 878"/>
                    <p:cNvCxnSpPr/>
                    <p:nvPr/>
                  </p:nvCxnSpPr>
                  <p:spPr>
                    <a:xfrm flipV="1">
                      <a:off x="6583007" y="293848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7" name="Group 856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6" name="Straight Connector 875"/>
                    <p:cNvCxnSpPr/>
                    <p:nvPr/>
                  </p:nvCxnSpPr>
                  <p:spPr>
                    <a:xfrm flipV="1">
                      <a:off x="7028207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7" name="Straight Connector 876"/>
                    <p:cNvCxnSpPr/>
                    <p:nvPr/>
                  </p:nvCxnSpPr>
                  <p:spPr>
                    <a:xfrm flipV="1">
                      <a:off x="6583486" y="293841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8" name="Group 857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4" name="Straight Connector 873"/>
                    <p:cNvCxnSpPr/>
                    <p:nvPr/>
                  </p:nvCxnSpPr>
                  <p:spPr>
                    <a:xfrm flipV="1">
                      <a:off x="7028686" y="2845924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5" name="Straight Connector 874"/>
                    <p:cNvCxnSpPr/>
                    <p:nvPr/>
                  </p:nvCxnSpPr>
                  <p:spPr>
                    <a:xfrm flipV="1">
                      <a:off x="6589935" y="2938350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9" name="Group 858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2" name="Straight Connector 871"/>
                    <p:cNvCxnSpPr/>
                    <p:nvPr/>
                  </p:nvCxnSpPr>
                  <p:spPr>
                    <a:xfrm flipV="1">
                      <a:off x="7035137" y="2845854"/>
                      <a:ext cx="107450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3" name="Straight Connector 872"/>
                    <p:cNvCxnSpPr/>
                    <p:nvPr/>
                  </p:nvCxnSpPr>
                  <p:spPr>
                    <a:xfrm flipV="1">
                      <a:off x="6590416" y="294297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0" name="Group 859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0" name="Straight Connector 869"/>
                    <p:cNvCxnSpPr/>
                    <p:nvPr/>
                  </p:nvCxnSpPr>
                  <p:spPr>
                    <a:xfrm flipV="1">
                      <a:off x="7035616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1" name="Straight Connector 870"/>
                    <p:cNvCxnSpPr/>
                    <p:nvPr/>
                  </p:nvCxnSpPr>
                  <p:spPr>
                    <a:xfrm flipV="1">
                      <a:off x="6581941" y="294290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1" name="Group 860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8" name="Straight Connector 867"/>
                    <p:cNvCxnSpPr/>
                    <p:nvPr/>
                  </p:nvCxnSpPr>
                  <p:spPr>
                    <a:xfrm flipV="1">
                      <a:off x="7036096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9" name="Straight Connector 868"/>
                    <p:cNvCxnSpPr/>
                    <p:nvPr/>
                  </p:nvCxnSpPr>
                  <p:spPr>
                    <a:xfrm flipV="1">
                      <a:off x="6582420" y="2942840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2" name="Group 861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6" name="Straight Connector 865"/>
                    <p:cNvCxnSpPr/>
                    <p:nvPr/>
                  </p:nvCxnSpPr>
                  <p:spPr>
                    <a:xfrm flipV="1">
                      <a:off x="7027624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7" name="Straight Connector 866"/>
                    <p:cNvCxnSpPr/>
                    <p:nvPr/>
                  </p:nvCxnSpPr>
                  <p:spPr>
                    <a:xfrm flipV="1">
                      <a:off x="6582901" y="293963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3" name="Group 862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4" name="Straight Connector 863"/>
                    <p:cNvCxnSpPr/>
                    <p:nvPr/>
                  </p:nvCxnSpPr>
                  <p:spPr>
                    <a:xfrm flipV="1">
                      <a:off x="7028103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5" name="Straight Connector 864"/>
                    <p:cNvCxnSpPr/>
                    <p:nvPr/>
                  </p:nvCxnSpPr>
                  <p:spPr>
                    <a:xfrm flipV="1">
                      <a:off x="6583381" y="293956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377" name="Group 826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378" name="Group 827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842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28" y="2996302"/>
                      <a:ext cx="542590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3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28" y="2921109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4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510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5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122" y="2936774"/>
                      <a:ext cx="516753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6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929" y="2933641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829" name="Straight Connector 828"/>
                  <p:cNvCxnSpPr/>
                  <p:nvPr/>
                </p:nvCxnSpPr>
                <p:spPr>
                  <a:xfrm flipH="1">
                    <a:off x="6998683" y="2125839"/>
                    <a:ext cx="11072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Straight Connector 829"/>
                  <p:cNvCxnSpPr/>
                  <p:nvPr/>
                </p:nvCxnSpPr>
                <p:spPr>
                  <a:xfrm>
                    <a:off x="6884257" y="2304424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Straight Connector 830"/>
                  <p:cNvCxnSpPr/>
                  <p:nvPr/>
                </p:nvCxnSpPr>
                <p:spPr>
                  <a:xfrm>
                    <a:off x="6880567" y="2368652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2" name="Straight Connector 831"/>
                  <p:cNvCxnSpPr/>
                  <p:nvPr/>
                </p:nvCxnSpPr>
                <p:spPr>
                  <a:xfrm>
                    <a:off x="6880567" y="2445412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3" name="Straight Connector 832"/>
                  <p:cNvCxnSpPr/>
                  <p:nvPr/>
                </p:nvCxnSpPr>
                <p:spPr>
                  <a:xfrm>
                    <a:off x="6876875" y="2509640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4" name="Straight Connector 833"/>
                  <p:cNvCxnSpPr/>
                  <p:nvPr/>
                </p:nvCxnSpPr>
                <p:spPr>
                  <a:xfrm>
                    <a:off x="6873185" y="2570734"/>
                    <a:ext cx="1328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5" name="Straight Connector 834"/>
                  <p:cNvCxnSpPr/>
                  <p:nvPr/>
                </p:nvCxnSpPr>
                <p:spPr>
                  <a:xfrm>
                    <a:off x="6873185" y="2638096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6" name="Straight Connector 835"/>
                  <p:cNvCxnSpPr/>
                  <p:nvPr/>
                </p:nvCxnSpPr>
                <p:spPr>
                  <a:xfrm>
                    <a:off x="6869493" y="2707023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Straight Connector 836"/>
                  <p:cNvCxnSpPr/>
                  <p:nvPr/>
                </p:nvCxnSpPr>
                <p:spPr>
                  <a:xfrm>
                    <a:off x="6876875" y="2775951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Straight Connector 837"/>
                  <p:cNvCxnSpPr/>
                  <p:nvPr/>
                </p:nvCxnSpPr>
                <p:spPr>
                  <a:xfrm>
                    <a:off x="6880567" y="2843311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Straight Connector 838"/>
                  <p:cNvCxnSpPr/>
                  <p:nvPr/>
                </p:nvCxnSpPr>
                <p:spPr>
                  <a:xfrm>
                    <a:off x="6880567" y="2912238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Straight Connector 839"/>
                  <p:cNvCxnSpPr/>
                  <p:nvPr/>
                </p:nvCxnSpPr>
                <p:spPr>
                  <a:xfrm>
                    <a:off x="6884257" y="2976467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Straight Connector 840"/>
                  <p:cNvCxnSpPr/>
                  <p:nvPr/>
                </p:nvCxnSpPr>
                <p:spPr>
                  <a:xfrm flipH="1">
                    <a:off x="6884257" y="2132105"/>
                    <a:ext cx="12919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7" name="Group 1062"/>
            <p:cNvGrpSpPr>
              <a:grpSpLocks/>
            </p:cNvGrpSpPr>
            <p:nvPr/>
          </p:nvGrpSpPr>
          <p:grpSpPr bwMode="auto">
            <a:xfrm>
              <a:off x="3857904" y="2759971"/>
              <a:ext cx="1470209" cy="1869141"/>
              <a:chOff x="916173" y="4038600"/>
              <a:chExt cx="1470209" cy="1869141"/>
            </a:xfrm>
          </p:grpSpPr>
          <p:grpSp>
            <p:nvGrpSpPr>
              <p:cNvPr id="206121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3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3" y="1500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3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7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8" name="Freeform 191"/>
                <p:cNvSpPr>
                  <a:spLocks/>
                </p:cNvSpPr>
                <p:nvPr/>
              </p:nvSpPr>
              <p:spPr bwMode="auto">
                <a:xfrm>
                  <a:off x="4478" y="1395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9" name="Freeform 192"/>
                <p:cNvSpPr>
                  <a:spLocks/>
                </p:cNvSpPr>
                <p:nvPr/>
              </p:nvSpPr>
              <p:spPr bwMode="auto">
                <a:xfrm>
                  <a:off x="4596" y="1391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65" name="Straight Connector 1064"/>
              <p:cNvCxnSpPr/>
              <p:nvPr/>
            </p:nvCxnSpPr>
            <p:spPr>
              <a:xfrm flipH="1">
                <a:off x="1181977" y="4380935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/>
              <p:cNvCxnSpPr>
                <a:stCxn id="1305" idx="2"/>
              </p:cNvCxnSpPr>
              <p:nvPr/>
            </p:nvCxnSpPr>
            <p:spPr>
              <a:xfrm flipH="1">
                <a:off x="1486744" y="4390457"/>
                <a:ext cx="201592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/>
              <p:cNvCxnSpPr/>
              <p:nvPr/>
            </p:nvCxnSpPr>
            <p:spPr>
              <a:xfrm>
                <a:off x="1804211" y="4395218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/>
              <p:cNvCxnSpPr>
                <a:endCxn id="1090" idx="0"/>
              </p:cNvCxnSpPr>
              <p:nvPr/>
            </p:nvCxnSpPr>
            <p:spPr>
              <a:xfrm>
                <a:off x="1943896" y="4419021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126" name="Group 1068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304" name="Group 1246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268" name="Rectangle 1267"/>
                  <p:cNvSpPr/>
                  <p:nvPr/>
                </p:nvSpPr>
                <p:spPr>
                  <a:xfrm>
                    <a:off x="6510771" y="3058460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69" name="Straight Connector 1268"/>
                  <p:cNvCxnSpPr/>
                  <p:nvPr/>
                </p:nvCxnSpPr>
                <p:spPr>
                  <a:xfrm flipV="1">
                    <a:off x="6848042" y="3058460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0" name="Rectangle 1269"/>
                  <p:cNvSpPr/>
                  <p:nvPr/>
                </p:nvSpPr>
                <p:spPr>
                  <a:xfrm>
                    <a:off x="6477938" y="3067859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71" name="Straight Connector 1270"/>
                  <p:cNvCxnSpPr/>
                  <p:nvPr/>
                </p:nvCxnSpPr>
                <p:spPr>
                  <a:xfrm flipV="1">
                    <a:off x="6397352" y="3058460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2" name="Rectangle 1271"/>
                  <p:cNvSpPr/>
                  <p:nvPr/>
                </p:nvSpPr>
                <p:spPr>
                  <a:xfrm>
                    <a:off x="6818195" y="3702304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273" name="Rectangle 1272"/>
                  <p:cNvSpPr/>
                  <p:nvPr/>
                </p:nvSpPr>
                <p:spPr>
                  <a:xfrm>
                    <a:off x="6406305" y="3157151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74" name="Straight Connector 1273"/>
                  <p:cNvCxnSpPr/>
                  <p:nvPr/>
                </p:nvCxnSpPr>
                <p:spPr>
                  <a:xfrm flipV="1">
                    <a:off x="6848042" y="380412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332" name="Group 1274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03" name="Straight Connector 1302"/>
                    <p:cNvCxnSpPr/>
                    <p:nvPr/>
                  </p:nvCxnSpPr>
                  <p:spPr>
                    <a:xfrm flipV="1">
                      <a:off x="7035737" y="2845447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4" name="Straight Connector 1303"/>
                    <p:cNvCxnSpPr/>
                    <p:nvPr/>
                  </p:nvCxnSpPr>
                  <p:spPr>
                    <a:xfrm flipV="1">
                      <a:off x="6582061" y="293473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3" name="Group 1275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01" name="Straight Connector 1300"/>
                    <p:cNvCxnSpPr/>
                    <p:nvPr/>
                  </p:nvCxnSpPr>
                  <p:spPr>
                    <a:xfrm flipV="1">
                      <a:off x="7036218" y="2845378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2" name="Straight Connector 1301"/>
                    <p:cNvCxnSpPr/>
                    <p:nvPr/>
                  </p:nvCxnSpPr>
                  <p:spPr>
                    <a:xfrm flipV="1">
                      <a:off x="6582542" y="2934670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4" name="Group 1276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9" name="Straight Connector 1298"/>
                    <p:cNvCxnSpPr/>
                    <p:nvPr/>
                  </p:nvCxnSpPr>
                  <p:spPr>
                    <a:xfrm flipV="1">
                      <a:off x="7027744" y="2845308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0" name="Straight Connector 1299"/>
                    <p:cNvCxnSpPr/>
                    <p:nvPr/>
                  </p:nvCxnSpPr>
                  <p:spPr>
                    <a:xfrm flipV="1">
                      <a:off x="6583022" y="293460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5" name="Group 1277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7" name="Straight Connector 1296"/>
                    <p:cNvCxnSpPr/>
                    <p:nvPr/>
                  </p:nvCxnSpPr>
                  <p:spPr>
                    <a:xfrm flipV="1">
                      <a:off x="7028224" y="284210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8" name="Straight Connector 1297"/>
                    <p:cNvCxnSpPr/>
                    <p:nvPr/>
                  </p:nvCxnSpPr>
                  <p:spPr>
                    <a:xfrm flipV="1">
                      <a:off x="6583501" y="293453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6" name="Group 1278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5" name="Straight Connector 1294"/>
                    <p:cNvCxnSpPr/>
                    <p:nvPr/>
                  </p:nvCxnSpPr>
                  <p:spPr>
                    <a:xfrm flipV="1">
                      <a:off x="7028703" y="284203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6" name="Straight Connector 1295"/>
                    <p:cNvCxnSpPr/>
                    <p:nvPr/>
                  </p:nvCxnSpPr>
                  <p:spPr>
                    <a:xfrm flipV="1">
                      <a:off x="6589950" y="2934461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7" name="Group 1279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3" name="Straight Connector 1292"/>
                    <p:cNvCxnSpPr/>
                    <p:nvPr/>
                  </p:nvCxnSpPr>
                  <p:spPr>
                    <a:xfrm flipV="1">
                      <a:off x="7035154" y="2841966"/>
                      <a:ext cx="107450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4" name="Straight Connector 1293"/>
                    <p:cNvCxnSpPr/>
                    <p:nvPr/>
                  </p:nvCxnSpPr>
                  <p:spPr>
                    <a:xfrm flipV="1">
                      <a:off x="6590431" y="2939091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8" name="Group 1280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1" name="Straight Connector 1290"/>
                    <p:cNvCxnSpPr/>
                    <p:nvPr/>
                  </p:nvCxnSpPr>
                  <p:spPr>
                    <a:xfrm flipV="1">
                      <a:off x="7035633" y="2841896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2" name="Straight Connector 1291"/>
                    <p:cNvCxnSpPr/>
                    <p:nvPr/>
                  </p:nvCxnSpPr>
                  <p:spPr>
                    <a:xfrm flipV="1">
                      <a:off x="6581958" y="293902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9" name="Group 1281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9" name="Straight Connector 1288"/>
                    <p:cNvCxnSpPr/>
                    <p:nvPr/>
                  </p:nvCxnSpPr>
                  <p:spPr>
                    <a:xfrm flipV="1">
                      <a:off x="7036113" y="284182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0" name="Straight Connector 1289"/>
                    <p:cNvCxnSpPr/>
                    <p:nvPr/>
                  </p:nvCxnSpPr>
                  <p:spPr>
                    <a:xfrm flipV="1">
                      <a:off x="6582437" y="293895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40" name="Group 1282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7" name="Straight Connector 1286"/>
                    <p:cNvCxnSpPr/>
                    <p:nvPr/>
                  </p:nvCxnSpPr>
                  <p:spPr>
                    <a:xfrm flipV="1">
                      <a:off x="7027639" y="2846456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8" name="Straight Connector 1287"/>
                    <p:cNvCxnSpPr/>
                    <p:nvPr/>
                  </p:nvCxnSpPr>
                  <p:spPr>
                    <a:xfrm flipV="1">
                      <a:off x="6582918" y="293888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41" name="Group 1283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5" name="Straight Connector 1284"/>
                    <p:cNvCxnSpPr/>
                    <p:nvPr/>
                  </p:nvCxnSpPr>
                  <p:spPr>
                    <a:xfrm flipV="1">
                      <a:off x="7028118" y="2846387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6" name="Straight Connector 1285"/>
                    <p:cNvCxnSpPr/>
                    <p:nvPr/>
                  </p:nvCxnSpPr>
                  <p:spPr>
                    <a:xfrm flipV="1">
                      <a:off x="6583398" y="293881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305" name="Group 1247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306" name="Group 1248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263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47" y="2995546"/>
                      <a:ext cx="54259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4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47" y="2920353"/>
                      <a:ext cx="668090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5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529" y="292192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6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143" y="2936018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7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948" y="2932885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250" name="Straight Connector 1249"/>
                  <p:cNvCxnSpPr/>
                  <p:nvPr/>
                </p:nvCxnSpPr>
                <p:spPr>
                  <a:xfrm flipH="1">
                    <a:off x="6998701" y="2125084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1" name="Straight Connector 1250"/>
                  <p:cNvCxnSpPr/>
                  <p:nvPr/>
                </p:nvCxnSpPr>
                <p:spPr>
                  <a:xfrm>
                    <a:off x="6884278" y="2303669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2" name="Straight Connector 1251"/>
                  <p:cNvCxnSpPr/>
                  <p:nvPr/>
                </p:nvCxnSpPr>
                <p:spPr>
                  <a:xfrm>
                    <a:off x="6880586" y="2367896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3" name="Straight Connector 1252"/>
                  <p:cNvCxnSpPr/>
                  <p:nvPr/>
                </p:nvCxnSpPr>
                <p:spPr>
                  <a:xfrm>
                    <a:off x="6880586" y="2444657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4" name="Straight Connector 1253"/>
                  <p:cNvCxnSpPr/>
                  <p:nvPr/>
                </p:nvCxnSpPr>
                <p:spPr>
                  <a:xfrm>
                    <a:off x="6876896" y="2508884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5" name="Straight Connector 1254"/>
                  <p:cNvCxnSpPr/>
                  <p:nvPr/>
                </p:nvCxnSpPr>
                <p:spPr>
                  <a:xfrm>
                    <a:off x="6873204" y="2569979"/>
                    <a:ext cx="1328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6" name="Straight Connector 1255"/>
                  <p:cNvCxnSpPr/>
                  <p:nvPr/>
                </p:nvCxnSpPr>
                <p:spPr>
                  <a:xfrm>
                    <a:off x="6873204" y="2637340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7" name="Straight Connector 1256"/>
                  <p:cNvCxnSpPr/>
                  <p:nvPr/>
                </p:nvCxnSpPr>
                <p:spPr>
                  <a:xfrm>
                    <a:off x="6869514" y="2706267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8" name="Straight Connector 1257"/>
                  <p:cNvCxnSpPr/>
                  <p:nvPr/>
                </p:nvCxnSpPr>
                <p:spPr>
                  <a:xfrm>
                    <a:off x="6876896" y="2775195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9" name="Straight Connector 1258"/>
                  <p:cNvCxnSpPr/>
                  <p:nvPr/>
                </p:nvCxnSpPr>
                <p:spPr>
                  <a:xfrm>
                    <a:off x="6880586" y="2842556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0" name="Straight Connector 1259"/>
                  <p:cNvCxnSpPr/>
                  <p:nvPr/>
                </p:nvCxnSpPr>
                <p:spPr>
                  <a:xfrm>
                    <a:off x="6880586" y="2911483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1" name="Straight Connector 1260"/>
                  <p:cNvCxnSpPr/>
                  <p:nvPr/>
                </p:nvCxnSpPr>
                <p:spPr>
                  <a:xfrm>
                    <a:off x="6884278" y="2975711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2" name="Straight Connector 1261"/>
                  <p:cNvCxnSpPr/>
                  <p:nvPr/>
                </p:nvCxnSpPr>
                <p:spPr>
                  <a:xfrm flipH="1">
                    <a:off x="6884278" y="2131351"/>
                    <a:ext cx="12918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7" name="Group 1069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246" name="Group 1188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210" name="Rectangle 1209"/>
                  <p:cNvSpPr/>
                  <p:nvPr/>
                </p:nvSpPr>
                <p:spPr>
                  <a:xfrm>
                    <a:off x="6517190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11" name="Straight Connector 1210"/>
                  <p:cNvCxnSpPr/>
                  <p:nvPr/>
                </p:nvCxnSpPr>
                <p:spPr>
                  <a:xfrm flipV="1">
                    <a:off x="685446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2" name="Rectangle 1211"/>
                  <p:cNvSpPr/>
                  <p:nvPr/>
                </p:nvSpPr>
                <p:spPr>
                  <a:xfrm>
                    <a:off x="6484359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13" name="Straight Connector 1212"/>
                  <p:cNvCxnSpPr/>
                  <p:nvPr/>
                </p:nvCxnSpPr>
                <p:spPr>
                  <a:xfrm flipV="1">
                    <a:off x="6403770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4" name="Rectangle 1213"/>
                  <p:cNvSpPr/>
                  <p:nvPr/>
                </p:nvSpPr>
                <p:spPr>
                  <a:xfrm>
                    <a:off x="6824616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215" name="Rectangle 1214"/>
                  <p:cNvSpPr/>
                  <p:nvPr/>
                </p:nvSpPr>
                <p:spPr>
                  <a:xfrm>
                    <a:off x="6412726" y="3157153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16" name="Straight Connector 1215"/>
                  <p:cNvCxnSpPr/>
                  <p:nvPr/>
                </p:nvCxnSpPr>
                <p:spPr>
                  <a:xfrm flipV="1">
                    <a:off x="6854463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274" name="Group 1216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5" name="Straight Connector 1244"/>
                    <p:cNvCxnSpPr/>
                    <p:nvPr/>
                  </p:nvCxnSpPr>
                  <p:spPr>
                    <a:xfrm flipV="1">
                      <a:off x="7036188" y="2845449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6" name="Straight Connector 1245"/>
                    <p:cNvCxnSpPr/>
                    <p:nvPr/>
                  </p:nvCxnSpPr>
                  <p:spPr>
                    <a:xfrm flipV="1">
                      <a:off x="6582512" y="293474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5" name="Group 121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3" name="Straight Connector 1242"/>
                    <p:cNvCxnSpPr/>
                    <p:nvPr/>
                  </p:nvCxnSpPr>
                  <p:spPr>
                    <a:xfrm flipV="1">
                      <a:off x="7036669" y="284538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4" name="Straight Connector 1243"/>
                    <p:cNvCxnSpPr/>
                    <p:nvPr/>
                  </p:nvCxnSpPr>
                  <p:spPr>
                    <a:xfrm flipV="1">
                      <a:off x="6582993" y="293467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6" name="Group 1218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1" name="Straight Connector 1240"/>
                    <p:cNvCxnSpPr/>
                    <p:nvPr/>
                  </p:nvCxnSpPr>
                  <p:spPr>
                    <a:xfrm flipV="1">
                      <a:off x="7028194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2" name="Straight Connector 1241"/>
                    <p:cNvCxnSpPr/>
                    <p:nvPr/>
                  </p:nvCxnSpPr>
                  <p:spPr>
                    <a:xfrm flipV="1">
                      <a:off x="6583473" y="293460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7" name="Group 1219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9" name="Straight Connector 1238"/>
                    <p:cNvCxnSpPr/>
                    <p:nvPr/>
                  </p:nvCxnSpPr>
                  <p:spPr>
                    <a:xfrm flipV="1">
                      <a:off x="7028673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0" name="Straight Connector 1239"/>
                    <p:cNvCxnSpPr/>
                    <p:nvPr/>
                  </p:nvCxnSpPr>
                  <p:spPr>
                    <a:xfrm flipV="1">
                      <a:off x="6589922" y="2934532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8" name="Group 1220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7" name="Straight Connector 1236"/>
                    <p:cNvCxnSpPr/>
                    <p:nvPr/>
                  </p:nvCxnSpPr>
                  <p:spPr>
                    <a:xfrm flipV="1">
                      <a:off x="7035122" y="2842038"/>
                      <a:ext cx="107450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8" name="Straight Connector 1237"/>
                    <p:cNvCxnSpPr/>
                    <p:nvPr/>
                  </p:nvCxnSpPr>
                  <p:spPr>
                    <a:xfrm flipV="1">
                      <a:off x="6590401" y="293446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9" name="Group 1221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5" name="Straight Connector 1234"/>
                    <p:cNvCxnSpPr/>
                    <p:nvPr/>
                  </p:nvCxnSpPr>
                  <p:spPr>
                    <a:xfrm flipV="1">
                      <a:off x="7035603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6" name="Straight Connector 1235"/>
                    <p:cNvCxnSpPr/>
                    <p:nvPr/>
                  </p:nvCxnSpPr>
                  <p:spPr>
                    <a:xfrm flipV="1">
                      <a:off x="6590882" y="293909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0" name="Group 1222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3" name="Straight Connector 1232"/>
                    <p:cNvCxnSpPr/>
                    <p:nvPr/>
                  </p:nvCxnSpPr>
                  <p:spPr>
                    <a:xfrm flipV="1">
                      <a:off x="7036083" y="284189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4" name="Straight Connector 1233"/>
                    <p:cNvCxnSpPr/>
                    <p:nvPr/>
                  </p:nvCxnSpPr>
                  <p:spPr>
                    <a:xfrm flipV="1">
                      <a:off x="6582407" y="2939023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1" name="Group 1223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1" name="Straight Connector 1230"/>
                    <p:cNvCxnSpPr/>
                    <p:nvPr/>
                  </p:nvCxnSpPr>
                  <p:spPr>
                    <a:xfrm flipV="1">
                      <a:off x="7036562" y="284182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2" name="Straight Connector 1231"/>
                    <p:cNvCxnSpPr/>
                    <p:nvPr/>
                  </p:nvCxnSpPr>
                  <p:spPr>
                    <a:xfrm flipV="1">
                      <a:off x="6582886" y="293895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2" name="Group 1224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29" name="Straight Connector 1228"/>
                    <p:cNvCxnSpPr/>
                    <p:nvPr/>
                  </p:nvCxnSpPr>
                  <p:spPr>
                    <a:xfrm flipV="1">
                      <a:off x="7028090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0" name="Straight Connector 1229"/>
                    <p:cNvCxnSpPr/>
                    <p:nvPr/>
                  </p:nvCxnSpPr>
                  <p:spPr>
                    <a:xfrm flipV="1">
                      <a:off x="6583368" y="293888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3" name="Group 1225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27" name="Straight Connector 1226"/>
                    <p:cNvCxnSpPr/>
                    <p:nvPr/>
                  </p:nvCxnSpPr>
                  <p:spPr>
                    <a:xfrm flipV="1">
                      <a:off x="7028570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8" name="Straight Connector 1227"/>
                    <p:cNvCxnSpPr/>
                    <p:nvPr/>
                  </p:nvCxnSpPr>
                  <p:spPr>
                    <a:xfrm flipV="1">
                      <a:off x="6589816" y="2938815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247" name="Group 1189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248" name="Group 1190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205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805" y="2995548"/>
                      <a:ext cx="542590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6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805" y="2920355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7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1087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8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699" y="2936020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9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1506" y="2932887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192" name="Straight Connector 1191"/>
                  <p:cNvCxnSpPr/>
                  <p:nvPr/>
                </p:nvCxnSpPr>
                <p:spPr>
                  <a:xfrm flipH="1">
                    <a:off x="7006641" y="2125086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3" name="Straight Connector 1192"/>
                  <p:cNvCxnSpPr/>
                  <p:nvPr/>
                </p:nvCxnSpPr>
                <p:spPr>
                  <a:xfrm>
                    <a:off x="6884834" y="230367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4" name="Straight Connector 1193"/>
                  <p:cNvCxnSpPr/>
                  <p:nvPr/>
                </p:nvCxnSpPr>
                <p:spPr>
                  <a:xfrm>
                    <a:off x="6881144" y="236789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5" name="Straight Connector 1194"/>
                  <p:cNvCxnSpPr/>
                  <p:nvPr/>
                </p:nvCxnSpPr>
                <p:spPr>
                  <a:xfrm>
                    <a:off x="6881144" y="24446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6" name="Straight Connector 1195"/>
                  <p:cNvCxnSpPr/>
                  <p:nvPr/>
                </p:nvCxnSpPr>
                <p:spPr>
                  <a:xfrm>
                    <a:off x="6877452" y="250888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7" name="Straight Connector 1196"/>
                  <p:cNvCxnSpPr/>
                  <p:nvPr/>
                </p:nvCxnSpPr>
                <p:spPr>
                  <a:xfrm>
                    <a:off x="6873762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8" name="Straight Connector 1197"/>
                  <p:cNvCxnSpPr/>
                  <p:nvPr/>
                </p:nvCxnSpPr>
                <p:spPr>
                  <a:xfrm>
                    <a:off x="6873762" y="263734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9" name="Straight Connector 1198"/>
                  <p:cNvCxnSpPr/>
                  <p:nvPr/>
                </p:nvCxnSpPr>
                <p:spPr>
                  <a:xfrm>
                    <a:off x="6870070" y="270626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0" name="Straight Connector 1199"/>
                  <p:cNvCxnSpPr/>
                  <p:nvPr/>
                </p:nvCxnSpPr>
                <p:spPr>
                  <a:xfrm>
                    <a:off x="6877452" y="277519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1" name="Straight Connector 1200"/>
                  <p:cNvCxnSpPr/>
                  <p:nvPr/>
                </p:nvCxnSpPr>
                <p:spPr>
                  <a:xfrm>
                    <a:off x="6881144" y="28425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2" name="Straight Connector 1201"/>
                  <p:cNvCxnSpPr/>
                  <p:nvPr/>
                </p:nvCxnSpPr>
                <p:spPr>
                  <a:xfrm>
                    <a:off x="6881144" y="291148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3" name="Straight Connector 1202"/>
                  <p:cNvCxnSpPr/>
                  <p:nvPr/>
                </p:nvCxnSpPr>
                <p:spPr>
                  <a:xfrm>
                    <a:off x="6884834" y="297571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4" name="Straight Connector 1203"/>
                  <p:cNvCxnSpPr/>
                  <p:nvPr/>
                </p:nvCxnSpPr>
                <p:spPr>
                  <a:xfrm flipH="1">
                    <a:off x="6884834" y="213135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8" name="Group 1070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188" name="Group 1130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152" name="Rectangle 1151"/>
                  <p:cNvSpPr/>
                  <p:nvPr/>
                </p:nvSpPr>
                <p:spPr>
                  <a:xfrm>
                    <a:off x="6510622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3" name="Straight Connector 1152"/>
                  <p:cNvCxnSpPr/>
                  <p:nvPr/>
                </p:nvCxnSpPr>
                <p:spPr>
                  <a:xfrm flipV="1">
                    <a:off x="6847894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4" name="Rectangle 1153"/>
                  <p:cNvSpPr/>
                  <p:nvPr/>
                </p:nvSpPr>
                <p:spPr>
                  <a:xfrm>
                    <a:off x="6477789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5" name="Straight Connector 1154"/>
                  <p:cNvCxnSpPr/>
                  <p:nvPr/>
                </p:nvCxnSpPr>
                <p:spPr>
                  <a:xfrm flipV="1">
                    <a:off x="639720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6" name="Rectangle 1155"/>
                  <p:cNvSpPr/>
                  <p:nvPr/>
                </p:nvSpPr>
                <p:spPr>
                  <a:xfrm>
                    <a:off x="6818047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157" name="Rectangle 1156"/>
                  <p:cNvSpPr/>
                  <p:nvPr/>
                </p:nvSpPr>
                <p:spPr>
                  <a:xfrm>
                    <a:off x="6406156" y="3157153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8" name="Straight Connector 1157"/>
                  <p:cNvCxnSpPr/>
                  <p:nvPr/>
                </p:nvCxnSpPr>
                <p:spPr>
                  <a:xfrm flipV="1">
                    <a:off x="6847894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216" name="Group 1158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7" name="Straight Connector 1186"/>
                    <p:cNvCxnSpPr/>
                    <p:nvPr/>
                  </p:nvCxnSpPr>
                  <p:spPr>
                    <a:xfrm flipV="1">
                      <a:off x="7029619" y="2845449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8" name="Straight Connector 1187"/>
                    <p:cNvCxnSpPr/>
                    <p:nvPr/>
                  </p:nvCxnSpPr>
                  <p:spPr>
                    <a:xfrm flipV="1">
                      <a:off x="6581912" y="293474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7" name="Group 1159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5" name="Straight Connector 1184"/>
                    <p:cNvCxnSpPr/>
                    <p:nvPr/>
                  </p:nvCxnSpPr>
                  <p:spPr>
                    <a:xfrm flipV="1">
                      <a:off x="7036069" y="284538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6" name="Straight Connector 1185"/>
                    <p:cNvCxnSpPr/>
                    <p:nvPr/>
                  </p:nvCxnSpPr>
                  <p:spPr>
                    <a:xfrm flipV="1">
                      <a:off x="6582394" y="293467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8" name="Group 1160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3" name="Straight Connector 1182"/>
                    <p:cNvCxnSpPr/>
                    <p:nvPr/>
                  </p:nvCxnSpPr>
                  <p:spPr>
                    <a:xfrm flipV="1">
                      <a:off x="7027596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4" name="Straight Connector 1183"/>
                    <p:cNvCxnSpPr/>
                    <p:nvPr/>
                  </p:nvCxnSpPr>
                  <p:spPr>
                    <a:xfrm flipV="1">
                      <a:off x="6582873" y="2934602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9" name="Group 1161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1" name="Straight Connector 1180"/>
                    <p:cNvCxnSpPr/>
                    <p:nvPr/>
                  </p:nvCxnSpPr>
                  <p:spPr>
                    <a:xfrm flipV="1">
                      <a:off x="7028075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Straight Connector 1181"/>
                    <p:cNvCxnSpPr/>
                    <p:nvPr/>
                  </p:nvCxnSpPr>
                  <p:spPr>
                    <a:xfrm flipV="1">
                      <a:off x="6583353" y="2934532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0" name="Group 1162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9" name="Straight Connector 1178"/>
                    <p:cNvCxnSpPr/>
                    <p:nvPr/>
                  </p:nvCxnSpPr>
                  <p:spPr>
                    <a:xfrm flipV="1">
                      <a:off x="7028555" y="284203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0" name="Straight Connector 1179"/>
                    <p:cNvCxnSpPr/>
                    <p:nvPr/>
                  </p:nvCxnSpPr>
                  <p:spPr>
                    <a:xfrm flipV="1">
                      <a:off x="6589801" y="293446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1" name="Group 1163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7" name="Straight Connector 1176"/>
                    <p:cNvCxnSpPr/>
                    <p:nvPr/>
                  </p:nvCxnSpPr>
                  <p:spPr>
                    <a:xfrm flipV="1">
                      <a:off x="7029036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8" name="Straight Connector 1177"/>
                    <p:cNvCxnSpPr/>
                    <p:nvPr/>
                  </p:nvCxnSpPr>
                  <p:spPr>
                    <a:xfrm flipV="1">
                      <a:off x="6590283" y="293909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2" name="Group 1164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5" name="Straight Connector 1174"/>
                    <p:cNvCxnSpPr/>
                    <p:nvPr/>
                  </p:nvCxnSpPr>
                  <p:spPr>
                    <a:xfrm flipV="1">
                      <a:off x="7029515" y="2841898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6" name="Straight Connector 1175"/>
                    <p:cNvCxnSpPr/>
                    <p:nvPr/>
                  </p:nvCxnSpPr>
                  <p:spPr>
                    <a:xfrm flipV="1">
                      <a:off x="6581809" y="29390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3" name="Group 1165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3" name="Straight Connector 1172"/>
                    <p:cNvCxnSpPr/>
                    <p:nvPr/>
                  </p:nvCxnSpPr>
                  <p:spPr>
                    <a:xfrm flipV="1">
                      <a:off x="7035964" y="284182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4" name="Straight Connector 1173"/>
                    <p:cNvCxnSpPr/>
                    <p:nvPr/>
                  </p:nvCxnSpPr>
                  <p:spPr>
                    <a:xfrm flipV="1">
                      <a:off x="6582288" y="293895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4" name="Group 1166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1" name="Straight Connector 1170"/>
                    <p:cNvCxnSpPr/>
                    <p:nvPr/>
                  </p:nvCxnSpPr>
                  <p:spPr>
                    <a:xfrm flipV="1">
                      <a:off x="7027490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2" name="Straight Connector 1171"/>
                    <p:cNvCxnSpPr/>
                    <p:nvPr/>
                  </p:nvCxnSpPr>
                  <p:spPr>
                    <a:xfrm flipV="1">
                      <a:off x="6582770" y="293888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5" name="Group 1167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69" name="Straight Connector 1168"/>
                    <p:cNvCxnSpPr/>
                    <p:nvPr/>
                  </p:nvCxnSpPr>
                  <p:spPr>
                    <a:xfrm flipV="1">
                      <a:off x="7027970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0" name="Straight Connector 1169"/>
                    <p:cNvCxnSpPr/>
                    <p:nvPr/>
                  </p:nvCxnSpPr>
                  <p:spPr>
                    <a:xfrm flipV="1">
                      <a:off x="6583249" y="293881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189" name="Group 1131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190" name="Group 1132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147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063" y="2995548"/>
                      <a:ext cx="54259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48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063" y="2920355"/>
                      <a:ext cx="668090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49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345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50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8959" y="2936020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51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764" y="2932887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134" name="Straight Connector 1133"/>
                  <p:cNvCxnSpPr/>
                  <p:nvPr/>
                </p:nvCxnSpPr>
                <p:spPr>
                  <a:xfrm flipH="1">
                    <a:off x="6998518" y="2125086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5" name="Straight Connector 1134"/>
                  <p:cNvCxnSpPr/>
                  <p:nvPr/>
                </p:nvCxnSpPr>
                <p:spPr>
                  <a:xfrm>
                    <a:off x="6876712" y="230367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6" name="Straight Connector 1135"/>
                  <p:cNvCxnSpPr/>
                  <p:nvPr/>
                </p:nvCxnSpPr>
                <p:spPr>
                  <a:xfrm>
                    <a:off x="6873020" y="236789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7" name="Straight Connector 1136"/>
                  <p:cNvCxnSpPr/>
                  <p:nvPr/>
                </p:nvCxnSpPr>
                <p:spPr>
                  <a:xfrm>
                    <a:off x="6873020" y="24446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8" name="Straight Connector 1137"/>
                  <p:cNvCxnSpPr/>
                  <p:nvPr/>
                </p:nvCxnSpPr>
                <p:spPr>
                  <a:xfrm>
                    <a:off x="6869330" y="250888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9" name="Straight Connector 1138"/>
                  <p:cNvCxnSpPr/>
                  <p:nvPr/>
                </p:nvCxnSpPr>
                <p:spPr>
                  <a:xfrm>
                    <a:off x="6865638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0" name="Straight Connector 1139"/>
                  <p:cNvCxnSpPr/>
                  <p:nvPr/>
                </p:nvCxnSpPr>
                <p:spPr>
                  <a:xfrm>
                    <a:off x="6865638" y="263734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1" name="Straight Connector 1140"/>
                  <p:cNvCxnSpPr/>
                  <p:nvPr/>
                </p:nvCxnSpPr>
                <p:spPr>
                  <a:xfrm>
                    <a:off x="6861948" y="270626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2" name="Straight Connector 1141"/>
                  <p:cNvCxnSpPr/>
                  <p:nvPr/>
                </p:nvCxnSpPr>
                <p:spPr>
                  <a:xfrm>
                    <a:off x="6869330" y="277519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3" name="Straight Connector 1142"/>
                  <p:cNvCxnSpPr/>
                  <p:nvPr/>
                </p:nvCxnSpPr>
                <p:spPr>
                  <a:xfrm>
                    <a:off x="6873020" y="284255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4" name="Straight Connector 1143"/>
                  <p:cNvCxnSpPr/>
                  <p:nvPr/>
                </p:nvCxnSpPr>
                <p:spPr>
                  <a:xfrm>
                    <a:off x="6873020" y="291148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5" name="Straight Connector 1144"/>
                  <p:cNvCxnSpPr/>
                  <p:nvPr/>
                </p:nvCxnSpPr>
                <p:spPr>
                  <a:xfrm>
                    <a:off x="6876712" y="297571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6" name="Straight Connector 1145"/>
                  <p:cNvCxnSpPr/>
                  <p:nvPr/>
                </p:nvCxnSpPr>
                <p:spPr>
                  <a:xfrm flipH="1">
                    <a:off x="6876712" y="2131353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9" name="Group 1071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130" name="Group 1072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094" name="Rectangle 1093"/>
                  <p:cNvSpPr/>
                  <p:nvPr/>
                </p:nvSpPr>
                <p:spPr>
                  <a:xfrm>
                    <a:off x="6510022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95" name="Straight Connector 1094"/>
                  <p:cNvCxnSpPr/>
                  <p:nvPr/>
                </p:nvCxnSpPr>
                <p:spPr>
                  <a:xfrm flipV="1">
                    <a:off x="6847296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6" name="Rectangle 1095"/>
                  <p:cNvSpPr/>
                  <p:nvPr/>
                </p:nvSpPr>
                <p:spPr>
                  <a:xfrm>
                    <a:off x="6477192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97" name="Straight Connector 1096"/>
                  <p:cNvCxnSpPr/>
                  <p:nvPr/>
                </p:nvCxnSpPr>
                <p:spPr>
                  <a:xfrm flipV="1">
                    <a:off x="639660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8" name="Rectangle 1097"/>
                  <p:cNvSpPr/>
                  <p:nvPr/>
                </p:nvSpPr>
                <p:spPr>
                  <a:xfrm>
                    <a:off x="6817449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99" name="Rectangle 1098"/>
                  <p:cNvSpPr/>
                  <p:nvPr/>
                </p:nvSpPr>
                <p:spPr>
                  <a:xfrm>
                    <a:off x="6405558" y="3157153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00" name="Straight Connector 1099"/>
                  <p:cNvCxnSpPr/>
                  <p:nvPr/>
                </p:nvCxnSpPr>
                <p:spPr>
                  <a:xfrm flipV="1">
                    <a:off x="6847296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158" name="Group 1100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9" name="Straight Connector 1128"/>
                    <p:cNvCxnSpPr/>
                    <p:nvPr/>
                  </p:nvCxnSpPr>
                  <p:spPr>
                    <a:xfrm flipV="1">
                      <a:off x="7029021" y="2845449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0" name="Straight Connector 1129"/>
                    <p:cNvCxnSpPr/>
                    <p:nvPr/>
                  </p:nvCxnSpPr>
                  <p:spPr>
                    <a:xfrm flipV="1">
                      <a:off x="6581315" y="2934741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59" name="Group 1101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7" name="Straight Connector 1126"/>
                    <p:cNvCxnSpPr/>
                    <p:nvPr/>
                  </p:nvCxnSpPr>
                  <p:spPr>
                    <a:xfrm flipV="1">
                      <a:off x="7029502" y="2845380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8" name="Straight Connector 1127"/>
                    <p:cNvCxnSpPr/>
                    <p:nvPr/>
                  </p:nvCxnSpPr>
                  <p:spPr>
                    <a:xfrm flipV="1">
                      <a:off x="6581796" y="293467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0" name="Group 1102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5" name="Straight Connector 1124"/>
                    <p:cNvCxnSpPr/>
                    <p:nvPr/>
                  </p:nvCxnSpPr>
                  <p:spPr>
                    <a:xfrm flipV="1">
                      <a:off x="7026996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6" name="Straight Connector 1125"/>
                    <p:cNvCxnSpPr/>
                    <p:nvPr/>
                  </p:nvCxnSpPr>
                  <p:spPr>
                    <a:xfrm flipV="1">
                      <a:off x="6582275" y="293460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1" name="Group 1103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3" name="Straight Connector 1122"/>
                    <p:cNvCxnSpPr/>
                    <p:nvPr/>
                  </p:nvCxnSpPr>
                  <p:spPr>
                    <a:xfrm flipV="1">
                      <a:off x="7027475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4" name="Straight Connector 1123"/>
                    <p:cNvCxnSpPr/>
                    <p:nvPr/>
                  </p:nvCxnSpPr>
                  <p:spPr>
                    <a:xfrm flipV="1">
                      <a:off x="6582755" y="293453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2" name="Group 1104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1" name="Straight Connector 1120"/>
                    <p:cNvCxnSpPr/>
                    <p:nvPr/>
                  </p:nvCxnSpPr>
                  <p:spPr>
                    <a:xfrm flipV="1">
                      <a:off x="7027955" y="284203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2" name="Straight Connector 1121"/>
                    <p:cNvCxnSpPr/>
                    <p:nvPr/>
                  </p:nvCxnSpPr>
                  <p:spPr>
                    <a:xfrm flipV="1">
                      <a:off x="6583234" y="293446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3" name="Group 1105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9" name="Straight Connector 1118"/>
                    <p:cNvCxnSpPr/>
                    <p:nvPr/>
                  </p:nvCxnSpPr>
                  <p:spPr>
                    <a:xfrm flipV="1">
                      <a:off x="7028436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0" name="Straight Connector 1119"/>
                    <p:cNvCxnSpPr/>
                    <p:nvPr/>
                  </p:nvCxnSpPr>
                  <p:spPr>
                    <a:xfrm flipV="1">
                      <a:off x="6589685" y="2939093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4" name="Group 1106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7" name="Straight Connector 1116"/>
                    <p:cNvCxnSpPr/>
                    <p:nvPr/>
                  </p:nvCxnSpPr>
                  <p:spPr>
                    <a:xfrm flipV="1">
                      <a:off x="7028916" y="284189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8" name="Straight Connector 1117"/>
                    <p:cNvCxnSpPr/>
                    <p:nvPr/>
                  </p:nvCxnSpPr>
                  <p:spPr>
                    <a:xfrm flipV="1">
                      <a:off x="6581209" y="29390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5" name="Group 1107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5" name="Straight Connector 1114"/>
                    <p:cNvCxnSpPr/>
                    <p:nvPr/>
                  </p:nvCxnSpPr>
                  <p:spPr>
                    <a:xfrm flipV="1">
                      <a:off x="7029395" y="2841829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6" name="Straight Connector 1115"/>
                    <p:cNvCxnSpPr/>
                    <p:nvPr/>
                  </p:nvCxnSpPr>
                  <p:spPr>
                    <a:xfrm flipV="1">
                      <a:off x="6581689" y="293895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6" name="Group 1108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3" name="Straight Connector 1112"/>
                    <p:cNvCxnSpPr/>
                    <p:nvPr/>
                  </p:nvCxnSpPr>
                  <p:spPr>
                    <a:xfrm flipV="1">
                      <a:off x="7026892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4" name="Straight Connector 1113"/>
                    <p:cNvCxnSpPr/>
                    <p:nvPr/>
                  </p:nvCxnSpPr>
                  <p:spPr>
                    <a:xfrm flipV="1">
                      <a:off x="6582170" y="293888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7" name="Group 1109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1" name="Straight Connector 1110"/>
                    <p:cNvCxnSpPr/>
                    <p:nvPr/>
                  </p:nvCxnSpPr>
                  <p:spPr>
                    <a:xfrm flipV="1">
                      <a:off x="7027372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2" name="Straight Connector 1111"/>
                    <p:cNvCxnSpPr/>
                    <p:nvPr/>
                  </p:nvCxnSpPr>
                  <p:spPr>
                    <a:xfrm flipV="1">
                      <a:off x="6582649" y="293881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131" name="Group 1073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132" name="Group 1074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089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941" y="2995548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0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941" y="2920355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1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606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2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836" y="2936020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3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643" y="2932887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076" name="Straight Connector 1075"/>
                  <p:cNvCxnSpPr/>
                  <p:nvPr/>
                </p:nvCxnSpPr>
                <p:spPr>
                  <a:xfrm flipH="1">
                    <a:off x="6997778" y="2125086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7" name="Straight Connector 1076"/>
                  <p:cNvCxnSpPr/>
                  <p:nvPr/>
                </p:nvCxnSpPr>
                <p:spPr>
                  <a:xfrm>
                    <a:off x="6875971" y="230367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8" name="Straight Connector 1077"/>
                  <p:cNvCxnSpPr/>
                  <p:nvPr/>
                </p:nvCxnSpPr>
                <p:spPr>
                  <a:xfrm>
                    <a:off x="6872281" y="236789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9" name="Straight Connector 1078"/>
                  <p:cNvCxnSpPr/>
                  <p:nvPr/>
                </p:nvCxnSpPr>
                <p:spPr>
                  <a:xfrm>
                    <a:off x="6872281" y="24446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0" name="Straight Connector 1079"/>
                  <p:cNvCxnSpPr/>
                  <p:nvPr/>
                </p:nvCxnSpPr>
                <p:spPr>
                  <a:xfrm>
                    <a:off x="6868588" y="250888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1" name="Straight Connector 1080"/>
                  <p:cNvCxnSpPr/>
                  <p:nvPr/>
                </p:nvCxnSpPr>
                <p:spPr>
                  <a:xfrm>
                    <a:off x="6864898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2" name="Straight Connector 1081"/>
                  <p:cNvCxnSpPr/>
                  <p:nvPr/>
                </p:nvCxnSpPr>
                <p:spPr>
                  <a:xfrm>
                    <a:off x="6864898" y="263734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3" name="Straight Connector 1082"/>
                  <p:cNvCxnSpPr/>
                  <p:nvPr/>
                </p:nvCxnSpPr>
                <p:spPr>
                  <a:xfrm>
                    <a:off x="6861206" y="270626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4" name="Straight Connector 1083"/>
                  <p:cNvCxnSpPr/>
                  <p:nvPr/>
                </p:nvCxnSpPr>
                <p:spPr>
                  <a:xfrm>
                    <a:off x="6868588" y="277519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5" name="Straight Connector 1084"/>
                  <p:cNvCxnSpPr/>
                  <p:nvPr/>
                </p:nvCxnSpPr>
                <p:spPr>
                  <a:xfrm>
                    <a:off x="6872281" y="28425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6" name="Straight Connector 1085"/>
                  <p:cNvCxnSpPr/>
                  <p:nvPr/>
                </p:nvCxnSpPr>
                <p:spPr>
                  <a:xfrm>
                    <a:off x="6872281" y="291148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7" name="Straight Connector 1086"/>
                  <p:cNvCxnSpPr/>
                  <p:nvPr/>
                </p:nvCxnSpPr>
                <p:spPr>
                  <a:xfrm>
                    <a:off x="6875971" y="297571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Straight Connector 1087"/>
                  <p:cNvCxnSpPr/>
                  <p:nvPr/>
                </p:nvCxnSpPr>
                <p:spPr>
                  <a:xfrm flipH="1">
                    <a:off x="6875971" y="213135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8" name="Group 1309"/>
            <p:cNvGrpSpPr>
              <a:grpSpLocks/>
            </p:cNvGrpSpPr>
            <p:nvPr/>
          </p:nvGrpSpPr>
          <p:grpSpPr bwMode="auto">
            <a:xfrm>
              <a:off x="5422100" y="2766672"/>
              <a:ext cx="1470209" cy="1869141"/>
              <a:chOff x="916173" y="4038600"/>
              <a:chExt cx="1470209" cy="1869141"/>
            </a:xfrm>
          </p:grpSpPr>
          <p:grpSp>
            <p:nvGrpSpPr>
              <p:cNvPr id="205875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5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497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3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Freeform 191"/>
                <p:cNvSpPr>
                  <a:spLocks/>
                </p:cNvSpPr>
                <p:nvPr/>
              </p:nvSpPr>
              <p:spPr bwMode="auto">
                <a:xfrm>
                  <a:off x="4475" y="1392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6" name="Freeform 192"/>
                <p:cNvSpPr>
                  <a:spLocks/>
                </p:cNvSpPr>
                <p:nvPr/>
              </p:nvSpPr>
              <p:spPr bwMode="auto">
                <a:xfrm>
                  <a:off x="4593" y="1388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12" name="Straight Connector 1311"/>
              <p:cNvCxnSpPr/>
              <p:nvPr/>
            </p:nvCxnSpPr>
            <p:spPr>
              <a:xfrm flipH="1">
                <a:off x="1181303" y="4380581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3" name="Straight Connector 1312"/>
              <p:cNvCxnSpPr>
                <a:stCxn id="1552" idx="2"/>
              </p:cNvCxnSpPr>
              <p:nvPr/>
            </p:nvCxnSpPr>
            <p:spPr>
              <a:xfrm flipH="1">
                <a:off x="1486071" y="4390103"/>
                <a:ext cx="201591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4" name="Straight Connector 1313"/>
              <p:cNvCxnSpPr/>
              <p:nvPr/>
            </p:nvCxnSpPr>
            <p:spPr>
              <a:xfrm>
                <a:off x="1803537" y="4394864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5" name="Straight Connector 1314"/>
              <p:cNvCxnSpPr>
                <a:endCxn id="1337" idx="0"/>
              </p:cNvCxnSpPr>
              <p:nvPr/>
            </p:nvCxnSpPr>
            <p:spPr>
              <a:xfrm>
                <a:off x="1943222" y="4418667"/>
                <a:ext cx="274608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880" name="Group 1315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058" name="Group 1493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515" name="Rectangle 1514"/>
                  <p:cNvSpPr/>
                  <p:nvPr/>
                </p:nvSpPr>
                <p:spPr>
                  <a:xfrm>
                    <a:off x="6509502" y="3058111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16" name="Straight Connector 1515"/>
                  <p:cNvCxnSpPr/>
                  <p:nvPr/>
                </p:nvCxnSpPr>
                <p:spPr>
                  <a:xfrm flipV="1">
                    <a:off x="6846775" y="305811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7" name="Rectangle 1516"/>
                  <p:cNvSpPr/>
                  <p:nvPr/>
                </p:nvSpPr>
                <p:spPr>
                  <a:xfrm>
                    <a:off x="6476671" y="306751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18" name="Straight Connector 1517"/>
                  <p:cNvCxnSpPr/>
                  <p:nvPr/>
                </p:nvCxnSpPr>
                <p:spPr>
                  <a:xfrm flipV="1">
                    <a:off x="6396083" y="305811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9" name="Rectangle 1518"/>
                  <p:cNvSpPr/>
                  <p:nvPr/>
                </p:nvSpPr>
                <p:spPr>
                  <a:xfrm>
                    <a:off x="6816928" y="3701955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0" name="Rectangle 1519"/>
                  <p:cNvSpPr/>
                  <p:nvPr/>
                </p:nvSpPr>
                <p:spPr>
                  <a:xfrm>
                    <a:off x="6405038" y="3153669"/>
                    <a:ext cx="444721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21" name="Straight Connector 1520"/>
                  <p:cNvCxnSpPr/>
                  <p:nvPr/>
                </p:nvCxnSpPr>
                <p:spPr>
                  <a:xfrm flipV="1">
                    <a:off x="6846775" y="3803780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086" name="Group 1521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50" name="Straight Connector 1549"/>
                    <p:cNvCxnSpPr/>
                    <p:nvPr/>
                  </p:nvCxnSpPr>
                  <p:spPr>
                    <a:xfrm flipV="1">
                      <a:off x="7028500" y="284196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1" name="Straight Connector 1550"/>
                    <p:cNvCxnSpPr/>
                    <p:nvPr/>
                  </p:nvCxnSpPr>
                  <p:spPr>
                    <a:xfrm flipV="1">
                      <a:off x="6580794" y="293439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7" name="Group 1522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8" name="Straight Connector 1547"/>
                    <p:cNvCxnSpPr/>
                    <p:nvPr/>
                  </p:nvCxnSpPr>
                  <p:spPr>
                    <a:xfrm flipV="1">
                      <a:off x="7028981" y="284189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9" name="Straight Connector 1548"/>
                    <p:cNvCxnSpPr/>
                    <p:nvPr/>
                  </p:nvCxnSpPr>
                  <p:spPr>
                    <a:xfrm flipV="1">
                      <a:off x="6581275" y="2934321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8" name="Group 1523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6" name="Straight Connector 1545"/>
                    <p:cNvCxnSpPr/>
                    <p:nvPr/>
                  </p:nvCxnSpPr>
                  <p:spPr>
                    <a:xfrm flipV="1">
                      <a:off x="7026475" y="284182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7" name="Straight Connector 1546"/>
                    <p:cNvCxnSpPr/>
                    <p:nvPr/>
                  </p:nvCxnSpPr>
                  <p:spPr>
                    <a:xfrm flipV="1">
                      <a:off x="6581754" y="2934251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9" name="Group 1524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4" name="Straight Connector 1543"/>
                    <p:cNvCxnSpPr/>
                    <p:nvPr/>
                  </p:nvCxnSpPr>
                  <p:spPr>
                    <a:xfrm flipV="1">
                      <a:off x="7026955" y="284175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5" name="Straight Connector 1544"/>
                    <p:cNvCxnSpPr/>
                    <p:nvPr/>
                  </p:nvCxnSpPr>
                  <p:spPr>
                    <a:xfrm flipV="1">
                      <a:off x="6582234" y="2934181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0" name="Group 1525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2" name="Straight Connector 1541"/>
                    <p:cNvCxnSpPr/>
                    <p:nvPr/>
                  </p:nvCxnSpPr>
                  <p:spPr>
                    <a:xfrm flipV="1">
                      <a:off x="7027434" y="284168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3" name="Straight Connector 1542"/>
                    <p:cNvCxnSpPr/>
                    <p:nvPr/>
                  </p:nvCxnSpPr>
                  <p:spPr>
                    <a:xfrm flipV="1">
                      <a:off x="6582713" y="293411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1" name="Group 1526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0" name="Straight Connector 1539"/>
                    <p:cNvCxnSpPr/>
                    <p:nvPr/>
                  </p:nvCxnSpPr>
                  <p:spPr>
                    <a:xfrm flipV="1">
                      <a:off x="7027915" y="284161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1" name="Straight Connector 1540"/>
                    <p:cNvCxnSpPr/>
                    <p:nvPr/>
                  </p:nvCxnSpPr>
                  <p:spPr>
                    <a:xfrm flipV="1">
                      <a:off x="6583195" y="293874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2" name="Group 1527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8" name="Straight Connector 1537"/>
                    <p:cNvCxnSpPr/>
                    <p:nvPr/>
                  </p:nvCxnSpPr>
                  <p:spPr>
                    <a:xfrm flipV="1">
                      <a:off x="7028395" y="284154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9" name="Straight Connector 1538"/>
                    <p:cNvCxnSpPr/>
                    <p:nvPr/>
                  </p:nvCxnSpPr>
                  <p:spPr>
                    <a:xfrm flipV="1">
                      <a:off x="6580688" y="293867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3" name="Group 1528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6" name="Straight Connector 1535"/>
                    <p:cNvCxnSpPr/>
                    <p:nvPr/>
                  </p:nvCxnSpPr>
                  <p:spPr>
                    <a:xfrm flipV="1">
                      <a:off x="7028874" y="284147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7" name="Straight Connector 1536"/>
                    <p:cNvCxnSpPr/>
                    <p:nvPr/>
                  </p:nvCxnSpPr>
                  <p:spPr>
                    <a:xfrm flipV="1">
                      <a:off x="6581168" y="293860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4" name="Group 1529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4" name="Straight Connector 1533"/>
                    <p:cNvCxnSpPr/>
                    <p:nvPr/>
                  </p:nvCxnSpPr>
                  <p:spPr>
                    <a:xfrm flipV="1">
                      <a:off x="7026372" y="2846107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5" name="Straight Connector 1534"/>
                    <p:cNvCxnSpPr/>
                    <p:nvPr/>
                  </p:nvCxnSpPr>
                  <p:spPr>
                    <a:xfrm flipV="1">
                      <a:off x="6581649" y="293853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5" name="Group 1530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2" name="Straight Connector 1531"/>
                    <p:cNvCxnSpPr/>
                    <p:nvPr/>
                  </p:nvCxnSpPr>
                  <p:spPr>
                    <a:xfrm flipV="1">
                      <a:off x="7026851" y="284603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3" name="Straight Connector 1532"/>
                    <p:cNvCxnSpPr/>
                    <p:nvPr/>
                  </p:nvCxnSpPr>
                  <p:spPr>
                    <a:xfrm flipV="1">
                      <a:off x="6582129" y="293846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059" name="Group 1494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060" name="Group 1495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510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297" y="2992064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1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297" y="2916871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2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962" y="2918438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3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191" y="2932536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4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999" y="2929403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497" name="Straight Connector 1496"/>
                  <p:cNvCxnSpPr/>
                  <p:nvPr/>
                </p:nvCxnSpPr>
                <p:spPr>
                  <a:xfrm flipH="1">
                    <a:off x="6997134" y="2121602"/>
                    <a:ext cx="11072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8" name="Straight Connector 1497"/>
                  <p:cNvCxnSpPr/>
                  <p:nvPr/>
                </p:nvCxnSpPr>
                <p:spPr>
                  <a:xfrm>
                    <a:off x="6875327" y="230018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9" name="Straight Connector 1498"/>
                  <p:cNvCxnSpPr/>
                  <p:nvPr/>
                </p:nvCxnSpPr>
                <p:spPr>
                  <a:xfrm>
                    <a:off x="6871637" y="23644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0" name="Straight Connector 1499"/>
                  <p:cNvCxnSpPr/>
                  <p:nvPr/>
                </p:nvCxnSpPr>
                <p:spPr>
                  <a:xfrm>
                    <a:off x="6871637" y="244117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1" name="Straight Connector 1500"/>
                  <p:cNvCxnSpPr/>
                  <p:nvPr/>
                </p:nvCxnSpPr>
                <p:spPr>
                  <a:xfrm>
                    <a:off x="6867944" y="250540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2" name="Straight Connector 1501"/>
                  <p:cNvCxnSpPr/>
                  <p:nvPr/>
                </p:nvCxnSpPr>
                <p:spPr>
                  <a:xfrm>
                    <a:off x="6864254" y="2566497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3" name="Straight Connector 1502"/>
                  <p:cNvCxnSpPr/>
                  <p:nvPr/>
                </p:nvCxnSpPr>
                <p:spPr>
                  <a:xfrm>
                    <a:off x="6864254" y="263385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4" name="Straight Connector 1503"/>
                  <p:cNvCxnSpPr/>
                  <p:nvPr/>
                </p:nvCxnSpPr>
                <p:spPr>
                  <a:xfrm>
                    <a:off x="6860562" y="270278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5" name="Straight Connector 1504"/>
                  <p:cNvCxnSpPr/>
                  <p:nvPr/>
                </p:nvCxnSpPr>
                <p:spPr>
                  <a:xfrm>
                    <a:off x="6867944" y="277171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6" name="Straight Connector 1505"/>
                  <p:cNvCxnSpPr/>
                  <p:nvPr/>
                </p:nvCxnSpPr>
                <p:spPr>
                  <a:xfrm>
                    <a:off x="6871637" y="284220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7" name="Straight Connector 1506"/>
                  <p:cNvCxnSpPr/>
                  <p:nvPr/>
                </p:nvCxnSpPr>
                <p:spPr>
                  <a:xfrm>
                    <a:off x="6871637" y="291113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8" name="Straight Connector 1507"/>
                  <p:cNvCxnSpPr/>
                  <p:nvPr/>
                </p:nvCxnSpPr>
                <p:spPr>
                  <a:xfrm>
                    <a:off x="6875327" y="297536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9" name="Straight Connector 1508"/>
                  <p:cNvCxnSpPr/>
                  <p:nvPr/>
                </p:nvCxnSpPr>
                <p:spPr>
                  <a:xfrm flipH="1">
                    <a:off x="6875327" y="2127868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1" name="Group 1316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000" name="Group 1435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457" name="Rectangle 1456"/>
                  <p:cNvSpPr/>
                  <p:nvPr/>
                </p:nvSpPr>
                <p:spPr>
                  <a:xfrm>
                    <a:off x="6509953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58" name="Straight Connector 1457"/>
                  <p:cNvCxnSpPr/>
                  <p:nvPr/>
                </p:nvCxnSpPr>
                <p:spPr>
                  <a:xfrm flipV="1">
                    <a:off x="684722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9" name="Rectangle 1458"/>
                  <p:cNvSpPr/>
                  <p:nvPr/>
                </p:nvSpPr>
                <p:spPr>
                  <a:xfrm>
                    <a:off x="6477120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60" name="Straight Connector 1459"/>
                  <p:cNvCxnSpPr/>
                  <p:nvPr/>
                </p:nvCxnSpPr>
                <p:spPr>
                  <a:xfrm flipV="1">
                    <a:off x="639653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1" name="Rectangle 1460"/>
                  <p:cNvSpPr/>
                  <p:nvPr/>
                </p:nvSpPr>
                <p:spPr>
                  <a:xfrm>
                    <a:off x="6817377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2" name="Rectangle 1461"/>
                  <p:cNvSpPr/>
                  <p:nvPr/>
                </p:nvSpPr>
                <p:spPr>
                  <a:xfrm>
                    <a:off x="6405487" y="3153671"/>
                    <a:ext cx="444723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63" name="Straight Connector 1462"/>
                  <p:cNvCxnSpPr/>
                  <p:nvPr/>
                </p:nvCxnSpPr>
                <p:spPr>
                  <a:xfrm flipV="1">
                    <a:off x="6847224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028" name="Group 1463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92" name="Straight Connector 1491"/>
                    <p:cNvCxnSpPr/>
                    <p:nvPr/>
                  </p:nvCxnSpPr>
                  <p:spPr>
                    <a:xfrm flipV="1">
                      <a:off x="7028949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3" name="Straight Connector 1492"/>
                    <p:cNvCxnSpPr/>
                    <p:nvPr/>
                  </p:nvCxnSpPr>
                  <p:spPr>
                    <a:xfrm flipV="1">
                      <a:off x="6581243" y="293439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29" name="Group 1464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90" name="Straight Connector 1489"/>
                    <p:cNvCxnSpPr/>
                    <p:nvPr/>
                  </p:nvCxnSpPr>
                  <p:spPr>
                    <a:xfrm flipV="1">
                      <a:off x="7029431" y="2841898"/>
                      <a:ext cx="119388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1" name="Straight Connector 1490"/>
                    <p:cNvCxnSpPr/>
                    <p:nvPr/>
                  </p:nvCxnSpPr>
                  <p:spPr>
                    <a:xfrm flipV="1">
                      <a:off x="6581724" y="29343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0" name="Group 1465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8" name="Straight Connector 1487"/>
                    <p:cNvCxnSpPr/>
                    <p:nvPr/>
                  </p:nvCxnSpPr>
                  <p:spPr>
                    <a:xfrm flipV="1">
                      <a:off x="7026926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9" name="Straight Connector 1488"/>
                    <p:cNvCxnSpPr/>
                    <p:nvPr/>
                  </p:nvCxnSpPr>
                  <p:spPr>
                    <a:xfrm flipV="1">
                      <a:off x="6582204" y="293425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1" name="Group 1466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6" name="Straight Connector 1485"/>
                    <p:cNvCxnSpPr/>
                    <p:nvPr/>
                  </p:nvCxnSpPr>
                  <p:spPr>
                    <a:xfrm flipV="1">
                      <a:off x="7027406" y="284175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7" name="Straight Connector 1486"/>
                    <p:cNvCxnSpPr/>
                    <p:nvPr/>
                  </p:nvCxnSpPr>
                  <p:spPr>
                    <a:xfrm flipV="1">
                      <a:off x="6582683" y="293418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2" name="Group 1467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4" name="Straight Connector 1483"/>
                    <p:cNvCxnSpPr/>
                    <p:nvPr/>
                  </p:nvCxnSpPr>
                  <p:spPr>
                    <a:xfrm flipV="1">
                      <a:off x="7027885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5" name="Straight Connector 1484"/>
                    <p:cNvCxnSpPr/>
                    <p:nvPr/>
                  </p:nvCxnSpPr>
                  <p:spPr>
                    <a:xfrm flipV="1">
                      <a:off x="6583163" y="293411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3" name="Group 1468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2" name="Straight Connector 1481"/>
                    <p:cNvCxnSpPr/>
                    <p:nvPr/>
                  </p:nvCxnSpPr>
                  <p:spPr>
                    <a:xfrm flipV="1">
                      <a:off x="7028367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3" name="Straight Connector 1482"/>
                    <p:cNvCxnSpPr/>
                    <p:nvPr/>
                  </p:nvCxnSpPr>
                  <p:spPr>
                    <a:xfrm flipV="1">
                      <a:off x="6589613" y="2938744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4" name="Group 1469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0" name="Straight Connector 1479"/>
                    <p:cNvCxnSpPr/>
                    <p:nvPr/>
                  </p:nvCxnSpPr>
                  <p:spPr>
                    <a:xfrm flipV="1">
                      <a:off x="7028846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1" name="Straight Connector 1480"/>
                    <p:cNvCxnSpPr/>
                    <p:nvPr/>
                  </p:nvCxnSpPr>
                  <p:spPr>
                    <a:xfrm flipV="1">
                      <a:off x="6581140" y="293867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5" name="Group 1470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8" name="Straight Connector 1477"/>
                    <p:cNvCxnSpPr/>
                    <p:nvPr/>
                  </p:nvCxnSpPr>
                  <p:spPr>
                    <a:xfrm flipV="1">
                      <a:off x="7029325" y="2841480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9" name="Straight Connector 1478"/>
                    <p:cNvCxnSpPr/>
                    <p:nvPr/>
                  </p:nvCxnSpPr>
                  <p:spPr>
                    <a:xfrm flipV="1">
                      <a:off x="6581619" y="293860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6" name="Group 1471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6" name="Straight Connector 1475"/>
                    <p:cNvCxnSpPr/>
                    <p:nvPr/>
                  </p:nvCxnSpPr>
                  <p:spPr>
                    <a:xfrm flipV="1">
                      <a:off x="7026821" y="284610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7" name="Straight Connector 1476"/>
                    <p:cNvCxnSpPr/>
                    <p:nvPr/>
                  </p:nvCxnSpPr>
                  <p:spPr>
                    <a:xfrm flipV="1">
                      <a:off x="6582100" y="293853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7" name="Group 1472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4" name="Straight Connector 1473"/>
                    <p:cNvCxnSpPr/>
                    <p:nvPr/>
                  </p:nvCxnSpPr>
                  <p:spPr>
                    <a:xfrm flipV="1">
                      <a:off x="7027300" y="284604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5" name="Straight Connector 1474"/>
                    <p:cNvCxnSpPr/>
                    <p:nvPr/>
                  </p:nvCxnSpPr>
                  <p:spPr>
                    <a:xfrm flipV="1">
                      <a:off x="6582580" y="293846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001" name="Group 1436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002" name="Group 1437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452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853" y="2992066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3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853" y="2916873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4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517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5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749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6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554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439" name="Straight Connector 1438"/>
                  <p:cNvCxnSpPr/>
                  <p:nvPr/>
                </p:nvCxnSpPr>
                <p:spPr>
                  <a:xfrm flipH="1">
                    <a:off x="6997690" y="2121604"/>
                    <a:ext cx="11074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0" name="Straight Connector 1439"/>
                  <p:cNvCxnSpPr/>
                  <p:nvPr/>
                </p:nvCxnSpPr>
                <p:spPr>
                  <a:xfrm>
                    <a:off x="6875885" y="230018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1" name="Straight Connector 1440"/>
                  <p:cNvCxnSpPr/>
                  <p:nvPr/>
                </p:nvCxnSpPr>
                <p:spPr>
                  <a:xfrm>
                    <a:off x="6872192" y="236441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2" name="Straight Connector 1441"/>
                  <p:cNvCxnSpPr/>
                  <p:nvPr/>
                </p:nvCxnSpPr>
                <p:spPr>
                  <a:xfrm>
                    <a:off x="6872192" y="244117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3" name="Straight Connector 1442"/>
                  <p:cNvCxnSpPr/>
                  <p:nvPr/>
                </p:nvCxnSpPr>
                <p:spPr>
                  <a:xfrm>
                    <a:off x="6868502" y="250540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4" name="Straight Connector 1443"/>
                  <p:cNvCxnSpPr/>
                  <p:nvPr/>
                </p:nvCxnSpPr>
                <p:spPr>
                  <a:xfrm>
                    <a:off x="6864810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5" name="Straight Connector 1444"/>
                  <p:cNvCxnSpPr/>
                  <p:nvPr/>
                </p:nvCxnSpPr>
                <p:spPr>
                  <a:xfrm>
                    <a:off x="6864810" y="26338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6" name="Straight Connector 1445"/>
                  <p:cNvCxnSpPr/>
                  <p:nvPr/>
                </p:nvCxnSpPr>
                <p:spPr>
                  <a:xfrm>
                    <a:off x="6861120" y="270278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7" name="Straight Connector 1446"/>
                  <p:cNvCxnSpPr/>
                  <p:nvPr/>
                </p:nvCxnSpPr>
                <p:spPr>
                  <a:xfrm>
                    <a:off x="6868502" y="27717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8" name="Straight Connector 1447"/>
                  <p:cNvCxnSpPr/>
                  <p:nvPr/>
                </p:nvCxnSpPr>
                <p:spPr>
                  <a:xfrm>
                    <a:off x="6872192" y="284220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9" name="Straight Connector 1448"/>
                  <p:cNvCxnSpPr/>
                  <p:nvPr/>
                </p:nvCxnSpPr>
                <p:spPr>
                  <a:xfrm>
                    <a:off x="6872192" y="291113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0" name="Straight Connector 1449"/>
                  <p:cNvCxnSpPr/>
                  <p:nvPr/>
                </p:nvCxnSpPr>
                <p:spPr>
                  <a:xfrm>
                    <a:off x="6875885" y="297536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1" name="Straight Connector 1450"/>
                  <p:cNvCxnSpPr/>
                  <p:nvPr/>
                </p:nvCxnSpPr>
                <p:spPr>
                  <a:xfrm flipH="1">
                    <a:off x="6875885" y="2127870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2" name="Group 1317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5942" name="Group 1377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399" name="Rectangle 1398"/>
                  <p:cNvSpPr/>
                  <p:nvPr/>
                </p:nvSpPr>
                <p:spPr>
                  <a:xfrm>
                    <a:off x="6509353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00" name="Straight Connector 1399"/>
                  <p:cNvCxnSpPr/>
                  <p:nvPr/>
                </p:nvCxnSpPr>
                <p:spPr>
                  <a:xfrm flipV="1">
                    <a:off x="6846627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1" name="Rectangle 1400"/>
                  <p:cNvSpPr/>
                  <p:nvPr/>
                </p:nvSpPr>
                <p:spPr>
                  <a:xfrm>
                    <a:off x="6476522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02" name="Straight Connector 1401"/>
                  <p:cNvCxnSpPr/>
                  <p:nvPr/>
                </p:nvCxnSpPr>
                <p:spPr>
                  <a:xfrm flipV="1">
                    <a:off x="639593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3" name="Rectangle 1402"/>
                  <p:cNvSpPr/>
                  <p:nvPr/>
                </p:nvSpPr>
                <p:spPr>
                  <a:xfrm>
                    <a:off x="6816779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4" name="Rectangle 1403"/>
                  <p:cNvSpPr/>
                  <p:nvPr/>
                </p:nvSpPr>
                <p:spPr>
                  <a:xfrm>
                    <a:off x="6404889" y="3153671"/>
                    <a:ext cx="444721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05" name="Straight Connector 1404"/>
                  <p:cNvCxnSpPr/>
                  <p:nvPr/>
                </p:nvCxnSpPr>
                <p:spPr>
                  <a:xfrm flipV="1">
                    <a:off x="6846627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5970" name="Group 1405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4" name="Straight Connector 1433"/>
                    <p:cNvCxnSpPr/>
                    <p:nvPr/>
                  </p:nvCxnSpPr>
                  <p:spPr>
                    <a:xfrm flipV="1">
                      <a:off x="7028351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5" name="Straight Connector 1434"/>
                    <p:cNvCxnSpPr/>
                    <p:nvPr/>
                  </p:nvCxnSpPr>
                  <p:spPr>
                    <a:xfrm flipV="1">
                      <a:off x="6580645" y="293439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1" name="Group 1406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2" name="Straight Connector 1431"/>
                    <p:cNvCxnSpPr/>
                    <p:nvPr/>
                  </p:nvCxnSpPr>
                  <p:spPr>
                    <a:xfrm flipV="1">
                      <a:off x="7028833" y="284189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3" name="Straight Connector 1432"/>
                    <p:cNvCxnSpPr/>
                    <p:nvPr/>
                  </p:nvCxnSpPr>
                  <p:spPr>
                    <a:xfrm flipV="1">
                      <a:off x="6581126" y="29343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2" name="Group 1407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0" name="Straight Connector 1429"/>
                    <p:cNvCxnSpPr/>
                    <p:nvPr/>
                  </p:nvCxnSpPr>
                  <p:spPr>
                    <a:xfrm flipV="1">
                      <a:off x="7026327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1" name="Straight Connector 1430"/>
                    <p:cNvCxnSpPr/>
                    <p:nvPr/>
                  </p:nvCxnSpPr>
                  <p:spPr>
                    <a:xfrm flipV="1">
                      <a:off x="6581606" y="293425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3" name="Group 1408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8" name="Straight Connector 1427"/>
                    <p:cNvCxnSpPr/>
                    <p:nvPr/>
                  </p:nvCxnSpPr>
                  <p:spPr>
                    <a:xfrm flipV="1">
                      <a:off x="7026806" y="284175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9" name="Straight Connector 1428"/>
                    <p:cNvCxnSpPr/>
                    <p:nvPr/>
                  </p:nvCxnSpPr>
                  <p:spPr>
                    <a:xfrm flipV="1">
                      <a:off x="6582085" y="293418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4" name="Group 1409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6" name="Straight Connector 1425"/>
                    <p:cNvCxnSpPr/>
                    <p:nvPr/>
                  </p:nvCxnSpPr>
                  <p:spPr>
                    <a:xfrm flipV="1">
                      <a:off x="7027285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7" name="Straight Connector 1426"/>
                    <p:cNvCxnSpPr/>
                    <p:nvPr/>
                  </p:nvCxnSpPr>
                  <p:spPr>
                    <a:xfrm flipV="1">
                      <a:off x="6582565" y="293411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5" name="Group 1410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4" name="Straight Connector 1423"/>
                    <p:cNvCxnSpPr/>
                    <p:nvPr/>
                  </p:nvCxnSpPr>
                  <p:spPr>
                    <a:xfrm flipV="1">
                      <a:off x="7027767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5" name="Straight Connector 1424"/>
                    <p:cNvCxnSpPr/>
                    <p:nvPr/>
                  </p:nvCxnSpPr>
                  <p:spPr>
                    <a:xfrm flipV="1">
                      <a:off x="6583046" y="293874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6" name="Group 1411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2" name="Straight Connector 1421"/>
                    <p:cNvCxnSpPr/>
                    <p:nvPr/>
                  </p:nvCxnSpPr>
                  <p:spPr>
                    <a:xfrm flipV="1">
                      <a:off x="7028246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3" name="Straight Connector 1422"/>
                    <p:cNvCxnSpPr/>
                    <p:nvPr/>
                  </p:nvCxnSpPr>
                  <p:spPr>
                    <a:xfrm flipV="1">
                      <a:off x="6574570" y="293867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7" name="Group 1412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0" name="Straight Connector 1419"/>
                    <p:cNvCxnSpPr/>
                    <p:nvPr/>
                  </p:nvCxnSpPr>
                  <p:spPr>
                    <a:xfrm flipV="1">
                      <a:off x="7028726" y="284148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1" name="Straight Connector 1420"/>
                    <p:cNvCxnSpPr/>
                    <p:nvPr/>
                  </p:nvCxnSpPr>
                  <p:spPr>
                    <a:xfrm flipV="1">
                      <a:off x="6581019" y="293860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8" name="Group 1413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18" name="Straight Connector 1417"/>
                    <p:cNvCxnSpPr/>
                    <p:nvPr/>
                  </p:nvCxnSpPr>
                  <p:spPr>
                    <a:xfrm flipV="1">
                      <a:off x="7026223" y="2846109"/>
                      <a:ext cx="107450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9" name="Straight Connector 1418"/>
                    <p:cNvCxnSpPr/>
                    <p:nvPr/>
                  </p:nvCxnSpPr>
                  <p:spPr>
                    <a:xfrm flipV="1">
                      <a:off x="6581501" y="293853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9" name="Group 1414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16" name="Straight Connector 1415"/>
                    <p:cNvCxnSpPr/>
                    <p:nvPr/>
                  </p:nvCxnSpPr>
                  <p:spPr>
                    <a:xfrm flipV="1">
                      <a:off x="7026703" y="284604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7" name="Straight Connector 1416"/>
                    <p:cNvCxnSpPr/>
                    <p:nvPr/>
                  </p:nvCxnSpPr>
                  <p:spPr>
                    <a:xfrm flipV="1">
                      <a:off x="6581980" y="293846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5943" name="Group 137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5944" name="Group 137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394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114" y="2992066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5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114" y="2916873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6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778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7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008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8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815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381" name="Straight Connector 1380"/>
                  <p:cNvCxnSpPr/>
                  <p:nvPr/>
                </p:nvCxnSpPr>
                <p:spPr>
                  <a:xfrm flipH="1">
                    <a:off x="6996950" y="2121604"/>
                    <a:ext cx="11072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2" name="Straight Connector 1381"/>
                  <p:cNvCxnSpPr/>
                  <p:nvPr/>
                </p:nvCxnSpPr>
                <p:spPr>
                  <a:xfrm>
                    <a:off x="6875143" y="230018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3" name="Straight Connector 1382"/>
                  <p:cNvCxnSpPr/>
                  <p:nvPr/>
                </p:nvCxnSpPr>
                <p:spPr>
                  <a:xfrm>
                    <a:off x="6871453" y="236441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4" name="Straight Connector 1383"/>
                  <p:cNvCxnSpPr/>
                  <p:nvPr/>
                </p:nvCxnSpPr>
                <p:spPr>
                  <a:xfrm>
                    <a:off x="6871453" y="244117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5" name="Straight Connector 1384"/>
                  <p:cNvCxnSpPr/>
                  <p:nvPr/>
                </p:nvCxnSpPr>
                <p:spPr>
                  <a:xfrm>
                    <a:off x="6867761" y="250540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6" name="Straight Connector 1385"/>
                  <p:cNvCxnSpPr/>
                  <p:nvPr/>
                </p:nvCxnSpPr>
                <p:spPr>
                  <a:xfrm>
                    <a:off x="6864071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7" name="Straight Connector 1386"/>
                  <p:cNvCxnSpPr/>
                  <p:nvPr/>
                </p:nvCxnSpPr>
                <p:spPr>
                  <a:xfrm>
                    <a:off x="6864071" y="26338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8" name="Straight Connector 1387"/>
                  <p:cNvCxnSpPr/>
                  <p:nvPr/>
                </p:nvCxnSpPr>
                <p:spPr>
                  <a:xfrm>
                    <a:off x="6860378" y="270278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9" name="Straight Connector 1388"/>
                  <p:cNvCxnSpPr/>
                  <p:nvPr/>
                </p:nvCxnSpPr>
                <p:spPr>
                  <a:xfrm>
                    <a:off x="6867761" y="277171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0" name="Straight Connector 1389"/>
                  <p:cNvCxnSpPr/>
                  <p:nvPr/>
                </p:nvCxnSpPr>
                <p:spPr>
                  <a:xfrm>
                    <a:off x="6871453" y="284220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1" name="Straight Connector 1390"/>
                  <p:cNvCxnSpPr/>
                  <p:nvPr/>
                </p:nvCxnSpPr>
                <p:spPr>
                  <a:xfrm>
                    <a:off x="6871453" y="291113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2" name="Straight Connector 1391"/>
                  <p:cNvCxnSpPr/>
                  <p:nvPr/>
                </p:nvCxnSpPr>
                <p:spPr>
                  <a:xfrm>
                    <a:off x="6875143" y="297536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3" name="Straight Connector 1392"/>
                  <p:cNvCxnSpPr/>
                  <p:nvPr/>
                </p:nvCxnSpPr>
                <p:spPr>
                  <a:xfrm flipH="1">
                    <a:off x="6875143" y="2127870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3" name="Group 1318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5884" name="Group 131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341" name="Rectangle 1340"/>
                  <p:cNvSpPr/>
                  <p:nvPr/>
                </p:nvSpPr>
                <p:spPr>
                  <a:xfrm>
                    <a:off x="6508755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342" name="Straight Connector 1341"/>
                  <p:cNvCxnSpPr/>
                  <p:nvPr/>
                </p:nvCxnSpPr>
                <p:spPr>
                  <a:xfrm flipV="1">
                    <a:off x="6846027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3" name="Rectangle 1342"/>
                  <p:cNvSpPr/>
                  <p:nvPr/>
                </p:nvSpPr>
                <p:spPr>
                  <a:xfrm>
                    <a:off x="6475922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344" name="Straight Connector 1343"/>
                  <p:cNvCxnSpPr/>
                  <p:nvPr/>
                </p:nvCxnSpPr>
                <p:spPr>
                  <a:xfrm flipV="1">
                    <a:off x="6395336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5" name="Rectangle 1344"/>
                  <p:cNvSpPr/>
                  <p:nvPr/>
                </p:nvSpPr>
                <p:spPr>
                  <a:xfrm>
                    <a:off x="6816180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46" name="Rectangle 1345"/>
                  <p:cNvSpPr/>
                  <p:nvPr/>
                </p:nvSpPr>
                <p:spPr>
                  <a:xfrm>
                    <a:off x="6404289" y="3153671"/>
                    <a:ext cx="444723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347" name="Straight Connector 1346"/>
                  <p:cNvCxnSpPr/>
                  <p:nvPr/>
                </p:nvCxnSpPr>
                <p:spPr>
                  <a:xfrm flipV="1">
                    <a:off x="6846027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5912" name="Group 134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6" name="Straight Connector 1375"/>
                    <p:cNvCxnSpPr/>
                    <p:nvPr/>
                  </p:nvCxnSpPr>
                  <p:spPr>
                    <a:xfrm flipV="1">
                      <a:off x="7027752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7" name="Straight Connector 1376"/>
                    <p:cNvCxnSpPr/>
                    <p:nvPr/>
                  </p:nvCxnSpPr>
                  <p:spPr>
                    <a:xfrm flipV="1">
                      <a:off x="6574076" y="293439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3" name="Group 134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4" name="Straight Connector 1373"/>
                    <p:cNvCxnSpPr/>
                    <p:nvPr/>
                  </p:nvCxnSpPr>
                  <p:spPr>
                    <a:xfrm flipV="1">
                      <a:off x="7028233" y="284189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5" name="Straight Connector 1374"/>
                    <p:cNvCxnSpPr/>
                    <p:nvPr/>
                  </p:nvCxnSpPr>
                  <p:spPr>
                    <a:xfrm flipV="1">
                      <a:off x="6574557" y="2934323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4" name="Group 134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2" name="Straight Connector 1371"/>
                    <p:cNvCxnSpPr/>
                    <p:nvPr/>
                  </p:nvCxnSpPr>
                  <p:spPr>
                    <a:xfrm flipV="1">
                      <a:off x="7019759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3" name="Straight Connector 1372"/>
                    <p:cNvCxnSpPr/>
                    <p:nvPr/>
                  </p:nvCxnSpPr>
                  <p:spPr>
                    <a:xfrm flipV="1">
                      <a:off x="6581006" y="293425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5" name="Group 135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0" name="Straight Connector 1369"/>
                    <p:cNvCxnSpPr/>
                    <p:nvPr/>
                  </p:nvCxnSpPr>
                  <p:spPr>
                    <a:xfrm flipV="1">
                      <a:off x="7026208" y="2841758"/>
                      <a:ext cx="107450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1" name="Straight Connector 1370"/>
                    <p:cNvCxnSpPr/>
                    <p:nvPr/>
                  </p:nvCxnSpPr>
                  <p:spPr>
                    <a:xfrm flipV="1">
                      <a:off x="6581486" y="293418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6" name="Group 135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8" name="Straight Connector 1367"/>
                    <p:cNvCxnSpPr/>
                    <p:nvPr/>
                  </p:nvCxnSpPr>
                  <p:spPr>
                    <a:xfrm flipV="1">
                      <a:off x="7026688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9" name="Straight Connector 1368"/>
                    <p:cNvCxnSpPr/>
                    <p:nvPr/>
                  </p:nvCxnSpPr>
                  <p:spPr>
                    <a:xfrm flipV="1">
                      <a:off x="6581965" y="293411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7" name="Group 135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6" name="Straight Connector 1365"/>
                    <p:cNvCxnSpPr/>
                    <p:nvPr/>
                  </p:nvCxnSpPr>
                  <p:spPr>
                    <a:xfrm flipV="1">
                      <a:off x="7027169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7" name="Straight Connector 1366"/>
                    <p:cNvCxnSpPr/>
                    <p:nvPr/>
                  </p:nvCxnSpPr>
                  <p:spPr>
                    <a:xfrm flipV="1">
                      <a:off x="6582446" y="293874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8" name="Group 135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4" name="Straight Connector 1363"/>
                    <p:cNvCxnSpPr/>
                    <p:nvPr/>
                  </p:nvCxnSpPr>
                  <p:spPr>
                    <a:xfrm flipV="1">
                      <a:off x="7027648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5" name="Straight Connector 1364"/>
                    <p:cNvCxnSpPr/>
                    <p:nvPr/>
                  </p:nvCxnSpPr>
                  <p:spPr>
                    <a:xfrm flipV="1">
                      <a:off x="6573973" y="293867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9" name="Group 135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2" name="Straight Connector 1361"/>
                    <p:cNvCxnSpPr/>
                    <p:nvPr/>
                  </p:nvCxnSpPr>
                  <p:spPr>
                    <a:xfrm flipV="1">
                      <a:off x="7028128" y="284148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3" name="Straight Connector 1362"/>
                    <p:cNvCxnSpPr/>
                    <p:nvPr/>
                  </p:nvCxnSpPr>
                  <p:spPr>
                    <a:xfrm flipV="1">
                      <a:off x="6574452" y="2938605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20" name="Group 135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0" name="Straight Connector 1359"/>
                    <p:cNvCxnSpPr/>
                    <p:nvPr/>
                  </p:nvCxnSpPr>
                  <p:spPr>
                    <a:xfrm flipV="1">
                      <a:off x="7019654" y="284610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1" name="Straight Connector 1360"/>
                    <p:cNvCxnSpPr/>
                    <p:nvPr/>
                  </p:nvCxnSpPr>
                  <p:spPr>
                    <a:xfrm flipV="1">
                      <a:off x="6580903" y="2938534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21" name="Group 135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58" name="Straight Connector 1357"/>
                    <p:cNvCxnSpPr/>
                    <p:nvPr/>
                  </p:nvCxnSpPr>
                  <p:spPr>
                    <a:xfrm flipV="1">
                      <a:off x="7026103" y="2846040"/>
                      <a:ext cx="107450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9" name="Straight Connector 1358"/>
                    <p:cNvCxnSpPr/>
                    <p:nvPr/>
                  </p:nvCxnSpPr>
                  <p:spPr>
                    <a:xfrm flipV="1">
                      <a:off x="6581382" y="293846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5885" name="Group 132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5886" name="Group 132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33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372" y="2992066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372" y="2916873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036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268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4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073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323" name="Straight Connector 1322"/>
                  <p:cNvCxnSpPr/>
                  <p:nvPr/>
                </p:nvCxnSpPr>
                <p:spPr>
                  <a:xfrm flipH="1">
                    <a:off x="6996209" y="2121604"/>
                    <a:ext cx="11074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4" name="Straight Connector 1323"/>
                  <p:cNvCxnSpPr/>
                  <p:nvPr/>
                </p:nvCxnSpPr>
                <p:spPr>
                  <a:xfrm>
                    <a:off x="6874404" y="230018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5" name="Straight Connector 1324"/>
                  <p:cNvCxnSpPr/>
                  <p:nvPr/>
                </p:nvCxnSpPr>
                <p:spPr>
                  <a:xfrm>
                    <a:off x="6870711" y="236441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6" name="Straight Connector 1325"/>
                  <p:cNvCxnSpPr/>
                  <p:nvPr/>
                </p:nvCxnSpPr>
                <p:spPr>
                  <a:xfrm>
                    <a:off x="6870711" y="244117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7" name="Straight Connector 1326"/>
                  <p:cNvCxnSpPr/>
                  <p:nvPr/>
                </p:nvCxnSpPr>
                <p:spPr>
                  <a:xfrm>
                    <a:off x="6867021" y="250540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8" name="Straight Connector 1327"/>
                  <p:cNvCxnSpPr/>
                  <p:nvPr/>
                </p:nvCxnSpPr>
                <p:spPr>
                  <a:xfrm>
                    <a:off x="6863329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9" name="Straight Connector 1328"/>
                  <p:cNvCxnSpPr/>
                  <p:nvPr/>
                </p:nvCxnSpPr>
                <p:spPr>
                  <a:xfrm>
                    <a:off x="6863329" y="26338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0" name="Straight Connector 1329"/>
                  <p:cNvCxnSpPr/>
                  <p:nvPr/>
                </p:nvCxnSpPr>
                <p:spPr>
                  <a:xfrm>
                    <a:off x="6859639" y="270278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1" name="Straight Connector 1330"/>
                  <p:cNvCxnSpPr/>
                  <p:nvPr/>
                </p:nvCxnSpPr>
                <p:spPr>
                  <a:xfrm>
                    <a:off x="6867021" y="27717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2" name="Straight Connector 1331"/>
                  <p:cNvCxnSpPr/>
                  <p:nvPr/>
                </p:nvCxnSpPr>
                <p:spPr>
                  <a:xfrm>
                    <a:off x="6870711" y="284220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3" name="Straight Connector 1332"/>
                  <p:cNvCxnSpPr/>
                  <p:nvPr/>
                </p:nvCxnSpPr>
                <p:spPr>
                  <a:xfrm>
                    <a:off x="6870711" y="291113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4" name="Straight Connector 1333"/>
                  <p:cNvCxnSpPr/>
                  <p:nvPr/>
                </p:nvCxnSpPr>
                <p:spPr>
                  <a:xfrm>
                    <a:off x="6874404" y="297536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5" name="Straight Connector 1334"/>
                  <p:cNvCxnSpPr/>
                  <p:nvPr/>
                </p:nvCxnSpPr>
                <p:spPr>
                  <a:xfrm flipH="1">
                    <a:off x="6874404" y="2127870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559" name="TextBox 1558"/>
            <p:cNvSpPr txBox="1"/>
            <p:nvPr/>
          </p:nvSpPr>
          <p:spPr>
            <a:xfrm>
              <a:off x="668088" y="4554311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60" name="TextBox 1559"/>
            <p:cNvSpPr txBox="1"/>
            <p:nvPr/>
          </p:nvSpPr>
          <p:spPr>
            <a:xfrm>
              <a:off x="1068096" y="4552724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561" name="TextBox 1560"/>
            <p:cNvSpPr txBox="1"/>
            <p:nvPr/>
          </p:nvSpPr>
          <p:spPr>
            <a:xfrm>
              <a:off x="1466515" y="4551137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562" name="TextBox 1561"/>
            <p:cNvSpPr txBox="1"/>
            <p:nvPr/>
          </p:nvSpPr>
          <p:spPr>
            <a:xfrm>
              <a:off x="1833189" y="4549550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563" name="TextBox 1562"/>
            <p:cNvSpPr txBox="1"/>
            <p:nvPr/>
          </p:nvSpPr>
          <p:spPr>
            <a:xfrm>
              <a:off x="2260181" y="4547963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564" name="TextBox 1563"/>
            <p:cNvSpPr txBox="1"/>
            <p:nvPr/>
          </p:nvSpPr>
          <p:spPr>
            <a:xfrm>
              <a:off x="2631617" y="4546376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65" name="TextBox 1564"/>
            <p:cNvSpPr txBox="1"/>
            <p:nvPr/>
          </p:nvSpPr>
          <p:spPr>
            <a:xfrm>
              <a:off x="3014164" y="4544790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566" name="TextBox 1565"/>
            <p:cNvSpPr txBox="1"/>
            <p:nvPr/>
          </p:nvSpPr>
          <p:spPr>
            <a:xfrm>
              <a:off x="3391949" y="4549550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8</a:t>
              </a:r>
            </a:p>
          </p:txBody>
        </p:sp>
        <p:grpSp>
          <p:nvGrpSpPr>
            <p:cNvPr id="205847" name="Group 187"/>
            <p:cNvGrpSpPr>
              <a:grpSpLocks/>
            </p:cNvGrpSpPr>
            <p:nvPr/>
          </p:nvGrpSpPr>
          <p:grpSpPr bwMode="auto">
            <a:xfrm>
              <a:off x="2646378" y="1872322"/>
              <a:ext cx="1052512" cy="355600"/>
              <a:chOff x="4410" y="1365"/>
              <a:chExt cx="663" cy="224"/>
            </a:xfrm>
          </p:grpSpPr>
          <p:sp>
            <p:nvSpPr>
              <p:cNvPr id="1568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9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0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1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2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5848" name="Group 187"/>
            <p:cNvGrpSpPr>
              <a:grpSpLocks/>
            </p:cNvGrpSpPr>
            <p:nvPr/>
          </p:nvGrpSpPr>
          <p:grpSpPr bwMode="auto">
            <a:xfrm>
              <a:off x="5819864" y="1872322"/>
              <a:ext cx="1052512" cy="355600"/>
              <a:chOff x="4410" y="1365"/>
              <a:chExt cx="663" cy="224"/>
            </a:xfrm>
          </p:grpSpPr>
          <p:sp>
            <p:nvSpPr>
              <p:cNvPr id="1574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5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6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7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8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 flipH="1">
              <a:off x="1368101" y="2215235"/>
              <a:ext cx="1588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Straight Connector 1578"/>
            <p:cNvCxnSpPr/>
            <p:nvPr/>
          </p:nvCxnSpPr>
          <p:spPr>
            <a:xfrm flipH="1">
              <a:off x="3074483" y="2224757"/>
              <a:ext cx="0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Straight Connector 1579"/>
            <p:cNvCxnSpPr/>
            <p:nvPr/>
          </p:nvCxnSpPr>
          <p:spPr>
            <a:xfrm flipH="1">
              <a:off x="4953883" y="2226343"/>
              <a:ext cx="1587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1" name="Straight Connector 1580"/>
            <p:cNvCxnSpPr/>
            <p:nvPr/>
          </p:nvCxnSpPr>
          <p:spPr>
            <a:xfrm flipH="1">
              <a:off x="6515817" y="2227930"/>
              <a:ext cx="1587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Straight Connector 1581"/>
            <p:cNvCxnSpPr>
              <a:endCxn id="71" idx="0"/>
            </p:cNvCxnSpPr>
            <p:nvPr/>
          </p:nvCxnSpPr>
          <p:spPr>
            <a:xfrm flipH="1">
              <a:off x="1607788" y="2221583"/>
              <a:ext cx="1127005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3" name="Straight Connector 1582"/>
            <p:cNvCxnSpPr/>
            <p:nvPr/>
          </p:nvCxnSpPr>
          <p:spPr>
            <a:xfrm flipH="1">
              <a:off x="3193532" y="2221583"/>
              <a:ext cx="1304786" cy="523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Connector 1583"/>
            <p:cNvCxnSpPr/>
            <p:nvPr/>
          </p:nvCxnSpPr>
          <p:spPr>
            <a:xfrm flipH="1">
              <a:off x="5122140" y="2253321"/>
              <a:ext cx="1301612" cy="5062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5" name="Straight Connector 1584"/>
            <p:cNvCxnSpPr>
              <a:endCxn id="71" idx="1"/>
            </p:cNvCxnSpPr>
            <p:nvPr/>
          </p:nvCxnSpPr>
          <p:spPr>
            <a:xfrm flipH="1">
              <a:off x="1739536" y="2231104"/>
              <a:ext cx="2596874" cy="5046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Connector 1585"/>
            <p:cNvCxnSpPr/>
            <p:nvPr/>
          </p:nvCxnSpPr>
          <p:spPr>
            <a:xfrm flipH="1">
              <a:off x="3518935" y="2242212"/>
              <a:ext cx="2807989" cy="49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7" name="Straight Connector 1586"/>
            <p:cNvCxnSpPr/>
            <p:nvPr/>
          </p:nvCxnSpPr>
          <p:spPr>
            <a:xfrm flipH="1">
              <a:off x="1977636" y="2253321"/>
              <a:ext cx="3950869" cy="49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" name="Straight Connector 1587"/>
            <p:cNvCxnSpPr>
              <a:stCxn id="52" idx="2"/>
            </p:cNvCxnSpPr>
            <p:nvPr/>
          </p:nvCxnSpPr>
          <p:spPr>
            <a:xfrm>
              <a:off x="1476039" y="2223169"/>
              <a:ext cx="1552410" cy="517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Connector 1588"/>
            <p:cNvCxnSpPr/>
            <p:nvPr/>
          </p:nvCxnSpPr>
          <p:spPr>
            <a:xfrm>
              <a:off x="1623662" y="2223169"/>
              <a:ext cx="3014342" cy="525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" name="Straight Connector 1589"/>
            <p:cNvCxnSpPr>
              <a:stCxn id="54" idx="1"/>
            </p:cNvCxnSpPr>
            <p:nvPr/>
          </p:nvCxnSpPr>
          <p:spPr>
            <a:xfrm>
              <a:off x="1868111" y="2226343"/>
              <a:ext cx="4342939" cy="545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306" idx="0"/>
            </p:cNvCxnSpPr>
            <p:nvPr/>
          </p:nvCxnSpPr>
          <p:spPr>
            <a:xfrm flipH="1" flipV="1">
              <a:off x="3166548" y="2239038"/>
              <a:ext cx="1596855" cy="525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Connector 1590"/>
            <p:cNvCxnSpPr>
              <a:stCxn id="1553" idx="0"/>
            </p:cNvCxnSpPr>
            <p:nvPr/>
          </p:nvCxnSpPr>
          <p:spPr>
            <a:xfrm flipH="1" flipV="1">
              <a:off x="3342741" y="2232691"/>
              <a:ext cx="2984183" cy="5379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2" name="Straight Connector 1591"/>
            <p:cNvCxnSpPr>
              <a:stCxn id="1553" idx="1"/>
            </p:cNvCxnSpPr>
            <p:nvPr/>
          </p:nvCxnSpPr>
          <p:spPr>
            <a:xfrm flipH="1" flipV="1">
              <a:off x="4639591" y="2226343"/>
              <a:ext cx="1819082" cy="544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826" name="Rectangle 5"/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 i="0" dirty="0">
                <a:solidFill>
                  <a:srgbClr val="000099"/>
                </a:solidFill>
                <a:latin typeface="Gill Sans MT" charset="0"/>
              </a:rPr>
              <a:t>Data center networks </a:t>
            </a:r>
          </a:p>
        </p:txBody>
      </p:sp>
      <p:pic>
        <p:nvPicPr>
          <p:cNvPr id="205827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28" name="Rectangle 6"/>
          <p:cNvSpPr txBox="1">
            <a:spLocks noChangeArrowheads="1"/>
          </p:cNvSpPr>
          <p:nvPr/>
        </p:nvSpPr>
        <p:spPr bwMode="auto">
          <a:xfrm>
            <a:off x="590550" y="1166813"/>
            <a:ext cx="82740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 eaLnBrk="1" hangingPunct="1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i="0" dirty="0">
                <a:latin typeface="Gill Sans MT" charset="0"/>
              </a:rPr>
              <a:t>rich interconnection among switches, racks:</a:t>
            </a:r>
          </a:p>
          <a:p>
            <a:pPr marL="681038" lvl="1" indent="-223838" eaLnBrk="1" hangingPunct="1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i="0" dirty="0">
                <a:latin typeface="Gill Sans MT" charset="0"/>
              </a:rPr>
              <a:t>increased throughput between racks (multiple routing paths possible)</a:t>
            </a:r>
          </a:p>
          <a:p>
            <a:pPr marL="681038" lvl="1" indent="-223838" eaLnBrk="1" hangingPunct="1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i="0" dirty="0">
                <a:latin typeface="Gill Sans MT" charset="0"/>
              </a:rPr>
              <a:t>increased reliability via redundancy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Gill Sans MT" charset="0"/>
            </a:endParaRPr>
          </a:p>
        </p:txBody>
      </p:sp>
      <p:sp>
        <p:nvSpPr>
          <p:cNvPr id="10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6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64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Gill Sans MT" charset="0"/>
                <a:cs typeface="+mn-cs"/>
              </a:rPr>
              <a:t>LANs</a:t>
            </a:r>
            <a:endParaRPr lang="en-US" dirty="0">
              <a:solidFill>
                <a:srgbClr val="00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6.7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pPr>
              <a:defRPr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  <a:cs typeface="+mj-cs"/>
              </a:rPr>
              <a:t>Synthesis: </a:t>
            </a:r>
            <a:r>
              <a:rPr lang="en-US" sz="3200" dirty="0">
                <a:latin typeface="Gill Sans MT" charset="0"/>
                <a:cs typeface="+mj-cs"/>
              </a:rPr>
              <a:t>a day in the life of a web request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826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journey down protocol stack complete!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application, transport, network, link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putting-it-all-together: synthesis!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identify, review, understand protocols (at all layers) involved in seemingly simple scenario: requesting www page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scenario: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student attaches laptop to campus network, requests/receives www.google.com 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208901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9715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Freeform 406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6838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life: scenario</a:t>
            </a:r>
          </a:p>
        </p:txBody>
      </p:sp>
      <p:sp>
        <p:nvSpPr>
          <p:cNvPr id="209925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26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21019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9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20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20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1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20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203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204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27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210183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84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85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86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87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88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2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3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89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0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28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209929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0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1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2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3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21016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6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6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17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017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21017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1017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0175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6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09934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5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21015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5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5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5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5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5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6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7" name="Freeform 94"/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38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21013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3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4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4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4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4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9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0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Arial" charset="0"/>
              </a:rPr>
              <a:t>s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209941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2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09943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209944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09945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210124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25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26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27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28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29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3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4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30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31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46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21012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7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21012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8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21011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9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210116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7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0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210114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5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1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210112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3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2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210110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1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3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210108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9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4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210106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7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5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210104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5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6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21010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7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21010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8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21009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9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9959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1563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solidFill>
                  <a:srgbClr val="FF0000"/>
                </a:solidFill>
                <a:latin typeface="Arial" charset="0"/>
                <a:cs typeface="+mn-cs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210091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21009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browser</a:t>
              </a:r>
            </a:p>
          </p:txBody>
        </p:sp>
      </p:grpSp>
      <p:grpSp>
        <p:nvGrpSpPr>
          <p:cNvPr id="209963" name="Group 356"/>
          <p:cNvGrpSpPr>
            <a:grpSpLocks/>
          </p:cNvGrpSpPr>
          <p:nvPr/>
        </p:nvGrpSpPr>
        <p:grpSpPr bwMode="auto">
          <a:xfrm>
            <a:off x="1511300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90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16200000">
            <a:off x="3416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3074988" y="3208338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09968" name="Oval 407"/>
          <p:cNvSpPr>
            <a:spLocks noChangeArrowheads="1"/>
          </p:cNvSpPr>
          <p:nvPr/>
        </p:nvSpPr>
        <p:spPr bwMode="auto">
          <a:xfrm>
            <a:off x="2552700" y="3619500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69" name="Rectangle 410"/>
          <p:cNvSpPr>
            <a:spLocks noChangeArrowheads="1"/>
          </p:cNvSpPr>
          <p:nvPr/>
        </p:nvSpPr>
        <p:spPr bwMode="auto">
          <a:xfrm>
            <a:off x="2552700" y="3590925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70" name="Oval 411"/>
          <p:cNvSpPr>
            <a:spLocks noChangeArrowheads="1"/>
          </p:cNvSpPr>
          <p:nvPr/>
        </p:nvSpPr>
        <p:spPr bwMode="auto">
          <a:xfrm>
            <a:off x="2549525" y="3421063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grpSp>
        <p:nvGrpSpPr>
          <p:cNvPr id="209971" name="Group 1189"/>
          <p:cNvGrpSpPr>
            <a:grpSpLocks/>
          </p:cNvGrpSpPr>
          <p:nvPr/>
        </p:nvGrpSpPr>
        <p:grpSpPr bwMode="auto">
          <a:xfrm>
            <a:off x="2720975" y="3497263"/>
            <a:ext cx="481013" cy="136525"/>
            <a:chOff x="2468" y="1332"/>
            <a:chExt cx="310" cy="60"/>
          </a:xfrm>
        </p:grpSpPr>
        <p:sp>
          <p:nvSpPr>
            <p:cNvPr id="210087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88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2552700" y="35575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3400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16200000">
            <a:off x="2338388" y="2365375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209975" name="Group 1185"/>
          <p:cNvGrpSpPr>
            <a:grpSpLocks/>
          </p:cNvGrpSpPr>
          <p:nvPr/>
        </p:nvGrpSpPr>
        <p:grpSpPr bwMode="auto">
          <a:xfrm>
            <a:off x="5338763" y="2667000"/>
            <a:ext cx="830262" cy="455613"/>
            <a:chOff x="4650" y="1129"/>
            <a:chExt cx="246" cy="95"/>
          </a:xfrm>
        </p:grpSpPr>
        <p:sp>
          <p:nvSpPr>
            <p:cNvPr id="2100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6" name="Group 1185"/>
          <p:cNvGrpSpPr>
            <a:grpSpLocks/>
          </p:cNvGrpSpPr>
          <p:nvPr/>
        </p:nvGrpSpPr>
        <p:grpSpPr bwMode="auto">
          <a:xfrm>
            <a:off x="6729413" y="2401888"/>
            <a:ext cx="808037" cy="425450"/>
            <a:chOff x="4650" y="1129"/>
            <a:chExt cx="246" cy="95"/>
          </a:xfrm>
        </p:grpSpPr>
        <p:sp>
          <p:nvSpPr>
            <p:cNvPr id="2100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7" name="Group 1185"/>
          <p:cNvGrpSpPr>
            <a:grpSpLocks/>
          </p:cNvGrpSpPr>
          <p:nvPr/>
        </p:nvGrpSpPr>
        <p:grpSpPr bwMode="auto">
          <a:xfrm>
            <a:off x="7343775" y="3338513"/>
            <a:ext cx="892175" cy="390525"/>
            <a:chOff x="4650" y="1129"/>
            <a:chExt cx="246" cy="95"/>
          </a:xfrm>
        </p:grpSpPr>
        <p:sp>
          <p:nvSpPr>
            <p:cNvPr id="2100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8" name="Group 1185"/>
          <p:cNvGrpSpPr>
            <a:grpSpLocks/>
          </p:cNvGrpSpPr>
          <p:nvPr/>
        </p:nvGrpSpPr>
        <p:grpSpPr bwMode="auto">
          <a:xfrm>
            <a:off x="5754688" y="4344988"/>
            <a:ext cx="808037" cy="425450"/>
            <a:chOff x="4650" y="1129"/>
            <a:chExt cx="246" cy="95"/>
          </a:xfrm>
        </p:grpSpPr>
        <p:sp>
          <p:nvSpPr>
            <p:cNvPr id="21005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6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9" name="Group 1185"/>
          <p:cNvGrpSpPr>
            <a:grpSpLocks/>
          </p:cNvGrpSpPr>
          <p:nvPr/>
        </p:nvGrpSpPr>
        <p:grpSpPr bwMode="auto">
          <a:xfrm>
            <a:off x="4013200" y="4710113"/>
            <a:ext cx="808038" cy="425450"/>
            <a:chOff x="4650" y="1129"/>
            <a:chExt cx="246" cy="95"/>
          </a:xfrm>
        </p:grpSpPr>
        <p:sp>
          <p:nvSpPr>
            <p:cNvPr id="21004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5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80" name="Group 248"/>
          <p:cNvGrpSpPr>
            <a:grpSpLocks/>
          </p:cNvGrpSpPr>
          <p:nvPr/>
        </p:nvGrpSpPr>
        <p:grpSpPr bwMode="auto">
          <a:xfrm>
            <a:off x="7218363" y="1558925"/>
            <a:ext cx="358775" cy="623888"/>
            <a:chOff x="4140" y="429"/>
            <a:chExt cx="1425" cy="2396"/>
          </a:xfrm>
        </p:grpSpPr>
        <p:sp>
          <p:nvSpPr>
            <p:cNvPr id="21001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1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1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002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002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2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3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3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09981" name="Group 248"/>
          <p:cNvGrpSpPr>
            <a:grpSpLocks/>
          </p:cNvGrpSpPr>
          <p:nvPr/>
        </p:nvGrpSpPr>
        <p:grpSpPr bwMode="auto">
          <a:xfrm>
            <a:off x="2876550" y="4454525"/>
            <a:ext cx="358775" cy="623888"/>
            <a:chOff x="4140" y="429"/>
            <a:chExt cx="1425" cy="2396"/>
          </a:xfrm>
        </p:grpSpPr>
        <p:sp>
          <p:nvSpPr>
            <p:cNvPr id="20998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8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8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8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0999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0999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9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9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0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09982" name="Picture 22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461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78</a:t>
            </a:fld>
            <a:endParaRPr lang="en-US" sz="1200" dirty="0">
              <a:latin typeface="Tahoma" charset="0"/>
            </a:endParaRPr>
          </a:p>
        </p:txBody>
      </p:sp>
      <p:sp>
        <p:nvSpPr>
          <p:cNvPr id="29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0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106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106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106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107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09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09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109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110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10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107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8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108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/>
          <a:lstStyle/>
          <a:p>
            <a:pPr marL="231775" indent="-231775">
              <a:defRPr/>
            </a:pPr>
            <a:r>
              <a:rPr lang="en-US" sz="2200" dirty="0">
                <a:latin typeface="Gill Sans MT" charset="0"/>
                <a:cs typeface="+mn-cs"/>
              </a:rPr>
              <a:t>connecting laptop needs to get its own IP address, addr of first-hop router, addr of DNS server: use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1054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55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 smtClean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211020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3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024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5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 smtClean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1007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0999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0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21096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0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097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 smtClean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966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 smtClean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5037138" y="2568575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DHCP request </a:t>
            </a:r>
            <a:r>
              <a:rPr lang="en-US" sz="2200" dirty="0">
                <a:solidFill>
                  <a:srgbClr val="3333CC"/>
                </a:solidFill>
                <a:latin typeface="Gill Sans MT" charset="0"/>
                <a:cs typeface="+mn-cs"/>
              </a:rPr>
              <a:t>encapsulated</a:t>
            </a:r>
            <a:r>
              <a:rPr lang="en-US" sz="2200" i="0" dirty="0">
                <a:solidFill>
                  <a:srgbClr val="3333CC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UDP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IP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802.3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200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frame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broadcast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(dest: FFFFFFFFFFFF) on LAN, received at router running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5033963" y="5316538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demuxed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to IP demuxed, UDP demuxed to DHCP </a:t>
            </a:r>
          </a:p>
        </p:txBody>
      </p:sp>
      <p:pic>
        <p:nvPicPr>
          <p:cNvPr id="210961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79</a:t>
            </a:fld>
            <a:endParaRPr lang="en-US" sz="1200" dirty="0">
              <a:latin typeface="Tahoma" charset="0"/>
            </a:endParaRPr>
          </a:p>
        </p:txBody>
      </p:sp>
      <p:sp>
        <p:nvSpPr>
          <p:cNvPr id="1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68" name="Freeform 92"/>
          <p:cNvSpPr>
            <a:spLocks/>
          </p:cNvSpPr>
          <p:nvPr/>
        </p:nvSpPr>
        <p:spPr bwMode="auto">
          <a:xfrm>
            <a:off x="5656263" y="2616200"/>
            <a:ext cx="2308225" cy="302895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76" name="Picture 8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8874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00013"/>
            <a:ext cx="825182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Where is the link layer implemented?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243013"/>
            <a:ext cx="4075112" cy="465931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in each and every host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link layer implemented in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 smtClean="0">
                <a:latin typeface="Gill Sans MT" charset="0"/>
                <a:cs typeface="+mn-cs"/>
              </a:rPr>
              <a:t>adapter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(aka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network interface card</a:t>
            </a:r>
            <a:r>
              <a:rPr lang="en-US" sz="2400" dirty="0">
                <a:latin typeface="Gill Sans MT" charset="0"/>
                <a:cs typeface="+mn-cs"/>
              </a:rPr>
              <a:t> NIC</a:t>
            </a:r>
            <a:r>
              <a:rPr lang="en-US" sz="2400" dirty="0" smtClean="0">
                <a:latin typeface="Gill Sans MT" charset="0"/>
                <a:cs typeface="+mn-cs"/>
              </a:rPr>
              <a:t>) or on a chip</a:t>
            </a:r>
            <a:endParaRPr lang="en-US" sz="2400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 card, 802.11 </a:t>
            </a:r>
            <a:r>
              <a:rPr lang="en-US" dirty="0" smtClean="0">
                <a:latin typeface="Gill Sans MT" charset="0"/>
              </a:rPr>
              <a:t>card; Ethernet chipset</a:t>
            </a:r>
            <a:endParaRPr lang="en-US" dirty="0">
              <a:latin typeface="Gill Sans MT" charset="0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implements link, physical layer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attaches into </a:t>
            </a:r>
            <a:r>
              <a:rPr lang="en-US" sz="2400" dirty="0" smtClean="0">
                <a:latin typeface="Gill Sans MT" charset="0"/>
                <a:cs typeface="+mn-cs"/>
              </a:rPr>
              <a:t>host’s </a:t>
            </a:r>
            <a:r>
              <a:rPr lang="en-US" sz="2400" dirty="0">
                <a:latin typeface="Gill Sans MT" charset="0"/>
                <a:cs typeface="+mn-cs"/>
              </a:rPr>
              <a:t>system buses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combination of hardware, software, firmware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8200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1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2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8203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transmission</a:t>
            </a:r>
          </a:p>
        </p:txBody>
      </p:sp>
      <p:sp>
        <p:nvSpPr>
          <p:cNvPr id="54283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6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7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cpu</a:t>
            </a:r>
          </a:p>
        </p:txBody>
      </p:sp>
      <p:sp>
        <p:nvSpPr>
          <p:cNvPr id="8208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memory</a:t>
            </a:r>
          </a:p>
        </p:txBody>
      </p:sp>
      <p:sp>
        <p:nvSpPr>
          <p:cNvPr id="8209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1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host </a:t>
            </a:r>
          </a:p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bus </a:t>
            </a:r>
          </a:p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(e.g., PCI)</a:t>
            </a:r>
          </a:p>
        </p:txBody>
      </p:sp>
      <p:sp>
        <p:nvSpPr>
          <p:cNvPr id="8212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3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5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network adapter</a:t>
            </a:r>
          </a:p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card</a:t>
            </a:r>
          </a:p>
        </p:txBody>
      </p:sp>
      <p:sp>
        <p:nvSpPr>
          <p:cNvPr id="8216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7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54303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04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6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7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link</a:t>
              </a:r>
            </a:p>
          </p:txBody>
        </p:sp>
        <p:sp>
          <p:nvSpPr>
            <p:cNvPr id="8228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9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0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1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2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3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4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5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6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dirty="0" smtClean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 smtClean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 smtClean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8237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8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9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0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1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2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3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4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5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219" name="Picture 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11223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220" name="Picture 8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17625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4300" name="Group 89"/>
          <p:cNvGrpSpPr>
            <a:grpSpLocks/>
          </p:cNvGrpSpPr>
          <p:nvPr/>
        </p:nvGrpSpPr>
        <p:grpSpPr bwMode="auto">
          <a:xfrm>
            <a:off x="5062538" y="5251450"/>
            <a:ext cx="1109662" cy="1095375"/>
            <a:chOff x="-44" y="1473"/>
            <a:chExt cx="981" cy="1105"/>
          </a:xfrm>
        </p:grpSpPr>
        <p:pic>
          <p:nvPicPr>
            <p:cNvPr id="54301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02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208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208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208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4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209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1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1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211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212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2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209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0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210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 marL="231775" indent="-231775">
              <a:lnSpc>
                <a:spcPct val="80000"/>
              </a:lnSpc>
              <a:defRPr/>
            </a:pPr>
            <a:r>
              <a:rPr lang="en-US" sz="2000" dirty="0">
                <a:latin typeface="Gill Sans MT" charset="0"/>
                <a:cs typeface="+mn-cs"/>
              </a:rPr>
              <a:t>DHCP server formulates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  <a:cs typeface="+mn-cs"/>
              </a:rPr>
              <a:t>DHCP ACK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dirty="0">
                <a:latin typeface="Gill Sans MT" charset="0"/>
                <a:cs typeface="+mn-cs"/>
              </a:rPr>
              <a:t>containing client</a:t>
            </a:r>
            <a:r>
              <a:rPr lang="ja-JP" altLang="en-US" sz="2000" dirty="0">
                <a:latin typeface="Gill Sans MT" charset="0"/>
                <a:cs typeface="+mn-cs"/>
              </a:rPr>
              <a:t>’</a:t>
            </a:r>
            <a:r>
              <a:rPr lang="en-US" sz="2000" dirty="0">
                <a:latin typeface="Gill Sans MT" charset="0"/>
                <a:cs typeface="+mn-cs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207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7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212042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5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2046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 smtClean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21202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2021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22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21198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2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993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4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 smtClean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198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 smtClean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4997450" y="2709863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encapsulation at DHCP server, frame forwarded (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switch learning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) through LAN, demultiplexing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1379538" y="5260975"/>
            <a:ext cx="66436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  <a:latin typeface="Gill Sans MT" charset="0"/>
                <a:cs typeface="+mn-cs"/>
              </a:rPr>
              <a:t>Client now has IP address, knows name &amp; addr of DNS </a:t>
            </a:r>
          </a:p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  <a:latin typeface="Gill Sans MT" charset="0"/>
                <a:cs typeface="+mn-cs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4989513" y="4111625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DHCP client receives DHCP ACK reply</a:t>
            </a:r>
          </a:p>
        </p:txBody>
      </p:sp>
      <p:sp>
        <p:nvSpPr>
          <p:cNvPr id="8910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  <p:pic>
        <p:nvPicPr>
          <p:cNvPr id="211983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80</a:t>
            </a:fld>
            <a:endParaRPr lang="en-US" sz="1200" dirty="0">
              <a:latin typeface="Tahoma" charset="0"/>
            </a:endParaRPr>
          </a:p>
        </p:txBody>
      </p:sp>
      <p:sp>
        <p:nvSpPr>
          <p:cNvPr id="17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10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30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30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306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306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8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30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309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1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6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7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307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53488" cy="1001713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pPr>
              <a:defRPr/>
            </a:pPr>
            <a:r>
              <a:rPr lang="en-US" sz="2200" dirty="0">
                <a:latin typeface="Gill Sans MT" charset="0"/>
                <a:cs typeface="+mn-cs"/>
              </a:rPr>
              <a:t>before sending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HTTP</a:t>
            </a:r>
            <a:r>
              <a:rPr lang="en-US" sz="2200" b="1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dirty="0">
                <a:latin typeface="Gill Sans MT" charset="0"/>
                <a:cs typeface="+mn-cs"/>
              </a:rPr>
              <a:t>request, need IP address of www.google.com: 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DNS</a:t>
            </a:r>
          </a:p>
        </p:txBody>
      </p:sp>
      <p:sp>
        <p:nvSpPr>
          <p:cNvPr id="212998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304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3050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213029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3030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31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grpSp>
            <p:nvGrpSpPr>
              <p:cNvPr id="213037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3032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4387850" y="2051050"/>
            <a:ext cx="458628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DNS query created, encapsulated in UDP, encapsulated in IP, encapsulated in Eth.  To send frame to router, need MAC address of router interface: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endParaRPr lang="en-US" sz="2200" b="1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4419600" y="3608388"/>
            <a:ext cx="438626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query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broadcast, received by router, which replies with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reply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4471988" y="5000625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client now knows MAC address of first hop router, so can now send frame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21301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3021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ARP reply</a:t>
              </a:r>
            </a:p>
          </p:txBody>
        </p:sp>
      </p:grpSp>
      <p:pic>
        <p:nvPicPr>
          <p:cNvPr id="213008" name="Picture 6" descr="underline_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81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4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423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23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423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9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424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6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6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427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427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7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424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5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25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4020" name="Freeform 236"/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214021" name="Group 4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422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226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520700" y="1162050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DNS</a:t>
              </a:r>
            </a:p>
          </p:txBody>
        </p:sp>
      </p:grpSp>
      <p:grpSp>
        <p:nvGrpSpPr>
          <p:cNvPr id="214023" name="Group 58"/>
          <p:cNvGrpSpPr>
            <a:grpSpLocks/>
          </p:cNvGrpSpPr>
          <p:nvPr/>
        </p:nvGrpSpPr>
        <p:grpSpPr bwMode="auto">
          <a:xfrm>
            <a:off x="460375" y="1387475"/>
            <a:ext cx="561975" cy="244475"/>
            <a:chOff x="740" y="3209"/>
            <a:chExt cx="354" cy="154"/>
          </a:xfrm>
        </p:grpSpPr>
        <p:grpSp>
          <p:nvGrpSpPr>
            <p:cNvPr id="214218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4" name="Group 64"/>
          <p:cNvGrpSpPr>
            <a:grpSpLocks/>
          </p:cNvGrpSpPr>
          <p:nvPr/>
        </p:nvGrpSpPr>
        <p:grpSpPr bwMode="auto">
          <a:xfrm>
            <a:off x="460375" y="1622425"/>
            <a:ext cx="561975" cy="244475"/>
            <a:chOff x="836" y="3305"/>
            <a:chExt cx="354" cy="154"/>
          </a:xfrm>
        </p:grpSpPr>
        <p:grpSp>
          <p:nvGrpSpPr>
            <p:cNvPr id="214212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4213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214025" name="Group 71"/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6" name="Group 74"/>
          <p:cNvGrpSpPr>
            <a:grpSpLocks/>
          </p:cNvGrpSpPr>
          <p:nvPr/>
        </p:nvGrpSpPr>
        <p:grpSpPr bwMode="auto">
          <a:xfrm>
            <a:off x="85725" y="1885950"/>
            <a:ext cx="1081088" cy="244475"/>
            <a:chOff x="504" y="3523"/>
            <a:chExt cx="681" cy="154"/>
          </a:xfrm>
        </p:grpSpPr>
        <p:grpSp>
          <p:nvGrpSpPr>
            <p:cNvPr id="214197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4184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549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containing DNS query forwarded via LAN switch from client to 1</a:t>
            </a:r>
            <a:r>
              <a:rPr lang="en-US" sz="2200" i="0" baseline="30000" dirty="0">
                <a:latin typeface="+mn-lt"/>
                <a:ea typeface="+mn-ea"/>
                <a:cs typeface="+mn-cs"/>
              </a:rPr>
              <a:t>st</a:t>
            </a:r>
            <a:r>
              <a:rPr lang="en-US" sz="2200" i="0" dirty="0">
                <a:latin typeface="+mn-lt"/>
                <a:ea typeface="+mn-ea"/>
                <a:cs typeface="+mn-cs"/>
              </a:rPr>
              <a:t> hop </a:t>
            </a:r>
            <a:r>
              <a:rPr lang="en-US" sz="2200" i="0" dirty="0" smtClean="0">
                <a:latin typeface="+mn-lt"/>
                <a:ea typeface="+mn-ea"/>
                <a:cs typeface="+mn-cs"/>
              </a:rPr>
              <a:t>router</a:t>
            </a:r>
            <a:endParaRPr lang="en-US" sz="2200" i="0" dirty="0">
              <a:latin typeface="+mn-lt"/>
              <a:ea typeface="+mn-ea"/>
              <a:cs typeface="+mn-cs"/>
            </a:endParaRP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4659313" y="3663950"/>
            <a:ext cx="4386262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forwarded from campus network into </a:t>
            </a:r>
            <a:r>
              <a:rPr lang="en-US" sz="2200" i="0" dirty="0" smtClean="0">
                <a:latin typeface="+mn-lt"/>
                <a:ea typeface="+mn-ea"/>
                <a:cs typeface="+mn-cs"/>
              </a:rPr>
              <a:t>Comcast </a:t>
            </a:r>
            <a:r>
              <a:rPr lang="en-US" sz="2200" i="0" dirty="0">
                <a:latin typeface="+mn-lt"/>
                <a:ea typeface="+mn-ea"/>
                <a:cs typeface="+mn-cs"/>
              </a:rPr>
              <a:t>network, routed (tables created by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RIP, OSPF, IS-IS</a:t>
            </a:r>
            <a:r>
              <a:rPr lang="en-US" sz="2200" i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0" dirty="0">
                <a:latin typeface="+mn-lt"/>
                <a:ea typeface="+mn-ea"/>
                <a:cs typeface="+mn-cs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BGP</a:t>
            </a:r>
            <a:r>
              <a:rPr lang="en-US" sz="2200" i="0" dirty="0">
                <a:latin typeface="+mn-lt"/>
                <a:ea typeface="+mn-ea"/>
                <a:cs typeface="+mn-cs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4657725" y="5297488"/>
            <a:ext cx="38020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 smtClean="0">
                <a:latin typeface="Gill Sans MT" charset="0"/>
              </a:rPr>
              <a:t>demux</a:t>
            </a:r>
            <a:r>
              <a:rPr lang="en-US" altLang="ja-JP" sz="2200" i="0" dirty="0" smtClean="0">
                <a:latin typeface="Gill Sans MT" charset="0"/>
              </a:rPr>
              <a:t>ed </a:t>
            </a:r>
            <a:r>
              <a:rPr lang="en-US" altLang="ja-JP" sz="2200" i="0" dirty="0">
                <a:latin typeface="Gill Sans MT" charset="0"/>
              </a:rPr>
              <a:t>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>
                <a:latin typeface="Gill Sans MT" charset="0"/>
              </a:rPr>
              <a:t>DNS server replies to client with IP address of www.google.com </a:t>
            </a:r>
          </a:p>
        </p:txBody>
      </p:sp>
      <p:grpSp>
        <p:nvGrpSpPr>
          <p:cNvPr id="214032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21417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7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7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7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7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7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4033" name="Group 19"/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21415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5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5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5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6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6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6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6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4" name="Text Box 34"/>
          <p:cNvSpPr txBox="1">
            <a:spLocks noChangeArrowheads="1"/>
          </p:cNvSpPr>
          <p:nvPr/>
        </p:nvSpPr>
        <p:spPr bwMode="auto">
          <a:xfrm>
            <a:off x="5335588" y="25114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grpSp>
        <p:nvGrpSpPr>
          <p:cNvPr id="214035" name="Group 69"/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21414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4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4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4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4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4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6" name="Line 93"/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4037" name="Text Box 139"/>
          <p:cNvSpPr txBox="1">
            <a:spLocks noChangeArrowheads="1"/>
          </p:cNvSpPr>
          <p:nvPr/>
        </p:nvSpPr>
        <p:spPr bwMode="auto">
          <a:xfrm>
            <a:off x="7367588" y="746125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14038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414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4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39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4138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9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0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413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1" name="Group 173"/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214134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5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2" name="Group 176"/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21413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3" name="Group 179"/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214130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1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4" name="Group 182"/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21412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5" name="Group 185"/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214126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7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5980113" y="438150"/>
            <a:ext cx="1316037" cy="1314450"/>
            <a:chOff x="931" y="1941"/>
            <a:chExt cx="829" cy="828"/>
          </a:xfrm>
        </p:grpSpPr>
        <p:sp>
          <p:nvSpPr>
            <p:cNvPr id="214118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119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21408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90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91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 smtClean="0">
                            <a:solidFill>
                              <a:schemeClr val="bg1"/>
                            </a:solidFill>
                            <a:latin typeface="Arial" charset="0"/>
                            <a:cs typeface="+mn-cs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8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</p:grpSp>
      <p:grpSp>
        <p:nvGrpSpPr>
          <p:cNvPr id="214048" name="Group 248"/>
          <p:cNvGrpSpPr>
            <a:grpSpLocks/>
          </p:cNvGrpSpPr>
          <p:nvPr/>
        </p:nvGrpSpPr>
        <p:grpSpPr bwMode="auto">
          <a:xfrm>
            <a:off x="7150100" y="963613"/>
            <a:ext cx="373063" cy="687387"/>
            <a:chOff x="4140" y="429"/>
            <a:chExt cx="1425" cy="2396"/>
          </a:xfrm>
        </p:grpSpPr>
        <p:sp>
          <p:nvSpPr>
            <p:cNvPr id="21405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5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5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6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1406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406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6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70" name="Rectangle 3"/>
          <p:cNvSpPr>
            <a:spLocks noGrp="1" noChangeArrowheads="1"/>
          </p:cNvSpPr>
          <p:nvPr>
            <p:ph type="title"/>
          </p:nvPr>
        </p:nvSpPr>
        <p:spPr>
          <a:xfrm>
            <a:off x="246063" y="-39688"/>
            <a:ext cx="8034337" cy="1003301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using DNS</a:t>
            </a:r>
          </a:p>
        </p:txBody>
      </p:sp>
      <p:pic>
        <p:nvPicPr>
          <p:cNvPr id="214050" name="Picture 21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6318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00090"/>
              </a:buClr>
            </a:pPr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>
                <a:buClr>
                  <a:srgbClr val="000090"/>
                </a:buClr>
              </a:pPr>
              <a:t>82</a:t>
            </a:fld>
            <a:endParaRPr lang="en-US" sz="1200" dirty="0">
              <a:latin typeface="Tahoma" charset="0"/>
            </a:endParaRPr>
          </a:p>
        </p:txBody>
      </p:sp>
      <p:sp>
        <p:nvSpPr>
          <p:cNvPr id="27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>
                <a:srgbClr val="000090"/>
              </a:buClr>
            </a:pP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7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526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6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6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527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527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29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29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9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530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530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0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30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1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7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8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528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5044" name="Freeform 293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5045" name="Freeform 292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93150" cy="94297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life…TCP connection carrying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5259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260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525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5208588" y="31686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to send HTTP request, client first opens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socket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web 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cs typeface="+mn-cs"/>
              </a:rPr>
              <a:t>server</a:t>
            </a:r>
            <a:endParaRPr lang="en-US" sz="2000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5186363" y="4054475"/>
            <a:ext cx="37782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SYN segment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1 in 3-way handshake) 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cs typeface="+mn-cs"/>
              </a:rPr>
              <a:t>inter-domain routed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5189538" y="5892800"/>
            <a:ext cx="40687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connection established!</a:t>
            </a:r>
          </a:p>
        </p:txBody>
      </p:sp>
      <p:grpSp>
        <p:nvGrpSpPr>
          <p:cNvPr id="215052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525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3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525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4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524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5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523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23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3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23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239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240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24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4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5056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057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5058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5059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523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0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215231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2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1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5229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0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225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215199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00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1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2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08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5191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192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600" i="0" dirty="0" smtClean="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215170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7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2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3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179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000" i="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215150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51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57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58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215130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31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37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38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26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5183188" y="4916488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SYNACK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2 in 3-way handshake)</a:t>
            </a:r>
          </a:p>
        </p:txBody>
      </p:sp>
      <p:grpSp>
        <p:nvGrpSpPr>
          <p:cNvPr id="215072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510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10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0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11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11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2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11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11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1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5073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507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7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7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508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50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8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9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9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15074" name="Picture 6" descr="underline_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83</a:t>
            </a:fld>
            <a:endParaRPr lang="en-US" sz="1200" dirty="0">
              <a:latin typeface="Tahoma" charset="0"/>
            </a:endParaRPr>
          </a:p>
        </p:txBody>
      </p:sp>
      <p:sp>
        <p:nvSpPr>
          <p:cNvPr id="2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63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3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631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3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632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63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635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32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3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633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6068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6069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3191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9731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A day in the life… HTTP request/reply </a:t>
            </a:r>
          </a:p>
        </p:txBody>
      </p:sp>
      <p:grpSp>
        <p:nvGrpSpPr>
          <p:cNvPr id="216071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6304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305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6300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1051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request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176838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189538" y="570230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reply routed back to client</a:t>
            </a:r>
          </a:p>
        </p:txBody>
      </p:sp>
      <p:grpSp>
        <p:nvGrpSpPr>
          <p:cNvPr id="216076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62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7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62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8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62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9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62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2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2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2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285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2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6080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6081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6082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6083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62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84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627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6086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6268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269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183188" y="4735513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reply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1623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38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239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4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 smtClean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225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216190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5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6196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7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 smtClean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91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58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59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60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grpSp>
          <p:nvGrpSpPr>
            <p:cNvPr id="216161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163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 smtClean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45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436947" y="959649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page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finally (!!!)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displayed</a:t>
            </a:r>
          </a:p>
        </p:txBody>
      </p:sp>
      <p:grpSp>
        <p:nvGrpSpPr>
          <p:cNvPr id="216095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611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1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1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2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612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612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2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16096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609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09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10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10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10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10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216097" name="Picture 1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84</a:t>
            </a:fld>
            <a:endParaRPr lang="en-US" sz="1200" dirty="0">
              <a:latin typeface="Tahoma" charset="0"/>
            </a:endParaRPr>
          </a:p>
        </p:txBody>
      </p:sp>
      <p:sp>
        <p:nvSpPr>
          <p:cNvPr id="3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Set 6: </a:t>
            </a:r>
            <a:r>
              <a:rPr lang="en-US" dirty="0">
                <a:latin typeface="Gill Sans MT" charset="0"/>
                <a:cs typeface="+mj-cs"/>
              </a:rPr>
              <a:t>Summary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principles </a:t>
            </a:r>
            <a:r>
              <a:rPr lang="en-US" dirty="0">
                <a:latin typeface="Gill Sans MT" charset="0"/>
                <a:cs typeface="+mn-cs"/>
              </a:rPr>
              <a:t>behind data link layer services: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detection, correction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link layer addressing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instantiation and implementation of various link layer technologies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switched LANS, VLANs</a:t>
            </a:r>
          </a:p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synthesis</a:t>
            </a:r>
            <a:r>
              <a:rPr lang="en-US" dirty="0">
                <a:latin typeface="Gill Sans MT" charset="0"/>
                <a:cs typeface="+mn-cs"/>
              </a:rPr>
              <a:t>: a day in the life of a web request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21709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03028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730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Set 6: </a:t>
            </a:r>
            <a:r>
              <a:rPr lang="en-US" dirty="0">
                <a:latin typeface="Gill Sans MT" charset="0"/>
                <a:cs typeface="+mj-cs"/>
              </a:rPr>
              <a:t>let</a:t>
            </a:r>
            <a:r>
              <a:rPr lang="ja-JP" altLang="en-US" dirty="0">
                <a:latin typeface="Gill Sans MT" charset="0"/>
                <a:cs typeface="+mj-cs"/>
              </a:rPr>
              <a:t>’</a:t>
            </a:r>
            <a:r>
              <a:rPr lang="en-US" dirty="0">
                <a:latin typeface="Gill Sans MT" charset="0"/>
                <a:cs typeface="+mj-cs"/>
              </a:rPr>
              <a:t>s take a breath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journey down protocol stack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complete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(except PHY)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solid understanding of networking principles, practice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….. could stop here …. but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lots</a:t>
            </a:r>
            <a:r>
              <a:rPr lang="en-US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of interesting topics!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wireless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multimedia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security 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219141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969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889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Adapters </a:t>
            </a:r>
            <a:r>
              <a:rPr lang="en-US" dirty="0">
                <a:latin typeface="Gill Sans MT" charset="0"/>
                <a:cs typeface="+mj-cs"/>
              </a:rPr>
              <a:t>communicating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5450" y="4275138"/>
            <a:ext cx="4067175" cy="193516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sending side: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encapsulates datagram in frame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adds error checking bits, rdt, flow control, etc.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4273550"/>
            <a:ext cx="4090988" cy="18510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receiving side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looks for errors, rdt, flow control, </a:t>
            </a:r>
            <a:r>
              <a:rPr lang="en-US" dirty="0" smtClean="0">
                <a:latin typeface="Gill Sans MT" charset="0"/>
              </a:rPr>
              <a:t>etc.</a:t>
            </a:r>
            <a:endParaRPr lang="en-US" dirty="0">
              <a:latin typeface="Gill Sans MT" charset="0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extracts datagram, passes to upper layer at receiving </a:t>
            </a:r>
            <a:r>
              <a:rPr lang="en-US" dirty="0" smtClean="0">
                <a:latin typeface="Gill Sans MT" charset="0"/>
              </a:rPr>
              <a:t>side</a:t>
            </a:r>
            <a:endParaRPr lang="en-US" dirty="0">
              <a:latin typeface="Gill Sans MT" charset="0"/>
            </a:endParaRPr>
          </a:p>
        </p:txBody>
      </p: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Rectangle 28"/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29"/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Rectangle 30"/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Rectangle 32"/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9229" name="Line 33"/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34"/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33" name="Line 37"/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4" name="Line 38"/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5" name="Rectangle 39"/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6" name="Rectangle 40"/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7" name="Rectangle 41"/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8" name="Rectangle 42"/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9239" name="Line 43"/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0" name="Line 44"/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1" name="Rectangle 45"/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42" name="Rectangle 46"/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43" name="Line 47"/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4" name="Line 48"/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5" name="Text Box 49"/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+mn-cs"/>
              </a:rPr>
              <a:t>sending host</a:t>
            </a:r>
          </a:p>
        </p:txBody>
      </p:sp>
      <p:sp>
        <p:nvSpPr>
          <p:cNvPr id="9246" name="Text Box 50"/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+mn-cs"/>
              </a:rPr>
              <a:t>receiving host</a:t>
            </a:r>
          </a:p>
        </p:txBody>
      </p:sp>
      <p:sp>
        <p:nvSpPr>
          <p:cNvPr id="9247" name="Rectangle 51"/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8" name="Text Box 52"/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9249" name="Line 53"/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0" name="Rectangle 54"/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1" name="Text Box 55"/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56355" name="Freeform 56"/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53" name="Rectangle 57"/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4" name="Text Box 58"/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9255" name="Line 59"/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6" name="Text Box 60"/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9257" name="Line 61"/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6361" name="Picture 6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9144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19324</TotalTime>
  <Words>6391</Words>
  <Application>Microsoft Office PowerPoint</Application>
  <PresentationFormat>On-screen Show (4:3)</PresentationFormat>
  <Paragraphs>1557</Paragraphs>
  <Slides>86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9" baseType="lpstr">
      <vt:lpstr>ＭＳ Ｐゴシック</vt:lpstr>
      <vt:lpstr>ＭＳ Ｐゴシック</vt:lpstr>
      <vt:lpstr>Arial</vt:lpstr>
      <vt:lpstr>Calibri</vt:lpstr>
      <vt:lpstr>Comic Sans MS</vt:lpstr>
      <vt:lpstr>Courier New</vt:lpstr>
      <vt:lpstr>Gill Sans MT</vt:lpstr>
      <vt:lpstr>Gulim</vt:lpstr>
      <vt:lpstr>MS Mincho</vt:lpstr>
      <vt:lpstr>Tahoma</vt:lpstr>
      <vt:lpstr>Times New Roman</vt:lpstr>
      <vt:lpstr>Wingdings</vt:lpstr>
      <vt:lpstr>Default Design</vt:lpstr>
      <vt:lpstr>PowerPoint Presentation</vt:lpstr>
      <vt:lpstr>Set 6: Link layer and LANs</vt:lpstr>
      <vt:lpstr>Link layer, LANs: outline</vt:lpstr>
      <vt:lpstr>Link layer: introduction</vt:lpstr>
      <vt:lpstr>Link layer: context</vt:lpstr>
      <vt:lpstr>Link layer services</vt:lpstr>
      <vt:lpstr>Link layer services (more)</vt:lpstr>
      <vt:lpstr>Where is the link layer implemented?</vt:lpstr>
      <vt:lpstr>Adapters communicating</vt:lpstr>
      <vt:lpstr>Link layer, LANs: outline</vt:lpstr>
      <vt:lpstr>Error detection</vt:lpstr>
      <vt:lpstr>Parity checking</vt:lpstr>
      <vt:lpstr>Internet checksum (review)</vt:lpstr>
      <vt:lpstr>Internet checksum</vt:lpstr>
      <vt:lpstr>Internet checksum</vt:lpstr>
      <vt:lpstr>Cyclic redundancy check</vt:lpstr>
      <vt:lpstr>Cyclic redundancy check</vt:lpstr>
      <vt:lpstr>Cyclic redundancy check</vt:lpstr>
      <vt:lpstr>Cyclic redundancy check</vt:lpstr>
      <vt:lpstr>Link layer, LANs: outline</vt:lpstr>
      <vt:lpstr>Multiple access links, protocols</vt:lpstr>
      <vt:lpstr>Multiple access protocols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CSMA (carrier sense multiple access)</vt:lpstr>
      <vt:lpstr>CSMA collisions</vt:lpstr>
      <vt:lpstr>CSMA/CD (collision detection)</vt:lpstr>
      <vt:lpstr>CSMA/CD (collision detection)</vt:lpstr>
      <vt:lpstr>Ethernet CSMA/CD algorithm</vt:lpstr>
      <vt:lpstr>“Taking turns” MAC protocols</vt:lpstr>
      <vt:lpstr>“Taking turns” MAC protocols</vt:lpstr>
      <vt:lpstr>“Taking turns” MAC protocols</vt:lpstr>
      <vt:lpstr> Summary of MAC protocols</vt:lpstr>
      <vt:lpstr>Link layer, LANs: outline</vt:lpstr>
      <vt:lpstr>MAC addresses and ARP</vt:lpstr>
      <vt:lpstr>LAN addresses and ARP</vt:lpstr>
      <vt:lpstr>LAN addresses (more)</vt:lpstr>
      <vt:lpstr>ARP: address resolution protocol</vt:lpstr>
      <vt:lpstr>ARP protocol: same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Link layer, LANs: outline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802.3 Ethernet standards: link &amp; physical layers</vt:lpstr>
      <vt:lpstr>Link layer, LANs: outline</vt:lpstr>
      <vt:lpstr>Ethernet switch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Institutional network</vt:lpstr>
      <vt:lpstr>Switches vs. routers</vt:lpstr>
      <vt:lpstr>Switches vs. routers</vt:lpstr>
      <vt:lpstr>VLANs: motivation</vt:lpstr>
      <vt:lpstr>VLANs</vt:lpstr>
      <vt:lpstr>Port-based VLAN</vt:lpstr>
      <vt:lpstr>VLANS spanning multiple switches</vt:lpstr>
      <vt:lpstr>PowerPoint Presentation</vt:lpstr>
      <vt:lpstr>Link layer, LANs: outline</vt:lpstr>
      <vt:lpstr>Data center networks </vt:lpstr>
      <vt:lpstr>PowerPoint Presentation</vt:lpstr>
      <vt:lpstr>PowerPoint Presentation</vt:lpstr>
      <vt:lpstr>Link layer, LANs: outline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  <vt:lpstr>Set 6: Summary</vt:lpstr>
      <vt:lpstr>Set 6: let’s take a breath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Barsoum, Ayad</cp:lastModifiedBy>
  <cp:revision>591</cp:revision>
  <dcterms:created xsi:type="dcterms:W3CDTF">1999-10-08T19:08:27Z</dcterms:created>
  <dcterms:modified xsi:type="dcterms:W3CDTF">2023-01-10T15:36:39Z</dcterms:modified>
</cp:coreProperties>
</file>