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4"/>
  </p:notesMasterIdLst>
  <p:handoutMasterIdLst>
    <p:handoutMasterId r:id="rId65"/>
  </p:handoutMasterIdLst>
  <p:sldIdLst>
    <p:sldId id="500" r:id="rId2"/>
    <p:sldId id="256" r:id="rId3"/>
    <p:sldId id="365" r:id="rId4"/>
    <p:sldId id="258" r:id="rId5"/>
    <p:sldId id="368" r:id="rId6"/>
    <p:sldId id="259" r:id="rId7"/>
    <p:sldId id="466" r:id="rId8"/>
    <p:sldId id="467" r:id="rId9"/>
    <p:sldId id="261" r:id="rId10"/>
    <p:sldId id="371" r:id="rId11"/>
    <p:sldId id="372" r:id="rId12"/>
    <p:sldId id="373" r:id="rId13"/>
    <p:sldId id="468" r:id="rId14"/>
    <p:sldId id="469" r:id="rId15"/>
    <p:sldId id="470" r:id="rId16"/>
    <p:sldId id="263" r:id="rId17"/>
    <p:sldId id="264" r:id="rId18"/>
    <p:sldId id="502" r:id="rId19"/>
    <p:sldId id="265" r:id="rId20"/>
    <p:sldId id="528" r:id="rId21"/>
    <p:sldId id="471" r:id="rId22"/>
    <p:sldId id="503" r:id="rId23"/>
    <p:sldId id="505" r:id="rId24"/>
    <p:sldId id="506" r:id="rId25"/>
    <p:sldId id="507" r:id="rId26"/>
    <p:sldId id="509" r:id="rId27"/>
    <p:sldId id="510" r:id="rId28"/>
    <p:sldId id="508" r:id="rId29"/>
    <p:sldId id="511" r:id="rId30"/>
    <p:sldId id="512" r:id="rId31"/>
    <p:sldId id="513" r:id="rId32"/>
    <p:sldId id="514" r:id="rId33"/>
    <p:sldId id="515" r:id="rId34"/>
    <p:sldId id="529" r:id="rId35"/>
    <p:sldId id="516" r:id="rId36"/>
    <p:sldId id="517" r:id="rId37"/>
    <p:sldId id="518" r:id="rId38"/>
    <p:sldId id="519" r:id="rId39"/>
    <p:sldId id="520" r:id="rId40"/>
    <p:sldId id="521" r:id="rId41"/>
    <p:sldId id="522" r:id="rId42"/>
    <p:sldId id="523" r:id="rId43"/>
    <p:sldId id="524" r:id="rId44"/>
    <p:sldId id="525" r:id="rId45"/>
    <p:sldId id="526" r:id="rId46"/>
    <p:sldId id="475" r:id="rId47"/>
    <p:sldId id="320" r:id="rId48"/>
    <p:sldId id="321" r:id="rId49"/>
    <p:sldId id="322" r:id="rId50"/>
    <p:sldId id="485" r:id="rId51"/>
    <p:sldId id="476" r:id="rId52"/>
    <p:sldId id="326" r:id="rId53"/>
    <p:sldId id="480" r:id="rId54"/>
    <p:sldId id="386" r:id="rId55"/>
    <p:sldId id="451" r:id="rId56"/>
    <p:sldId id="484" r:id="rId57"/>
    <p:sldId id="486" r:id="rId58"/>
    <p:sldId id="489" r:id="rId59"/>
    <p:sldId id="492" r:id="rId60"/>
    <p:sldId id="527" r:id="rId61"/>
    <p:sldId id="491" r:id="rId62"/>
    <p:sldId id="354" r:id="rId63"/>
  </p:sldIdLst>
  <p:sldSz cx="9144000" cy="6858000" type="screen4x3"/>
  <p:notesSz cx="7048500" cy="9296400"/>
  <p:defaultTextStyle>
    <a:defPPr>
      <a:defRPr lang="en-US"/>
    </a:defPPr>
    <a:lvl1pPr algn="l"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Tahom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99"/>
    <a:srgbClr val="FFFF00"/>
    <a:srgbClr val="DDDDDD"/>
    <a:srgbClr val="FFCCFF"/>
    <a:srgbClr val="FF99CC"/>
    <a:srgbClr val="FF66FF"/>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22" autoAdjust="0"/>
  </p:normalViewPr>
  <p:slideViewPr>
    <p:cSldViewPr snapToGrid="0">
      <p:cViewPr varScale="1">
        <p:scale>
          <a:sx n="92" d="100"/>
          <a:sy n="92" d="100"/>
        </p:scale>
        <p:origin x="215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0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0543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97" tIns="46698" rIns="93397" bIns="46698" numCol="1" anchor="t" anchorCtr="0" compatLnSpc="1">
            <a:prstTxWarp prst="textNoShape">
              <a:avLst/>
            </a:prstTxWarp>
          </a:bodyPr>
          <a:lstStyle>
            <a:lvl1pPr algn="l" defTabSz="933450">
              <a:defRPr sz="1200">
                <a:latin typeface="Times New Roman" pitchFamily="-109" charset="0"/>
                <a:ea typeface="+mn-ea"/>
                <a:cs typeface="+mn-cs"/>
              </a:defRPr>
            </a:lvl1pPr>
          </a:lstStyle>
          <a:p>
            <a:pPr>
              <a:defRPr/>
            </a:pPr>
            <a:endParaRPr lang="en-US"/>
          </a:p>
        </p:txBody>
      </p:sp>
      <p:sp>
        <p:nvSpPr>
          <p:cNvPr id="108547" name="Rectangle 3"/>
          <p:cNvSpPr>
            <a:spLocks noGrp="1" noChangeArrowheads="1"/>
          </p:cNvSpPr>
          <p:nvPr>
            <p:ph type="dt" sz="quarter" idx="1"/>
          </p:nvPr>
        </p:nvSpPr>
        <p:spPr bwMode="auto">
          <a:xfrm>
            <a:off x="3994150" y="0"/>
            <a:ext cx="30543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97" tIns="46698" rIns="93397" bIns="46698" numCol="1" anchor="t" anchorCtr="0" compatLnSpc="1">
            <a:prstTxWarp prst="textNoShape">
              <a:avLst/>
            </a:prstTxWarp>
          </a:bodyPr>
          <a:lstStyle>
            <a:lvl1pPr algn="r" defTabSz="933450">
              <a:defRPr sz="1200">
                <a:latin typeface="Times New Roman" pitchFamily="-109" charset="0"/>
                <a:ea typeface="+mn-ea"/>
                <a:cs typeface="+mn-cs"/>
              </a:defRPr>
            </a:lvl1pPr>
          </a:lstStyle>
          <a:p>
            <a:pPr>
              <a:defRPr/>
            </a:pPr>
            <a:endParaRPr lang="en-US"/>
          </a:p>
        </p:txBody>
      </p:sp>
      <p:sp>
        <p:nvSpPr>
          <p:cNvPr id="108548" name="Rectangle 4"/>
          <p:cNvSpPr>
            <a:spLocks noGrp="1" noChangeArrowheads="1"/>
          </p:cNvSpPr>
          <p:nvPr>
            <p:ph type="ftr" sz="quarter" idx="2"/>
          </p:nvPr>
        </p:nvSpPr>
        <p:spPr bwMode="auto">
          <a:xfrm>
            <a:off x="0" y="8831263"/>
            <a:ext cx="3054350"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97" tIns="46698" rIns="93397" bIns="46698" numCol="1" anchor="b" anchorCtr="0" compatLnSpc="1">
            <a:prstTxWarp prst="textNoShape">
              <a:avLst/>
            </a:prstTxWarp>
          </a:bodyPr>
          <a:lstStyle>
            <a:lvl1pPr algn="l" defTabSz="933450">
              <a:defRPr sz="1200">
                <a:latin typeface="Times New Roman" pitchFamily="-109" charset="0"/>
                <a:ea typeface="+mn-ea"/>
                <a:cs typeface="+mn-cs"/>
              </a:defRPr>
            </a:lvl1pPr>
          </a:lstStyle>
          <a:p>
            <a:pPr>
              <a:defRPr/>
            </a:pPr>
            <a:endParaRPr lang="en-US"/>
          </a:p>
        </p:txBody>
      </p:sp>
      <p:sp>
        <p:nvSpPr>
          <p:cNvPr id="108549" name="Rectangle 5"/>
          <p:cNvSpPr>
            <a:spLocks noGrp="1" noChangeArrowheads="1"/>
          </p:cNvSpPr>
          <p:nvPr>
            <p:ph type="sldNum" sz="quarter" idx="3"/>
          </p:nvPr>
        </p:nvSpPr>
        <p:spPr bwMode="auto">
          <a:xfrm>
            <a:off x="3994150" y="8831263"/>
            <a:ext cx="3054350"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97" tIns="46698" rIns="93397" bIns="46698" numCol="1" anchor="b" anchorCtr="0" compatLnSpc="1">
            <a:prstTxWarp prst="textNoShape">
              <a:avLst/>
            </a:prstTxWarp>
          </a:bodyPr>
          <a:lstStyle>
            <a:lvl1pPr algn="r" defTabSz="933450">
              <a:defRPr sz="1200" smtClean="0">
                <a:latin typeface="Times New Roman" panose="02020603050405020304" pitchFamily="18" charset="0"/>
              </a:defRPr>
            </a:lvl1pPr>
          </a:lstStyle>
          <a:p>
            <a:pPr>
              <a:defRPr/>
            </a:pPr>
            <a:fld id="{BD9D775A-E852-42CD-82AC-3CD93B718FF2}" type="slidenum">
              <a:rPr lang="en-US" altLang="en-US"/>
              <a:pPr>
                <a:defRPr/>
              </a:pPr>
              <a:t>‹#›</a:t>
            </a:fld>
            <a:endParaRPr lang="en-US" altLang="en-US"/>
          </a:p>
        </p:txBody>
      </p:sp>
    </p:spTree>
    <p:extLst>
      <p:ext uri="{BB962C8B-B14F-4D97-AF65-F5344CB8AC3E}">
        <p14:creationId xmlns:p14="http://schemas.microsoft.com/office/powerpoint/2010/main" val="3843962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5435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97" tIns="46698" rIns="93397" bIns="46698" numCol="1" anchor="t" anchorCtr="0" compatLnSpc="1">
            <a:prstTxWarp prst="textNoShape">
              <a:avLst/>
            </a:prstTxWarp>
          </a:bodyPr>
          <a:lstStyle>
            <a:lvl1pPr algn="l" defTabSz="933450">
              <a:defRPr sz="1200">
                <a:latin typeface="Times New Roman" pitchFamily="-109"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3994150" y="0"/>
            <a:ext cx="305435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97" tIns="46698" rIns="93397" bIns="46698" numCol="1" anchor="t" anchorCtr="0" compatLnSpc="1">
            <a:prstTxWarp prst="textNoShape">
              <a:avLst/>
            </a:prstTxWarp>
          </a:bodyPr>
          <a:lstStyle>
            <a:lvl1pPr algn="r" defTabSz="933450">
              <a:defRPr sz="1200">
                <a:latin typeface="Times New Roman" pitchFamily="-109" charset="0"/>
                <a:ea typeface="+mn-ea"/>
                <a:cs typeface="+mn-cs"/>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20015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39800" y="4416425"/>
            <a:ext cx="51689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97" tIns="46698" rIns="93397" bIns="4669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31263"/>
            <a:ext cx="30543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97" tIns="46698" rIns="93397" bIns="46698" numCol="1" anchor="b" anchorCtr="0" compatLnSpc="1">
            <a:prstTxWarp prst="textNoShape">
              <a:avLst/>
            </a:prstTxWarp>
          </a:bodyPr>
          <a:lstStyle>
            <a:lvl1pPr algn="l" defTabSz="933450">
              <a:defRPr sz="1200">
                <a:latin typeface="Times New Roman" pitchFamily="-109"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3994150" y="8831263"/>
            <a:ext cx="30543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97" tIns="46698" rIns="93397" bIns="46698" numCol="1" anchor="b" anchorCtr="0" compatLnSpc="1">
            <a:prstTxWarp prst="textNoShape">
              <a:avLst/>
            </a:prstTxWarp>
          </a:bodyPr>
          <a:lstStyle>
            <a:lvl1pPr algn="r" defTabSz="933450">
              <a:defRPr sz="1200" smtClean="0">
                <a:latin typeface="Times New Roman" panose="02020603050405020304" pitchFamily="18" charset="0"/>
              </a:defRPr>
            </a:lvl1pPr>
          </a:lstStyle>
          <a:p>
            <a:pPr>
              <a:defRPr/>
            </a:pPr>
            <a:fld id="{FD92E161-63BF-45E5-9061-FBBFDC8FCE76}" type="slidenum">
              <a:rPr lang="en-US" altLang="en-US"/>
              <a:pPr>
                <a:defRPr/>
              </a:pPr>
              <a:t>‹#›</a:t>
            </a:fld>
            <a:endParaRPr lang="en-US" altLang="en-US"/>
          </a:p>
        </p:txBody>
      </p:sp>
    </p:spTree>
    <p:extLst>
      <p:ext uri="{BB962C8B-B14F-4D97-AF65-F5344CB8AC3E}">
        <p14:creationId xmlns:p14="http://schemas.microsoft.com/office/powerpoint/2010/main" val="13510818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9"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09"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09"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09"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09"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5</a:t>
            </a:fld>
            <a:endParaRPr lang="en-US" altLang="en-US"/>
          </a:p>
        </p:txBody>
      </p:sp>
    </p:spTree>
    <p:extLst>
      <p:ext uri="{BB962C8B-B14F-4D97-AF65-F5344CB8AC3E}">
        <p14:creationId xmlns:p14="http://schemas.microsoft.com/office/powerpoint/2010/main" val="805314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lgn="ctr" defTabSz="933450">
              <a:defRPr sz="1600">
                <a:solidFill>
                  <a:schemeClr val="tx1"/>
                </a:solidFill>
                <a:latin typeface="Tahoma" panose="020B0604030504040204" pitchFamily="34" charset="0"/>
                <a:ea typeface="MS PGothic" panose="020B0600070205080204" pitchFamily="34" charset="-128"/>
              </a:defRPr>
            </a:lvl1pPr>
            <a:lvl2pPr marL="742950" indent="-285750" algn="ctr" defTabSz="933450">
              <a:defRPr sz="1600">
                <a:solidFill>
                  <a:schemeClr val="tx1"/>
                </a:solidFill>
                <a:latin typeface="Tahoma" panose="020B0604030504040204" pitchFamily="34" charset="0"/>
                <a:ea typeface="MS PGothic" panose="020B0600070205080204" pitchFamily="34" charset="-128"/>
              </a:defRPr>
            </a:lvl2pPr>
            <a:lvl3pPr marL="1143000" indent="-228600" algn="ctr" defTabSz="933450">
              <a:defRPr sz="1600">
                <a:solidFill>
                  <a:schemeClr val="tx1"/>
                </a:solidFill>
                <a:latin typeface="Tahoma" panose="020B0604030504040204" pitchFamily="34" charset="0"/>
                <a:ea typeface="MS PGothic" panose="020B0600070205080204" pitchFamily="34" charset="-128"/>
              </a:defRPr>
            </a:lvl3pPr>
            <a:lvl4pPr marL="1600200" indent="-228600" algn="ctr" defTabSz="933450">
              <a:defRPr sz="1600">
                <a:solidFill>
                  <a:schemeClr val="tx1"/>
                </a:solidFill>
                <a:latin typeface="Tahoma" panose="020B0604030504040204" pitchFamily="34" charset="0"/>
                <a:ea typeface="MS PGothic" panose="020B0600070205080204" pitchFamily="34" charset="-128"/>
              </a:defRPr>
            </a:lvl4pPr>
            <a:lvl5pPr marL="2057400" indent="-228600" algn="ctr" defTabSz="933450">
              <a:defRPr sz="1600">
                <a:solidFill>
                  <a:schemeClr val="tx1"/>
                </a:solidFill>
                <a:latin typeface="Tahoma" panose="020B0604030504040204" pitchFamily="34" charset="0"/>
                <a:ea typeface="MS PGothic" panose="020B0600070205080204" pitchFamily="34" charset="-128"/>
              </a:defRPr>
            </a:lvl5pPr>
            <a:lvl6pPr marL="25146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fld id="{67F3083A-D885-447B-812C-2F720BA60DAE}" type="slidenum">
              <a:rPr lang="en-US" altLang="en-US" sz="1200">
                <a:latin typeface="Times New Roman" panose="02020603050405020304" pitchFamily="18" charset="0"/>
              </a:rPr>
              <a:pPr algn="r"/>
              <a:t>20</a:t>
            </a:fld>
            <a:endParaRPr lang="en-US" altLang="en-US" sz="120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71450" indent="-171450">
              <a:buFont typeface="Arial" panose="020B0604020202020204" pitchFamily="34" charset="0"/>
              <a:buChar char="•"/>
              <a:defRPr/>
            </a:pP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At the receiver, all three</a:t>
            </a:r>
            <a:r>
              <a:rPr lang="en-US" sz="1200" b="0" i="0" kern="1200" baseline="0" dirty="0" smtClean="0">
                <a:solidFill>
                  <a:schemeClr val="tx1"/>
                </a:solidFill>
                <a:effectLst/>
                <a:latin typeface="Times New Roman" pitchFamily="-109" charset="0"/>
                <a:ea typeface="MS PGothic" panose="020B0600070205080204" pitchFamily="34" charset="-128"/>
                <a:cs typeface="ＭＳ Ｐゴシック" charset="0"/>
              </a:rPr>
              <a:t> </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16-bit words are added, including the checksum. If no errors are introduced into the packet, then clearly the sum at the receiver will be 1111111111111111. </a:t>
            </a:r>
            <a:r>
              <a:rPr lang="en-US" sz="1200" b="0" i="0" kern="1200" baseline="0" dirty="0" smtClean="0">
                <a:solidFill>
                  <a:schemeClr val="tx1"/>
                </a:solidFill>
                <a:effectLst/>
                <a:latin typeface="Times New Roman" pitchFamily="-109" charset="0"/>
                <a:ea typeface="MS PGothic" panose="020B0600070205080204" pitchFamily="34" charset="-128"/>
                <a:cs typeface="ＭＳ Ｐゴシック" charset="0"/>
              </a:rPr>
              <a:t> </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If one of the bits is a 0, then we know that errors have been introduced into the packet.</a:t>
            </a:r>
          </a:p>
          <a:p>
            <a:pPr marL="0" indent="0">
              <a:buFont typeface="Arial" panose="020B0604020202020204" pitchFamily="34" charset="0"/>
              <a:buNone/>
              <a:defRPr/>
            </a:pPr>
            <a:endParaRPr lang="en-US" sz="1200" b="0" i="0" kern="1200" dirty="0" smtClean="0">
              <a:solidFill>
                <a:schemeClr val="tx1"/>
              </a:solidFill>
              <a:effectLst/>
              <a:latin typeface="Times New Roman" pitchFamily="-109" charset="0"/>
              <a:ea typeface="MS PGothic" panose="020B0600070205080204" pitchFamily="34" charset="-128"/>
              <a:cs typeface="ＭＳ Ｐゴシック" charset="0"/>
            </a:endParaRPr>
          </a:p>
          <a:p>
            <a:pPr marL="171450" indent="-171450">
              <a:buFont typeface="Arial" panose="020B0604020202020204" pitchFamily="34" charset="0"/>
              <a:buChar char="•"/>
              <a:defRPr/>
            </a:pP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Although UDP provides error checking, </a:t>
            </a:r>
            <a:r>
              <a:rPr lang="en-US" sz="1200" b="1" i="0" u="sng" kern="1200" dirty="0" smtClean="0">
                <a:solidFill>
                  <a:schemeClr val="tx1"/>
                </a:solidFill>
                <a:effectLst/>
                <a:latin typeface="Times New Roman" pitchFamily="-109" charset="0"/>
                <a:ea typeface="MS PGothic" panose="020B0600070205080204" pitchFamily="34" charset="-128"/>
                <a:cs typeface="ＭＳ Ｐゴシック" charset="0"/>
              </a:rPr>
              <a:t>it does not do anything to recover from an error</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 Some implementations of UDP simply discard the damaged segment; others pass the damaged segment to the application with a warning.</a:t>
            </a:r>
          </a:p>
          <a:p>
            <a:pPr>
              <a:defRPr/>
            </a:pP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2241200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22</a:t>
            </a:fld>
            <a:endParaRPr lang="en-US" altLang="en-US"/>
          </a:p>
        </p:txBody>
      </p:sp>
    </p:spTree>
    <p:extLst>
      <p:ext uri="{BB962C8B-B14F-4D97-AF65-F5344CB8AC3E}">
        <p14:creationId xmlns:p14="http://schemas.microsoft.com/office/powerpoint/2010/main" val="2061826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23</a:t>
            </a:fld>
            <a:endParaRPr lang="en-US" altLang="en-US"/>
          </a:p>
        </p:txBody>
      </p:sp>
    </p:spTree>
    <p:extLst>
      <p:ext uri="{BB962C8B-B14F-4D97-AF65-F5344CB8AC3E}">
        <p14:creationId xmlns:p14="http://schemas.microsoft.com/office/powerpoint/2010/main" val="2963731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24</a:t>
            </a:fld>
            <a:endParaRPr lang="en-US" altLang="en-US"/>
          </a:p>
        </p:txBody>
      </p:sp>
    </p:spTree>
    <p:extLst>
      <p:ext uri="{BB962C8B-B14F-4D97-AF65-F5344CB8AC3E}">
        <p14:creationId xmlns:p14="http://schemas.microsoft.com/office/powerpoint/2010/main" val="3637777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25</a:t>
            </a:fld>
            <a:endParaRPr lang="en-US" altLang="en-US"/>
          </a:p>
        </p:txBody>
      </p:sp>
    </p:spTree>
    <p:extLst>
      <p:ext uri="{BB962C8B-B14F-4D97-AF65-F5344CB8AC3E}">
        <p14:creationId xmlns:p14="http://schemas.microsoft.com/office/powerpoint/2010/main" val="2108661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26</a:t>
            </a:fld>
            <a:endParaRPr lang="en-US" altLang="en-US"/>
          </a:p>
        </p:txBody>
      </p:sp>
    </p:spTree>
    <p:extLst>
      <p:ext uri="{BB962C8B-B14F-4D97-AF65-F5344CB8AC3E}">
        <p14:creationId xmlns:p14="http://schemas.microsoft.com/office/powerpoint/2010/main" val="1131408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27</a:t>
            </a:fld>
            <a:endParaRPr lang="en-US" altLang="en-US"/>
          </a:p>
        </p:txBody>
      </p:sp>
    </p:spTree>
    <p:extLst>
      <p:ext uri="{BB962C8B-B14F-4D97-AF65-F5344CB8AC3E}">
        <p14:creationId xmlns:p14="http://schemas.microsoft.com/office/powerpoint/2010/main" val="3667659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28</a:t>
            </a:fld>
            <a:endParaRPr lang="en-US" altLang="en-US"/>
          </a:p>
        </p:txBody>
      </p:sp>
    </p:spTree>
    <p:extLst>
      <p:ext uri="{BB962C8B-B14F-4D97-AF65-F5344CB8AC3E}">
        <p14:creationId xmlns:p14="http://schemas.microsoft.com/office/powerpoint/2010/main" val="1989369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29</a:t>
            </a:fld>
            <a:endParaRPr lang="en-US" altLang="en-US"/>
          </a:p>
        </p:txBody>
      </p:sp>
    </p:spTree>
    <p:extLst>
      <p:ext uri="{BB962C8B-B14F-4D97-AF65-F5344CB8AC3E}">
        <p14:creationId xmlns:p14="http://schemas.microsoft.com/office/powerpoint/2010/main" val="3859263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30</a:t>
            </a:fld>
            <a:endParaRPr lang="en-US" altLang="en-US"/>
          </a:p>
        </p:txBody>
      </p:sp>
    </p:spTree>
    <p:extLst>
      <p:ext uri="{BB962C8B-B14F-4D97-AF65-F5344CB8AC3E}">
        <p14:creationId xmlns:p14="http://schemas.microsoft.com/office/powerpoint/2010/main" val="3125299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The only two services that UDP provides:</a:t>
            </a:r>
          </a:p>
          <a:p>
            <a:pPr marL="171450" indent="-171450">
              <a:buFont typeface="Arial" panose="020B0604020202020204" pitchFamily="34" charset="0"/>
              <a:buChar char="•"/>
            </a:pP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process-to-process data delivery</a:t>
            </a:r>
          </a:p>
          <a:p>
            <a:pPr marL="171450" indent="-171450">
              <a:buFont typeface="Arial" panose="020B0604020202020204" pitchFamily="34" charset="0"/>
              <a:buChar char="•"/>
            </a:pP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error checking</a:t>
            </a:r>
          </a:p>
          <a:p>
            <a:pPr marL="171450" indent="-171450">
              <a:buFont typeface="Arial" panose="020B0604020202020204" pitchFamily="34" charset="0"/>
              <a:buChar char="•"/>
            </a:pPr>
            <a:endParaRPr lang="en-US" sz="1200" b="0" i="0" kern="1200" dirty="0" smtClean="0">
              <a:solidFill>
                <a:schemeClr val="tx1"/>
              </a:solidFill>
              <a:effectLst/>
              <a:latin typeface="Times New Roman" pitchFamily="-109" charset="0"/>
              <a:ea typeface="MS PGothic" panose="020B0600070205080204" pitchFamily="34" charset="-128"/>
              <a:cs typeface="ＭＳ Ｐゴシック" charset="0"/>
            </a:endParaRPr>
          </a:p>
          <a:p>
            <a:pPr marL="0" indent="0">
              <a:buFont typeface="Arial" panose="020B0604020202020204" pitchFamily="34" charset="0"/>
              <a:buNone/>
            </a:pP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It does not guarantee that data sent by one process will arrive intact (or at all!) to the destination process.</a:t>
            </a:r>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6</a:t>
            </a:fld>
            <a:endParaRPr lang="en-US" altLang="en-US"/>
          </a:p>
        </p:txBody>
      </p:sp>
    </p:spTree>
    <p:extLst>
      <p:ext uri="{BB962C8B-B14F-4D97-AF65-F5344CB8AC3E}">
        <p14:creationId xmlns:p14="http://schemas.microsoft.com/office/powerpoint/2010/main" val="2650938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31</a:t>
            </a:fld>
            <a:endParaRPr lang="en-US" altLang="en-US"/>
          </a:p>
        </p:txBody>
      </p:sp>
    </p:spTree>
    <p:extLst>
      <p:ext uri="{BB962C8B-B14F-4D97-AF65-F5344CB8AC3E}">
        <p14:creationId xmlns:p14="http://schemas.microsoft.com/office/powerpoint/2010/main" val="3600885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32</a:t>
            </a:fld>
            <a:endParaRPr lang="en-US" altLang="en-US"/>
          </a:p>
        </p:txBody>
      </p:sp>
    </p:spTree>
    <p:extLst>
      <p:ext uri="{BB962C8B-B14F-4D97-AF65-F5344CB8AC3E}">
        <p14:creationId xmlns:p14="http://schemas.microsoft.com/office/powerpoint/2010/main" val="505972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33</a:t>
            </a:fld>
            <a:endParaRPr lang="en-US" altLang="en-US"/>
          </a:p>
        </p:txBody>
      </p:sp>
    </p:spTree>
    <p:extLst>
      <p:ext uri="{BB962C8B-B14F-4D97-AF65-F5344CB8AC3E}">
        <p14:creationId xmlns:p14="http://schemas.microsoft.com/office/powerpoint/2010/main" val="1644931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34</a:t>
            </a:fld>
            <a:endParaRPr lang="en-US" altLang="en-US"/>
          </a:p>
        </p:txBody>
      </p:sp>
    </p:spTree>
    <p:extLst>
      <p:ext uri="{BB962C8B-B14F-4D97-AF65-F5344CB8AC3E}">
        <p14:creationId xmlns:p14="http://schemas.microsoft.com/office/powerpoint/2010/main" val="1399752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35</a:t>
            </a:fld>
            <a:endParaRPr lang="en-US" altLang="en-US"/>
          </a:p>
        </p:txBody>
      </p:sp>
    </p:spTree>
    <p:extLst>
      <p:ext uri="{BB962C8B-B14F-4D97-AF65-F5344CB8AC3E}">
        <p14:creationId xmlns:p14="http://schemas.microsoft.com/office/powerpoint/2010/main" val="2492556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36</a:t>
            </a:fld>
            <a:endParaRPr lang="en-US" altLang="en-US"/>
          </a:p>
        </p:txBody>
      </p:sp>
    </p:spTree>
    <p:extLst>
      <p:ext uri="{BB962C8B-B14F-4D97-AF65-F5344CB8AC3E}">
        <p14:creationId xmlns:p14="http://schemas.microsoft.com/office/powerpoint/2010/main" val="4160004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37</a:t>
            </a:fld>
            <a:endParaRPr lang="en-US" altLang="en-US"/>
          </a:p>
        </p:txBody>
      </p:sp>
    </p:spTree>
    <p:extLst>
      <p:ext uri="{BB962C8B-B14F-4D97-AF65-F5344CB8AC3E}">
        <p14:creationId xmlns:p14="http://schemas.microsoft.com/office/powerpoint/2010/main" val="1699011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38</a:t>
            </a:fld>
            <a:endParaRPr lang="en-US" altLang="en-US"/>
          </a:p>
        </p:txBody>
      </p:sp>
    </p:spTree>
    <p:extLst>
      <p:ext uri="{BB962C8B-B14F-4D97-AF65-F5344CB8AC3E}">
        <p14:creationId xmlns:p14="http://schemas.microsoft.com/office/powerpoint/2010/main" val="1422874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39</a:t>
            </a:fld>
            <a:endParaRPr lang="en-US" altLang="en-US"/>
          </a:p>
        </p:txBody>
      </p:sp>
    </p:spTree>
    <p:extLst>
      <p:ext uri="{BB962C8B-B14F-4D97-AF65-F5344CB8AC3E}">
        <p14:creationId xmlns:p14="http://schemas.microsoft.com/office/powerpoint/2010/main" val="705057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40</a:t>
            </a:fld>
            <a:endParaRPr lang="en-US" altLang="en-US"/>
          </a:p>
        </p:txBody>
      </p:sp>
    </p:spTree>
    <p:extLst>
      <p:ext uri="{BB962C8B-B14F-4D97-AF65-F5344CB8AC3E}">
        <p14:creationId xmlns:p14="http://schemas.microsoft.com/office/powerpoint/2010/main" val="95885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Suppose you are sitting in front of your computer, and you are </a:t>
            </a:r>
            <a:r>
              <a:rPr lang="en-US" sz="1200" b="1" i="0" kern="1200" dirty="0" smtClean="0">
                <a:solidFill>
                  <a:schemeClr val="tx1"/>
                </a:solidFill>
                <a:effectLst/>
                <a:latin typeface="Times New Roman" pitchFamily="-109" charset="0"/>
                <a:ea typeface="MS PGothic" panose="020B0600070205080204" pitchFamily="34" charset="-128"/>
                <a:cs typeface="ＭＳ Ｐゴシック" charset="0"/>
              </a:rPr>
              <a:t>downloading Web pages</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 while </a:t>
            </a:r>
            <a:r>
              <a:rPr lang="en-US" sz="1200" b="1" i="0" kern="1200" dirty="0" smtClean="0">
                <a:solidFill>
                  <a:schemeClr val="tx1"/>
                </a:solidFill>
                <a:effectLst/>
                <a:latin typeface="Times New Roman" pitchFamily="-109" charset="0"/>
                <a:ea typeface="MS PGothic" panose="020B0600070205080204" pitchFamily="34" charset="-128"/>
                <a:cs typeface="ＭＳ Ｐゴシック" charset="0"/>
              </a:rPr>
              <a:t>running one FTP session</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 and </a:t>
            </a:r>
            <a:r>
              <a:rPr lang="en-US" sz="1200" b="1" i="0" kern="1200" dirty="0" smtClean="0">
                <a:solidFill>
                  <a:schemeClr val="tx1"/>
                </a:solidFill>
                <a:effectLst/>
                <a:latin typeface="Times New Roman" pitchFamily="-109" charset="0"/>
                <a:ea typeface="MS PGothic" panose="020B0600070205080204" pitchFamily="34" charset="-128"/>
                <a:cs typeface="ＭＳ Ｐゴシック" charset="0"/>
              </a:rPr>
              <a:t>two Telnet sessions</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 </a:t>
            </a:r>
          </a:p>
          <a:p>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You therefore have four network application processes running:</a:t>
            </a:r>
          </a:p>
          <a:p>
            <a:pPr marL="171450" indent="-171450">
              <a:buFont typeface="Arial" panose="020B0604020202020204" pitchFamily="34" charset="0"/>
              <a:buChar char="•"/>
            </a:pP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Two Telnet processes, </a:t>
            </a:r>
          </a:p>
          <a:p>
            <a:pPr marL="171450" indent="-171450">
              <a:buFont typeface="Arial" panose="020B0604020202020204" pitchFamily="34" charset="0"/>
              <a:buChar char="•"/>
            </a:pP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One FTP process</a:t>
            </a:r>
          </a:p>
          <a:p>
            <a:pPr marL="171450" indent="-171450">
              <a:buFont typeface="Arial" panose="020B0604020202020204" pitchFamily="34" charset="0"/>
              <a:buChar char="•"/>
            </a:pP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One HTTP process. </a:t>
            </a:r>
          </a:p>
          <a:p>
            <a:pPr marL="171450" indent="-171450">
              <a:buFont typeface="Arial" panose="020B0604020202020204" pitchFamily="34" charset="0"/>
              <a:buChar char="•"/>
            </a:pPr>
            <a:endParaRPr lang="en-US" sz="1200" b="0" i="0" kern="1200" dirty="0" smtClean="0">
              <a:solidFill>
                <a:schemeClr val="tx1"/>
              </a:solidFill>
              <a:effectLst/>
              <a:latin typeface="Times New Roman" pitchFamily="-109" charset="0"/>
              <a:ea typeface="MS PGothic" panose="020B0600070205080204" pitchFamily="34" charset="-128"/>
            </a:endParaRPr>
          </a:p>
          <a:p>
            <a:pPr marL="0" indent="0">
              <a:buFont typeface="Arial" panose="020B0604020202020204" pitchFamily="34" charset="0"/>
              <a:buNone/>
            </a:pPr>
            <a:r>
              <a:rPr lang="en-US" sz="1200" b="0" i="0" kern="1200" dirty="0" smtClean="0">
                <a:solidFill>
                  <a:schemeClr val="tx1"/>
                </a:solidFill>
                <a:effectLst/>
                <a:latin typeface="Times New Roman" pitchFamily="-109" charset="0"/>
                <a:ea typeface="MS PGothic" panose="020B0600070205080204" pitchFamily="34" charset="-128"/>
              </a:rPr>
              <a:t>Important: a process can have </a:t>
            </a:r>
            <a:r>
              <a:rPr lang="en-US" sz="1200" b="1" i="0" u="sng" kern="1200" dirty="0" smtClean="0">
                <a:solidFill>
                  <a:schemeClr val="tx1"/>
                </a:solidFill>
                <a:effectLst/>
                <a:latin typeface="Times New Roman" pitchFamily="-109" charset="0"/>
                <a:ea typeface="MS PGothic" panose="020B0600070205080204" pitchFamily="34" charset="-128"/>
              </a:rPr>
              <a:t>one or more</a:t>
            </a:r>
            <a:r>
              <a:rPr lang="en-US" sz="1200" b="0" i="0" kern="1200" dirty="0" smtClean="0">
                <a:solidFill>
                  <a:schemeClr val="tx1"/>
                </a:solidFill>
                <a:effectLst/>
                <a:latin typeface="Times New Roman" pitchFamily="-109" charset="0"/>
                <a:ea typeface="MS PGothic" panose="020B0600070205080204" pitchFamily="34" charset="-128"/>
              </a:rPr>
              <a:t> </a:t>
            </a:r>
            <a:r>
              <a:rPr lang="en-US" sz="1200" b="1" i="0" kern="1200" dirty="0" smtClean="0">
                <a:solidFill>
                  <a:schemeClr val="tx1"/>
                </a:solidFill>
                <a:effectLst/>
                <a:latin typeface="Times New Roman" pitchFamily="-109" charset="0"/>
                <a:ea typeface="MS PGothic" panose="020B0600070205080204" pitchFamily="34" charset="-128"/>
              </a:rPr>
              <a:t>sockets. </a:t>
            </a:r>
            <a:r>
              <a:rPr lang="en-US" sz="1200" b="0" i="0" kern="1200" dirty="0" smtClean="0">
                <a:solidFill>
                  <a:schemeClr val="tx1"/>
                </a:solidFill>
                <a:effectLst/>
                <a:latin typeface="Times New Roman" pitchFamily="-109" charset="0"/>
                <a:ea typeface="MS PGothic" panose="020B0600070205080204" pitchFamily="34" charset="-128"/>
              </a:rPr>
              <a:t>This</a:t>
            </a:r>
            <a:r>
              <a:rPr lang="en-US" sz="1200" b="0" i="0" kern="1200" baseline="0" dirty="0" smtClean="0">
                <a:solidFill>
                  <a:schemeClr val="tx1"/>
                </a:solidFill>
                <a:effectLst/>
                <a:latin typeface="Times New Roman" pitchFamily="-109" charset="0"/>
                <a:ea typeface="MS PGothic" panose="020B0600070205080204" pitchFamily="34" charset="-128"/>
              </a:rPr>
              <a:t> will make the difference between UDP socket and TCP socket  </a:t>
            </a:r>
            <a:r>
              <a:rPr lang="en-US" sz="1200" b="0" i="0" kern="1200" dirty="0" smtClean="0">
                <a:solidFill>
                  <a:schemeClr val="tx1"/>
                </a:solidFill>
                <a:effectLst/>
                <a:latin typeface="Times New Roman" pitchFamily="-109" charset="0"/>
                <a:ea typeface="MS PGothic" panose="020B0600070205080204" pitchFamily="34" charset="-128"/>
              </a:rPr>
              <a:t> </a:t>
            </a:r>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8</a:t>
            </a:fld>
            <a:endParaRPr lang="en-US" altLang="en-US"/>
          </a:p>
        </p:txBody>
      </p:sp>
    </p:spTree>
    <p:extLst>
      <p:ext uri="{BB962C8B-B14F-4D97-AF65-F5344CB8AC3E}">
        <p14:creationId xmlns:p14="http://schemas.microsoft.com/office/powerpoint/2010/main" val="13211344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41</a:t>
            </a:fld>
            <a:endParaRPr lang="en-US" altLang="en-US"/>
          </a:p>
        </p:txBody>
      </p:sp>
    </p:spTree>
    <p:extLst>
      <p:ext uri="{BB962C8B-B14F-4D97-AF65-F5344CB8AC3E}">
        <p14:creationId xmlns:p14="http://schemas.microsoft.com/office/powerpoint/2010/main" val="1498522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42</a:t>
            </a:fld>
            <a:endParaRPr lang="en-US" altLang="en-US"/>
          </a:p>
        </p:txBody>
      </p:sp>
    </p:spTree>
    <p:extLst>
      <p:ext uri="{BB962C8B-B14F-4D97-AF65-F5344CB8AC3E}">
        <p14:creationId xmlns:p14="http://schemas.microsoft.com/office/powerpoint/2010/main" val="2243768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43</a:t>
            </a:fld>
            <a:endParaRPr lang="en-US" altLang="en-US"/>
          </a:p>
        </p:txBody>
      </p:sp>
    </p:spTree>
    <p:extLst>
      <p:ext uri="{BB962C8B-B14F-4D97-AF65-F5344CB8AC3E}">
        <p14:creationId xmlns:p14="http://schemas.microsoft.com/office/powerpoint/2010/main" val="3176626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44</a:t>
            </a:fld>
            <a:endParaRPr lang="en-US" altLang="en-US"/>
          </a:p>
        </p:txBody>
      </p:sp>
    </p:spTree>
    <p:extLst>
      <p:ext uri="{BB962C8B-B14F-4D97-AF65-F5344CB8AC3E}">
        <p14:creationId xmlns:p14="http://schemas.microsoft.com/office/powerpoint/2010/main" val="895097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45</a:t>
            </a:fld>
            <a:endParaRPr lang="en-US" altLang="en-US"/>
          </a:p>
        </p:txBody>
      </p:sp>
    </p:spTree>
    <p:extLst>
      <p:ext uri="{BB962C8B-B14F-4D97-AF65-F5344CB8AC3E}">
        <p14:creationId xmlns:p14="http://schemas.microsoft.com/office/powerpoint/2010/main" val="4205923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TCP is said to be </a:t>
            </a:r>
            <a:r>
              <a:rPr lang="en-US" sz="1200" b="1" i="0" u="none" strike="noStrike" kern="1200" dirty="0" smtClean="0">
                <a:solidFill>
                  <a:schemeClr val="tx1"/>
                </a:solidFill>
                <a:effectLst/>
                <a:latin typeface="Times New Roman" pitchFamily="-109" charset="0"/>
                <a:ea typeface="MS PGothic" panose="020B0600070205080204" pitchFamily="34" charset="-128"/>
                <a:cs typeface="ＭＳ Ｐゴシック" charset="0"/>
              </a:rPr>
              <a:t>connection-oriented</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 because before one application process can begin to send data to another, the two processes must first “handshake” with each other</a:t>
            </a:r>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47</a:t>
            </a:fld>
            <a:endParaRPr lang="en-US" altLang="en-US"/>
          </a:p>
        </p:txBody>
      </p:sp>
    </p:spTree>
    <p:extLst>
      <p:ext uri="{BB962C8B-B14F-4D97-AF65-F5344CB8AC3E}">
        <p14:creationId xmlns:p14="http://schemas.microsoft.com/office/powerpoint/2010/main" val="31504251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Suppose that the data stream consists of a file consisting of 500,000 bytes, segment size is</a:t>
            </a:r>
            <a:r>
              <a:rPr lang="en-US" sz="1200" b="0" i="0" kern="1200" baseline="0" dirty="0" smtClean="0">
                <a:solidFill>
                  <a:schemeClr val="tx1"/>
                </a:solidFill>
                <a:effectLst/>
                <a:latin typeface="Times New Roman" pitchFamily="-109" charset="0"/>
                <a:ea typeface="MS PGothic" panose="020B0600070205080204" pitchFamily="34" charset="-128"/>
                <a:cs typeface="ＭＳ Ｐゴシック" charset="0"/>
              </a:rPr>
              <a:t> </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1,000 bytes, and that the first byte of the data stream is numbered 0.</a:t>
            </a:r>
          </a:p>
          <a:p>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 Then,</a:t>
            </a:r>
            <a:r>
              <a:rPr lang="en-US" sz="1200" b="0" i="0" kern="1200" baseline="0" dirty="0" smtClean="0">
                <a:solidFill>
                  <a:schemeClr val="tx1"/>
                </a:solidFill>
                <a:effectLst/>
                <a:latin typeface="Times New Roman" pitchFamily="-109" charset="0"/>
                <a:ea typeface="MS PGothic" panose="020B0600070205080204" pitchFamily="34" charset="-128"/>
                <a:cs typeface="ＭＳ Ｐゴシック" charset="0"/>
              </a:rPr>
              <a:t> </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TCP constructs 500 segments out of the data stream. </a:t>
            </a:r>
            <a:r>
              <a:rPr lang="en-US" sz="1200" b="1" i="0" kern="1200" dirty="0" smtClean="0">
                <a:solidFill>
                  <a:schemeClr val="tx1"/>
                </a:solidFill>
                <a:effectLst/>
                <a:latin typeface="Times New Roman" pitchFamily="-109" charset="0"/>
                <a:ea typeface="MS PGothic" panose="020B0600070205080204" pitchFamily="34" charset="-128"/>
                <a:cs typeface="ＭＳ Ｐゴシック" charset="0"/>
              </a:rPr>
              <a:t>The first segment </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gets assigned </a:t>
            </a:r>
            <a:r>
              <a:rPr lang="en-US" sz="1200" b="1" i="0" kern="1200" dirty="0" smtClean="0">
                <a:solidFill>
                  <a:schemeClr val="tx1"/>
                </a:solidFill>
                <a:effectLst/>
                <a:latin typeface="Times New Roman" pitchFamily="-109" charset="0"/>
                <a:ea typeface="MS PGothic" panose="020B0600070205080204" pitchFamily="34" charset="-128"/>
                <a:cs typeface="ＭＳ Ｐゴシック" charset="0"/>
              </a:rPr>
              <a:t>sequence number 0</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 </a:t>
            </a:r>
            <a:r>
              <a:rPr lang="en-US" sz="1200" b="1" i="0" kern="1200" dirty="0" smtClean="0">
                <a:solidFill>
                  <a:schemeClr val="tx1"/>
                </a:solidFill>
                <a:effectLst/>
                <a:latin typeface="Times New Roman" pitchFamily="-109" charset="0"/>
                <a:ea typeface="MS PGothic" panose="020B0600070205080204" pitchFamily="34" charset="-128"/>
                <a:cs typeface="ＭＳ Ｐゴシック" charset="0"/>
              </a:rPr>
              <a:t>the second segment </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gets </a:t>
            </a:r>
            <a:r>
              <a:rPr lang="en-US" sz="1200" b="1" i="0" kern="1200" dirty="0" smtClean="0">
                <a:solidFill>
                  <a:schemeClr val="tx1"/>
                </a:solidFill>
                <a:effectLst/>
                <a:latin typeface="Times New Roman" pitchFamily="-109" charset="0"/>
                <a:ea typeface="MS PGothic" panose="020B0600070205080204" pitchFamily="34" charset="-128"/>
                <a:cs typeface="ＭＳ Ｐゴシック" charset="0"/>
              </a:rPr>
              <a:t>assigned sequence number 1,000</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 </a:t>
            </a:r>
            <a:r>
              <a:rPr lang="en-US" sz="1200" b="1" i="0" kern="1200" dirty="0" smtClean="0">
                <a:solidFill>
                  <a:schemeClr val="tx1"/>
                </a:solidFill>
                <a:effectLst/>
                <a:latin typeface="Times New Roman" pitchFamily="-109" charset="0"/>
                <a:ea typeface="MS PGothic" panose="020B0600070205080204" pitchFamily="34" charset="-128"/>
                <a:cs typeface="ＭＳ Ｐゴシック" charset="0"/>
              </a:rPr>
              <a:t>the third segment</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 gets assigned </a:t>
            </a:r>
            <a:r>
              <a:rPr lang="en-US" sz="1200" b="1" i="0" kern="1200" dirty="0" smtClean="0">
                <a:solidFill>
                  <a:schemeClr val="tx1"/>
                </a:solidFill>
                <a:effectLst/>
                <a:latin typeface="Times New Roman" pitchFamily="-109" charset="0"/>
                <a:ea typeface="MS PGothic" panose="020B0600070205080204" pitchFamily="34" charset="-128"/>
                <a:cs typeface="ＭＳ Ｐゴシック" charset="0"/>
              </a:rPr>
              <a:t>sequence number 2,000</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 and so on</a:t>
            </a:r>
          </a:p>
          <a:p>
            <a:endParaRPr lang="en-US" sz="1200" b="0" i="0" kern="1200" dirty="0" smtClean="0">
              <a:solidFill>
                <a:schemeClr val="tx1"/>
              </a:solidFill>
              <a:effectLst/>
              <a:latin typeface="Times New Roman" pitchFamily="-109" charset="0"/>
              <a:ea typeface="MS PGothic" panose="020B0600070205080204" pitchFamily="34" charset="-128"/>
              <a:cs typeface="ＭＳ Ｐゴシック" charset="0"/>
            </a:endParaRPr>
          </a:p>
          <a:p>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The acknowledgment number that Host A puts in its segment is the sequence number of the next byte Host A is expecting from Host B. </a:t>
            </a:r>
          </a:p>
          <a:p>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Suppose that Host A has received all bytes numbered </a:t>
            </a:r>
            <a:r>
              <a:rPr lang="en-US" sz="1200" b="1" i="0" u="sng" kern="1200" dirty="0" smtClean="0">
                <a:solidFill>
                  <a:schemeClr val="tx1"/>
                </a:solidFill>
                <a:effectLst/>
                <a:latin typeface="Times New Roman" pitchFamily="-109" charset="0"/>
                <a:ea typeface="MS PGothic" panose="020B0600070205080204" pitchFamily="34" charset="-128"/>
                <a:cs typeface="ＭＳ Ｐゴシック" charset="0"/>
              </a:rPr>
              <a:t>0 through 535 </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from B and suppose that it is about to send a segment to Host B. Host A is waiting for byte </a:t>
            </a:r>
            <a:r>
              <a:rPr lang="en-US" sz="1200" b="1" i="0" u="sng" kern="1200" dirty="0" smtClean="0">
                <a:solidFill>
                  <a:schemeClr val="tx1"/>
                </a:solidFill>
                <a:effectLst/>
                <a:latin typeface="Times New Roman" pitchFamily="-109" charset="0"/>
                <a:ea typeface="MS PGothic" panose="020B0600070205080204" pitchFamily="34" charset="-128"/>
                <a:cs typeface="ＭＳ Ｐゴシック" charset="0"/>
              </a:rPr>
              <a:t>536</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 and all the subsequent bytes in Host B’s data stream. So Host A puts 536 in the acknowledgment number field of the segment it sends to B.</a:t>
            </a:r>
          </a:p>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49</a:t>
            </a:fld>
            <a:endParaRPr lang="en-US" altLang="en-US"/>
          </a:p>
        </p:txBody>
      </p:sp>
    </p:spTree>
    <p:extLst>
      <p:ext uri="{BB962C8B-B14F-4D97-AF65-F5344CB8AC3E}">
        <p14:creationId xmlns:p14="http://schemas.microsoft.com/office/powerpoint/2010/main" val="5304391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Telnet</a:t>
            </a:r>
            <a:r>
              <a:rPr lang="en-US" sz="1200" b="0" i="0" kern="1200" baseline="0" dirty="0" smtClean="0">
                <a:solidFill>
                  <a:schemeClr val="tx1"/>
                </a:solidFill>
                <a:effectLst/>
                <a:latin typeface="Times New Roman" pitchFamily="-109" charset="0"/>
                <a:ea typeface="MS PGothic" panose="020B0600070205080204" pitchFamily="34" charset="-128"/>
                <a:cs typeface="ＭＳ Ｐゴシック" charset="0"/>
              </a:rPr>
              <a:t> </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is a popular application-layer protocol used for remote login</a:t>
            </a:r>
          </a:p>
          <a:p>
            <a:pPr marL="171450" indent="-171450">
              <a:buFont typeface="Arial" panose="020B0604020202020204" pitchFamily="34" charset="0"/>
              <a:buChar char="•"/>
            </a:pP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Each character typed by the user (at the client) will be sent to the remote host; the remote host will send back a copy of each character, which will be displayed on the Telnet user’s screen. This “echo back” is used to ensure that characters seen by the Telnet user have already been received and processed at the remote site.</a:t>
            </a:r>
          </a:p>
          <a:p>
            <a:pPr marL="171450" indent="-171450">
              <a:buFont typeface="Arial" panose="020B0604020202020204" pitchFamily="34" charset="0"/>
              <a:buChar char="•"/>
            </a:pP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Now suppose the user types a single letter, ‘C,’ and then grabs a coffee.</a:t>
            </a:r>
          </a:p>
          <a:p>
            <a:pPr marL="171450" indent="-171450">
              <a:buFont typeface="Arial" panose="020B0604020202020204" pitchFamily="34" charset="0"/>
              <a:buChar char="•"/>
            </a:pP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Suppose the starting sequence numbers are 42 and 79 for the client and server, respectively.</a:t>
            </a:r>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50</a:t>
            </a:fld>
            <a:endParaRPr lang="en-US" altLang="en-US"/>
          </a:p>
        </p:txBody>
      </p:sp>
    </p:spTree>
    <p:extLst>
      <p:ext uri="{BB962C8B-B14F-4D97-AF65-F5344CB8AC3E}">
        <p14:creationId xmlns:p14="http://schemas.microsoft.com/office/powerpoint/2010/main" val="14343327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lgn="ctr" defTabSz="933450">
              <a:defRPr sz="1600">
                <a:solidFill>
                  <a:schemeClr val="tx1"/>
                </a:solidFill>
                <a:latin typeface="Tahoma" panose="020B0604030504040204" pitchFamily="34" charset="0"/>
                <a:ea typeface="MS PGothic" panose="020B0600070205080204" pitchFamily="34" charset="-128"/>
              </a:defRPr>
            </a:lvl1pPr>
            <a:lvl2pPr marL="742950" indent="-285750" algn="ctr" defTabSz="933450">
              <a:defRPr sz="1600">
                <a:solidFill>
                  <a:schemeClr val="tx1"/>
                </a:solidFill>
                <a:latin typeface="Tahoma" panose="020B0604030504040204" pitchFamily="34" charset="0"/>
                <a:ea typeface="MS PGothic" panose="020B0600070205080204" pitchFamily="34" charset="-128"/>
              </a:defRPr>
            </a:lvl2pPr>
            <a:lvl3pPr marL="1143000" indent="-228600" algn="ctr" defTabSz="933450">
              <a:defRPr sz="1600">
                <a:solidFill>
                  <a:schemeClr val="tx1"/>
                </a:solidFill>
                <a:latin typeface="Tahoma" panose="020B0604030504040204" pitchFamily="34" charset="0"/>
                <a:ea typeface="MS PGothic" panose="020B0600070205080204" pitchFamily="34" charset="-128"/>
              </a:defRPr>
            </a:lvl3pPr>
            <a:lvl4pPr marL="1600200" indent="-228600" algn="ctr" defTabSz="933450">
              <a:defRPr sz="1600">
                <a:solidFill>
                  <a:schemeClr val="tx1"/>
                </a:solidFill>
                <a:latin typeface="Tahoma" panose="020B0604030504040204" pitchFamily="34" charset="0"/>
                <a:ea typeface="MS PGothic" panose="020B0600070205080204" pitchFamily="34" charset="-128"/>
              </a:defRPr>
            </a:lvl4pPr>
            <a:lvl5pPr marL="2057400" indent="-228600" algn="ctr" defTabSz="933450">
              <a:defRPr sz="1600">
                <a:solidFill>
                  <a:schemeClr val="tx1"/>
                </a:solidFill>
                <a:latin typeface="Tahoma" panose="020B0604030504040204" pitchFamily="34" charset="0"/>
                <a:ea typeface="MS PGothic" panose="020B0600070205080204" pitchFamily="34" charset="-128"/>
              </a:defRPr>
            </a:lvl5pPr>
            <a:lvl6pPr marL="25146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fld id="{56FB4171-1963-43EB-9288-0EE26BB11D8A}" type="slidenum">
              <a:rPr lang="en-US" altLang="en-US" sz="1200">
                <a:latin typeface="Times New Roman" panose="02020603050405020304" pitchFamily="18" charset="0"/>
              </a:rPr>
              <a:pPr algn="r"/>
              <a:t>52</a:t>
            </a:fld>
            <a:endParaRPr lang="en-US" altLang="en-US" sz="12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2371511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lgn="ctr" defTabSz="933450">
              <a:defRPr sz="1600">
                <a:solidFill>
                  <a:schemeClr val="tx1"/>
                </a:solidFill>
                <a:latin typeface="Tahoma" panose="020B0604030504040204" pitchFamily="34" charset="0"/>
                <a:ea typeface="MS PGothic" panose="020B0600070205080204" pitchFamily="34" charset="-128"/>
              </a:defRPr>
            </a:lvl1pPr>
            <a:lvl2pPr marL="742950" indent="-285750" algn="ctr" defTabSz="933450">
              <a:defRPr sz="1600">
                <a:solidFill>
                  <a:schemeClr val="tx1"/>
                </a:solidFill>
                <a:latin typeface="Tahoma" panose="020B0604030504040204" pitchFamily="34" charset="0"/>
                <a:ea typeface="MS PGothic" panose="020B0600070205080204" pitchFamily="34" charset="-128"/>
              </a:defRPr>
            </a:lvl2pPr>
            <a:lvl3pPr marL="1143000" indent="-228600" algn="ctr" defTabSz="933450">
              <a:defRPr sz="1600">
                <a:solidFill>
                  <a:schemeClr val="tx1"/>
                </a:solidFill>
                <a:latin typeface="Tahoma" panose="020B0604030504040204" pitchFamily="34" charset="0"/>
                <a:ea typeface="MS PGothic" panose="020B0600070205080204" pitchFamily="34" charset="-128"/>
              </a:defRPr>
            </a:lvl3pPr>
            <a:lvl4pPr marL="1600200" indent="-228600" algn="ctr" defTabSz="933450">
              <a:defRPr sz="1600">
                <a:solidFill>
                  <a:schemeClr val="tx1"/>
                </a:solidFill>
                <a:latin typeface="Tahoma" panose="020B0604030504040204" pitchFamily="34" charset="0"/>
                <a:ea typeface="MS PGothic" panose="020B0600070205080204" pitchFamily="34" charset="-128"/>
              </a:defRPr>
            </a:lvl4pPr>
            <a:lvl5pPr marL="2057400" indent="-228600" algn="ctr" defTabSz="933450">
              <a:defRPr sz="1600">
                <a:solidFill>
                  <a:schemeClr val="tx1"/>
                </a:solidFill>
                <a:latin typeface="Tahoma" panose="020B0604030504040204" pitchFamily="34" charset="0"/>
                <a:ea typeface="MS PGothic" panose="020B0600070205080204" pitchFamily="34" charset="-128"/>
              </a:defRPr>
            </a:lvl5pPr>
            <a:lvl6pPr marL="25146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r"/>
            <a:fld id="{FA961B8A-1F5B-43B4-B0A9-BDB60415892E}" type="slidenum">
              <a:rPr lang="en-US" altLang="en-US" sz="1200">
                <a:latin typeface="Times New Roman" panose="02020603050405020304" pitchFamily="18" charset="0"/>
              </a:rPr>
              <a:pPr algn="r"/>
              <a:t>53</a:t>
            </a:fld>
            <a:endParaRPr lang="en-US" altLang="en-US" sz="120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29946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Each port number is a 16-bit number, ranging from 0 to 65535.</a:t>
            </a:r>
          </a:p>
          <a:p>
            <a:pPr marL="171450" indent="-171450">
              <a:buFont typeface="Arial" panose="020B0604020202020204" pitchFamily="34" charset="0"/>
              <a:buChar char="•"/>
            </a:pP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The port numbers ranging from 0 to 1023 are called well-known port numbers and are restricted (reserved for use by well-known application protocols):</a:t>
            </a:r>
          </a:p>
          <a:p>
            <a:pPr marL="628650" lvl="1" indent="-171450">
              <a:buFont typeface="Arial" panose="020B0604020202020204" pitchFamily="34" charset="0"/>
              <a:buChar char="•"/>
            </a:pPr>
            <a:r>
              <a:rPr lang="en-US" sz="1200" b="0" i="0" kern="1200" dirty="0" smtClean="0">
                <a:solidFill>
                  <a:schemeClr val="tx1"/>
                </a:solidFill>
                <a:effectLst/>
                <a:latin typeface="Times New Roman" pitchFamily="-109" charset="0"/>
                <a:ea typeface="MS PGothic" panose="020B0600070205080204" pitchFamily="34" charset="-128"/>
                <a:cs typeface="+mn-cs"/>
              </a:rPr>
              <a:t>HTTP port</a:t>
            </a:r>
            <a:r>
              <a:rPr lang="en-US" sz="1200" b="0" i="0" kern="1200" baseline="0" dirty="0" smtClean="0">
                <a:solidFill>
                  <a:schemeClr val="tx1"/>
                </a:solidFill>
                <a:effectLst/>
                <a:latin typeface="Times New Roman" pitchFamily="-109" charset="0"/>
                <a:ea typeface="MS PGothic" panose="020B0600070205080204" pitchFamily="34" charset="-128"/>
                <a:cs typeface="+mn-cs"/>
              </a:rPr>
              <a:t> </a:t>
            </a:r>
            <a:r>
              <a:rPr lang="en-US" sz="1200" b="0" i="0" kern="1200" dirty="0" smtClean="0">
                <a:solidFill>
                  <a:schemeClr val="tx1"/>
                </a:solidFill>
                <a:effectLst/>
                <a:latin typeface="Times New Roman" pitchFamily="-109" charset="0"/>
                <a:ea typeface="MS PGothic" panose="020B0600070205080204" pitchFamily="34" charset="-128"/>
                <a:cs typeface="+mn-cs"/>
              </a:rPr>
              <a:t>80</a:t>
            </a:r>
            <a:r>
              <a:rPr lang="en-US" sz="1200" b="0" i="0" kern="1200" baseline="0" dirty="0" smtClean="0">
                <a:solidFill>
                  <a:schemeClr val="tx1"/>
                </a:solidFill>
                <a:effectLst/>
                <a:latin typeface="Times New Roman" pitchFamily="-109" charset="0"/>
                <a:ea typeface="MS PGothic" panose="020B0600070205080204" pitchFamily="34" charset="-128"/>
                <a:cs typeface="+mn-cs"/>
              </a:rPr>
              <a:t> </a:t>
            </a:r>
          </a:p>
          <a:p>
            <a:pPr marL="628650" lvl="1" indent="-171450">
              <a:buFont typeface="Arial" panose="020B0604020202020204" pitchFamily="34" charset="0"/>
              <a:buChar char="•"/>
            </a:pPr>
            <a:r>
              <a:rPr lang="en-US" sz="1200" b="0" i="0" kern="1200" dirty="0" smtClean="0">
                <a:solidFill>
                  <a:schemeClr val="tx1"/>
                </a:solidFill>
                <a:effectLst/>
                <a:latin typeface="Times New Roman" pitchFamily="-109" charset="0"/>
                <a:ea typeface="MS PGothic" panose="020B0600070205080204" pitchFamily="34" charset="-128"/>
                <a:cs typeface="+mn-cs"/>
              </a:rPr>
              <a:t>FTP port 21</a:t>
            </a:r>
          </a:p>
          <a:p>
            <a:pPr marL="628650" lvl="1" indent="-171450">
              <a:buFont typeface="Arial" panose="020B0604020202020204" pitchFamily="34" charset="0"/>
              <a:buChar char="•"/>
            </a:pPr>
            <a:r>
              <a:rPr lang="en-US" sz="1200" b="0" i="0" kern="1200" dirty="0" smtClean="0">
                <a:solidFill>
                  <a:schemeClr val="tx1"/>
                </a:solidFill>
                <a:effectLst/>
                <a:latin typeface="Times New Roman" pitchFamily="-109" charset="0"/>
                <a:ea typeface="MS PGothic" panose="020B0600070205080204" pitchFamily="34" charset="-128"/>
                <a:cs typeface="+mn-cs"/>
              </a:rPr>
              <a:t>SMTP</a:t>
            </a:r>
            <a:r>
              <a:rPr lang="en-US" sz="1200" b="0" i="0" kern="1200" baseline="0" dirty="0" smtClean="0">
                <a:solidFill>
                  <a:schemeClr val="tx1"/>
                </a:solidFill>
                <a:effectLst/>
                <a:latin typeface="Times New Roman" pitchFamily="-109" charset="0"/>
                <a:ea typeface="MS PGothic" panose="020B0600070205080204" pitchFamily="34" charset="-128"/>
                <a:cs typeface="+mn-cs"/>
              </a:rPr>
              <a:t> port 25</a:t>
            </a:r>
            <a:endParaRPr lang="en-US" sz="1200" b="0" i="0" kern="1200" dirty="0" smtClean="0">
              <a:solidFill>
                <a:schemeClr val="tx1"/>
              </a:solidFill>
              <a:effectLst/>
              <a:latin typeface="Times New Roman" pitchFamily="-109" charset="0"/>
              <a:ea typeface="MS PGothic" panose="020B0600070205080204" pitchFamily="34" charset="-128"/>
              <a:cs typeface="ＭＳ Ｐゴシック" charset="0"/>
            </a:endParaRP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9</a:t>
            </a:fld>
            <a:endParaRPr lang="en-US" altLang="en-US"/>
          </a:p>
        </p:txBody>
      </p:sp>
    </p:spTree>
    <p:extLst>
      <p:ext uri="{BB962C8B-B14F-4D97-AF65-F5344CB8AC3E}">
        <p14:creationId xmlns:p14="http://schemas.microsoft.com/office/powerpoint/2010/main" val="3758993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One of the problems with timeout-triggered retransmissions is that the timeout period can be relatively long. When a segment is lost, this long timeout period forces the sender to delay resending the lost packet, thereby increasing the end-to-end delay. </a:t>
            </a:r>
          </a:p>
          <a:p>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Fortunately, the sender can often detect packet loss well before the timeout event occurs by noting so-called duplicate ACKs.</a:t>
            </a:r>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54</a:t>
            </a:fld>
            <a:endParaRPr lang="en-US" altLang="en-US"/>
          </a:p>
        </p:txBody>
      </p:sp>
    </p:spTree>
    <p:extLst>
      <p:ext uri="{BB962C8B-B14F-4D97-AF65-F5344CB8AC3E}">
        <p14:creationId xmlns:p14="http://schemas.microsoft.com/office/powerpoint/2010/main" val="17299621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57</a:t>
            </a:fld>
            <a:endParaRPr lang="en-US" altLang="en-US"/>
          </a:p>
        </p:txBody>
      </p:sp>
    </p:spTree>
    <p:extLst>
      <p:ext uri="{BB962C8B-B14F-4D97-AF65-F5344CB8AC3E}">
        <p14:creationId xmlns:p14="http://schemas.microsoft.com/office/powerpoint/2010/main" val="432345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A web server</a:t>
            </a:r>
            <a:r>
              <a:rPr lang="en-US" sz="1200" b="0" i="0" kern="1200" baseline="0" dirty="0" smtClean="0">
                <a:solidFill>
                  <a:schemeClr val="tx1"/>
                </a:solidFill>
                <a:effectLst/>
                <a:latin typeface="Times New Roman" pitchFamily="-109" charset="0"/>
                <a:ea typeface="MS PGothic" panose="020B0600070205080204" pitchFamily="34" charset="-128"/>
                <a:cs typeface="ＭＳ Ｐゴシック" charset="0"/>
              </a:rPr>
              <a:t> creates </a:t>
            </a:r>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a new process for each connection.  Each of these processes has its own connection socket through which HTTP requests arrive and HTTP responses are sent.</a:t>
            </a:r>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13</a:t>
            </a:fld>
            <a:endParaRPr lang="en-US" altLang="en-US"/>
          </a:p>
        </p:txBody>
      </p:sp>
    </p:spTree>
    <p:extLst>
      <p:ext uri="{BB962C8B-B14F-4D97-AF65-F5344CB8AC3E}">
        <p14:creationId xmlns:p14="http://schemas.microsoft.com/office/powerpoint/2010/main" val="149819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There is not always a one-to-one correspondence between connection sockets and processes. In fact, today’s high-performing Web servers often use only one process, and create a new thread with a new connection socket for each new client connection.</a:t>
            </a:r>
            <a:endParaRPr lang="en-US"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14</a:t>
            </a:fld>
            <a:endParaRPr lang="en-US" altLang="en-US"/>
          </a:p>
        </p:txBody>
      </p:sp>
    </p:spTree>
    <p:extLst>
      <p:ext uri="{BB962C8B-B14F-4D97-AF65-F5344CB8AC3E}">
        <p14:creationId xmlns:p14="http://schemas.microsoft.com/office/powerpoint/2010/main" val="377160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With UDP there is no handshaking between sending and receiving transport-layer entities before sending a segment. For this reason, UDP is said to be </a:t>
            </a:r>
            <a:r>
              <a:rPr lang="en-US" sz="1200" b="1" i="1" kern="1200" dirty="0" smtClean="0">
                <a:solidFill>
                  <a:schemeClr val="tx1"/>
                </a:solidFill>
                <a:effectLst/>
                <a:latin typeface="Times New Roman" pitchFamily="-109" charset="0"/>
                <a:ea typeface="MS PGothic" panose="020B0600070205080204" pitchFamily="34" charset="-128"/>
                <a:cs typeface="ＭＳ Ｐゴシック" charset="0"/>
              </a:rPr>
              <a:t>connectionless</a:t>
            </a:r>
            <a:endParaRPr lang="en-US" b="1" i="1"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16</a:t>
            </a:fld>
            <a:endParaRPr lang="en-US" altLang="en-US"/>
          </a:p>
        </p:txBody>
      </p:sp>
    </p:spTree>
    <p:extLst>
      <p:ext uri="{BB962C8B-B14F-4D97-AF65-F5344CB8AC3E}">
        <p14:creationId xmlns:p14="http://schemas.microsoft.com/office/powerpoint/2010/main" val="235805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09" charset="0"/>
                <a:ea typeface="MS PGothic" panose="020B0600070205080204" pitchFamily="34" charset="-128"/>
                <a:cs typeface="ＭＳ Ｐゴシック" charset="0"/>
              </a:rPr>
              <a:t>the QUIC protocol (Quick UDP Internet Connection), used in Google’s Chrome browser, uses UDP as its underlying transport protocol and </a:t>
            </a:r>
            <a:r>
              <a:rPr lang="en-US" sz="1200" b="1" i="0" kern="1200" dirty="0" smtClean="0">
                <a:solidFill>
                  <a:schemeClr val="tx1"/>
                </a:solidFill>
                <a:effectLst/>
                <a:latin typeface="Times New Roman" pitchFamily="-109" charset="0"/>
                <a:ea typeface="MS PGothic" panose="020B0600070205080204" pitchFamily="34" charset="-128"/>
                <a:cs typeface="ＭＳ Ｐゴシック" charset="0"/>
              </a:rPr>
              <a:t>implements reliability in an application-layer protocol on top of UDP.</a:t>
            </a:r>
            <a:endParaRPr lang="en-US" b="1"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17</a:t>
            </a:fld>
            <a:endParaRPr lang="en-US" altLang="en-US"/>
          </a:p>
        </p:txBody>
      </p:sp>
    </p:spTree>
    <p:extLst>
      <p:ext uri="{BB962C8B-B14F-4D97-AF65-F5344CB8AC3E}">
        <p14:creationId xmlns:p14="http://schemas.microsoft.com/office/powerpoint/2010/main" val="2105051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FD92E161-63BF-45E5-9061-FBBFDC8FCE76}" type="slidenum">
              <a:rPr lang="en-US" altLang="en-US" smtClean="0"/>
              <a:pPr>
                <a:defRPr/>
              </a:pPr>
              <a:t>18</a:t>
            </a:fld>
            <a:endParaRPr lang="en-US" altLang="en-US"/>
          </a:p>
        </p:txBody>
      </p:sp>
    </p:spTree>
    <p:extLst>
      <p:ext uri="{BB962C8B-B14F-4D97-AF65-F5344CB8AC3E}">
        <p14:creationId xmlns:p14="http://schemas.microsoft.com/office/powerpoint/2010/main" val="2429006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3-</a:t>
            </a:r>
            <a:fld id="{7DB00B60-67A6-4A06-9B91-10B3216637C5}" type="slidenum">
              <a:rPr lang="en-US" altLang="en-US"/>
              <a:pPr>
                <a:defRPr/>
              </a:pPr>
              <a:t>‹#›</a:t>
            </a:fld>
            <a:endParaRPr lang="en-US" altLang="en-US"/>
          </a:p>
        </p:txBody>
      </p:sp>
    </p:spTree>
    <p:extLst>
      <p:ext uri="{BB962C8B-B14F-4D97-AF65-F5344CB8AC3E}">
        <p14:creationId xmlns:p14="http://schemas.microsoft.com/office/powerpoint/2010/main" val="398275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3-</a:t>
            </a:r>
            <a:fld id="{46FDF25B-2188-4000-9FD5-EC3D25A6A963}" type="slidenum">
              <a:rPr lang="en-US" altLang="en-US"/>
              <a:pPr>
                <a:defRPr/>
              </a:pPr>
              <a:t>‹#›</a:t>
            </a:fld>
            <a:endParaRPr lang="en-US" altLang="en-US"/>
          </a:p>
        </p:txBody>
      </p:sp>
    </p:spTree>
    <p:extLst>
      <p:ext uri="{BB962C8B-B14F-4D97-AF65-F5344CB8AC3E}">
        <p14:creationId xmlns:p14="http://schemas.microsoft.com/office/powerpoint/2010/main" val="5061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3-</a:t>
            </a:r>
            <a:fld id="{0B7ECBAF-0DA7-4C43-95F1-306694EE28E5}" type="slidenum">
              <a:rPr lang="en-US" altLang="en-US"/>
              <a:pPr>
                <a:defRPr/>
              </a:pPr>
              <a:t>‹#›</a:t>
            </a:fld>
            <a:endParaRPr lang="en-US" altLang="en-US"/>
          </a:p>
        </p:txBody>
      </p:sp>
    </p:spTree>
    <p:extLst>
      <p:ext uri="{BB962C8B-B14F-4D97-AF65-F5344CB8AC3E}">
        <p14:creationId xmlns:p14="http://schemas.microsoft.com/office/powerpoint/2010/main" val="2590836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3-</a:t>
            </a:r>
            <a:fld id="{47F684F3-417C-4A58-8E62-AA7413C1183B}" type="slidenum">
              <a:rPr lang="en-US" altLang="en-US"/>
              <a:pPr>
                <a:defRPr/>
              </a:pPr>
              <a:t>‹#›</a:t>
            </a:fld>
            <a:endParaRPr lang="en-US" altLang="en-US"/>
          </a:p>
        </p:txBody>
      </p:sp>
    </p:spTree>
    <p:extLst>
      <p:ext uri="{BB962C8B-B14F-4D97-AF65-F5344CB8AC3E}">
        <p14:creationId xmlns:p14="http://schemas.microsoft.com/office/powerpoint/2010/main" val="415426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3-</a:t>
            </a:r>
            <a:fld id="{C36ACC63-D931-4D8C-B097-1F70D8185B59}" type="slidenum">
              <a:rPr lang="en-US" altLang="en-US"/>
              <a:pPr>
                <a:defRPr/>
              </a:pPr>
              <a:t>‹#›</a:t>
            </a:fld>
            <a:endParaRPr lang="en-US" altLang="en-US"/>
          </a:p>
        </p:txBody>
      </p:sp>
    </p:spTree>
    <p:extLst>
      <p:ext uri="{BB962C8B-B14F-4D97-AF65-F5344CB8AC3E}">
        <p14:creationId xmlns:p14="http://schemas.microsoft.com/office/powerpoint/2010/main" val="177892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t>3-</a:t>
            </a:r>
            <a:fld id="{86308E88-ADD8-4417-AB9F-E1347DC29A13}" type="slidenum">
              <a:rPr lang="en-US" altLang="en-US"/>
              <a:pPr>
                <a:defRPr/>
              </a:pPr>
              <a:t>‹#›</a:t>
            </a:fld>
            <a:endParaRPr lang="en-US" altLang="en-US"/>
          </a:p>
        </p:txBody>
      </p:sp>
    </p:spTree>
    <p:extLst>
      <p:ext uri="{BB962C8B-B14F-4D97-AF65-F5344CB8AC3E}">
        <p14:creationId xmlns:p14="http://schemas.microsoft.com/office/powerpoint/2010/main" val="209279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a:t>3-</a:t>
            </a:r>
            <a:fld id="{359EC6E1-1C4F-497B-B2F8-FF977A974725}" type="slidenum">
              <a:rPr lang="en-US" altLang="en-US"/>
              <a:pPr>
                <a:defRPr/>
              </a:pPr>
              <a:t>‹#›</a:t>
            </a:fld>
            <a:endParaRPr lang="en-US" altLang="en-US"/>
          </a:p>
        </p:txBody>
      </p:sp>
    </p:spTree>
    <p:extLst>
      <p:ext uri="{BB962C8B-B14F-4D97-AF65-F5344CB8AC3E}">
        <p14:creationId xmlns:p14="http://schemas.microsoft.com/office/powerpoint/2010/main" val="57984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a:t>3-</a:t>
            </a:r>
            <a:fld id="{AEB88CF2-DF54-412B-BEEF-DE3F960CB83C}" type="slidenum">
              <a:rPr lang="en-US" altLang="en-US"/>
              <a:pPr>
                <a:defRPr/>
              </a:pPr>
              <a:t>‹#›</a:t>
            </a:fld>
            <a:endParaRPr lang="en-US" altLang="en-US"/>
          </a:p>
        </p:txBody>
      </p:sp>
    </p:spTree>
    <p:extLst>
      <p:ext uri="{BB962C8B-B14F-4D97-AF65-F5344CB8AC3E}">
        <p14:creationId xmlns:p14="http://schemas.microsoft.com/office/powerpoint/2010/main" val="188386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a:t>3-</a:t>
            </a:r>
            <a:fld id="{F2433C59-F2D6-400D-A828-D750B2E5856C}" type="slidenum">
              <a:rPr lang="en-US" altLang="en-US"/>
              <a:pPr>
                <a:defRPr/>
              </a:pPr>
              <a:t>‹#›</a:t>
            </a:fld>
            <a:endParaRPr lang="en-US" altLang="en-US"/>
          </a:p>
        </p:txBody>
      </p:sp>
    </p:spTree>
    <p:extLst>
      <p:ext uri="{BB962C8B-B14F-4D97-AF65-F5344CB8AC3E}">
        <p14:creationId xmlns:p14="http://schemas.microsoft.com/office/powerpoint/2010/main" val="1307732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t>3-</a:t>
            </a:r>
            <a:fld id="{885299BF-4BB7-4D6E-A8BF-8319275ACD49}" type="slidenum">
              <a:rPr lang="en-US" altLang="en-US"/>
              <a:pPr>
                <a:defRPr/>
              </a:pPr>
              <a:t>‹#›</a:t>
            </a:fld>
            <a:endParaRPr lang="en-US" altLang="en-US"/>
          </a:p>
        </p:txBody>
      </p:sp>
    </p:spTree>
    <p:extLst>
      <p:ext uri="{BB962C8B-B14F-4D97-AF65-F5344CB8AC3E}">
        <p14:creationId xmlns:p14="http://schemas.microsoft.com/office/powerpoint/2010/main" val="149850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Transport</a:t>
            </a:r>
            <a:r>
              <a:rPr lang="en-US" sz="1400"/>
              <a:t> </a:t>
            </a:r>
            <a:r>
              <a:rPr lang="en-US"/>
              <a:t>Layer</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t>3-</a:t>
            </a:r>
            <a:fld id="{B1D624B4-C0A7-4735-846A-00BAAB9BB0F7}" type="slidenum">
              <a:rPr lang="en-US" altLang="en-US"/>
              <a:pPr>
                <a:defRPr/>
              </a:pPr>
              <a:t>‹#›</a:t>
            </a:fld>
            <a:endParaRPr lang="en-US" altLang="en-US"/>
          </a:p>
        </p:txBody>
      </p:sp>
    </p:spTree>
    <p:extLst>
      <p:ext uri="{BB962C8B-B14F-4D97-AF65-F5344CB8AC3E}">
        <p14:creationId xmlns:p14="http://schemas.microsoft.com/office/powerpoint/2010/main" val="291834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atin typeface="Times New Roman" pitchFamily="-109"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5576888" y="6445250"/>
            <a:ext cx="2895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cs typeface="+mn-cs"/>
              </a:defRPr>
            </a:lvl1pPr>
          </a:lstStyle>
          <a:p>
            <a:pPr>
              <a:defRPr/>
            </a:pPr>
            <a:r>
              <a:rPr lang="en-US"/>
              <a:t>Transport</a:t>
            </a:r>
            <a:r>
              <a:rPr lang="en-US" sz="1400"/>
              <a:t> </a:t>
            </a:r>
            <a:r>
              <a:rPr lang="en-US"/>
              <a:t>Layer</a:t>
            </a:r>
          </a:p>
        </p:txBody>
      </p:sp>
      <p:sp>
        <p:nvSpPr>
          <p:cNvPr id="1030" name="Rectangle 6"/>
          <p:cNvSpPr>
            <a:spLocks noGrp="1" noChangeArrowheads="1"/>
          </p:cNvSpPr>
          <p:nvPr>
            <p:ph type="sldNum" sz="quarter" idx="4"/>
          </p:nvPr>
        </p:nvSpPr>
        <p:spPr bwMode="auto">
          <a:xfrm>
            <a:off x="8324850" y="6462713"/>
            <a:ext cx="6762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r>
              <a:rPr lang="en-US" altLang="en-US"/>
              <a:t>3-</a:t>
            </a:r>
            <a:fld id="{C6AB6E6D-5185-41FF-888B-47F144EC210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rgbClr val="000099"/>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p:titleStyle>
    <p:bodyStyle>
      <a:lvl1pPr marL="284163" indent="-284163"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3200">
          <a:solidFill>
            <a:schemeClr val="tx1"/>
          </a:solidFill>
          <a:latin typeface="+mn-lt"/>
          <a:ea typeface="MS PGothic" panose="020B0600070205080204" pitchFamily="34" charset="-128"/>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1.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3"/>
          <p:cNvSpPr>
            <a:spLocks noChangeArrowheads="1"/>
          </p:cNvSpPr>
          <p:nvPr/>
        </p:nvSpPr>
        <p:spPr bwMode="auto">
          <a:xfrm>
            <a:off x="371475" y="715963"/>
            <a:ext cx="44878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4800" dirty="0">
                <a:solidFill>
                  <a:srgbClr val="000099"/>
                </a:solidFill>
                <a:cs typeface="Arial" panose="020B0604020202020204" pitchFamily="34" charset="0"/>
              </a:rPr>
              <a:t/>
            </a:r>
            <a:br>
              <a:rPr lang="en-US" altLang="en-US" sz="4800" dirty="0">
                <a:solidFill>
                  <a:srgbClr val="000099"/>
                </a:solidFill>
                <a:cs typeface="Arial" panose="020B0604020202020204" pitchFamily="34" charset="0"/>
              </a:rPr>
            </a:br>
            <a:r>
              <a:rPr lang="en-US" altLang="en-US" sz="4400" dirty="0">
                <a:solidFill>
                  <a:srgbClr val="000099"/>
                </a:solidFill>
                <a:cs typeface="Arial" panose="020B0604020202020204" pitchFamily="34" charset="0"/>
              </a:rPr>
              <a:t>Transport Layer</a:t>
            </a:r>
          </a:p>
        </p:txBody>
      </p:sp>
      <p:pic>
        <p:nvPicPr>
          <p:cNvPr id="4105" name="Picture 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2097088"/>
            <a:ext cx="389096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Footer Placeholder 2"/>
          <p:cNvSpPr>
            <a:spLocks noGrp="1"/>
          </p:cNvSpPr>
          <p:nvPr>
            <p:ph type="ftr" sz="quarter" idx="11"/>
          </p:nvPr>
        </p:nvSpPr>
        <p:spPr>
          <a:xfrm>
            <a:off x="5562600" y="6453188"/>
            <a:ext cx="2895600"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solidFill>
                  <a:srgbClr val="000000"/>
                </a:solidFill>
                <a:latin typeface="Tahoma" panose="020B0604030504040204" pitchFamily="34" charset="0"/>
                <a:cs typeface="Arial" panose="020B0604020202020204" pitchFamily="34" charset="0"/>
              </a:rPr>
              <a:t>Transport Layer</a:t>
            </a:r>
          </a:p>
        </p:txBody>
      </p:sp>
      <p:sp>
        <p:nvSpPr>
          <p:cNvPr id="4107"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solidFill>
                  <a:srgbClr val="000000"/>
                </a:solidFill>
                <a:latin typeface="Tahoma" panose="020B0604030504040204" pitchFamily="34" charset="0"/>
                <a:cs typeface="Arial" panose="020B0604020202020204" pitchFamily="34" charset="0"/>
              </a:rPr>
              <a:t>2-</a:t>
            </a:r>
            <a:fld id="{29973D8C-0A21-40ED-86E4-AEFF412A4982}" type="slidenum">
              <a:rPr lang="en-US" altLang="en-US" sz="1200">
                <a:solidFill>
                  <a:srgbClr val="000000"/>
                </a:solidFill>
                <a:latin typeface="Tahoma" panose="020B0604030504040204" pitchFamily="34" charset="0"/>
                <a:cs typeface="Arial" panose="020B0604020202020204" pitchFamily="34" charset="0"/>
              </a:rPr>
              <a:pPr>
                <a:lnSpc>
                  <a:spcPct val="100000"/>
                </a:lnSpc>
                <a:spcBef>
                  <a:spcPct val="0"/>
                </a:spcBef>
                <a:buClrTx/>
                <a:buSzTx/>
                <a:buFontTx/>
                <a:buNone/>
              </a:pPr>
              <a:t>1</a:t>
            </a:fld>
            <a:endParaRPr lang="en-US" altLang="en-US" sz="1200">
              <a:solidFill>
                <a:srgbClr val="000000"/>
              </a:solidFill>
              <a:latin typeface="Tahoma" panose="020B0604030504040204" pitchFamily="34" charset="0"/>
              <a:cs typeface="Arial" panose="020B0604020202020204" pitchFamily="34" charset="0"/>
            </a:endParaRPr>
          </a:p>
        </p:txBody>
      </p:sp>
      <p:grpSp>
        <p:nvGrpSpPr>
          <p:cNvPr id="12" name="Group 11"/>
          <p:cNvGrpSpPr/>
          <p:nvPr/>
        </p:nvGrpSpPr>
        <p:grpSpPr>
          <a:xfrm>
            <a:off x="373063" y="5746673"/>
            <a:ext cx="4671548" cy="834074"/>
            <a:chOff x="373063" y="5746673"/>
            <a:chExt cx="4671548" cy="834074"/>
          </a:xfrm>
        </p:grpSpPr>
        <p:sp>
          <p:nvSpPr>
            <p:cNvPr id="13" name="Text Box 7"/>
            <p:cNvSpPr txBox="1">
              <a:spLocks noChangeArrowheads="1"/>
            </p:cNvSpPr>
            <p:nvPr/>
          </p:nvSpPr>
          <p:spPr bwMode="auto">
            <a:xfrm>
              <a:off x="373063" y="5746673"/>
              <a:ext cx="4671548" cy="83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lnSpc>
                  <a:spcPct val="85000"/>
                </a:lnSpc>
                <a:spcBef>
                  <a:spcPct val="20000"/>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0"/>
                </a:buClr>
                <a:buFont typeface="Arial" panose="020B0604020202020204" pitchFamily="34" charset="0"/>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en-US" altLang="en-US" sz="1400" dirty="0"/>
            </a:p>
            <a:p>
              <a:pPr>
                <a:spcBef>
                  <a:spcPct val="0"/>
                </a:spcBef>
                <a:buClrTx/>
                <a:buSzTx/>
                <a:buFontTx/>
                <a:buNone/>
              </a:pPr>
              <a:endParaRPr lang="en-US" altLang="en-US" sz="1200" dirty="0">
                <a:latin typeface="Arial" panose="020B0604020202020204" pitchFamily="34" charset="0"/>
              </a:endParaRPr>
            </a:p>
            <a:p>
              <a:pPr>
                <a:lnSpc>
                  <a:spcPct val="100000"/>
                </a:lnSpc>
                <a:spcBef>
                  <a:spcPct val="0"/>
                </a:spcBef>
                <a:buClrTx/>
                <a:buSzTx/>
                <a:buFontTx/>
                <a:buNone/>
              </a:pPr>
              <a:r>
                <a:rPr lang="en-US" altLang="en-US" sz="1200" dirty="0">
                  <a:latin typeface="Arial" panose="020B0604020202020204" pitchFamily="34" charset="0"/>
                </a:rPr>
                <a:t>     All material </a:t>
              </a:r>
              <a:r>
                <a:rPr lang="en-US" altLang="en-US" sz="1200" dirty="0" smtClean="0">
                  <a:latin typeface="Arial" panose="020B0604020202020204" pitchFamily="34" charset="0"/>
                </a:rPr>
                <a:t>copyright</a:t>
              </a:r>
              <a:endParaRPr lang="en-US" altLang="en-US" sz="1200" dirty="0">
                <a:latin typeface="Arial" panose="020B0604020202020204" pitchFamily="34" charset="0"/>
              </a:endParaRPr>
            </a:p>
            <a:p>
              <a:pPr>
                <a:lnSpc>
                  <a:spcPct val="100000"/>
                </a:lnSpc>
                <a:spcBef>
                  <a:spcPct val="0"/>
                </a:spcBef>
                <a:buClrTx/>
                <a:buSzTx/>
                <a:buFontTx/>
                <a:buNone/>
              </a:pPr>
              <a:r>
                <a:rPr lang="en-US" altLang="en-US" sz="1200" dirty="0">
                  <a:latin typeface="Arial" panose="020B0604020202020204" pitchFamily="34" charset="0"/>
                </a:rPr>
                <a:t>     J.F Kurose and K.W. Ross, All Rights Reserved</a:t>
              </a:r>
            </a:p>
          </p:txBody>
        </p:sp>
        <p:pic>
          <p:nvPicPr>
            <p:cNvPr id="1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006" y="6163710"/>
              <a:ext cx="162704"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13315"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43632817-C9EC-4851-B728-E9E1104363B8}" type="slidenum">
              <a:rPr lang="en-US" altLang="en-US" sz="1200">
                <a:latin typeface="Tahoma" panose="020B0604030504040204" pitchFamily="34" charset="0"/>
              </a:rPr>
              <a:pPr>
                <a:lnSpc>
                  <a:spcPct val="100000"/>
                </a:lnSpc>
                <a:spcBef>
                  <a:spcPct val="0"/>
                </a:spcBef>
                <a:buClrTx/>
                <a:buSzTx/>
                <a:buFontTx/>
                <a:buNone/>
              </a:pPr>
              <a:t>10</a:t>
            </a:fld>
            <a:endParaRPr lang="en-US" altLang="en-US" sz="1200">
              <a:latin typeface="Tahoma" panose="020B0604030504040204" pitchFamily="34" charset="0"/>
            </a:endParaRPr>
          </a:p>
        </p:txBody>
      </p:sp>
      <p:pic>
        <p:nvPicPr>
          <p:cNvPr id="13316" name="Picture 110"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935038"/>
            <a:ext cx="7313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2"/>
          <p:cNvSpPr>
            <a:spLocks noGrp="1" noChangeArrowheads="1"/>
          </p:cNvSpPr>
          <p:nvPr>
            <p:ph type="title"/>
          </p:nvPr>
        </p:nvSpPr>
        <p:spPr>
          <a:xfrm>
            <a:off x="336550" y="146050"/>
            <a:ext cx="7772400" cy="1143000"/>
          </a:xfrm>
        </p:spPr>
        <p:txBody>
          <a:bodyPr/>
          <a:lstStyle/>
          <a:p>
            <a:pPr>
              <a:defRPr/>
            </a:pPr>
            <a:r>
              <a:rPr lang="en-US" dirty="0">
                <a:ea typeface="ＭＳ Ｐゴシック" charset="0"/>
                <a:cs typeface="+mj-cs"/>
              </a:rPr>
              <a:t>Connectionless </a:t>
            </a:r>
            <a:r>
              <a:rPr lang="en-US" dirty="0" err="1">
                <a:ea typeface="ＭＳ Ｐゴシック" charset="0"/>
                <a:cs typeface="+mj-cs"/>
              </a:rPr>
              <a:t>demultiplexing</a:t>
            </a:r>
            <a:endParaRPr lang="en-US" dirty="0">
              <a:ea typeface="ＭＳ Ｐゴシック" charset="0"/>
              <a:cs typeface="+mj-cs"/>
            </a:endParaRPr>
          </a:p>
        </p:txBody>
      </p:sp>
      <p:sp>
        <p:nvSpPr>
          <p:cNvPr id="10246" name="Rectangle 3"/>
          <p:cNvSpPr>
            <a:spLocks noGrp="1" noChangeArrowheads="1"/>
          </p:cNvSpPr>
          <p:nvPr>
            <p:ph type="body" sz="half" idx="1"/>
          </p:nvPr>
        </p:nvSpPr>
        <p:spPr>
          <a:xfrm>
            <a:off x="127000" y="1495426"/>
            <a:ext cx="8775262" cy="1468492"/>
          </a:xfrm>
        </p:spPr>
        <p:txBody>
          <a:bodyPr/>
          <a:lstStyle/>
          <a:p>
            <a:pPr marL="347663" indent="-290513">
              <a:buFont typeface="Wingdings" charset="2"/>
              <a:buChar char="§"/>
              <a:defRPr/>
            </a:pPr>
            <a:r>
              <a:rPr lang="en-US" i="1" dirty="0">
                <a:ea typeface="ＭＳ Ｐゴシック" charset="0"/>
                <a:cs typeface="+mn-cs"/>
              </a:rPr>
              <a:t>recall:</a:t>
            </a:r>
            <a:r>
              <a:rPr lang="en-US" dirty="0">
                <a:ea typeface="ＭＳ Ｐゴシック" charset="0"/>
                <a:cs typeface="+mn-cs"/>
              </a:rPr>
              <a:t> created socket has host-local port #:</a:t>
            </a:r>
          </a:p>
          <a:p>
            <a:pPr marL="347663" indent="-290513">
              <a:buFont typeface="Wingdings" charset="0"/>
              <a:buNone/>
              <a:defRPr/>
            </a:pPr>
            <a:r>
              <a:rPr lang="en-US" sz="2000" b="1" dirty="0" err="1" smtClean="0">
                <a:latin typeface="Courier New" charset="0"/>
                <a:ea typeface="ＭＳ Ｐゴシック" charset="0"/>
                <a:cs typeface="+mn-cs"/>
              </a:rPr>
              <a:t>clientSocket</a:t>
            </a:r>
            <a:r>
              <a:rPr lang="en-US" sz="2000" b="1" dirty="0" smtClean="0">
                <a:latin typeface="Courier New" charset="0"/>
                <a:ea typeface="ＭＳ Ｐゴシック" charset="0"/>
                <a:cs typeface="+mn-cs"/>
              </a:rPr>
              <a:t> </a:t>
            </a:r>
            <a:r>
              <a:rPr lang="en-US" sz="2000" b="1" dirty="0">
                <a:latin typeface="Courier New" charset="0"/>
                <a:ea typeface="ＭＳ Ｐゴシック" charset="0"/>
                <a:cs typeface="+mn-cs"/>
              </a:rPr>
              <a:t>= socket(AF_INET, SOCK_DGRAM)</a:t>
            </a:r>
          </a:p>
          <a:p>
            <a:pPr marL="347663" indent="-290513">
              <a:buFont typeface="Wingdings" charset="0"/>
              <a:buNone/>
              <a:defRPr/>
            </a:pPr>
            <a:r>
              <a:rPr lang="en-US" sz="2000" b="1" dirty="0" err="1">
                <a:latin typeface="Courier New" charset="0"/>
                <a:ea typeface="ＭＳ Ｐゴシック" charset="0"/>
                <a:cs typeface="+mn-cs"/>
              </a:rPr>
              <a:t>clientSocket.bind</a:t>
            </a:r>
            <a:r>
              <a:rPr lang="en-US" sz="2000" b="1" dirty="0">
                <a:latin typeface="Courier New" charset="0"/>
                <a:ea typeface="ＭＳ Ｐゴシック" charset="0"/>
                <a:cs typeface="+mn-cs"/>
              </a:rPr>
              <a:t>((’’, </a:t>
            </a:r>
            <a:r>
              <a:rPr lang="en-US" sz="2000" b="1" dirty="0">
                <a:solidFill>
                  <a:srgbClr val="CC0000"/>
                </a:solidFill>
                <a:latin typeface="Courier New" charset="0"/>
                <a:ea typeface="ＭＳ Ｐゴシック" charset="0"/>
                <a:cs typeface="+mn-cs"/>
              </a:rPr>
              <a:t>19157</a:t>
            </a:r>
            <a:r>
              <a:rPr lang="en-US" sz="2000" b="1" dirty="0" smtClean="0">
                <a:latin typeface="Courier New" charset="0"/>
                <a:ea typeface="ＭＳ Ｐゴシック" charset="0"/>
                <a:cs typeface="+mn-cs"/>
              </a:rPr>
              <a:t>)) # to assign specific port </a:t>
            </a:r>
            <a:endParaRPr lang="en-US" sz="2000" b="1" dirty="0">
              <a:latin typeface="Courier New" charset="0"/>
              <a:ea typeface="ＭＳ Ｐゴシック" charset="0"/>
              <a:cs typeface="+mn-cs"/>
            </a:endParaRPr>
          </a:p>
          <a:p>
            <a:pPr marL="347663" indent="-290513">
              <a:buFont typeface="Wingdings" charset="0"/>
              <a:buNone/>
              <a:defRPr/>
            </a:pPr>
            <a:endParaRPr lang="en-US" sz="2000" dirty="0">
              <a:latin typeface="Courier New" charset="0"/>
              <a:ea typeface="ＭＳ Ｐゴシック" charset="0"/>
              <a:cs typeface="+mn-cs"/>
            </a:endParaRPr>
          </a:p>
        </p:txBody>
      </p:sp>
      <p:sp>
        <p:nvSpPr>
          <p:cNvPr id="240745" name="Rectangle 105"/>
          <p:cNvSpPr>
            <a:spLocks noGrp="1" noChangeArrowheads="1"/>
          </p:cNvSpPr>
          <p:nvPr>
            <p:ph type="body" sz="half" idx="2"/>
          </p:nvPr>
        </p:nvSpPr>
        <p:spPr>
          <a:xfrm>
            <a:off x="312738" y="3862388"/>
            <a:ext cx="4114800" cy="2368550"/>
          </a:xfrm>
        </p:spPr>
        <p:txBody>
          <a:bodyPr/>
          <a:lstStyle/>
          <a:p>
            <a:pPr>
              <a:buFont typeface="Wingdings" charset="2"/>
              <a:buChar char="§"/>
              <a:defRPr/>
            </a:pPr>
            <a:r>
              <a:rPr lang="en-US">
                <a:ea typeface="ＭＳ Ｐゴシック" charset="0"/>
                <a:cs typeface="+mn-cs"/>
              </a:rPr>
              <a:t>when host receives UDP segment:</a:t>
            </a:r>
          </a:p>
          <a:p>
            <a:pPr lvl="1">
              <a:buFont typeface="Arial"/>
              <a:buChar char="•"/>
              <a:defRPr/>
            </a:pPr>
            <a:r>
              <a:rPr lang="en-US">
                <a:ea typeface="ＭＳ Ｐゴシック" charset="0"/>
              </a:rPr>
              <a:t>checks destination port # in segment</a:t>
            </a:r>
          </a:p>
          <a:p>
            <a:pPr lvl="1">
              <a:buFont typeface="Arial"/>
              <a:buChar char="•"/>
              <a:defRPr/>
            </a:pPr>
            <a:r>
              <a:rPr lang="en-US">
                <a:ea typeface="ＭＳ Ｐゴシック" charset="0"/>
              </a:rPr>
              <a:t>directs UDP segment to socket with that port #</a:t>
            </a:r>
          </a:p>
        </p:txBody>
      </p:sp>
      <p:sp>
        <p:nvSpPr>
          <p:cNvPr id="240751" name="Rectangle 111"/>
          <p:cNvSpPr>
            <a:spLocks noChangeArrowheads="1"/>
          </p:cNvSpPr>
          <p:nvPr/>
        </p:nvSpPr>
        <p:spPr bwMode="auto">
          <a:xfrm>
            <a:off x="5260975" y="3895725"/>
            <a:ext cx="3432175"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lnSpc>
                <a:spcPct val="85000"/>
              </a:lnSpc>
              <a:spcBef>
                <a:spcPct val="20000"/>
              </a:spcBef>
              <a:buClr>
                <a:srgbClr val="000099"/>
              </a:buClr>
              <a:buSzPct val="65000"/>
              <a:buFont typeface="Wingdings" panose="05000000000000000000" pitchFamily="2" charset="2"/>
              <a:buNone/>
            </a:pPr>
            <a:r>
              <a:rPr lang="en-US" altLang="en-US" sz="2400" dirty="0">
                <a:latin typeface="Gill Sans MT" panose="020B0502020104020203" pitchFamily="34" charset="0"/>
              </a:rPr>
              <a:t>IP datagrams with </a:t>
            </a:r>
            <a:r>
              <a:rPr lang="en-US" altLang="en-US" sz="2400" i="1" dirty="0">
                <a:solidFill>
                  <a:srgbClr val="CC0000"/>
                </a:solidFill>
                <a:latin typeface="Gill Sans MT" panose="020B0502020104020203" pitchFamily="34" charset="0"/>
              </a:rPr>
              <a:t>same </a:t>
            </a:r>
            <a:r>
              <a:rPr lang="en-US" altLang="en-US" sz="2400" i="1" dirty="0" err="1">
                <a:solidFill>
                  <a:srgbClr val="CC0000"/>
                </a:solidFill>
                <a:latin typeface="Gill Sans MT" panose="020B0502020104020203" pitchFamily="34" charset="0"/>
              </a:rPr>
              <a:t>dest</a:t>
            </a:r>
            <a:r>
              <a:rPr lang="en-US" altLang="en-US" sz="2400" i="1" dirty="0">
                <a:solidFill>
                  <a:srgbClr val="CC0000"/>
                </a:solidFill>
                <a:latin typeface="Gill Sans MT" panose="020B0502020104020203" pitchFamily="34" charset="0"/>
              </a:rPr>
              <a:t>. port #,</a:t>
            </a:r>
            <a:r>
              <a:rPr lang="en-US" altLang="en-US" sz="2400" dirty="0">
                <a:latin typeface="Gill Sans MT" panose="020B0502020104020203" pitchFamily="34" charset="0"/>
              </a:rPr>
              <a:t> but </a:t>
            </a:r>
            <a:r>
              <a:rPr lang="en-US" altLang="en-US" sz="2400" dirty="0">
                <a:solidFill>
                  <a:srgbClr val="000099"/>
                </a:solidFill>
                <a:latin typeface="Gill Sans MT" panose="020B0502020104020203" pitchFamily="34" charset="0"/>
              </a:rPr>
              <a:t>different</a:t>
            </a:r>
            <a:r>
              <a:rPr lang="en-US" altLang="en-US" sz="2400" dirty="0">
                <a:latin typeface="Gill Sans MT" panose="020B0502020104020203" pitchFamily="34" charset="0"/>
              </a:rPr>
              <a:t> source IP addresses and/or source port numbers will be directed to </a:t>
            </a:r>
            <a:r>
              <a:rPr lang="en-US" altLang="en-US" sz="2400" i="1" dirty="0">
                <a:solidFill>
                  <a:srgbClr val="CC0000"/>
                </a:solidFill>
                <a:latin typeface="Gill Sans MT" panose="020B0502020104020203" pitchFamily="34" charset="0"/>
              </a:rPr>
              <a:t>same socket </a:t>
            </a:r>
            <a:r>
              <a:rPr lang="en-US" altLang="en-US" sz="2400" dirty="0">
                <a:latin typeface="Gill Sans MT" panose="020B0502020104020203" pitchFamily="34" charset="0"/>
              </a:rPr>
              <a:t>at </a:t>
            </a:r>
            <a:r>
              <a:rPr lang="en-US" altLang="en-US" sz="2400" dirty="0" err="1">
                <a:latin typeface="Gill Sans MT" panose="020B0502020104020203" pitchFamily="34" charset="0"/>
              </a:rPr>
              <a:t>dest</a:t>
            </a:r>
            <a:endParaRPr lang="en-US" altLang="en-US" sz="2400" dirty="0">
              <a:latin typeface="Gill Sans MT" panose="020B0502020104020203" pitchFamily="34" charset="0"/>
            </a:endParaRPr>
          </a:p>
        </p:txBody>
      </p:sp>
      <p:sp>
        <p:nvSpPr>
          <p:cNvPr id="10250" name="Line 112"/>
          <p:cNvSpPr>
            <a:spLocks noChangeShapeType="1"/>
          </p:cNvSpPr>
          <p:nvPr/>
        </p:nvSpPr>
        <p:spPr bwMode="auto">
          <a:xfrm>
            <a:off x="1400175" y="3644900"/>
            <a:ext cx="5845175" cy="0"/>
          </a:xfrm>
          <a:prstGeom prst="line">
            <a:avLst/>
          </a:prstGeom>
          <a:noFill/>
          <a:ln w="28575">
            <a:solidFill>
              <a:schemeClr val="bg1">
                <a:lumMod val="65000"/>
              </a:schemeClr>
            </a:solidFill>
            <a:round/>
            <a:headEnd/>
            <a:tailEnd/>
          </a:ln>
          <a:effectLst/>
          <a:extLst>
            <a:ext uri="{909E8E84-426E-40dd-AFC4-6F175D3DCCD1}"/>
            <a:ext uri="{AF507438-7753-43e0-B8FC-AC1667EBCBE1}"/>
          </a:extLst>
        </p:spPr>
        <p:txBody>
          <a:bodyPr wrap="none"/>
          <a:lstStyle/>
          <a:p>
            <a:pPr algn="ctr">
              <a:defRPr/>
            </a:pPr>
            <a:endParaRPr lang="en-US">
              <a:latin typeface="Tahoma" charset="0"/>
              <a:ea typeface="ＭＳ Ｐゴシック" charset="0"/>
            </a:endParaRPr>
          </a:p>
        </p:txBody>
      </p:sp>
      <p:sp>
        <p:nvSpPr>
          <p:cNvPr id="240753" name="AutoShape 113"/>
          <p:cNvSpPr>
            <a:spLocks noChangeArrowheads="1"/>
          </p:cNvSpPr>
          <p:nvPr/>
        </p:nvSpPr>
        <p:spPr bwMode="auto">
          <a:xfrm>
            <a:off x="4467225" y="4770438"/>
            <a:ext cx="560388" cy="311150"/>
          </a:xfrm>
          <a:prstGeom prst="rightArrow">
            <a:avLst>
              <a:gd name="adj1" fmla="val 50000"/>
              <a:gd name="adj2" fmla="val 45026"/>
            </a:avLst>
          </a:prstGeom>
          <a:solidFill>
            <a:srgbClr val="CC0000"/>
          </a:solidFill>
          <a:ln w="9525">
            <a:solidFill>
              <a:srgbClr val="CC00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74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74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074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07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07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45" grpId="0" build="p"/>
      <p:bldP spid="2407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14339"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B4597CA1-6AAE-4CEF-9DA4-4BBD64227F8E}" type="slidenum">
              <a:rPr lang="en-US" altLang="en-US" sz="1200">
                <a:latin typeface="Tahoma" panose="020B0604030504040204" pitchFamily="34" charset="0"/>
              </a:rPr>
              <a:pPr>
                <a:lnSpc>
                  <a:spcPct val="100000"/>
                </a:lnSpc>
                <a:spcBef>
                  <a:spcPct val="0"/>
                </a:spcBef>
                <a:buClrTx/>
                <a:buSzTx/>
                <a:buFontTx/>
                <a:buNone/>
              </a:pPr>
              <a:t>11</a:t>
            </a:fld>
            <a:endParaRPr lang="en-US" altLang="en-US" sz="1200">
              <a:latin typeface="Tahoma" panose="020B0604030504040204" pitchFamily="34" charset="0"/>
            </a:endParaRPr>
          </a:p>
        </p:txBody>
      </p:sp>
      <p:pic>
        <p:nvPicPr>
          <p:cNvPr id="14340" name="Picture 213"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2"/>
          <p:cNvSpPr>
            <a:spLocks noGrp="1" noChangeArrowheads="1"/>
          </p:cNvSpPr>
          <p:nvPr>
            <p:ph type="title"/>
          </p:nvPr>
        </p:nvSpPr>
        <p:spPr>
          <a:xfrm>
            <a:off x="244475" y="200025"/>
            <a:ext cx="7772400" cy="935038"/>
          </a:xfrm>
        </p:spPr>
        <p:txBody>
          <a:bodyPr/>
          <a:lstStyle/>
          <a:p>
            <a:pPr>
              <a:defRPr/>
            </a:pPr>
            <a:r>
              <a:rPr lang="en-US">
                <a:ea typeface="ＭＳ Ｐゴシック" charset="0"/>
                <a:cs typeface="+mj-cs"/>
              </a:rPr>
              <a:t>Connectionless demux: example</a:t>
            </a:r>
          </a:p>
        </p:txBody>
      </p:sp>
      <p:sp>
        <p:nvSpPr>
          <p:cNvPr id="241708" name="Rectangle 44"/>
          <p:cNvSpPr>
            <a:spLocks noGrp="1" noChangeArrowheads="1"/>
          </p:cNvSpPr>
          <p:nvPr>
            <p:ph type="body" idx="1"/>
          </p:nvPr>
        </p:nvSpPr>
        <p:spPr>
          <a:xfrm>
            <a:off x="3527425" y="1916059"/>
            <a:ext cx="1785938" cy="317501"/>
          </a:xfrm>
        </p:spPr>
        <p:txBody>
          <a:bodyPr/>
          <a:lstStyle/>
          <a:p>
            <a:pPr marL="173038" indent="-173038">
              <a:buFont typeface="Wingdings" charset="0"/>
              <a:buNone/>
              <a:defRPr/>
            </a:pPr>
            <a:r>
              <a:rPr lang="en-US" sz="2000" b="1" dirty="0" smtClean="0">
                <a:latin typeface="Courier New" charset="0"/>
                <a:ea typeface="ＭＳ Ｐゴシック" charset="0"/>
                <a:cs typeface="+mn-cs"/>
              </a:rPr>
              <a:t> </a:t>
            </a:r>
            <a:r>
              <a:rPr lang="en-US" sz="1800" b="1" kern="1200" dirty="0" smtClean="0">
                <a:latin typeface="Courier New" panose="02070309020205020404" pitchFamily="49" charset="0"/>
                <a:cs typeface="+mn-cs"/>
              </a:rPr>
              <a:t>p</a:t>
            </a:r>
            <a:r>
              <a:rPr lang="en-US" altLang="en-US" sz="1800" b="1" kern="1200" dirty="0" smtClean="0">
                <a:latin typeface="Courier New" panose="02070309020205020404" pitchFamily="49" charset="0"/>
                <a:cs typeface="+mn-cs"/>
              </a:rPr>
              <a:t>ort(</a:t>
            </a:r>
            <a:r>
              <a:rPr lang="en-US" sz="1800" b="1" kern="1200" dirty="0" smtClean="0">
                <a:solidFill>
                  <a:srgbClr val="CC0000"/>
                </a:solidFill>
                <a:latin typeface="Courier New" panose="02070309020205020404" pitchFamily="49" charset="0"/>
                <a:cs typeface="+mn-cs"/>
              </a:rPr>
              <a:t>6428</a:t>
            </a:r>
            <a:r>
              <a:rPr lang="en-US" sz="1800" b="1" kern="1200" dirty="0">
                <a:latin typeface="Courier New" panose="02070309020205020404" pitchFamily="49" charset="0"/>
                <a:cs typeface="+mn-cs"/>
              </a:rPr>
              <a:t>)</a:t>
            </a:r>
          </a:p>
          <a:p>
            <a:pPr marL="173038" indent="-173038">
              <a:buFont typeface="Wingdings" charset="2"/>
              <a:buChar char="§"/>
              <a:defRPr/>
            </a:pPr>
            <a:endParaRPr lang="en-US" sz="4000" dirty="0">
              <a:ea typeface="ＭＳ Ｐゴシック" charset="0"/>
              <a:cs typeface="+mn-cs"/>
            </a:endParaRPr>
          </a:p>
        </p:txBody>
      </p:sp>
      <p:sp>
        <p:nvSpPr>
          <p:cNvPr id="14343" name="Freeform 89"/>
          <p:cNvSpPr>
            <a:spLocks/>
          </p:cNvSpPr>
          <p:nvPr/>
        </p:nvSpPr>
        <p:spPr bwMode="auto">
          <a:xfrm>
            <a:off x="3189288" y="2478088"/>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Freeform 97"/>
          <p:cNvSpPr>
            <a:spLocks/>
          </p:cNvSpPr>
          <p:nvPr/>
        </p:nvSpPr>
        <p:spPr bwMode="auto">
          <a:xfrm>
            <a:off x="404813" y="2782888"/>
            <a:ext cx="460375" cy="2193925"/>
          </a:xfrm>
          <a:custGeom>
            <a:avLst/>
            <a:gdLst>
              <a:gd name="T0" fmla="*/ 2147483646 w 290"/>
              <a:gd name="T1" fmla="*/ 2147483646 h 1382"/>
              <a:gd name="T2" fmla="*/ 0 w 290"/>
              <a:gd name="T3" fmla="*/ 2147483646 h 1382"/>
              <a:gd name="T4" fmla="*/ 2147483646 w 290"/>
              <a:gd name="T5" fmla="*/ 0 h 1382"/>
              <a:gd name="T6" fmla="*/ 2147483646 w 290"/>
              <a:gd name="T7" fmla="*/ 2147483646 h 1382"/>
              <a:gd name="T8" fmla="*/ 2147483646 w 290"/>
              <a:gd name="T9" fmla="*/ 2147483646 h 1382"/>
              <a:gd name="T10" fmla="*/ 2147483646 w 290"/>
              <a:gd name="T11" fmla="*/ 2147483646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Rectangle 23"/>
          <p:cNvSpPr>
            <a:spLocks noChangeArrowheads="1"/>
          </p:cNvSpPr>
          <p:nvPr/>
        </p:nvSpPr>
        <p:spPr bwMode="auto">
          <a:xfrm>
            <a:off x="909638" y="2749550"/>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4346" name="Rectangle 24"/>
          <p:cNvSpPr>
            <a:spLocks noChangeArrowheads="1"/>
          </p:cNvSpPr>
          <p:nvPr/>
        </p:nvSpPr>
        <p:spPr bwMode="auto">
          <a:xfrm>
            <a:off x="871538" y="2803525"/>
            <a:ext cx="1273175" cy="1979613"/>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4347" name="Line 25"/>
          <p:cNvSpPr>
            <a:spLocks noChangeShapeType="1"/>
          </p:cNvSpPr>
          <p:nvPr/>
        </p:nvSpPr>
        <p:spPr bwMode="auto">
          <a:xfrm>
            <a:off x="881063" y="35639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8" name="Text Box 26"/>
          <p:cNvSpPr txBox="1">
            <a:spLocks noChangeArrowheads="1"/>
          </p:cNvSpPr>
          <p:nvPr/>
        </p:nvSpPr>
        <p:spPr bwMode="auto">
          <a:xfrm>
            <a:off x="838200" y="35464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transport</a:t>
            </a:r>
          </a:p>
        </p:txBody>
      </p:sp>
      <p:sp>
        <p:nvSpPr>
          <p:cNvPr id="14349" name="Line 27"/>
          <p:cNvSpPr>
            <a:spLocks noChangeShapeType="1"/>
          </p:cNvSpPr>
          <p:nvPr/>
        </p:nvSpPr>
        <p:spPr bwMode="auto">
          <a:xfrm>
            <a:off x="889000" y="38846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0" name="Line 28"/>
          <p:cNvSpPr>
            <a:spLocks noChangeShapeType="1"/>
          </p:cNvSpPr>
          <p:nvPr/>
        </p:nvSpPr>
        <p:spPr bwMode="auto">
          <a:xfrm>
            <a:off x="874713" y="41941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1" name="Line 29"/>
          <p:cNvSpPr>
            <a:spLocks noChangeShapeType="1"/>
          </p:cNvSpPr>
          <p:nvPr/>
        </p:nvSpPr>
        <p:spPr bwMode="auto">
          <a:xfrm>
            <a:off x="874713" y="44799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2" name="Text Box 26"/>
          <p:cNvSpPr txBox="1">
            <a:spLocks noChangeArrowheads="1"/>
          </p:cNvSpPr>
          <p:nvPr/>
        </p:nvSpPr>
        <p:spPr bwMode="auto">
          <a:xfrm>
            <a:off x="873125" y="27940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14353" name="Text Box 26"/>
          <p:cNvSpPr txBox="1">
            <a:spLocks noChangeArrowheads="1"/>
          </p:cNvSpPr>
          <p:nvPr/>
        </p:nvSpPr>
        <p:spPr bwMode="auto">
          <a:xfrm>
            <a:off x="828675" y="44513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physical</a:t>
            </a:r>
          </a:p>
        </p:txBody>
      </p:sp>
      <p:sp>
        <p:nvSpPr>
          <p:cNvPr id="14354" name="Text Box 26"/>
          <p:cNvSpPr txBox="1">
            <a:spLocks noChangeArrowheads="1"/>
          </p:cNvSpPr>
          <p:nvPr/>
        </p:nvSpPr>
        <p:spPr bwMode="auto">
          <a:xfrm>
            <a:off x="847725" y="41656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link</a:t>
            </a:r>
          </a:p>
        </p:txBody>
      </p:sp>
      <p:sp>
        <p:nvSpPr>
          <p:cNvPr id="14355" name="Text Box 26"/>
          <p:cNvSpPr txBox="1">
            <a:spLocks noChangeArrowheads="1"/>
          </p:cNvSpPr>
          <p:nvPr/>
        </p:nvSpPr>
        <p:spPr bwMode="auto">
          <a:xfrm>
            <a:off x="838200" y="38703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network</a:t>
            </a:r>
          </a:p>
        </p:txBody>
      </p:sp>
      <p:sp>
        <p:nvSpPr>
          <p:cNvPr id="14356" name="Oval 110"/>
          <p:cNvSpPr>
            <a:spLocks noChangeArrowheads="1"/>
          </p:cNvSpPr>
          <p:nvPr/>
        </p:nvSpPr>
        <p:spPr bwMode="auto">
          <a:xfrm>
            <a:off x="1208088" y="3079750"/>
            <a:ext cx="598487"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Arial" panose="020B0604020202020204" pitchFamily="34" charset="0"/>
              </a:rPr>
              <a:t>P3</a:t>
            </a:r>
          </a:p>
        </p:txBody>
      </p:sp>
      <p:grpSp>
        <p:nvGrpSpPr>
          <p:cNvPr id="241775" name="Group 111"/>
          <p:cNvGrpSpPr>
            <a:grpSpLocks/>
          </p:cNvGrpSpPr>
          <p:nvPr/>
        </p:nvGrpSpPr>
        <p:grpSpPr bwMode="auto">
          <a:xfrm>
            <a:off x="1176338" y="3403600"/>
            <a:ext cx="620712" cy="228600"/>
            <a:chOff x="1287" y="2524"/>
            <a:chExt cx="260" cy="100"/>
          </a:xfrm>
        </p:grpSpPr>
        <p:sp>
          <p:nvSpPr>
            <p:cNvPr id="14462" name="Rectangle 11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63" name="Rectangle 113"/>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64" name="Rectangle 114"/>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65" name="Rectangle 115"/>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4358" name="Rectangle 23"/>
          <p:cNvSpPr>
            <a:spLocks noChangeArrowheads="1"/>
          </p:cNvSpPr>
          <p:nvPr/>
        </p:nvSpPr>
        <p:spPr bwMode="auto">
          <a:xfrm>
            <a:off x="3736975" y="2516188"/>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4359" name="Rectangle 24"/>
          <p:cNvSpPr>
            <a:spLocks noChangeArrowheads="1"/>
          </p:cNvSpPr>
          <p:nvPr/>
        </p:nvSpPr>
        <p:spPr bwMode="auto">
          <a:xfrm>
            <a:off x="3702050" y="2570163"/>
            <a:ext cx="1473200" cy="1979612"/>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4360" name="Line 25"/>
          <p:cNvSpPr>
            <a:spLocks noChangeShapeType="1"/>
          </p:cNvSpPr>
          <p:nvPr/>
        </p:nvSpPr>
        <p:spPr bwMode="auto">
          <a:xfrm>
            <a:off x="3708400" y="3340100"/>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1" name="Text Box 26"/>
          <p:cNvSpPr txBox="1">
            <a:spLocks noChangeArrowheads="1"/>
          </p:cNvSpPr>
          <p:nvPr/>
        </p:nvSpPr>
        <p:spPr bwMode="auto">
          <a:xfrm>
            <a:off x="3779838" y="33226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transport</a:t>
            </a:r>
          </a:p>
        </p:txBody>
      </p:sp>
      <p:sp>
        <p:nvSpPr>
          <p:cNvPr id="14362" name="Line 27"/>
          <p:cNvSpPr>
            <a:spLocks noChangeShapeType="1"/>
          </p:cNvSpPr>
          <p:nvPr/>
        </p:nvSpPr>
        <p:spPr bwMode="auto">
          <a:xfrm>
            <a:off x="3709988" y="365760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3" name="Text Box 26"/>
          <p:cNvSpPr txBox="1">
            <a:spLocks noChangeArrowheads="1"/>
          </p:cNvSpPr>
          <p:nvPr/>
        </p:nvSpPr>
        <p:spPr bwMode="auto">
          <a:xfrm>
            <a:off x="3776663" y="25368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14364" name="Text Box 26"/>
          <p:cNvSpPr txBox="1">
            <a:spLocks noChangeArrowheads="1"/>
          </p:cNvSpPr>
          <p:nvPr/>
        </p:nvSpPr>
        <p:spPr bwMode="auto">
          <a:xfrm>
            <a:off x="3773488" y="42275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physical</a:t>
            </a:r>
          </a:p>
        </p:txBody>
      </p:sp>
      <p:sp>
        <p:nvSpPr>
          <p:cNvPr id="14365" name="Text Box 26"/>
          <p:cNvSpPr txBox="1">
            <a:spLocks noChangeArrowheads="1"/>
          </p:cNvSpPr>
          <p:nvPr/>
        </p:nvSpPr>
        <p:spPr bwMode="auto">
          <a:xfrm>
            <a:off x="3773488" y="39417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link</a:t>
            </a:r>
          </a:p>
        </p:txBody>
      </p:sp>
      <p:sp>
        <p:nvSpPr>
          <p:cNvPr id="14366" name="Text Box 26"/>
          <p:cNvSpPr txBox="1">
            <a:spLocks noChangeArrowheads="1"/>
          </p:cNvSpPr>
          <p:nvPr/>
        </p:nvSpPr>
        <p:spPr bwMode="auto">
          <a:xfrm>
            <a:off x="3773488" y="36433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network</a:t>
            </a:r>
          </a:p>
        </p:txBody>
      </p:sp>
      <p:sp>
        <p:nvSpPr>
          <p:cNvPr id="14367" name="Line 27"/>
          <p:cNvSpPr>
            <a:spLocks noChangeShapeType="1"/>
          </p:cNvSpPr>
          <p:nvPr/>
        </p:nvSpPr>
        <p:spPr bwMode="auto">
          <a:xfrm>
            <a:off x="3706813" y="396875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8" name="Line 27"/>
          <p:cNvSpPr>
            <a:spLocks noChangeShapeType="1"/>
          </p:cNvSpPr>
          <p:nvPr/>
        </p:nvSpPr>
        <p:spPr bwMode="auto">
          <a:xfrm>
            <a:off x="3703638" y="426720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9" name="Oval 128"/>
          <p:cNvSpPr>
            <a:spLocks noChangeArrowheads="1"/>
          </p:cNvSpPr>
          <p:nvPr/>
        </p:nvSpPr>
        <p:spPr bwMode="auto">
          <a:xfrm>
            <a:off x="4121150" y="2876550"/>
            <a:ext cx="598488"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Arial" panose="020B0604020202020204" pitchFamily="34" charset="0"/>
              </a:rPr>
              <a:t>P1</a:t>
            </a:r>
          </a:p>
        </p:txBody>
      </p:sp>
      <p:grpSp>
        <p:nvGrpSpPr>
          <p:cNvPr id="241798" name="Group 134"/>
          <p:cNvGrpSpPr>
            <a:grpSpLocks/>
          </p:cNvGrpSpPr>
          <p:nvPr/>
        </p:nvGrpSpPr>
        <p:grpSpPr bwMode="auto">
          <a:xfrm>
            <a:off x="3992563" y="3192463"/>
            <a:ext cx="887412" cy="228600"/>
            <a:chOff x="1383" y="2620"/>
            <a:chExt cx="260" cy="100"/>
          </a:xfrm>
        </p:grpSpPr>
        <p:sp>
          <p:nvSpPr>
            <p:cNvPr id="14458" name="Rectangle 135"/>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59" name="Rectangle 136"/>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60" name="Rectangle 137"/>
            <p:cNvSpPr>
              <a:spLocks noChangeArrowheads="1"/>
            </p:cNvSpPr>
            <p:nvPr/>
          </p:nvSpPr>
          <p:spPr bwMode="auto">
            <a:xfrm>
              <a:off x="1599" y="2678"/>
              <a:ext cx="27" cy="26"/>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61" name="Rectangle 138"/>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4371" name="Rectangle 23"/>
          <p:cNvSpPr>
            <a:spLocks noChangeArrowheads="1"/>
          </p:cNvSpPr>
          <p:nvPr/>
        </p:nvSpPr>
        <p:spPr bwMode="auto">
          <a:xfrm>
            <a:off x="6743700" y="2741613"/>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4372" name="Rectangle 24"/>
          <p:cNvSpPr>
            <a:spLocks noChangeArrowheads="1"/>
          </p:cNvSpPr>
          <p:nvPr/>
        </p:nvSpPr>
        <p:spPr bwMode="auto">
          <a:xfrm>
            <a:off x="6705600" y="2795588"/>
            <a:ext cx="1273175" cy="1979612"/>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4373" name="Line 25"/>
          <p:cNvSpPr>
            <a:spLocks noChangeShapeType="1"/>
          </p:cNvSpPr>
          <p:nvPr/>
        </p:nvSpPr>
        <p:spPr bwMode="auto">
          <a:xfrm>
            <a:off x="6715125" y="35560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4" name="Text Box 26"/>
          <p:cNvSpPr txBox="1">
            <a:spLocks noChangeArrowheads="1"/>
          </p:cNvSpPr>
          <p:nvPr/>
        </p:nvSpPr>
        <p:spPr bwMode="auto">
          <a:xfrm>
            <a:off x="6672263" y="35385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transport</a:t>
            </a:r>
          </a:p>
        </p:txBody>
      </p:sp>
      <p:sp>
        <p:nvSpPr>
          <p:cNvPr id="14375" name="Line 27"/>
          <p:cNvSpPr>
            <a:spLocks noChangeShapeType="1"/>
          </p:cNvSpPr>
          <p:nvPr/>
        </p:nvSpPr>
        <p:spPr bwMode="auto">
          <a:xfrm>
            <a:off x="6723063" y="38766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6" name="Line 28"/>
          <p:cNvSpPr>
            <a:spLocks noChangeShapeType="1"/>
          </p:cNvSpPr>
          <p:nvPr/>
        </p:nvSpPr>
        <p:spPr bwMode="auto">
          <a:xfrm>
            <a:off x="6708775" y="41862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7" name="Line 29"/>
          <p:cNvSpPr>
            <a:spLocks noChangeShapeType="1"/>
          </p:cNvSpPr>
          <p:nvPr/>
        </p:nvSpPr>
        <p:spPr bwMode="auto">
          <a:xfrm>
            <a:off x="6708775" y="447198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8" name="Text Box 26"/>
          <p:cNvSpPr txBox="1">
            <a:spLocks noChangeArrowheads="1"/>
          </p:cNvSpPr>
          <p:nvPr/>
        </p:nvSpPr>
        <p:spPr bwMode="auto">
          <a:xfrm>
            <a:off x="6707188" y="27860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14379" name="Text Box 26"/>
          <p:cNvSpPr txBox="1">
            <a:spLocks noChangeArrowheads="1"/>
          </p:cNvSpPr>
          <p:nvPr/>
        </p:nvSpPr>
        <p:spPr bwMode="auto">
          <a:xfrm>
            <a:off x="6662738" y="44434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physical</a:t>
            </a:r>
          </a:p>
        </p:txBody>
      </p:sp>
      <p:sp>
        <p:nvSpPr>
          <p:cNvPr id="14380" name="Text Box 26"/>
          <p:cNvSpPr txBox="1">
            <a:spLocks noChangeArrowheads="1"/>
          </p:cNvSpPr>
          <p:nvPr/>
        </p:nvSpPr>
        <p:spPr bwMode="auto">
          <a:xfrm>
            <a:off x="6681788" y="41576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link</a:t>
            </a:r>
          </a:p>
        </p:txBody>
      </p:sp>
      <p:sp>
        <p:nvSpPr>
          <p:cNvPr id="14381" name="Text Box 26"/>
          <p:cNvSpPr txBox="1">
            <a:spLocks noChangeArrowheads="1"/>
          </p:cNvSpPr>
          <p:nvPr/>
        </p:nvSpPr>
        <p:spPr bwMode="auto">
          <a:xfrm>
            <a:off x="6672263" y="38623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network</a:t>
            </a:r>
          </a:p>
        </p:txBody>
      </p:sp>
      <p:sp>
        <p:nvSpPr>
          <p:cNvPr id="14382" name="Oval 153"/>
          <p:cNvSpPr>
            <a:spLocks noChangeArrowheads="1"/>
          </p:cNvSpPr>
          <p:nvPr/>
        </p:nvSpPr>
        <p:spPr bwMode="auto">
          <a:xfrm>
            <a:off x="7042150" y="3094038"/>
            <a:ext cx="598488"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Arial" panose="020B0604020202020204" pitchFamily="34" charset="0"/>
              </a:rPr>
              <a:t>P4</a:t>
            </a:r>
          </a:p>
        </p:txBody>
      </p:sp>
      <p:sp>
        <p:nvSpPr>
          <p:cNvPr id="14383" name="Freeform 154"/>
          <p:cNvSpPr>
            <a:spLocks/>
          </p:cNvSpPr>
          <p:nvPr/>
        </p:nvSpPr>
        <p:spPr bwMode="auto">
          <a:xfrm>
            <a:off x="8002588" y="2762250"/>
            <a:ext cx="504825" cy="2133600"/>
          </a:xfrm>
          <a:custGeom>
            <a:avLst/>
            <a:gdLst>
              <a:gd name="T0" fmla="*/ 2147483646 w 318"/>
              <a:gd name="T1" fmla="*/ 2147483646 h 1344"/>
              <a:gd name="T2" fmla="*/ 2147483646 w 318"/>
              <a:gd name="T3" fmla="*/ 0 h 1344"/>
              <a:gd name="T4" fmla="*/ 0 w 318"/>
              <a:gd name="T5" fmla="*/ 2147483646 h 1344"/>
              <a:gd name="T6" fmla="*/ 2147483646 w 318"/>
              <a:gd name="T7" fmla="*/ 2147483646 h 1344"/>
              <a:gd name="T8" fmla="*/ 2147483646 w 318"/>
              <a:gd name="T9" fmla="*/ 2147483646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1820" name="Group 156"/>
          <p:cNvGrpSpPr>
            <a:grpSpLocks/>
          </p:cNvGrpSpPr>
          <p:nvPr/>
        </p:nvGrpSpPr>
        <p:grpSpPr bwMode="auto">
          <a:xfrm>
            <a:off x="7035800" y="3425825"/>
            <a:ext cx="620713" cy="204788"/>
            <a:chOff x="1287" y="2524"/>
            <a:chExt cx="260" cy="100"/>
          </a:xfrm>
        </p:grpSpPr>
        <p:sp>
          <p:nvSpPr>
            <p:cNvPr id="14454" name="Rectangle 157"/>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55" name="Rectangle 158"/>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56" name="Rectangle 159"/>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57" name="Rectangle 160"/>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241837" name="Rectangle 173"/>
          <p:cNvSpPr>
            <a:spLocks noChangeArrowheads="1"/>
          </p:cNvSpPr>
          <p:nvPr/>
        </p:nvSpPr>
        <p:spPr bwMode="auto">
          <a:xfrm>
            <a:off x="6599238" y="1920600"/>
            <a:ext cx="1809750" cy="35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5888" indent="-115888"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lnSpc>
                <a:spcPct val="85000"/>
              </a:lnSpc>
              <a:spcBef>
                <a:spcPct val="20000"/>
              </a:spcBef>
              <a:buClr>
                <a:srgbClr val="000099"/>
              </a:buClr>
              <a:buSzPct val="65000"/>
              <a:buFont typeface="Wingdings" panose="05000000000000000000" pitchFamily="2" charset="2"/>
              <a:buNone/>
            </a:pPr>
            <a:r>
              <a:rPr lang="en-US" altLang="en-US" sz="1800" b="1" dirty="0" smtClean="0">
                <a:latin typeface="Courier New" panose="02070309020205020404" pitchFamily="49" charset="0"/>
              </a:rPr>
              <a:t>port(</a:t>
            </a:r>
            <a:r>
              <a:rPr lang="en-US" altLang="en-US" sz="1800" b="1" dirty="0" smtClean="0">
                <a:solidFill>
                  <a:srgbClr val="CC0000"/>
                </a:solidFill>
                <a:latin typeface="Courier New" panose="02070309020205020404" pitchFamily="49" charset="0"/>
              </a:rPr>
              <a:t>5775</a:t>
            </a:r>
            <a:r>
              <a:rPr lang="en-US" altLang="en-US" sz="1800" b="1" dirty="0">
                <a:latin typeface="Courier New" panose="02070309020205020404" pitchFamily="49" charset="0"/>
              </a:rPr>
              <a:t>);</a:t>
            </a:r>
          </a:p>
          <a:p>
            <a:pPr algn="l">
              <a:lnSpc>
                <a:spcPct val="85000"/>
              </a:lnSpc>
              <a:spcBef>
                <a:spcPct val="20000"/>
              </a:spcBef>
              <a:buClr>
                <a:srgbClr val="000099"/>
              </a:buClr>
              <a:buSzPct val="65000"/>
              <a:buFont typeface="Wingdings" panose="05000000000000000000" pitchFamily="2" charset="2"/>
              <a:buNone/>
            </a:pPr>
            <a:endParaRPr lang="en-US" altLang="en-US" sz="1800" dirty="0">
              <a:latin typeface="Courier New" panose="02070309020205020404" pitchFamily="49" charset="0"/>
            </a:endParaRPr>
          </a:p>
        </p:txBody>
      </p:sp>
      <p:sp>
        <p:nvSpPr>
          <p:cNvPr id="241838" name="Rectangle 174"/>
          <p:cNvSpPr>
            <a:spLocks noChangeArrowheads="1"/>
          </p:cNvSpPr>
          <p:nvPr/>
        </p:nvSpPr>
        <p:spPr bwMode="auto">
          <a:xfrm>
            <a:off x="518072" y="1913376"/>
            <a:ext cx="178960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5888" indent="-115888"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lnSpc>
                <a:spcPct val="85000"/>
              </a:lnSpc>
              <a:spcBef>
                <a:spcPct val="20000"/>
              </a:spcBef>
              <a:buClr>
                <a:srgbClr val="000099"/>
              </a:buClr>
              <a:buSzPct val="65000"/>
              <a:buFont typeface="Wingdings" panose="05000000000000000000" pitchFamily="2" charset="2"/>
              <a:buNone/>
            </a:pPr>
            <a:r>
              <a:rPr lang="en-US" altLang="en-US" sz="1800" b="1" dirty="0">
                <a:latin typeface="Courier New" panose="02070309020205020404" pitchFamily="49" charset="0"/>
              </a:rPr>
              <a:t>p</a:t>
            </a:r>
            <a:r>
              <a:rPr lang="en-US" altLang="en-US" sz="1800" b="1" dirty="0" smtClean="0">
                <a:latin typeface="Courier New" panose="02070309020205020404" pitchFamily="49" charset="0"/>
              </a:rPr>
              <a:t>ort(</a:t>
            </a:r>
            <a:r>
              <a:rPr lang="en-US" altLang="en-US" sz="1800" b="1" dirty="0" smtClean="0">
                <a:solidFill>
                  <a:srgbClr val="CC0000"/>
                </a:solidFill>
                <a:latin typeface="Courier New" panose="02070309020205020404" pitchFamily="49" charset="0"/>
              </a:rPr>
              <a:t>9157</a:t>
            </a:r>
            <a:r>
              <a:rPr lang="en-US" altLang="en-US" sz="1800" b="1" dirty="0" smtClean="0">
                <a:latin typeface="Courier New" panose="02070309020205020404" pitchFamily="49" charset="0"/>
              </a:rPr>
              <a:t>)</a:t>
            </a:r>
            <a:endParaRPr lang="en-US" altLang="en-US" sz="1800" b="1" dirty="0">
              <a:latin typeface="Courier New" panose="02070309020205020404" pitchFamily="49" charset="0"/>
            </a:endParaRPr>
          </a:p>
          <a:p>
            <a:pPr algn="l">
              <a:lnSpc>
                <a:spcPct val="85000"/>
              </a:lnSpc>
              <a:spcBef>
                <a:spcPct val="20000"/>
              </a:spcBef>
              <a:buClr>
                <a:srgbClr val="000099"/>
              </a:buClr>
              <a:buSzPct val="65000"/>
              <a:buFont typeface="Wingdings" panose="05000000000000000000" pitchFamily="2" charset="2"/>
              <a:buNone/>
            </a:pPr>
            <a:endParaRPr lang="en-US" altLang="en-US" sz="2000" dirty="0">
              <a:latin typeface="Courier New" panose="02070309020205020404" pitchFamily="49" charset="0"/>
            </a:endParaRPr>
          </a:p>
        </p:txBody>
      </p:sp>
      <p:sp>
        <p:nvSpPr>
          <p:cNvPr id="241841" name="Line 177"/>
          <p:cNvSpPr>
            <a:spLocks noChangeShapeType="1"/>
          </p:cNvSpPr>
          <p:nvPr/>
        </p:nvSpPr>
        <p:spPr bwMode="auto">
          <a:xfrm>
            <a:off x="1412875" y="3506788"/>
            <a:ext cx="0" cy="217646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1842" name="Line 178"/>
          <p:cNvSpPr>
            <a:spLocks noChangeShapeType="1"/>
          </p:cNvSpPr>
          <p:nvPr/>
        </p:nvSpPr>
        <p:spPr bwMode="auto">
          <a:xfrm>
            <a:off x="4343400" y="3265488"/>
            <a:ext cx="12700" cy="2408237"/>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41844" name="Line 180"/>
          <p:cNvSpPr>
            <a:spLocks noChangeShapeType="1"/>
          </p:cNvSpPr>
          <p:nvPr/>
        </p:nvSpPr>
        <p:spPr bwMode="auto">
          <a:xfrm>
            <a:off x="1412875" y="5665788"/>
            <a:ext cx="2936875"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1845" name="Line 181"/>
          <p:cNvSpPr>
            <a:spLocks noChangeShapeType="1"/>
          </p:cNvSpPr>
          <p:nvPr/>
        </p:nvSpPr>
        <p:spPr bwMode="auto">
          <a:xfrm>
            <a:off x="4219575" y="3278188"/>
            <a:ext cx="0" cy="224631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1846" name="Line 182"/>
          <p:cNvSpPr>
            <a:spLocks noChangeShapeType="1"/>
          </p:cNvSpPr>
          <p:nvPr/>
        </p:nvSpPr>
        <p:spPr bwMode="auto">
          <a:xfrm>
            <a:off x="1520825" y="5507038"/>
            <a:ext cx="2740025" cy="0"/>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41847" name="Line 183"/>
          <p:cNvSpPr>
            <a:spLocks noChangeShapeType="1"/>
          </p:cNvSpPr>
          <p:nvPr/>
        </p:nvSpPr>
        <p:spPr bwMode="auto">
          <a:xfrm>
            <a:off x="1514475" y="3494088"/>
            <a:ext cx="12700" cy="2017712"/>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41848" name="Line 184"/>
          <p:cNvSpPr>
            <a:spLocks noChangeShapeType="1"/>
          </p:cNvSpPr>
          <p:nvPr/>
        </p:nvSpPr>
        <p:spPr bwMode="auto">
          <a:xfrm>
            <a:off x="7423150" y="3544888"/>
            <a:ext cx="0" cy="217646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1849" name="Line 185"/>
          <p:cNvSpPr>
            <a:spLocks noChangeShapeType="1"/>
          </p:cNvSpPr>
          <p:nvPr/>
        </p:nvSpPr>
        <p:spPr bwMode="auto">
          <a:xfrm>
            <a:off x="7305675" y="3513138"/>
            <a:ext cx="12700" cy="2017712"/>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41850" name="Line 186"/>
          <p:cNvSpPr>
            <a:spLocks noChangeShapeType="1"/>
          </p:cNvSpPr>
          <p:nvPr/>
        </p:nvSpPr>
        <p:spPr bwMode="auto">
          <a:xfrm>
            <a:off x="4486275" y="3284538"/>
            <a:ext cx="12700" cy="2408237"/>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41851" name="Line 187"/>
          <p:cNvSpPr>
            <a:spLocks noChangeShapeType="1"/>
          </p:cNvSpPr>
          <p:nvPr/>
        </p:nvSpPr>
        <p:spPr bwMode="auto">
          <a:xfrm>
            <a:off x="4619625" y="3297238"/>
            <a:ext cx="0" cy="224631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1852" name="Line 188"/>
          <p:cNvSpPr>
            <a:spLocks noChangeShapeType="1"/>
          </p:cNvSpPr>
          <p:nvPr/>
        </p:nvSpPr>
        <p:spPr bwMode="auto">
          <a:xfrm>
            <a:off x="4508500" y="5684838"/>
            <a:ext cx="2936875" cy="0"/>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241853" name="Line 189"/>
          <p:cNvSpPr>
            <a:spLocks noChangeShapeType="1"/>
          </p:cNvSpPr>
          <p:nvPr/>
        </p:nvSpPr>
        <p:spPr bwMode="auto">
          <a:xfrm>
            <a:off x="4594225" y="5516563"/>
            <a:ext cx="2740025"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41860" name="Group 196"/>
          <p:cNvGrpSpPr>
            <a:grpSpLocks/>
          </p:cNvGrpSpPr>
          <p:nvPr/>
        </p:nvGrpSpPr>
        <p:grpSpPr bwMode="auto">
          <a:xfrm>
            <a:off x="1130300" y="5765800"/>
            <a:ext cx="1644650" cy="652463"/>
            <a:chOff x="1318" y="3697"/>
            <a:chExt cx="1036" cy="411"/>
          </a:xfrm>
        </p:grpSpPr>
        <p:sp>
          <p:nvSpPr>
            <p:cNvPr id="14451" name="Rectangle 19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52" name="Line 19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453" name="Text Box 195"/>
            <p:cNvSpPr txBox="1">
              <a:spLocks noChangeArrowheads="1"/>
            </p:cNvSpPr>
            <p:nvPr/>
          </p:nvSpPr>
          <p:spPr bwMode="auto">
            <a:xfrm>
              <a:off x="1318" y="3822"/>
              <a:ext cx="9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spcBef>
                  <a:spcPct val="0"/>
                </a:spcBef>
                <a:buClrTx/>
                <a:buSzTx/>
                <a:buFontTx/>
                <a:buNone/>
              </a:pPr>
              <a:r>
                <a:rPr lang="en-US" altLang="en-US" sz="1400">
                  <a:latin typeface="Tahoma" panose="020B0604030504040204" pitchFamily="34" charset="0"/>
                </a:rPr>
                <a:t>source port: 9157</a:t>
              </a:r>
            </a:p>
            <a:p>
              <a:pPr algn="r">
                <a:spcBef>
                  <a:spcPct val="0"/>
                </a:spcBef>
                <a:buClrTx/>
                <a:buSzTx/>
                <a:buFontTx/>
                <a:buNone/>
              </a:pPr>
              <a:r>
                <a:rPr lang="en-US" altLang="en-US" sz="1400">
                  <a:latin typeface="Tahoma" panose="020B0604030504040204" pitchFamily="34" charset="0"/>
                </a:rPr>
                <a:t>dest port: 6428</a:t>
              </a:r>
            </a:p>
          </p:txBody>
        </p:sp>
      </p:grpSp>
      <p:grpSp>
        <p:nvGrpSpPr>
          <p:cNvPr id="241865" name="Group 201"/>
          <p:cNvGrpSpPr>
            <a:grpSpLocks/>
          </p:cNvGrpSpPr>
          <p:nvPr/>
        </p:nvGrpSpPr>
        <p:grpSpPr bwMode="auto">
          <a:xfrm>
            <a:off x="2428875" y="4889500"/>
            <a:ext cx="1692275" cy="652463"/>
            <a:chOff x="2741" y="3750"/>
            <a:chExt cx="1066" cy="411"/>
          </a:xfrm>
        </p:grpSpPr>
        <p:sp>
          <p:nvSpPr>
            <p:cNvPr id="14448" name="Rectangle 19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49" name="Line 19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4450" name="Text Box 200"/>
            <p:cNvSpPr txBox="1">
              <a:spLocks noChangeArrowheads="1"/>
            </p:cNvSpPr>
            <p:nvPr/>
          </p:nvSpPr>
          <p:spPr bwMode="auto">
            <a:xfrm>
              <a:off x="2813" y="3875"/>
              <a:ext cx="9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400">
                  <a:latin typeface="Tahoma" panose="020B0604030504040204" pitchFamily="34" charset="0"/>
                </a:rPr>
                <a:t>source port: 6428</a:t>
              </a:r>
            </a:p>
            <a:p>
              <a:pPr>
                <a:spcBef>
                  <a:spcPct val="0"/>
                </a:spcBef>
                <a:buClrTx/>
                <a:buSzTx/>
                <a:buFontTx/>
                <a:buNone/>
              </a:pPr>
              <a:r>
                <a:rPr lang="en-US" altLang="en-US" sz="1400">
                  <a:latin typeface="Tahoma" panose="020B0604030504040204" pitchFamily="34" charset="0"/>
                </a:rPr>
                <a:t>dest port: 9157</a:t>
              </a:r>
            </a:p>
          </p:txBody>
        </p:sp>
      </p:grpSp>
      <p:grpSp>
        <p:nvGrpSpPr>
          <p:cNvPr id="241866" name="Group 202"/>
          <p:cNvGrpSpPr>
            <a:grpSpLocks/>
          </p:cNvGrpSpPr>
          <p:nvPr/>
        </p:nvGrpSpPr>
        <p:grpSpPr bwMode="auto">
          <a:xfrm>
            <a:off x="5453063" y="4889500"/>
            <a:ext cx="1341437" cy="652463"/>
            <a:chOff x="1509" y="3697"/>
            <a:chExt cx="845" cy="411"/>
          </a:xfrm>
        </p:grpSpPr>
        <p:sp>
          <p:nvSpPr>
            <p:cNvPr id="14445" name="Rectangle 20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46" name="Line 20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447" name="Text Box 205"/>
            <p:cNvSpPr txBox="1">
              <a:spLocks noChangeArrowheads="1"/>
            </p:cNvSpPr>
            <p:nvPr/>
          </p:nvSpPr>
          <p:spPr bwMode="auto">
            <a:xfrm>
              <a:off x="1509" y="3822"/>
              <a:ext cx="80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spcBef>
                  <a:spcPct val="0"/>
                </a:spcBef>
                <a:buClrTx/>
                <a:buSzTx/>
                <a:buFontTx/>
                <a:buNone/>
              </a:pPr>
              <a:r>
                <a:rPr lang="en-US" altLang="en-US" sz="1400">
                  <a:latin typeface="Tahoma" panose="020B0604030504040204" pitchFamily="34" charset="0"/>
                </a:rPr>
                <a:t>source port: ?</a:t>
              </a:r>
            </a:p>
            <a:p>
              <a:pPr algn="r">
                <a:spcBef>
                  <a:spcPct val="0"/>
                </a:spcBef>
                <a:buClrTx/>
                <a:buSzTx/>
                <a:buFontTx/>
                <a:buNone/>
              </a:pPr>
              <a:r>
                <a:rPr lang="en-US" altLang="en-US" sz="1400">
                  <a:latin typeface="Tahoma" panose="020B0604030504040204" pitchFamily="34" charset="0"/>
                </a:rPr>
                <a:t>dest port: ?</a:t>
              </a:r>
            </a:p>
          </p:txBody>
        </p:sp>
      </p:grpSp>
      <p:grpSp>
        <p:nvGrpSpPr>
          <p:cNvPr id="241870" name="Group 206"/>
          <p:cNvGrpSpPr>
            <a:grpSpLocks/>
          </p:cNvGrpSpPr>
          <p:nvPr/>
        </p:nvGrpSpPr>
        <p:grpSpPr bwMode="auto">
          <a:xfrm>
            <a:off x="4694238" y="5743575"/>
            <a:ext cx="1389062" cy="652463"/>
            <a:chOff x="2741" y="3750"/>
            <a:chExt cx="875" cy="411"/>
          </a:xfrm>
        </p:grpSpPr>
        <p:sp>
          <p:nvSpPr>
            <p:cNvPr id="14442" name="Rectangle 207"/>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43" name="Line 208"/>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4444" name="Text Box 209"/>
            <p:cNvSpPr txBox="1">
              <a:spLocks noChangeArrowheads="1"/>
            </p:cNvSpPr>
            <p:nvPr/>
          </p:nvSpPr>
          <p:spPr bwMode="auto">
            <a:xfrm>
              <a:off x="2813" y="3875"/>
              <a:ext cx="80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400">
                  <a:latin typeface="Tahoma" panose="020B0604030504040204" pitchFamily="34" charset="0"/>
                </a:rPr>
                <a:t>source port: ?</a:t>
              </a:r>
            </a:p>
            <a:p>
              <a:pPr>
                <a:spcBef>
                  <a:spcPct val="0"/>
                </a:spcBef>
                <a:buClrTx/>
                <a:buSzTx/>
                <a:buFontTx/>
                <a:buNone/>
              </a:pPr>
              <a:r>
                <a:rPr lang="en-US" altLang="en-US" sz="1400">
                  <a:latin typeface="Tahoma" panose="020B0604030504040204" pitchFamily="34" charset="0"/>
                </a:rPr>
                <a:t>dest port: ?</a:t>
              </a:r>
            </a:p>
          </p:txBody>
        </p:sp>
      </p:grpSp>
      <p:grpSp>
        <p:nvGrpSpPr>
          <p:cNvPr id="14403" name="Group 214"/>
          <p:cNvGrpSpPr>
            <a:grpSpLocks/>
          </p:cNvGrpSpPr>
          <p:nvPr/>
        </p:nvGrpSpPr>
        <p:grpSpPr bwMode="auto">
          <a:xfrm>
            <a:off x="0" y="4381500"/>
            <a:ext cx="711200" cy="669925"/>
            <a:chOff x="-44" y="1473"/>
            <a:chExt cx="981" cy="1105"/>
          </a:xfrm>
        </p:grpSpPr>
        <p:pic>
          <p:nvPicPr>
            <p:cNvPr id="14440" name="Picture 21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41" name="Freeform 216"/>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404" name="Group 217"/>
          <p:cNvGrpSpPr>
            <a:grpSpLocks/>
          </p:cNvGrpSpPr>
          <p:nvPr/>
        </p:nvGrpSpPr>
        <p:grpSpPr bwMode="auto">
          <a:xfrm flipH="1">
            <a:off x="8269288" y="4505325"/>
            <a:ext cx="711200" cy="669925"/>
            <a:chOff x="-44" y="1473"/>
            <a:chExt cx="981" cy="1105"/>
          </a:xfrm>
        </p:grpSpPr>
        <p:pic>
          <p:nvPicPr>
            <p:cNvPr id="14438" name="Picture 21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 name="Freeform 21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405" name="Group 220"/>
          <p:cNvGrpSpPr>
            <a:grpSpLocks/>
          </p:cNvGrpSpPr>
          <p:nvPr/>
        </p:nvGrpSpPr>
        <p:grpSpPr bwMode="auto">
          <a:xfrm>
            <a:off x="3092450" y="3903663"/>
            <a:ext cx="358775" cy="704850"/>
            <a:chOff x="4140" y="429"/>
            <a:chExt cx="1425" cy="2396"/>
          </a:xfrm>
        </p:grpSpPr>
        <p:sp>
          <p:nvSpPr>
            <p:cNvPr id="14406" name="Freeform 221"/>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07" name="Rectangle 222"/>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08" name="Freeform 223"/>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09" name="Freeform 224"/>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10" name="Rectangle 225"/>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14411" name="Group 226"/>
            <p:cNvGrpSpPr>
              <a:grpSpLocks/>
            </p:cNvGrpSpPr>
            <p:nvPr/>
          </p:nvGrpSpPr>
          <p:grpSpPr bwMode="auto">
            <a:xfrm>
              <a:off x="4749" y="668"/>
              <a:ext cx="581" cy="145"/>
              <a:chOff x="614" y="2568"/>
              <a:chExt cx="725" cy="139"/>
            </a:xfrm>
          </p:grpSpPr>
          <p:sp>
            <p:nvSpPr>
              <p:cNvPr id="14436" name="AutoShape 227"/>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37" name="AutoShape 228"/>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4412" name="Rectangle 229"/>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14413" name="Group 230"/>
            <p:cNvGrpSpPr>
              <a:grpSpLocks/>
            </p:cNvGrpSpPr>
            <p:nvPr/>
          </p:nvGrpSpPr>
          <p:grpSpPr bwMode="auto">
            <a:xfrm>
              <a:off x="4747" y="994"/>
              <a:ext cx="581" cy="134"/>
              <a:chOff x="614" y="2568"/>
              <a:chExt cx="725" cy="139"/>
            </a:xfrm>
          </p:grpSpPr>
          <p:sp>
            <p:nvSpPr>
              <p:cNvPr id="14434" name="AutoShape 231"/>
              <p:cNvSpPr>
                <a:spLocks noChangeArrowheads="1"/>
              </p:cNvSpPr>
              <p:nvPr/>
            </p:nvSpPr>
            <p:spPr bwMode="auto">
              <a:xfrm>
                <a:off x="612" y="2570"/>
                <a:ext cx="724" cy="16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35" name="AutoShape 232"/>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4414" name="Rectangle 233"/>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15" name="Rectangle 234"/>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14416" name="Group 235"/>
            <p:cNvGrpSpPr>
              <a:grpSpLocks/>
            </p:cNvGrpSpPr>
            <p:nvPr/>
          </p:nvGrpSpPr>
          <p:grpSpPr bwMode="auto">
            <a:xfrm>
              <a:off x="4735" y="1627"/>
              <a:ext cx="582" cy="151"/>
              <a:chOff x="614" y="2568"/>
              <a:chExt cx="725" cy="139"/>
            </a:xfrm>
          </p:grpSpPr>
          <p:sp>
            <p:nvSpPr>
              <p:cNvPr id="14432" name="AutoShape 236"/>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33" name="AutoShape 237"/>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4417" name="Freeform 238"/>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418" name="Group 239"/>
            <p:cNvGrpSpPr>
              <a:grpSpLocks/>
            </p:cNvGrpSpPr>
            <p:nvPr/>
          </p:nvGrpSpPr>
          <p:grpSpPr bwMode="auto">
            <a:xfrm>
              <a:off x="4739" y="1327"/>
              <a:ext cx="582" cy="139"/>
              <a:chOff x="614" y="2568"/>
              <a:chExt cx="725" cy="139"/>
            </a:xfrm>
          </p:grpSpPr>
          <p:sp>
            <p:nvSpPr>
              <p:cNvPr id="14430" name="AutoShape 240"/>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31" name="AutoShape 241"/>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4419" name="Rectangle 242"/>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20" name="Freeform 243"/>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21" name="Freeform 244"/>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22" name="Oval 245"/>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23" name="Freeform 246"/>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24" name="AutoShape 247"/>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25" name="AutoShape 248"/>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26" name="Oval 249"/>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27" name="Oval 250"/>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14428" name="Oval 251"/>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4429" name="Rectangle 252"/>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17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83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18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1837">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17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708">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41841"/>
                                        </p:tgtEl>
                                        <p:attrNameLst>
                                          <p:attrName>style.visibility</p:attrName>
                                        </p:attrNameLst>
                                      </p:cBhvr>
                                      <p:to>
                                        <p:strVal val="visible"/>
                                      </p:to>
                                    </p:set>
                                    <p:animEffect transition="in" filter="wipe(up)">
                                      <p:cBhvr>
                                        <p:cTn id="25" dur="500"/>
                                        <p:tgtEl>
                                          <p:spTgt spid="241841"/>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41844"/>
                                        </p:tgtEl>
                                        <p:attrNameLst>
                                          <p:attrName>style.visibility</p:attrName>
                                        </p:attrNameLst>
                                      </p:cBhvr>
                                      <p:to>
                                        <p:strVal val="visible"/>
                                      </p:to>
                                    </p:set>
                                    <p:animEffect transition="in" filter="wipe(left)">
                                      <p:cBhvr>
                                        <p:cTn id="29" dur="500"/>
                                        <p:tgtEl>
                                          <p:spTgt spid="241844"/>
                                        </p:tgtEl>
                                      </p:cBhvr>
                                    </p:animEffect>
                                  </p:childTnLst>
                                </p:cTn>
                              </p:par>
                              <p:par>
                                <p:cTn id="30" presetID="22" presetClass="entr" presetSubtype="8" fill="hold" nodeType="withEffect">
                                  <p:stCondLst>
                                    <p:cond delay="0"/>
                                  </p:stCondLst>
                                  <p:childTnLst>
                                    <p:set>
                                      <p:cBhvr>
                                        <p:cTn id="31" dur="1" fill="hold">
                                          <p:stCondLst>
                                            <p:cond delay="0"/>
                                          </p:stCondLst>
                                        </p:cTn>
                                        <p:tgtEl>
                                          <p:spTgt spid="241860"/>
                                        </p:tgtEl>
                                        <p:attrNameLst>
                                          <p:attrName>style.visibility</p:attrName>
                                        </p:attrNameLst>
                                      </p:cBhvr>
                                      <p:to>
                                        <p:strVal val="visible"/>
                                      </p:to>
                                    </p:set>
                                    <p:animEffect transition="in" filter="wipe(left)">
                                      <p:cBhvr>
                                        <p:cTn id="32" dur="500"/>
                                        <p:tgtEl>
                                          <p:spTgt spid="241860"/>
                                        </p:tgtEl>
                                      </p:cBhvr>
                                    </p:animEffect>
                                  </p:childTnLst>
                                </p:cTn>
                              </p:par>
                            </p:childTnLst>
                          </p:cTn>
                        </p:par>
                        <p:par>
                          <p:cTn id="33" fill="hold" nodeType="afterGroup">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241842"/>
                                        </p:tgtEl>
                                        <p:attrNameLst>
                                          <p:attrName>style.visibility</p:attrName>
                                        </p:attrNameLst>
                                      </p:cBhvr>
                                      <p:to>
                                        <p:strVal val="visible"/>
                                      </p:to>
                                    </p:set>
                                    <p:animEffect transition="in" filter="wipe(down)">
                                      <p:cBhvr>
                                        <p:cTn id="36" dur="500"/>
                                        <p:tgtEl>
                                          <p:spTgt spid="24184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41845"/>
                                        </p:tgtEl>
                                        <p:attrNameLst>
                                          <p:attrName>style.visibility</p:attrName>
                                        </p:attrNameLst>
                                      </p:cBhvr>
                                      <p:to>
                                        <p:strVal val="visible"/>
                                      </p:to>
                                    </p:set>
                                    <p:animEffect transition="in" filter="wipe(up)">
                                      <p:cBhvr>
                                        <p:cTn id="41" dur="500"/>
                                        <p:tgtEl>
                                          <p:spTgt spid="241845"/>
                                        </p:tgtEl>
                                      </p:cBhvr>
                                    </p:animEffect>
                                  </p:childTnLst>
                                </p:cTn>
                              </p:par>
                            </p:childTnLst>
                          </p:cTn>
                        </p:par>
                        <p:par>
                          <p:cTn id="42" fill="hold" nodeType="afterGroup">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241846"/>
                                        </p:tgtEl>
                                        <p:attrNameLst>
                                          <p:attrName>style.visibility</p:attrName>
                                        </p:attrNameLst>
                                      </p:cBhvr>
                                      <p:to>
                                        <p:strVal val="visible"/>
                                      </p:to>
                                    </p:set>
                                    <p:animEffect transition="in" filter="wipe(right)">
                                      <p:cBhvr>
                                        <p:cTn id="45" dur="500"/>
                                        <p:tgtEl>
                                          <p:spTgt spid="241846"/>
                                        </p:tgtEl>
                                      </p:cBhvr>
                                    </p:animEffect>
                                  </p:childTnLst>
                                </p:cTn>
                              </p:par>
                              <p:par>
                                <p:cTn id="46" presetID="22" presetClass="entr" presetSubtype="2" fill="hold" nodeType="withEffect">
                                  <p:stCondLst>
                                    <p:cond delay="0"/>
                                  </p:stCondLst>
                                  <p:childTnLst>
                                    <p:set>
                                      <p:cBhvr>
                                        <p:cTn id="47" dur="1" fill="hold">
                                          <p:stCondLst>
                                            <p:cond delay="0"/>
                                          </p:stCondLst>
                                        </p:cTn>
                                        <p:tgtEl>
                                          <p:spTgt spid="241865"/>
                                        </p:tgtEl>
                                        <p:attrNameLst>
                                          <p:attrName>style.visibility</p:attrName>
                                        </p:attrNameLst>
                                      </p:cBhvr>
                                      <p:to>
                                        <p:strVal val="visible"/>
                                      </p:to>
                                    </p:set>
                                    <p:animEffect transition="in" filter="wipe(right)">
                                      <p:cBhvr>
                                        <p:cTn id="48" dur="500"/>
                                        <p:tgtEl>
                                          <p:spTgt spid="241865"/>
                                        </p:tgtEl>
                                      </p:cBhvr>
                                    </p:animEffect>
                                  </p:childTnLst>
                                </p:cTn>
                              </p:par>
                            </p:childTnLst>
                          </p:cTn>
                        </p:par>
                        <p:par>
                          <p:cTn id="49" fill="hold" nodeType="afterGroup">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241847"/>
                                        </p:tgtEl>
                                        <p:attrNameLst>
                                          <p:attrName>style.visibility</p:attrName>
                                        </p:attrNameLst>
                                      </p:cBhvr>
                                      <p:to>
                                        <p:strVal val="visible"/>
                                      </p:to>
                                    </p:set>
                                    <p:animEffect transition="in" filter="wipe(down)">
                                      <p:cBhvr>
                                        <p:cTn id="52" dur="500"/>
                                        <p:tgtEl>
                                          <p:spTgt spid="24184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41851"/>
                                        </p:tgtEl>
                                        <p:attrNameLst>
                                          <p:attrName>style.visibility</p:attrName>
                                        </p:attrNameLst>
                                      </p:cBhvr>
                                      <p:to>
                                        <p:strVal val="visible"/>
                                      </p:to>
                                    </p:set>
                                    <p:animEffect transition="in" filter="wipe(up)">
                                      <p:cBhvr>
                                        <p:cTn id="57" dur="500"/>
                                        <p:tgtEl>
                                          <p:spTgt spid="241851"/>
                                        </p:tgtEl>
                                      </p:cBhvr>
                                    </p:animEffec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241853"/>
                                        </p:tgtEl>
                                        <p:attrNameLst>
                                          <p:attrName>style.visibility</p:attrName>
                                        </p:attrNameLst>
                                      </p:cBhvr>
                                      <p:to>
                                        <p:strVal val="visible"/>
                                      </p:to>
                                    </p:set>
                                    <p:animEffect transition="in" filter="wipe(left)">
                                      <p:cBhvr>
                                        <p:cTn id="61" dur="500"/>
                                        <p:tgtEl>
                                          <p:spTgt spid="241853"/>
                                        </p:tgtEl>
                                      </p:cBhvr>
                                    </p:animEffect>
                                  </p:childTnLst>
                                </p:cTn>
                              </p:par>
                              <p:par>
                                <p:cTn id="62" presetID="22" presetClass="entr" presetSubtype="8" fill="hold" nodeType="withEffect">
                                  <p:stCondLst>
                                    <p:cond delay="0"/>
                                  </p:stCondLst>
                                  <p:childTnLst>
                                    <p:set>
                                      <p:cBhvr>
                                        <p:cTn id="63" dur="1" fill="hold">
                                          <p:stCondLst>
                                            <p:cond delay="0"/>
                                          </p:stCondLst>
                                        </p:cTn>
                                        <p:tgtEl>
                                          <p:spTgt spid="241866"/>
                                        </p:tgtEl>
                                        <p:attrNameLst>
                                          <p:attrName>style.visibility</p:attrName>
                                        </p:attrNameLst>
                                      </p:cBhvr>
                                      <p:to>
                                        <p:strVal val="visible"/>
                                      </p:to>
                                    </p:set>
                                    <p:animEffect transition="in" filter="wipe(left)">
                                      <p:cBhvr>
                                        <p:cTn id="64" dur="500"/>
                                        <p:tgtEl>
                                          <p:spTgt spid="241866"/>
                                        </p:tgtEl>
                                      </p:cBhvr>
                                    </p:animEffect>
                                  </p:childTnLst>
                                </p:cTn>
                              </p:par>
                            </p:childTnLst>
                          </p:cTn>
                        </p:par>
                        <p:par>
                          <p:cTn id="65" fill="hold" nodeType="afterGroup">
                            <p:stCondLst>
                              <p:cond delay="1000"/>
                            </p:stCondLst>
                            <p:childTnLst>
                              <p:par>
                                <p:cTn id="66" presetID="22" presetClass="entr" presetSubtype="4" fill="hold" grpId="0" nodeType="afterEffect">
                                  <p:stCondLst>
                                    <p:cond delay="0"/>
                                  </p:stCondLst>
                                  <p:childTnLst>
                                    <p:set>
                                      <p:cBhvr>
                                        <p:cTn id="67" dur="1" fill="hold">
                                          <p:stCondLst>
                                            <p:cond delay="0"/>
                                          </p:stCondLst>
                                        </p:cTn>
                                        <p:tgtEl>
                                          <p:spTgt spid="241849"/>
                                        </p:tgtEl>
                                        <p:attrNameLst>
                                          <p:attrName>style.visibility</p:attrName>
                                        </p:attrNameLst>
                                      </p:cBhvr>
                                      <p:to>
                                        <p:strVal val="visible"/>
                                      </p:to>
                                    </p:set>
                                    <p:animEffect transition="in" filter="wipe(down)">
                                      <p:cBhvr>
                                        <p:cTn id="68" dur="500"/>
                                        <p:tgtEl>
                                          <p:spTgt spid="241849"/>
                                        </p:tgtEl>
                                      </p:cBhvr>
                                    </p:animEffect>
                                  </p:childTnLst>
                                </p:cTn>
                              </p:par>
                            </p:childTnLst>
                          </p:cTn>
                        </p:par>
                        <p:par>
                          <p:cTn id="69" fill="hold" nodeType="afterGroup">
                            <p:stCondLst>
                              <p:cond delay="1500"/>
                            </p:stCondLst>
                            <p:childTnLst>
                              <p:par>
                                <p:cTn id="70" presetID="22" presetClass="entr" presetSubtype="1" fill="hold" grpId="0" nodeType="afterEffect">
                                  <p:stCondLst>
                                    <p:cond delay="0"/>
                                  </p:stCondLst>
                                  <p:childTnLst>
                                    <p:set>
                                      <p:cBhvr>
                                        <p:cTn id="71" dur="1" fill="hold">
                                          <p:stCondLst>
                                            <p:cond delay="0"/>
                                          </p:stCondLst>
                                        </p:cTn>
                                        <p:tgtEl>
                                          <p:spTgt spid="241848"/>
                                        </p:tgtEl>
                                        <p:attrNameLst>
                                          <p:attrName>style.visibility</p:attrName>
                                        </p:attrNameLst>
                                      </p:cBhvr>
                                      <p:to>
                                        <p:strVal val="visible"/>
                                      </p:to>
                                    </p:set>
                                    <p:animEffect transition="in" filter="wipe(up)">
                                      <p:cBhvr>
                                        <p:cTn id="72" dur="500"/>
                                        <p:tgtEl>
                                          <p:spTgt spid="241848"/>
                                        </p:tgtEl>
                                      </p:cBhvr>
                                    </p:animEffect>
                                  </p:childTnLst>
                                </p:cTn>
                              </p:par>
                            </p:childTnLst>
                          </p:cTn>
                        </p:par>
                        <p:par>
                          <p:cTn id="73" fill="hold" nodeType="afterGroup">
                            <p:stCondLst>
                              <p:cond delay="2000"/>
                            </p:stCondLst>
                            <p:childTnLst>
                              <p:par>
                                <p:cTn id="74" presetID="22" presetClass="entr" presetSubtype="2" fill="hold" grpId="0" nodeType="afterEffect">
                                  <p:stCondLst>
                                    <p:cond delay="0"/>
                                  </p:stCondLst>
                                  <p:childTnLst>
                                    <p:set>
                                      <p:cBhvr>
                                        <p:cTn id="75" dur="1" fill="hold">
                                          <p:stCondLst>
                                            <p:cond delay="0"/>
                                          </p:stCondLst>
                                        </p:cTn>
                                        <p:tgtEl>
                                          <p:spTgt spid="241852"/>
                                        </p:tgtEl>
                                        <p:attrNameLst>
                                          <p:attrName>style.visibility</p:attrName>
                                        </p:attrNameLst>
                                      </p:cBhvr>
                                      <p:to>
                                        <p:strVal val="visible"/>
                                      </p:to>
                                    </p:set>
                                    <p:animEffect transition="in" filter="wipe(right)">
                                      <p:cBhvr>
                                        <p:cTn id="76" dur="500"/>
                                        <p:tgtEl>
                                          <p:spTgt spid="241852"/>
                                        </p:tgtEl>
                                      </p:cBhvr>
                                    </p:animEffect>
                                  </p:childTnLst>
                                </p:cTn>
                              </p:par>
                              <p:par>
                                <p:cTn id="77" presetID="22" presetClass="entr" presetSubtype="2" fill="hold" nodeType="withEffect">
                                  <p:stCondLst>
                                    <p:cond delay="0"/>
                                  </p:stCondLst>
                                  <p:childTnLst>
                                    <p:set>
                                      <p:cBhvr>
                                        <p:cTn id="78" dur="1" fill="hold">
                                          <p:stCondLst>
                                            <p:cond delay="0"/>
                                          </p:stCondLst>
                                        </p:cTn>
                                        <p:tgtEl>
                                          <p:spTgt spid="241870"/>
                                        </p:tgtEl>
                                        <p:attrNameLst>
                                          <p:attrName>style.visibility</p:attrName>
                                        </p:attrNameLst>
                                      </p:cBhvr>
                                      <p:to>
                                        <p:strVal val="visible"/>
                                      </p:to>
                                    </p:set>
                                    <p:animEffect transition="in" filter="wipe(right)">
                                      <p:cBhvr>
                                        <p:cTn id="79" dur="500"/>
                                        <p:tgtEl>
                                          <p:spTgt spid="241870"/>
                                        </p:tgtEl>
                                      </p:cBhvr>
                                    </p:animEffect>
                                  </p:childTnLst>
                                </p:cTn>
                              </p:par>
                            </p:childTnLst>
                          </p:cTn>
                        </p:par>
                        <p:par>
                          <p:cTn id="80" fill="hold" nodeType="afterGroup">
                            <p:stCondLst>
                              <p:cond delay="2500"/>
                            </p:stCondLst>
                            <p:childTnLst>
                              <p:par>
                                <p:cTn id="81" presetID="22" presetClass="entr" presetSubtype="4" fill="hold" grpId="0" nodeType="afterEffect">
                                  <p:stCondLst>
                                    <p:cond delay="0"/>
                                  </p:stCondLst>
                                  <p:childTnLst>
                                    <p:set>
                                      <p:cBhvr>
                                        <p:cTn id="82" dur="1" fill="hold">
                                          <p:stCondLst>
                                            <p:cond delay="0"/>
                                          </p:stCondLst>
                                        </p:cTn>
                                        <p:tgtEl>
                                          <p:spTgt spid="241850"/>
                                        </p:tgtEl>
                                        <p:attrNameLst>
                                          <p:attrName>style.visibility</p:attrName>
                                        </p:attrNameLst>
                                      </p:cBhvr>
                                      <p:to>
                                        <p:strVal val="visible"/>
                                      </p:to>
                                    </p:set>
                                    <p:animEffect transition="in" filter="wipe(down)">
                                      <p:cBhvr>
                                        <p:cTn id="83" dur="500"/>
                                        <p:tgtEl>
                                          <p:spTgt spid="241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08" grpId="0" build="p"/>
      <p:bldP spid="241838" grpId="0"/>
      <p:bldP spid="241841" grpId="0" animBg="1"/>
      <p:bldP spid="241842" grpId="0" animBg="1"/>
      <p:bldP spid="241844" grpId="0" animBg="1"/>
      <p:bldP spid="241845" grpId="0" animBg="1"/>
      <p:bldP spid="241846" grpId="0" animBg="1"/>
      <p:bldP spid="241847" grpId="0" animBg="1"/>
      <p:bldP spid="241848" grpId="0" animBg="1"/>
      <p:bldP spid="241849" grpId="0" animBg="1"/>
      <p:bldP spid="241850" grpId="0" animBg="1"/>
      <p:bldP spid="241851" grpId="0" animBg="1"/>
      <p:bldP spid="241852" grpId="0" animBg="1"/>
      <p:bldP spid="2418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1536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5233A988-87DD-4601-A999-2BE96011F3DD}" type="slidenum">
              <a:rPr lang="en-US" altLang="en-US" sz="1200">
                <a:latin typeface="Tahoma" panose="020B0604030504040204" pitchFamily="34" charset="0"/>
              </a:rPr>
              <a:pPr>
                <a:lnSpc>
                  <a:spcPct val="100000"/>
                </a:lnSpc>
                <a:spcBef>
                  <a:spcPct val="0"/>
                </a:spcBef>
                <a:buClrTx/>
                <a:buSzTx/>
                <a:buFontTx/>
                <a:buNone/>
              </a:pPr>
              <a:t>12</a:t>
            </a:fld>
            <a:endParaRPr lang="en-US" altLang="en-US" sz="1200">
              <a:latin typeface="Tahoma" panose="020B0604030504040204" pitchFamily="34" charset="0"/>
            </a:endParaRPr>
          </a:p>
        </p:txBody>
      </p:sp>
      <p:sp>
        <p:nvSpPr>
          <p:cNvPr id="12292" name="Rectangle 2"/>
          <p:cNvSpPr>
            <a:spLocks noGrp="1" noChangeArrowheads="1"/>
          </p:cNvSpPr>
          <p:nvPr>
            <p:ph type="title"/>
          </p:nvPr>
        </p:nvSpPr>
        <p:spPr/>
        <p:txBody>
          <a:bodyPr/>
          <a:lstStyle/>
          <a:p>
            <a:pPr>
              <a:defRPr/>
            </a:pPr>
            <a:r>
              <a:rPr lang="en-US">
                <a:ea typeface="ＭＳ Ｐゴシック" charset="0"/>
                <a:cs typeface="+mj-cs"/>
              </a:rPr>
              <a:t>Connection-oriented demux</a:t>
            </a:r>
          </a:p>
        </p:txBody>
      </p:sp>
      <p:sp>
        <p:nvSpPr>
          <p:cNvPr id="12293" name="Rectangle 3"/>
          <p:cNvSpPr>
            <a:spLocks noGrp="1" noChangeArrowheads="1"/>
          </p:cNvSpPr>
          <p:nvPr>
            <p:ph type="body" sz="half" idx="1"/>
          </p:nvPr>
        </p:nvSpPr>
        <p:spPr>
          <a:xfrm>
            <a:off x="381000" y="1600200"/>
            <a:ext cx="3962400" cy="4648200"/>
          </a:xfrm>
        </p:spPr>
        <p:txBody>
          <a:bodyPr/>
          <a:lstStyle/>
          <a:p>
            <a:pPr>
              <a:buFont typeface="Wingdings" charset="2"/>
              <a:buChar char="§"/>
              <a:defRPr/>
            </a:pPr>
            <a:r>
              <a:rPr lang="en-US">
                <a:ea typeface="ＭＳ Ｐゴシック" charset="0"/>
                <a:cs typeface="+mn-cs"/>
              </a:rPr>
              <a:t>TCP socket identified by 4-tuple: </a:t>
            </a:r>
          </a:p>
          <a:p>
            <a:pPr lvl="1">
              <a:buFont typeface="Arial"/>
              <a:buChar char="•"/>
              <a:defRPr/>
            </a:pPr>
            <a:r>
              <a:rPr lang="en-US">
                <a:solidFill>
                  <a:srgbClr val="CC0000"/>
                </a:solidFill>
                <a:ea typeface="ＭＳ Ｐゴシック" charset="0"/>
              </a:rPr>
              <a:t>source IP address</a:t>
            </a:r>
          </a:p>
          <a:p>
            <a:pPr lvl="1">
              <a:buFont typeface="Arial"/>
              <a:buChar char="•"/>
              <a:defRPr/>
            </a:pPr>
            <a:r>
              <a:rPr lang="en-US">
                <a:solidFill>
                  <a:srgbClr val="CC0000"/>
                </a:solidFill>
                <a:ea typeface="ＭＳ Ｐゴシック" charset="0"/>
              </a:rPr>
              <a:t>source port number</a:t>
            </a:r>
          </a:p>
          <a:p>
            <a:pPr lvl="1">
              <a:buFont typeface="Arial"/>
              <a:buChar char="•"/>
              <a:defRPr/>
            </a:pPr>
            <a:r>
              <a:rPr lang="en-US">
                <a:solidFill>
                  <a:srgbClr val="CC0000"/>
                </a:solidFill>
                <a:ea typeface="ＭＳ Ｐゴシック" charset="0"/>
              </a:rPr>
              <a:t>dest IP address</a:t>
            </a:r>
          </a:p>
          <a:p>
            <a:pPr lvl="1">
              <a:buFont typeface="Arial"/>
              <a:buChar char="•"/>
              <a:defRPr/>
            </a:pPr>
            <a:r>
              <a:rPr lang="en-US">
                <a:solidFill>
                  <a:srgbClr val="CC0000"/>
                </a:solidFill>
                <a:ea typeface="ＭＳ Ｐゴシック" charset="0"/>
              </a:rPr>
              <a:t>dest port number</a:t>
            </a:r>
          </a:p>
          <a:p>
            <a:pPr>
              <a:buFont typeface="Wingdings" charset="2"/>
              <a:buChar char="§"/>
              <a:defRPr/>
            </a:pPr>
            <a:r>
              <a:rPr lang="en-US">
                <a:ea typeface="ＭＳ Ｐゴシック" charset="0"/>
                <a:cs typeface="+mn-cs"/>
              </a:rPr>
              <a:t>demux: receiver uses all four values to direct segment to appropriate socket</a:t>
            </a:r>
          </a:p>
        </p:txBody>
      </p:sp>
      <p:sp>
        <p:nvSpPr>
          <p:cNvPr id="12294" name="Rectangle 4"/>
          <p:cNvSpPr>
            <a:spLocks noGrp="1" noChangeArrowheads="1"/>
          </p:cNvSpPr>
          <p:nvPr>
            <p:ph type="body" sz="half" idx="2"/>
          </p:nvPr>
        </p:nvSpPr>
        <p:spPr>
          <a:xfrm>
            <a:off x="4508500" y="1587500"/>
            <a:ext cx="4114800" cy="4648200"/>
          </a:xfrm>
        </p:spPr>
        <p:txBody>
          <a:bodyPr/>
          <a:lstStyle/>
          <a:p>
            <a:pPr>
              <a:buFont typeface="Wingdings" charset="2"/>
              <a:buChar char="§"/>
              <a:defRPr/>
            </a:pPr>
            <a:r>
              <a:rPr lang="en-US">
                <a:ea typeface="ＭＳ Ｐゴシック" charset="0"/>
                <a:cs typeface="+mn-cs"/>
              </a:rPr>
              <a:t>server host may support many simultaneous TCP sockets:</a:t>
            </a:r>
          </a:p>
          <a:p>
            <a:pPr lvl="1">
              <a:buFont typeface="Arial"/>
              <a:buChar char="•"/>
              <a:defRPr/>
            </a:pPr>
            <a:r>
              <a:rPr lang="en-US">
                <a:ea typeface="ＭＳ Ｐゴシック" charset="0"/>
              </a:rPr>
              <a:t>each socket identified by its own 4-tuple</a:t>
            </a:r>
          </a:p>
          <a:p>
            <a:pPr>
              <a:buFont typeface="Wingdings" charset="2"/>
              <a:buChar char="§"/>
              <a:defRPr/>
            </a:pPr>
            <a:r>
              <a:rPr lang="en-US">
                <a:ea typeface="ＭＳ Ｐゴシック" charset="0"/>
                <a:cs typeface="+mn-cs"/>
              </a:rPr>
              <a:t>web servers have different sockets for each connecting client</a:t>
            </a:r>
          </a:p>
          <a:p>
            <a:pPr lvl="1">
              <a:buFont typeface="Arial"/>
              <a:buChar char="•"/>
              <a:defRPr/>
            </a:pPr>
            <a:r>
              <a:rPr lang="en-US">
                <a:ea typeface="ＭＳ Ｐゴシック" charset="0"/>
              </a:rPr>
              <a:t>non-persistent HTTP will have different socket for each request</a:t>
            </a:r>
          </a:p>
        </p:txBody>
      </p:sp>
      <p:pic>
        <p:nvPicPr>
          <p:cNvPr id="15367" name="Picture 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1057275"/>
            <a:ext cx="6856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16387"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A9A12CD5-905D-4911-AB2F-A1479E944B75}" type="slidenum">
              <a:rPr lang="en-US" altLang="en-US" sz="1200">
                <a:latin typeface="Tahoma" panose="020B0604030504040204" pitchFamily="34" charset="0"/>
              </a:rPr>
              <a:pPr>
                <a:lnSpc>
                  <a:spcPct val="100000"/>
                </a:lnSpc>
                <a:spcBef>
                  <a:spcPct val="0"/>
                </a:spcBef>
                <a:buClrTx/>
                <a:buSzTx/>
                <a:buFontTx/>
                <a:buNone/>
              </a:pPr>
              <a:t>13</a:t>
            </a:fld>
            <a:endParaRPr lang="en-US" altLang="en-US" sz="1200">
              <a:latin typeface="Tahoma" panose="020B0604030504040204" pitchFamily="34" charset="0"/>
            </a:endParaRPr>
          </a:p>
        </p:txBody>
      </p:sp>
      <p:pic>
        <p:nvPicPr>
          <p:cNvPr id="16388" name="Picture 159" descr="underline_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881063"/>
            <a:ext cx="8228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3"/>
          <p:cNvSpPr>
            <a:spLocks noGrp="1" noChangeArrowheads="1"/>
          </p:cNvSpPr>
          <p:nvPr>
            <p:ph type="title"/>
          </p:nvPr>
        </p:nvSpPr>
        <p:spPr>
          <a:xfrm>
            <a:off x="244475" y="200025"/>
            <a:ext cx="8085138" cy="935038"/>
          </a:xfrm>
        </p:spPr>
        <p:txBody>
          <a:bodyPr/>
          <a:lstStyle/>
          <a:p>
            <a:pPr>
              <a:defRPr/>
            </a:pPr>
            <a:r>
              <a:rPr lang="en-US" sz="4000">
                <a:ea typeface="ＭＳ Ｐゴシック" charset="0"/>
                <a:cs typeface="+mj-cs"/>
              </a:rPr>
              <a:t>Connection-oriented demux: example</a:t>
            </a:r>
          </a:p>
        </p:txBody>
      </p:sp>
      <p:sp>
        <p:nvSpPr>
          <p:cNvPr id="16390" name="Freeform 5"/>
          <p:cNvSpPr>
            <a:spLocks/>
          </p:cNvSpPr>
          <p:nvPr/>
        </p:nvSpPr>
        <p:spPr bwMode="auto">
          <a:xfrm>
            <a:off x="2819400" y="1765300"/>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Freeform 6"/>
          <p:cNvSpPr>
            <a:spLocks/>
          </p:cNvSpPr>
          <p:nvPr/>
        </p:nvSpPr>
        <p:spPr bwMode="auto">
          <a:xfrm>
            <a:off x="417513" y="1944688"/>
            <a:ext cx="460375" cy="2193925"/>
          </a:xfrm>
          <a:custGeom>
            <a:avLst/>
            <a:gdLst>
              <a:gd name="T0" fmla="*/ 2147483646 w 290"/>
              <a:gd name="T1" fmla="*/ 2147483646 h 1382"/>
              <a:gd name="T2" fmla="*/ 0 w 290"/>
              <a:gd name="T3" fmla="*/ 2147483646 h 1382"/>
              <a:gd name="T4" fmla="*/ 2147483646 w 290"/>
              <a:gd name="T5" fmla="*/ 0 h 1382"/>
              <a:gd name="T6" fmla="*/ 2147483646 w 290"/>
              <a:gd name="T7" fmla="*/ 2147483646 h 1382"/>
              <a:gd name="T8" fmla="*/ 2147483646 w 290"/>
              <a:gd name="T9" fmla="*/ 2147483646 h 1382"/>
              <a:gd name="T10" fmla="*/ 2147483646 w 290"/>
              <a:gd name="T11" fmla="*/ 2147483646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Rectangle 23"/>
          <p:cNvSpPr>
            <a:spLocks noChangeArrowheads="1"/>
          </p:cNvSpPr>
          <p:nvPr/>
        </p:nvSpPr>
        <p:spPr bwMode="auto">
          <a:xfrm>
            <a:off x="933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6393" name="Rectangle 24"/>
          <p:cNvSpPr>
            <a:spLocks noChangeArrowheads="1"/>
          </p:cNvSpPr>
          <p:nvPr/>
        </p:nvSpPr>
        <p:spPr bwMode="auto">
          <a:xfrm>
            <a:off x="895350" y="1965325"/>
            <a:ext cx="1273175" cy="1979613"/>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6394" name="Line 25"/>
          <p:cNvSpPr>
            <a:spLocks noChangeShapeType="1"/>
          </p:cNvSpPr>
          <p:nvPr/>
        </p:nvSpPr>
        <p:spPr bwMode="auto">
          <a:xfrm>
            <a:off x="904875" y="27257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5" name="Text Box 26"/>
          <p:cNvSpPr txBox="1">
            <a:spLocks noChangeArrowheads="1"/>
          </p:cNvSpPr>
          <p:nvPr/>
        </p:nvSpPr>
        <p:spPr bwMode="auto">
          <a:xfrm>
            <a:off x="862013" y="27082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transport</a:t>
            </a:r>
          </a:p>
        </p:txBody>
      </p:sp>
      <p:sp>
        <p:nvSpPr>
          <p:cNvPr id="16396" name="Line 27"/>
          <p:cNvSpPr>
            <a:spLocks noChangeShapeType="1"/>
          </p:cNvSpPr>
          <p:nvPr/>
        </p:nvSpPr>
        <p:spPr bwMode="auto">
          <a:xfrm>
            <a:off x="912813" y="30464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7" name="Line 28"/>
          <p:cNvSpPr>
            <a:spLocks noChangeShapeType="1"/>
          </p:cNvSpPr>
          <p:nvPr/>
        </p:nvSpPr>
        <p:spPr bwMode="auto">
          <a:xfrm>
            <a:off x="898525" y="33559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8" name="Line 29"/>
          <p:cNvSpPr>
            <a:spLocks noChangeShapeType="1"/>
          </p:cNvSpPr>
          <p:nvPr/>
        </p:nvSpPr>
        <p:spPr bwMode="auto">
          <a:xfrm>
            <a:off x="898525" y="36417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9" name="Text Box 26"/>
          <p:cNvSpPr txBox="1">
            <a:spLocks noChangeArrowheads="1"/>
          </p:cNvSpPr>
          <p:nvPr/>
        </p:nvSpPr>
        <p:spPr bwMode="auto">
          <a:xfrm>
            <a:off x="896938" y="19558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16400" name="Text Box 26"/>
          <p:cNvSpPr txBox="1">
            <a:spLocks noChangeArrowheads="1"/>
          </p:cNvSpPr>
          <p:nvPr/>
        </p:nvSpPr>
        <p:spPr bwMode="auto">
          <a:xfrm>
            <a:off x="852488" y="36131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physical</a:t>
            </a:r>
          </a:p>
        </p:txBody>
      </p:sp>
      <p:sp>
        <p:nvSpPr>
          <p:cNvPr id="16401" name="Text Box 26"/>
          <p:cNvSpPr txBox="1">
            <a:spLocks noChangeArrowheads="1"/>
          </p:cNvSpPr>
          <p:nvPr/>
        </p:nvSpPr>
        <p:spPr bwMode="auto">
          <a:xfrm>
            <a:off x="871538" y="33274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link</a:t>
            </a:r>
          </a:p>
        </p:txBody>
      </p:sp>
      <p:sp>
        <p:nvSpPr>
          <p:cNvPr id="16402" name="Text Box 26"/>
          <p:cNvSpPr txBox="1">
            <a:spLocks noChangeArrowheads="1"/>
          </p:cNvSpPr>
          <p:nvPr/>
        </p:nvSpPr>
        <p:spPr bwMode="auto">
          <a:xfrm>
            <a:off x="862013" y="30321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network</a:t>
            </a:r>
          </a:p>
        </p:txBody>
      </p:sp>
      <p:sp>
        <p:nvSpPr>
          <p:cNvPr id="16403" name="Oval 19"/>
          <p:cNvSpPr>
            <a:spLocks noChangeArrowheads="1"/>
          </p:cNvSpPr>
          <p:nvPr/>
        </p:nvSpPr>
        <p:spPr bwMode="auto">
          <a:xfrm>
            <a:off x="1231900" y="2241550"/>
            <a:ext cx="598488"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Arial" panose="020B0604020202020204" pitchFamily="34" charset="0"/>
              </a:rPr>
              <a:t>P3</a:t>
            </a:r>
          </a:p>
        </p:txBody>
      </p:sp>
      <p:grpSp>
        <p:nvGrpSpPr>
          <p:cNvPr id="16404" name="Group 20"/>
          <p:cNvGrpSpPr>
            <a:grpSpLocks/>
          </p:cNvGrpSpPr>
          <p:nvPr/>
        </p:nvGrpSpPr>
        <p:grpSpPr bwMode="auto">
          <a:xfrm>
            <a:off x="1200150" y="2565400"/>
            <a:ext cx="620713" cy="228600"/>
            <a:chOff x="1287" y="2524"/>
            <a:chExt cx="260" cy="100"/>
          </a:xfrm>
        </p:grpSpPr>
        <p:sp>
          <p:nvSpPr>
            <p:cNvPr id="16523" name="Rectangle 2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24" name="Rectangle 2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25" name="Rectangle 23"/>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26" name="Rectangle 2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6405" name="Rectangle 23"/>
          <p:cNvSpPr>
            <a:spLocks noChangeArrowheads="1"/>
          </p:cNvSpPr>
          <p:nvPr/>
        </p:nvSpPr>
        <p:spPr bwMode="auto">
          <a:xfrm>
            <a:off x="3432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6406" name="Rectangle 24"/>
          <p:cNvSpPr>
            <a:spLocks noChangeArrowheads="1"/>
          </p:cNvSpPr>
          <p:nvPr/>
        </p:nvSpPr>
        <p:spPr bwMode="auto">
          <a:xfrm>
            <a:off x="3378200" y="1755775"/>
            <a:ext cx="2225675" cy="1979613"/>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6407" name="Text Box 26"/>
          <p:cNvSpPr txBox="1">
            <a:spLocks noChangeArrowheads="1"/>
          </p:cNvSpPr>
          <p:nvPr/>
        </p:nvSpPr>
        <p:spPr bwMode="auto">
          <a:xfrm>
            <a:off x="3803650" y="24844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transport</a:t>
            </a:r>
          </a:p>
        </p:txBody>
      </p:sp>
      <p:sp>
        <p:nvSpPr>
          <p:cNvPr id="16408" name="Text Box 26"/>
          <p:cNvSpPr txBox="1">
            <a:spLocks noChangeArrowheads="1"/>
          </p:cNvSpPr>
          <p:nvPr/>
        </p:nvSpPr>
        <p:spPr bwMode="auto">
          <a:xfrm>
            <a:off x="3857625" y="17081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16409" name="Text Box 26"/>
          <p:cNvSpPr txBox="1">
            <a:spLocks noChangeArrowheads="1"/>
          </p:cNvSpPr>
          <p:nvPr/>
        </p:nvSpPr>
        <p:spPr bwMode="auto">
          <a:xfrm>
            <a:off x="3797300" y="33893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physical</a:t>
            </a:r>
          </a:p>
        </p:txBody>
      </p:sp>
      <p:sp>
        <p:nvSpPr>
          <p:cNvPr id="16410" name="Text Box 26"/>
          <p:cNvSpPr txBox="1">
            <a:spLocks noChangeArrowheads="1"/>
          </p:cNvSpPr>
          <p:nvPr/>
        </p:nvSpPr>
        <p:spPr bwMode="auto">
          <a:xfrm>
            <a:off x="3797300" y="31035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link</a:t>
            </a:r>
          </a:p>
        </p:txBody>
      </p:sp>
      <p:sp>
        <p:nvSpPr>
          <p:cNvPr id="16411" name="Oval 36"/>
          <p:cNvSpPr>
            <a:spLocks noChangeArrowheads="1"/>
          </p:cNvSpPr>
          <p:nvPr/>
        </p:nvSpPr>
        <p:spPr bwMode="auto">
          <a:xfrm>
            <a:off x="3497263" y="2014538"/>
            <a:ext cx="598487"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Arial" panose="020B0604020202020204" pitchFamily="34" charset="0"/>
              </a:rPr>
              <a:t>P4</a:t>
            </a:r>
          </a:p>
        </p:txBody>
      </p:sp>
      <p:sp>
        <p:nvSpPr>
          <p:cNvPr id="16412" name="Rectangle 23"/>
          <p:cNvSpPr>
            <a:spLocks noChangeArrowheads="1"/>
          </p:cNvSpPr>
          <p:nvPr/>
        </p:nvSpPr>
        <p:spPr bwMode="auto">
          <a:xfrm>
            <a:off x="6567488"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6413" name="Rectangle 24"/>
          <p:cNvSpPr>
            <a:spLocks noChangeArrowheads="1"/>
          </p:cNvSpPr>
          <p:nvPr/>
        </p:nvSpPr>
        <p:spPr bwMode="auto">
          <a:xfrm>
            <a:off x="6370638" y="1944688"/>
            <a:ext cx="1631950" cy="1979612"/>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6414" name="Text Box 26"/>
          <p:cNvSpPr txBox="1">
            <a:spLocks noChangeArrowheads="1"/>
          </p:cNvSpPr>
          <p:nvPr/>
        </p:nvSpPr>
        <p:spPr bwMode="auto">
          <a:xfrm>
            <a:off x="6496050" y="27003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transport</a:t>
            </a:r>
          </a:p>
        </p:txBody>
      </p:sp>
      <p:sp>
        <p:nvSpPr>
          <p:cNvPr id="16415" name="Text Box 26"/>
          <p:cNvSpPr txBox="1">
            <a:spLocks noChangeArrowheads="1"/>
          </p:cNvSpPr>
          <p:nvPr/>
        </p:nvSpPr>
        <p:spPr bwMode="auto">
          <a:xfrm>
            <a:off x="6530975" y="19478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16416" name="Text Box 26"/>
          <p:cNvSpPr txBox="1">
            <a:spLocks noChangeArrowheads="1"/>
          </p:cNvSpPr>
          <p:nvPr/>
        </p:nvSpPr>
        <p:spPr bwMode="auto">
          <a:xfrm>
            <a:off x="6538913" y="36052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physical</a:t>
            </a:r>
          </a:p>
        </p:txBody>
      </p:sp>
      <p:sp>
        <p:nvSpPr>
          <p:cNvPr id="16417" name="Text Box 26"/>
          <p:cNvSpPr txBox="1">
            <a:spLocks noChangeArrowheads="1"/>
          </p:cNvSpPr>
          <p:nvPr/>
        </p:nvSpPr>
        <p:spPr bwMode="auto">
          <a:xfrm>
            <a:off x="6505575" y="33194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link</a:t>
            </a:r>
          </a:p>
        </p:txBody>
      </p:sp>
      <p:sp>
        <p:nvSpPr>
          <p:cNvPr id="16418" name="Text Box 26"/>
          <p:cNvSpPr txBox="1">
            <a:spLocks noChangeArrowheads="1"/>
          </p:cNvSpPr>
          <p:nvPr/>
        </p:nvSpPr>
        <p:spPr bwMode="auto">
          <a:xfrm>
            <a:off x="6496050" y="30241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network</a:t>
            </a:r>
          </a:p>
        </p:txBody>
      </p:sp>
      <p:sp>
        <p:nvSpPr>
          <p:cNvPr id="16419" name="Oval 53"/>
          <p:cNvSpPr>
            <a:spLocks noChangeArrowheads="1"/>
          </p:cNvSpPr>
          <p:nvPr/>
        </p:nvSpPr>
        <p:spPr bwMode="auto">
          <a:xfrm>
            <a:off x="6451600" y="2241550"/>
            <a:ext cx="598488"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Arial" panose="020B0604020202020204" pitchFamily="34" charset="0"/>
              </a:rPr>
              <a:t>P2</a:t>
            </a:r>
          </a:p>
        </p:txBody>
      </p:sp>
      <p:sp>
        <p:nvSpPr>
          <p:cNvPr id="16420" name="Freeform 54"/>
          <p:cNvSpPr>
            <a:spLocks/>
          </p:cNvSpPr>
          <p:nvPr/>
        </p:nvSpPr>
        <p:spPr bwMode="auto">
          <a:xfrm>
            <a:off x="8026400" y="1924050"/>
            <a:ext cx="504825" cy="2133600"/>
          </a:xfrm>
          <a:custGeom>
            <a:avLst/>
            <a:gdLst>
              <a:gd name="T0" fmla="*/ 2147483646 w 318"/>
              <a:gd name="T1" fmla="*/ 2147483646 h 1344"/>
              <a:gd name="T2" fmla="*/ 2147483646 w 318"/>
              <a:gd name="T3" fmla="*/ 0 h 1344"/>
              <a:gd name="T4" fmla="*/ 0 w 318"/>
              <a:gd name="T5" fmla="*/ 2147483646 h 1344"/>
              <a:gd name="T6" fmla="*/ 2147483646 w 318"/>
              <a:gd name="T7" fmla="*/ 2147483646 h 1344"/>
              <a:gd name="T8" fmla="*/ 2147483646 w 318"/>
              <a:gd name="T9" fmla="*/ 2147483646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421" name="Group 76"/>
          <p:cNvGrpSpPr>
            <a:grpSpLocks/>
          </p:cNvGrpSpPr>
          <p:nvPr/>
        </p:nvGrpSpPr>
        <p:grpSpPr bwMode="auto">
          <a:xfrm>
            <a:off x="1816100" y="5170488"/>
            <a:ext cx="2024063" cy="652462"/>
            <a:chOff x="1079" y="3697"/>
            <a:chExt cx="1275" cy="411"/>
          </a:xfrm>
        </p:grpSpPr>
        <p:sp>
          <p:nvSpPr>
            <p:cNvPr id="16520" name="Rectangle 77"/>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21" name="Line 78"/>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522" name="Text Box 79"/>
            <p:cNvSpPr txBox="1">
              <a:spLocks noChangeArrowheads="1"/>
            </p:cNvSpPr>
            <p:nvPr/>
          </p:nvSpPr>
          <p:spPr bwMode="auto">
            <a:xfrm>
              <a:off x="1079" y="3822"/>
              <a:ext cx="123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spcBef>
                  <a:spcPct val="0"/>
                </a:spcBef>
                <a:buClrTx/>
                <a:buSzTx/>
                <a:buFontTx/>
                <a:buNone/>
              </a:pPr>
              <a:r>
                <a:rPr lang="en-US" altLang="en-US" sz="1400">
                  <a:latin typeface="Tahoma" panose="020B0604030504040204" pitchFamily="34" charset="0"/>
                </a:rPr>
                <a:t>source IP,port: A,9157</a:t>
              </a:r>
            </a:p>
            <a:p>
              <a:pPr algn="r">
                <a:spcBef>
                  <a:spcPct val="0"/>
                </a:spcBef>
                <a:buClrTx/>
                <a:buSzTx/>
                <a:buFontTx/>
                <a:buNone/>
              </a:pPr>
              <a:r>
                <a:rPr lang="en-US" altLang="en-US" sz="1400">
                  <a:latin typeface="Tahoma" panose="020B0604030504040204" pitchFamily="34" charset="0"/>
                </a:rPr>
                <a:t>dest IP, port: B,80</a:t>
              </a:r>
            </a:p>
          </p:txBody>
        </p:sp>
      </p:grpSp>
      <p:grpSp>
        <p:nvGrpSpPr>
          <p:cNvPr id="16422" name="Group 80"/>
          <p:cNvGrpSpPr>
            <a:grpSpLocks/>
          </p:cNvGrpSpPr>
          <p:nvPr/>
        </p:nvGrpSpPr>
        <p:grpSpPr bwMode="auto">
          <a:xfrm>
            <a:off x="1666875" y="4479925"/>
            <a:ext cx="1887538" cy="652463"/>
            <a:chOff x="2741" y="3750"/>
            <a:chExt cx="1189" cy="411"/>
          </a:xfrm>
        </p:grpSpPr>
        <p:sp>
          <p:nvSpPr>
            <p:cNvPr id="16517" name="Rectangle 81"/>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18" name="Line 82"/>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6519" name="Text Box 83"/>
            <p:cNvSpPr txBox="1">
              <a:spLocks noChangeArrowheads="1"/>
            </p:cNvSpPr>
            <p:nvPr/>
          </p:nvSpPr>
          <p:spPr bwMode="auto">
            <a:xfrm>
              <a:off x="2813" y="3875"/>
              <a:ext cx="11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400">
                  <a:latin typeface="Tahoma" panose="020B0604030504040204" pitchFamily="34" charset="0"/>
                </a:rPr>
                <a:t>source IP,port: B,80</a:t>
              </a:r>
            </a:p>
            <a:p>
              <a:pPr>
                <a:spcBef>
                  <a:spcPct val="0"/>
                </a:spcBef>
                <a:buClrTx/>
                <a:buSzTx/>
                <a:buFontTx/>
                <a:buNone/>
              </a:pPr>
              <a:r>
                <a:rPr lang="en-US" altLang="en-US" sz="1400">
                  <a:latin typeface="Tahoma" panose="020B0604030504040204" pitchFamily="34" charset="0"/>
                </a:rPr>
                <a:t>dest IP,port: A,9157</a:t>
              </a:r>
            </a:p>
          </p:txBody>
        </p:sp>
      </p:grpSp>
      <p:sp>
        <p:nvSpPr>
          <p:cNvPr id="16423" name="Text Box 93"/>
          <p:cNvSpPr txBox="1">
            <a:spLocks noChangeArrowheads="1"/>
          </p:cNvSpPr>
          <p:nvPr/>
        </p:nvSpPr>
        <p:spPr bwMode="auto">
          <a:xfrm flipH="1">
            <a:off x="88900" y="4705350"/>
            <a:ext cx="11477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80000"/>
              </a:lnSpc>
              <a:spcBef>
                <a:spcPct val="0"/>
              </a:spcBef>
              <a:buClrTx/>
              <a:buSzTx/>
              <a:buFontTx/>
              <a:buNone/>
            </a:pPr>
            <a:r>
              <a:rPr lang="en-US" altLang="en-US" sz="1800"/>
              <a:t>host: IP address A</a:t>
            </a:r>
          </a:p>
        </p:txBody>
      </p:sp>
      <p:sp>
        <p:nvSpPr>
          <p:cNvPr id="16424" name="Text Box 94"/>
          <p:cNvSpPr txBox="1">
            <a:spLocks noChangeArrowheads="1"/>
          </p:cNvSpPr>
          <p:nvPr/>
        </p:nvSpPr>
        <p:spPr bwMode="auto">
          <a:xfrm flipH="1">
            <a:off x="7845425" y="4602163"/>
            <a:ext cx="11477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80000"/>
              </a:lnSpc>
              <a:spcBef>
                <a:spcPct val="0"/>
              </a:spcBef>
              <a:buClrTx/>
              <a:buSzTx/>
              <a:buFontTx/>
              <a:buNone/>
            </a:pPr>
            <a:r>
              <a:rPr lang="en-US" altLang="en-US" sz="1800"/>
              <a:t>host: IP address C</a:t>
            </a:r>
          </a:p>
        </p:txBody>
      </p:sp>
      <p:sp>
        <p:nvSpPr>
          <p:cNvPr id="16425" name="Line 96"/>
          <p:cNvSpPr>
            <a:spLocks noChangeShapeType="1"/>
          </p:cNvSpPr>
          <p:nvPr/>
        </p:nvSpPr>
        <p:spPr bwMode="auto">
          <a:xfrm>
            <a:off x="3354388" y="343217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426" name="Line 97"/>
          <p:cNvSpPr>
            <a:spLocks noChangeShapeType="1"/>
          </p:cNvSpPr>
          <p:nvPr/>
        </p:nvSpPr>
        <p:spPr bwMode="auto">
          <a:xfrm>
            <a:off x="3370263" y="3130550"/>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427" name="Text Box 26"/>
          <p:cNvSpPr txBox="1">
            <a:spLocks noChangeArrowheads="1"/>
          </p:cNvSpPr>
          <p:nvPr/>
        </p:nvSpPr>
        <p:spPr bwMode="auto">
          <a:xfrm>
            <a:off x="3757613" y="27955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network</a:t>
            </a:r>
          </a:p>
        </p:txBody>
      </p:sp>
      <p:sp>
        <p:nvSpPr>
          <p:cNvPr id="16428" name="Line 99"/>
          <p:cNvSpPr>
            <a:spLocks noChangeShapeType="1"/>
          </p:cNvSpPr>
          <p:nvPr/>
        </p:nvSpPr>
        <p:spPr bwMode="auto">
          <a:xfrm>
            <a:off x="3373438" y="2808288"/>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429" name="Line 100"/>
          <p:cNvSpPr>
            <a:spLocks noChangeShapeType="1"/>
          </p:cNvSpPr>
          <p:nvPr/>
        </p:nvSpPr>
        <p:spPr bwMode="auto">
          <a:xfrm>
            <a:off x="3376613" y="248602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6430" name="Group 101"/>
          <p:cNvGrpSpPr>
            <a:grpSpLocks/>
          </p:cNvGrpSpPr>
          <p:nvPr/>
        </p:nvGrpSpPr>
        <p:grpSpPr bwMode="auto">
          <a:xfrm>
            <a:off x="3552825" y="2347913"/>
            <a:ext cx="473075" cy="228600"/>
            <a:chOff x="1287" y="2524"/>
            <a:chExt cx="260" cy="100"/>
          </a:xfrm>
        </p:grpSpPr>
        <p:sp>
          <p:nvSpPr>
            <p:cNvPr id="16513" name="Rectangle 102"/>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14" name="Rectangle 103"/>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15" name="Rectangle 104"/>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16" name="Rectangle 105"/>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6431" name="Oval 106"/>
          <p:cNvSpPr>
            <a:spLocks noChangeArrowheads="1"/>
          </p:cNvSpPr>
          <p:nvPr/>
        </p:nvSpPr>
        <p:spPr bwMode="auto">
          <a:xfrm>
            <a:off x="4864100" y="2019300"/>
            <a:ext cx="598488"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Arial" panose="020B0604020202020204" pitchFamily="34" charset="0"/>
              </a:rPr>
              <a:t>P6</a:t>
            </a:r>
          </a:p>
        </p:txBody>
      </p:sp>
      <p:sp>
        <p:nvSpPr>
          <p:cNvPr id="16432" name="Oval 112"/>
          <p:cNvSpPr>
            <a:spLocks noChangeArrowheads="1"/>
          </p:cNvSpPr>
          <p:nvPr/>
        </p:nvSpPr>
        <p:spPr bwMode="auto">
          <a:xfrm>
            <a:off x="4192588" y="2017713"/>
            <a:ext cx="598487"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Arial" panose="020B0604020202020204" pitchFamily="34" charset="0"/>
              </a:rPr>
              <a:t>P5</a:t>
            </a:r>
          </a:p>
        </p:txBody>
      </p:sp>
      <p:grpSp>
        <p:nvGrpSpPr>
          <p:cNvPr id="16433" name="Group 118"/>
          <p:cNvGrpSpPr>
            <a:grpSpLocks/>
          </p:cNvGrpSpPr>
          <p:nvPr/>
        </p:nvGrpSpPr>
        <p:grpSpPr bwMode="auto">
          <a:xfrm>
            <a:off x="4257675" y="2352675"/>
            <a:ext cx="473075" cy="228600"/>
            <a:chOff x="1287" y="2524"/>
            <a:chExt cx="260" cy="100"/>
          </a:xfrm>
        </p:grpSpPr>
        <p:sp>
          <p:nvSpPr>
            <p:cNvPr id="16509" name="Rectangle 11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10" name="Rectangle 12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11" name="Rectangle 12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12" name="Rectangle 12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grpSp>
        <p:nvGrpSpPr>
          <p:cNvPr id="16434" name="Group 123"/>
          <p:cNvGrpSpPr>
            <a:grpSpLocks/>
          </p:cNvGrpSpPr>
          <p:nvPr/>
        </p:nvGrpSpPr>
        <p:grpSpPr bwMode="auto">
          <a:xfrm>
            <a:off x="4929188" y="2357438"/>
            <a:ext cx="473075" cy="228600"/>
            <a:chOff x="1287" y="2524"/>
            <a:chExt cx="260" cy="100"/>
          </a:xfrm>
        </p:grpSpPr>
        <p:sp>
          <p:nvSpPr>
            <p:cNvPr id="16505" name="Rectangle 124"/>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06" name="Rectangle 125"/>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07" name="Rectangle 126"/>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08" name="Rectangle 127"/>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6435" name="Line 133"/>
          <p:cNvSpPr>
            <a:spLocks noChangeShapeType="1"/>
          </p:cNvSpPr>
          <p:nvPr/>
        </p:nvSpPr>
        <p:spPr bwMode="auto">
          <a:xfrm>
            <a:off x="6362700" y="364807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436" name="Line 134"/>
          <p:cNvSpPr>
            <a:spLocks noChangeShapeType="1"/>
          </p:cNvSpPr>
          <p:nvPr/>
        </p:nvSpPr>
        <p:spPr bwMode="auto">
          <a:xfrm>
            <a:off x="6353175" y="3352800"/>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437" name="Line 135"/>
          <p:cNvSpPr>
            <a:spLocks noChangeShapeType="1"/>
          </p:cNvSpPr>
          <p:nvPr/>
        </p:nvSpPr>
        <p:spPr bwMode="auto">
          <a:xfrm>
            <a:off x="6353175" y="30575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438" name="Line 136"/>
          <p:cNvSpPr>
            <a:spLocks noChangeShapeType="1"/>
          </p:cNvSpPr>
          <p:nvPr/>
        </p:nvSpPr>
        <p:spPr bwMode="auto">
          <a:xfrm>
            <a:off x="6353175" y="27527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6439" name="Group 128"/>
          <p:cNvGrpSpPr>
            <a:grpSpLocks/>
          </p:cNvGrpSpPr>
          <p:nvPr/>
        </p:nvGrpSpPr>
        <p:grpSpPr bwMode="auto">
          <a:xfrm>
            <a:off x="6505575" y="2579688"/>
            <a:ext cx="473075" cy="228600"/>
            <a:chOff x="1287" y="2524"/>
            <a:chExt cx="260" cy="100"/>
          </a:xfrm>
        </p:grpSpPr>
        <p:sp>
          <p:nvSpPr>
            <p:cNvPr id="16501" name="Rectangle 12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02" name="Rectangle 13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03" name="Rectangle 13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04" name="Rectangle 13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grpSp>
        <p:nvGrpSpPr>
          <p:cNvPr id="16440" name="Group 137"/>
          <p:cNvGrpSpPr>
            <a:grpSpLocks/>
          </p:cNvGrpSpPr>
          <p:nvPr/>
        </p:nvGrpSpPr>
        <p:grpSpPr bwMode="auto">
          <a:xfrm>
            <a:off x="7300913" y="2570163"/>
            <a:ext cx="473075" cy="228600"/>
            <a:chOff x="1287" y="2524"/>
            <a:chExt cx="260" cy="100"/>
          </a:xfrm>
        </p:grpSpPr>
        <p:sp>
          <p:nvSpPr>
            <p:cNvPr id="16497" name="Rectangle 138"/>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98" name="Rectangle 139"/>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99" name="Rectangle 140"/>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500" name="Rectangle 141"/>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6441" name="Oval 143"/>
          <p:cNvSpPr>
            <a:spLocks noChangeArrowheads="1"/>
          </p:cNvSpPr>
          <p:nvPr/>
        </p:nvSpPr>
        <p:spPr bwMode="auto">
          <a:xfrm>
            <a:off x="7242175" y="2236788"/>
            <a:ext cx="598488"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Arial" panose="020B0604020202020204" pitchFamily="34" charset="0"/>
              </a:rPr>
              <a:t>P3</a:t>
            </a:r>
          </a:p>
        </p:txBody>
      </p:sp>
      <p:sp>
        <p:nvSpPr>
          <p:cNvPr id="16442" name="Freeform 144"/>
          <p:cNvSpPr>
            <a:spLocks/>
          </p:cNvSpPr>
          <p:nvPr/>
        </p:nvSpPr>
        <p:spPr bwMode="auto">
          <a:xfrm>
            <a:off x="1493838" y="2439988"/>
            <a:ext cx="2695575" cy="2695575"/>
          </a:xfrm>
          <a:custGeom>
            <a:avLst/>
            <a:gdLst>
              <a:gd name="T0" fmla="*/ 0 w 1698"/>
              <a:gd name="T1" fmla="*/ 2147483646 h 1698"/>
              <a:gd name="T2" fmla="*/ 0 w 1698"/>
              <a:gd name="T3" fmla="*/ 2147483646 h 1698"/>
              <a:gd name="T4" fmla="*/ 2147483646 w 1698"/>
              <a:gd name="T5" fmla="*/ 2147483646 h 1698"/>
              <a:gd name="T6" fmla="*/ 2147483646 w 1698"/>
              <a:gd name="T7" fmla="*/ 2147483646 h 1698"/>
              <a:gd name="T8" fmla="*/ 2147483646 w 1698"/>
              <a:gd name="T9" fmla="*/ 0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43" name="Freeform 145"/>
          <p:cNvSpPr>
            <a:spLocks/>
          </p:cNvSpPr>
          <p:nvPr/>
        </p:nvSpPr>
        <p:spPr bwMode="auto">
          <a:xfrm>
            <a:off x="4479925" y="2471738"/>
            <a:ext cx="3089275" cy="3252787"/>
          </a:xfrm>
          <a:custGeom>
            <a:avLst/>
            <a:gdLst>
              <a:gd name="T0" fmla="*/ 0 w 1946"/>
              <a:gd name="T1" fmla="*/ 0 h 1801"/>
              <a:gd name="T2" fmla="*/ 0 w 1946"/>
              <a:gd name="T3" fmla="*/ 2147483646 h 1801"/>
              <a:gd name="T4" fmla="*/ 2147483646 w 1946"/>
              <a:gd name="T5" fmla="*/ 2147483646 h 1801"/>
              <a:gd name="T6" fmla="*/ 2147483646 w 1946"/>
              <a:gd name="T7" fmla="*/ 2147483646 h 1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44" name="Freeform 146"/>
          <p:cNvSpPr>
            <a:spLocks/>
          </p:cNvSpPr>
          <p:nvPr/>
        </p:nvSpPr>
        <p:spPr bwMode="auto">
          <a:xfrm>
            <a:off x="5138738" y="2460625"/>
            <a:ext cx="1609725" cy="2465388"/>
          </a:xfrm>
          <a:custGeom>
            <a:avLst/>
            <a:gdLst>
              <a:gd name="T0" fmla="*/ 0 w 1014"/>
              <a:gd name="T1" fmla="*/ 0 h 1480"/>
              <a:gd name="T2" fmla="*/ 0 w 1014"/>
              <a:gd name="T3" fmla="*/ 2147483646 h 1480"/>
              <a:gd name="T4" fmla="*/ 2147483646 w 1014"/>
              <a:gd name="T5" fmla="*/ 2147483646 h 1480"/>
              <a:gd name="T6" fmla="*/ 2147483646 w 1014"/>
              <a:gd name="T7" fmla="*/ 2147483646 h 1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6445" name="Group 147"/>
          <p:cNvGrpSpPr>
            <a:grpSpLocks/>
          </p:cNvGrpSpPr>
          <p:nvPr/>
        </p:nvGrpSpPr>
        <p:grpSpPr bwMode="auto">
          <a:xfrm>
            <a:off x="5237163" y="4684713"/>
            <a:ext cx="2071687" cy="652462"/>
            <a:chOff x="2741" y="3750"/>
            <a:chExt cx="1305" cy="411"/>
          </a:xfrm>
        </p:grpSpPr>
        <p:sp>
          <p:nvSpPr>
            <p:cNvPr id="16494" name="Rectangle 14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95" name="Line 14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6496" name="Text Box 150"/>
            <p:cNvSpPr txBox="1">
              <a:spLocks noChangeArrowheads="1"/>
            </p:cNvSpPr>
            <p:nvPr/>
          </p:nvSpPr>
          <p:spPr bwMode="auto">
            <a:xfrm>
              <a:off x="2813" y="3875"/>
              <a:ext cx="123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400">
                  <a:latin typeface="Tahoma" panose="020B0604030504040204" pitchFamily="34" charset="0"/>
                </a:rPr>
                <a:t>source IP,port: C,5775</a:t>
              </a:r>
            </a:p>
            <a:p>
              <a:pPr>
                <a:spcBef>
                  <a:spcPct val="0"/>
                </a:spcBef>
                <a:buClrTx/>
                <a:buSzTx/>
                <a:buFontTx/>
                <a:buNone/>
              </a:pPr>
              <a:r>
                <a:rPr lang="en-US" altLang="en-US" sz="1400">
                  <a:latin typeface="Tahoma" panose="020B0604030504040204" pitchFamily="34" charset="0"/>
                </a:rPr>
                <a:t>dest IP,port: B,80</a:t>
              </a:r>
            </a:p>
          </p:txBody>
        </p:sp>
      </p:grpSp>
      <p:grpSp>
        <p:nvGrpSpPr>
          <p:cNvPr id="16446" name="Group 151"/>
          <p:cNvGrpSpPr>
            <a:grpSpLocks/>
          </p:cNvGrpSpPr>
          <p:nvPr/>
        </p:nvGrpSpPr>
        <p:grpSpPr bwMode="auto">
          <a:xfrm>
            <a:off x="5307013" y="5473700"/>
            <a:ext cx="2063750" cy="661988"/>
            <a:chOff x="2741" y="3750"/>
            <a:chExt cx="1300" cy="417"/>
          </a:xfrm>
        </p:grpSpPr>
        <p:sp>
          <p:nvSpPr>
            <p:cNvPr id="16491" name="Rectangle 152"/>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92" name="Line 153"/>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6493" name="Text Box 154"/>
            <p:cNvSpPr txBox="1">
              <a:spLocks noChangeArrowheads="1"/>
            </p:cNvSpPr>
            <p:nvPr/>
          </p:nvSpPr>
          <p:spPr bwMode="auto">
            <a:xfrm>
              <a:off x="2813" y="3875"/>
              <a:ext cx="1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400">
                  <a:latin typeface="Tahoma" panose="020B0604030504040204" pitchFamily="34" charset="0"/>
                </a:rPr>
                <a:t>source IP,port: C,9157</a:t>
              </a:r>
            </a:p>
            <a:p>
              <a:pPr>
                <a:spcBef>
                  <a:spcPct val="0"/>
                </a:spcBef>
                <a:buClrTx/>
                <a:buSzTx/>
                <a:buFontTx/>
                <a:buNone/>
              </a:pPr>
              <a:r>
                <a:rPr lang="en-US" altLang="en-US" sz="1400">
                  <a:latin typeface="Tahoma" panose="020B0604030504040204" pitchFamily="34" charset="0"/>
                </a:rPr>
                <a:t>dest IP,port: B,80</a:t>
              </a:r>
            </a:p>
          </p:txBody>
        </p:sp>
      </p:grpSp>
      <p:sp>
        <p:nvSpPr>
          <p:cNvPr id="364699" name="Text Box 155"/>
          <p:cNvSpPr txBox="1">
            <a:spLocks noChangeArrowheads="1"/>
          </p:cNvSpPr>
          <p:nvPr/>
        </p:nvSpPr>
        <p:spPr bwMode="auto">
          <a:xfrm>
            <a:off x="508000" y="6081713"/>
            <a:ext cx="48593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solidFill>
                  <a:srgbClr val="CC0000"/>
                </a:solidFill>
                <a:latin typeface="Tahoma" panose="020B0604030504040204" pitchFamily="34" charset="0"/>
              </a:rPr>
              <a:t>three segments, all destined to IP address: B,</a:t>
            </a:r>
          </a:p>
          <a:p>
            <a:pPr algn="ctr">
              <a:lnSpc>
                <a:spcPct val="100000"/>
              </a:lnSpc>
              <a:spcBef>
                <a:spcPct val="0"/>
              </a:spcBef>
              <a:buClrTx/>
              <a:buSzTx/>
              <a:buFontTx/>
              <a:buNone/>
            </a:pPr>
            <a:r>
              <a:rPr lang="en-US" altLang="en-US" sz="1600">
                <a:solidFill>
                  <a:srgbClr val="CC0000"/>
                </a:solidFill>
                <a:latin typeface="Tahoma" panose="020B0604030504040204" pitchFamily="34" charset="0"/>
              </a:rPr>
              <a:t> dest port: 80 are demultiplexed to </a:t>
            </a:r>
            <a:r>
              <a:rPr lang="en-US" altLang="en-US" sz="1600" i="1">
                <a:solidFill>
                  <a:srgbClr val="CC0000"/>
                </a:solidFill>
                <a:latin typeface="Tahoma" panose="020B0604030504040204" pitchFamily="34" charset="0"/>
              </a:rPr>
              <a:t>different </a:t>
            </a:r>
            <a:r>
              <a:rPr lang="en-US" altLang="en-US" sz="1600">
                <a:solidFill>
                  <a:srgbClr val="CC0000"/>
                </a:solidFill>
                <a:latin typeface="Tahoma" panose="020B0604030504040204" pitchFamily="34" charset="0"/>
              </a:rPr>
              <a:t>sockets</a:t>
            </a:r>
          </a:p>
        </p:txBody>
      </p:sp>
      <p:sp>
        <p:nvSpPr>
          <p:cNvPr id="364700" name="Line 156"/>
          <p:cNvSpPr>
            <a:spLocks noChangeShapeType="1"/>
          </p:cNvSpPr>
          <p:nvPr/>
        </p:nvSpPr>
        <p:spPr bwMode="auto">
          <a:xfrm>
            <a:off x="3502025" y="5770563"/>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4701" name="Line 157"/>
          <p:cNvSpPr>
            <a:spLocks noChangeShapeType="1"/>
          </p:cNvSpPr>
          <p:nvPr/>
        </p:nvSpPr>
        <p:spPr bwMode="auto">
          <a:xfrm>
            <a:off x="6570663" y="5292725"/>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4702" name="Line 158"/>
          <p:cNvSpPr>
            <a:spLocks noChangeShapeType="1"/>
          </p:cNvSpPr>
          <p:nvPr/>
        </p:nvSpPr>
        <p:spPr bwMode="auto">
          <a:xfrm>
            <a:off x="6646863" y="6086475"/>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451" name="Text Box 160"/>
          <p:cNvSpPr txBox="1">
            <a:spLocks noChangeArrowheads="1"/>
          </p:cNvSpPr>
          <p:nvPr/>
        </p:nvSpPr>
        <p:spPr bwMode="auto">
          <a:xfrm flipH="1">
            <a:off x="5046663" y="3702050"/>
            <a:ext cx="11477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80000"/>
              </a:lnSpc>
              <a:spcBef>
                <a:spcPct val="0"/>
              </a:spcBef>
              <a:buClrTx/>
              <a:buSzTx/>
              <a:buFontTx/>
              <a:buNone/>
            </a:pPr>
            <a:r>
              <a:rPr lang="en-US" altLang="en-US" sz="1800"/>
              <a:t>server: IP address B</a:t>
            </a:r>
          </a:p>
        </p:txBody>
      </p:sp>
      <p:grpSp>
        <p:nvGrpSpPr>
          <p:cNvPr id="16452" name="Group 161"/>
          <p:cNvGrpSpPr>
            <a:grpSpLocks/>
          </p:cNvGrpSpPr>
          <p:nvPr/>
        </p:nvGrpSpPr>
        <p:grpSpPr bwMode="auto">
          <a:xfrm>
            <a:off x="2820988" y="3192463"/>
            <a:ext cx="358775" cy="704850"/>
            <a:chOff x="4140" y="429"/>
            <a:chExt cx="1425" cy="2396"/>
          </a:xfrm>
        </p:grpSpPr>
        <p:sp>
          <p:nvSpPr>
            <p:cNvPr id="16459" name="Freeform 162"/>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0" name="Rectangle 163"/>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61" name="Freeform 164"/>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2" name="Freeform 165"/>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3" name="Rectangle 166"/>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16464" name="Group 167"/>
            <p:cNvGrpSpPr>
              <a:grpSpLocks/>
            </p:cNvGrpSpPr>
            <p:nvPr/>
          </p:nvGrpSpPr>
          <p:grpSpPr bwMode="auto">
            <a:xfrm>
              <a:off x="4749" y="668"/>
              <a:ext cx="581" cy="145"/>
              <a:chOff x="614" y="2568"/>
              <a:chExt cx="725" cy="139"/>
            </a:xfrm>
          </p:grpSpPr>
          <p:sp>
            <p:nvSpPr>
              <p:cNvPr id="16489" name="AutoShape 168"/>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90" name="AutoShape 169"/>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6465" name="Rectangle 170"/>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16466" name="Group 171"/>
            <p:cNvGrpSpPr>
              <a:grpSpLocks/>
            </p:cNvGrpSpPr>
            <p:nvPr/>
          </p:nvGrpSpPr>
          <p:grpSpPr bwMode="auto">
            <a:xfrm>
              <a:off x="4747" y="994"/>
              <a:ext cx="581" cy="134"/>
              <a:chOff x="614" y="2568"/>
              <a:chExt cx="725" cy="139"/>
            </a:xfrm>
          </p:grpSpPr>
          <p:sp>
            <p:nvSpPr>
              <p:cNvPr id="16487" name="AutoShape 172"/>
              <p:cNvSpPr>
                <a:spLocks noChangeArrowheads="1"/>
              </p:cNvSpPr>
              <p:nvPr/>
            </p:nvSpPr>
            <p:spPr bwMode="auto">
              <a:xfrm>
                <a:off x="612" y="2570"/>
                <a:ext cx="724" cy="16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88" name="AutoShape 173"/>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6467" name="Rectangle 174"/>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68" name="Rectangle 175"/>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16469" name="Group 176"/>
            <p:cNvGrpSpPr>
              <a:grpSpLocks/>
            </p:cNvGrpSpPr>
            <p:nvPr/>
          </p:nvGrpSpPr>
          <p:grpSpPr bwMode="auto">
            <a:xfrm>
              <a:off x="4735" y="1627"/>
              <a:ext cx="582" cy="151"/>
              <a:chOff x="614" y="2568"/>
              <a:chExt cx="725" cy="139"/>
            </a:xfrm>
          </p:grpSpPr>
          <p:sp>
            <p:nvSpPr>
              <p:cNvPr id="16485" name="AutoShape 177"/>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86" name="AutoShape 178"/>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6470" name="Freeform 179"/>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471" name="Group 180"/>
            <p:cNvGrpSpPr>
              <a:grpSpLocks/>
            </p:cNvGrpSpPr>
            <p:nvPr/>
          </p:nvGrpSpPr>
          <p:grpSpPr bwMode="auto">
            <a:xfrm>
              <a:off x="4739" y="1327"/>
              <a:ext cx="582" cy="139"/>
              <a:chOff x="614" y="2568"/>
              <a:chExt cx="725" cy="139"/>
            </a:xfrm>
          </p:grpSpPr>
          <p:sp>
            <p:nvSpPr>
              <p:cNvPr id="16483" name="AutoShape 181"/>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84" name="AutoShape 182"/>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6472" name="Rectangle 183"/>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73" name="Freeform 184"/>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74" name="Freeform 185"/>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75" name="Oval 186"/>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76" name="Freeform 187"/>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77" name="AutoShape 188"/>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78" name="AutoShape 189"/>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79" name="Oval 190"/>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80" name="Oval 191"/>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16481" name="Oval 192"/>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6482" name="Rectangle 193"/>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grpSp>
        <p:nvGrpSpPr>
          <p:cNvPr id="16453" name="Group 194"/>
          <p:cNvGrpSpPr>
            <a:grpSpLocks/>
          </p:cNvGrpSpPr>
          <p:nvPr/>
        </p:nvGrpSpPr>
        <p:grpSpPr bwMode="auto">
          <a:xfrm>
            <a:off x="-44450" y="3613150"/>
            <a:ext cx="711200" cy="669925"/>
            <a:chOff x="-44" y="1473"/>
            <a:chExt cx="981" cy="1105"/>
          </a:xfrm>
        </p:grpSpPr>
        <p:pic>
          <p:nvPicPr>
            <p:cNvPr id="16457" name="Picture 19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58" name="Freeform 196"/>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6454" name="Group 197"/>
          <p:cNvGrpSpPr>
            <a:grpSpLocks/>
          </p:cNvGrpSpPr>
          <p:nvPr/>
        </p:nvGrpSpPr>
        <p:grpSpPr bwMode="auto">
          <a:xfrm flipH="1">
            <a:off x="8258175" y="3529013"/>
            <a:ext cx="711200" cy="669925"/>
            <a:chOff x="-44" y="1473"/>
            <a:chExt cx="981" cy="1105"/>
          </a:xfrm>
        </p:grpSpPr>
        <p:pic>
          <p:nvPicPr>
            <p:cNvPr id="16455" name="Picture 198"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56" name="Freeform 19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4699"/>
                                        </p:tgtEl>
                                        <p:attrNameLst>
                                          <p:attrName>style.visibility</p:attrName>
                                        </p:attrNameLst>
                                      </p:cBhvr>
                                      <p:to>
                                        <p:strVal val="visible"/>
                                      </p:to>
                                    </p:set>
                                    <p:animEffect transition="in" filter="dissolve">
                                      <p:cBhvr>
                                        <p:cTn id="7" dur="500"/>
                                        <p:tgtEl>
                                          <p:spTgt spid="36469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4700"/>
                                        </p:tgtEl>
                                        <p:attrNameLst>
                                          <p:attrName>style.visibility</p:attrName>
                                        </p:attrNameLst>
                                      </p:cBhvr>
                                      <p:to>
                                        <p:strVal val="visible"/>
                                      </p:to>
                                    </p:set>
                                    <p:animEffect transition="in" filter="dissolve">
                                      <p:cBhvr>
                                        <p:cTn id="10" dur="500"/>
                                        <p:tgtEl>
                                          <p:spTgt spid="36470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4701"/>
                                        </p:tgtEl>
                                        <p:attrNameLst>
                                          <p:attrName>style.visibility</p:attrName>
                                        </p:attrNameLst>
                                      </p:cBhvr>
                                      <p:to>
                                        <p:strVal val="visible"/>
                                      </p:to>
                                    </p:set>
                                    <p:animEffect transition="in" filter="dissolve">
                                      <p:cBhvr>
                                        <p:cTn id="13" dur="500"/>
                                        <p:tgtEl>
                                          <p:spTgt spid="36470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64702"/>
                                        </p:tgtEl>
                                        <p:attrNameLst>
                                          <p:attrName>style.visibility</p:attrName>
                                        </p:attrNameLst>
                                      </p:cBhvr>
                                      <p:to>
                                        <p:strVal val="visible"/>
                                      </p:to>
                                    </p:set>
                                    <p:animEffect transition="in" filter="dissolve">
                                      <p:cBhvr>
                                        <p:cTn id="16" dur="500"/>
                                        <p:tgtEl>
                                          <p:spTgt spid="364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99" grpId="0"/>
      <p:bldP spid="364700" grpId="0" animBg="1"/>
      <p:bldP spid="364701" grpId="0" animBg="1"/>
      <p:bldP spid="36470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17411"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67644F3A-9BB5-4EB5-AAAB-29259E3C646F}" type="slidenum">
              <a:rPr lang="en-US" altLang="en-US" sz="1200">
                <a:latin typeface="Tahoma" panose="020B0604030504040204" pitchFamily="34" charset="0"/>
              </a:rPr>
              <a:pPr>
                <a:lnSpc>
                  <a:spcPct val="100000"/>
                </a:lnSpc>
                <a:spcBef>
                  <a:spcPct val="0"/>
                </a:spcBef>
                <a:buClrTx/>
                <a:buSzTx/>
                <a:buFontTx/>
                <a:buNone/>
              </a:pPr>
              <a:t>14</a:t>
            </a:fld>
            <a:endParaRPr lang="en-US" altLang="en-US" sz="1200">
              <a:latin typeface="Tahoma" panose="020B0604030504040204" pitchFamily="34" charset="0"/>
            </a:endParaRPr>
          </a:p>
        </p:txBody>
      </p:sp>
      <p:sp>
        <p:nvSpPr>
          <p:cNvPr id="14340" name="Rectangle 3"/>
          <p:cNvSpPr>
            <a:spLocks noGrp="1" noChangeArrowheads="1"/>
          </p:cNvSpPr>
          <p:nvPr>
            <p:ph type="title"/>
          </p:nvPr>
        </p:nvSpPr>
        <p:spPr>
          <a:xfrm>
            <a:off x="244475" y="200025"/>
            <a:ext cx="8085138" cy="935038"/>
          </a:xfrm>
        </p:spPr>
        <p:txBody>
          <a:bodyPr/>
          <a:lstStyle/>
          <a:p>
            <a:pPr>
              <a:defRPr/>
            </a:pPr>
            <a:r>
              <a:rPr lang="en-US" sz="4000">
                <a:ea typeface="ＭＳ Ｐゴシック" charset="0"/>
                <a:cs typeface="+mj-cs"/>
              </a:rPr>
              <a:t>Connection-oriented demux: example</a:t>
            </a:r>
          </a:p>
        </p:txBody>
      </p:sp>
      <p:sp>
        <p:nvSpPr>
          <p:cNvPr id="17413" name="Freeform 4"/>
          <p:cNvSpPr>
            <a:spLocks/>
          </p:cNvSpPr>
          <p:nvPr/>
        </p:nvSpPr>
        <p:spPr bwMode="auto">
          <a:xfrm>
            <a:off x="2830513" y="1754188"/>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4" name="Freeform 5"/>
          <p:cNvSpPr>
            <a:spLocks/>
          </p:cNvSpPr>
          <p:nvPr/>
        </p:nvSpPr>
        <p:spPr bwMode="auto">
          <a:xfrm>
            <a:off x="438150" y="1933575"/>
            <a:ext cx="460375" cy="2193925"/>
          </a:xfrm>
          <a:custGeom>
            <a:avLst/>
            <a:gdLst>
              <a:gd name="T0" fmla="*/ 2147483646 w 290"/>
              <a:gd name="T1" fmla="*/ 2147483646 h 1382"/>
              <a:gd name="T2" fmla="*/ 0 w 290"/>
              <a:gd name="T3" fmla="*/ 2147483646 h 1382"/>
              <a:gd name="T4" fmla="*/ 2147483646 w 290"/>
              <a:gd name="T5" fmla="*/ 0 h 1382"/>
              <a:gd name="T6" fmla="*/ 2147483646 w 290"/>
              <a:gd name="T7" fmla="*/ 2147483646 h 1382"/>
              <a:gd name="T8" fmla="*/ 2147483646 w 290"/>
              <a:gd name="T9" fmla="*/ 2147483646 h 1382"/>
              <a:gd name="T10" fmla="*/ 2147483646 w 290"/>
              <a:gd name="T11" fmla="*/ 2147483646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5" name="Rectangle 23"/>
          <p:cNvSpPr>
            <a:spLocks noChangeArrowheads="1"/>
          </p:cNvSpPr>
          <p:nvPr/>
        </p:nvSpPr>
        <p:spPr bwMode="auto">
          <a:xfrm>
            <a:off x="933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7416" name="Rectangle 24"/>
          <p:cNvSpPr>
            <a:spLocks noChangeArrowheads="1"/>
          </p:cNvSpPr>
          <p:nvPr/>
        </p:nvSpPr>
        <p:spPr bwMode="auto">
          <a:xfrm>
            <a:off x="895350" y="1965325"/>
            <a:ext cx="1273175" cy="1979613"/>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7417" name="Line 25"/>
          <p:cNvSpPr>
            <a:spLocks noChangeShapeType="1"/>
          </p:cNvSpPr>
          <p:nvPr/>
        </p:nvSpPr>
        <p:spPr bwMode="auto">
          <a:xfrm>
            <a:off x="904875" y="27257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8" name="Text Box 26"/>
          <p:cNvSpPr txBox="1">
            <a:spLocks noChangeArrowheads="1"/>
          </p:cNvSpPr>
          <p:nvPr/>
        </p:nvSpPr>
        <p:spPr bwMode="auto">
          <a:xfrm>
            <a:off x="862013" y="27082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transport</a:t>
            </a:r>
          </a:p>
        </p:txBody>
      </p:sp>
      <p:sp>
        <p:nvSpPr>
          <p:cNvPr id="17419" name="Line 27"/>
          <p:cNvSpPr>
            <a:spLocks noChangeShapeType="1"/>
          </p:cNvSpPr>
          <p:nvPr/>
        </p:nvSpPr>
        <p:spPr bwMode="auto">
          <a:xfrm>
            <a:off x="912813" y="30464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0" name="Line 28"/>
          <p:cNvSpPr>
            <a:spLocks noChangeShapeType="1"/>
          </p:cNvSpPr>
          <p:nvPr/>
        </p:nvSpPr>
        <p:spPr bwMode="auto">
          <a:xfrm>
            <a:off x="898525" y="33559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1" name="Line 29"/>
          <p:cNvSpPr>
            <a:spLocks noChangeShapeType="1"/>
          </p:cNvSpPr>
          <p:nvPr/>
        </p:nvSpPr>
        <p:spPr bwMode="auto">
          <a:xfrm>
            <a:off x="898525" y="36417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2" name="Text Box 26"/>
          <p:cNvSpPr txBox="1">
            <a:spLocks noChangeArrowheads="1"/>
          </p:cNvSpPr>
          <p:nvPr/>
        </p:nvSpPr>
        <p:spPr bwMode="auto">
          <a:xfrm>
            <a:off x="896938" y="19558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17423" name="Text Box 26"/>
          <p:cNvSpPr txBox="1">
            <a:spLocks noChangeArrowheads="1"/>
          </p:cNvSpPr>
          <p:nvPr/>
        </p:nvSpPr>
        <p:spPr bwMode="auto">
          <a:xfrm>
            <a:off x="852488" y="36131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physical</a:t>
            </a:r>
          </a:p>
        </p:txBody>
      </p:sp>
      <p:sp>
        <p:nvSpPr>
          <p:cNvPr id="17424" name="Text Box 26"/>
          <p:cNvSpPr txBox="1">
            <a:spLocks noChangeArrowheads="1"/>
          </p:cNvSpPr>
          <p:nvPr/>
        </p:nvSpPr>
        <p:spPr bwMode="auto">
          <a:xfrm>
            <a:off x="871538" y="33274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link</a:t>
            </a:r>
          </a:p>
        </p:txBody>
      </p:sp>
      <p:sp>
        <p:nvSpPr>
          <p:cNvPr id="17425" name="Text Box 26"/>
          <p:cNvSpPr txBox="1">
            <a:spLocks noChangeArrowheads="1"/>
          </p:cNvSpPr>
          <p:nvPr/>
        </p:nvSpPr>
        <p:spPr bwMode="auto">
          <a:xfrm>
            <a:off x="862013" y="30321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network</a:t>
            </a:r>
          </a:p>
        </p:txBody>
      </p:sp>
      <p:sp>
        <p:nvSpPr>
          <p:cNvPr id="17426" name="Oval 18"/>
          <p:cNvSpPr>
            <a:spLocks noChangeArrowheads="1"/>
          </p:cNvSpPr>
          <p:nvPr/>
        </p:nvSpPr>
        <p:spPr bwMode="auto">
          <a:xfrm>
            <a:off x="1231900" y="2241550"/>
            <a:ext cx="598488"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Arial" panose="020B0604020202020204" pitchFamily="34" charset="0"/>
              </a:rPr>
              <a:t>P3</a:t>
            </a:r>
          </a:p>
        </p:txBody>
      </p:sp>
      <p:grpSp>
        <p:nvGrpSpPr>
          <p:cNvPr id="17427" name="Group 19"/>
          <p:cNvGrpSpPr>
            <a:grpSpLocks/>
          </p:cNvGrpSpPr>
          <p:nvPr/>
        </p:nvGrpSpPr>
        <p:grpSpPr bwMode="auto">
          <a:xfrm>
            <a:off x="1200150" y="2565400"/>
            <a:ext cx="620713" cy="228600"/>
            <a:chOff x="1287" y="2524"/>
            <a:chExt cx="260" cy="100"/>
          </a:xfrm>
        </p:grpSpPr>
        <p:sp>
          <p:nvSpPr>
            <p:cNvPr id="17543" name="Rectangle 2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44" name="Rectangle 21"/>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45" name="Rectangle 22"/>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46" name="Rectangle 23"/>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7428" name="Rectangle 23"/>
          <p:cNvSpPr>
            <a:spLocks noChangeArrowheads="1"/>
          </p:cNvSpPr>
          <p:nvPr/>
        </p:nvSpPr>
        <p:spPr bwMode="auto">
          <a:xfrm>
            <a:off x="3432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7429" name="Rectangle 24"/>
          <p:cNvSpPr>
            <a:spLocks noChangeArrowheads="1"/>
          </p:cNvSpPr>
          <p:nvPr/>
        </p:nvSpPr>
        <p:spPr bwMode="auto">
          <a:xfrm>
            <a:off x="3378200" y="1755775"/>
            <a:ext cx="2225675" cy="1979613"/>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7430" name="Text Box 26"/>
          <p:cNvSpPr txBox="1">
            <a:spLocks noChangeArrowheads="1"/>
          </p:cNvSpPr>
          <p:nvPr/>
        </p:nvSpPr>
        <p:spPr bwMode="auto">
          <a:xfrm>
            <a:off x="3803650" y="24844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transport</a:t>
            </a:r>
          </a:p>
        </p:txBody>
      </p:sp>
      <p:sp>
        <p:nvSpPr>
          <p:cNvPr id="17431" name="Text Box 26"/>
          <p:cNvSpPr txBox="1">
            <a:spLocks noChangeArrowheads="1"/>
          </p:cNvSpPr>
          <p:nvPr/>
        </p:nvSpPr>
        <p:spPr bwMode="auto">
          <a:xfrm>
            <a:off x="3857625" y="17081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17432" name="Text Box 26"/>
          <p:cNvSpPr txBox="1">
            <a:spLocks noChangeArrowheads="1"/>
          </p:cNvSpPr>
          <p:nvPr/>
        </p:nvSpPr>
        <p:spPr bwMode="auto">
          <a:xfrm>
            <a:off x="3797300" y="33893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physical</a:t>
            </a:r>
          </a:p>
        </p:txBody>
      </p:sp>
      <p:sp>
        <p:nvSpPr>
          <p:cNvPr id="17433" name="Text Box 26"/>
          <p:cNvSpPr txBox="1">
            <a:spLocks noChangeArrowheads="1"/>
          </p:cNvSpPr>
          <p:nvPr/>
        </p:nvSpPr>
        <p:spPr bwMode="auto">
          <a:xfrm>
            <a:off x="3797300" y="31035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link</a:t>
            </a:r>
          </a:p>
        </p:txBody>
      </p:sp>
      <p:sp>
        <p:nvSpPr>
          <p:cNvPr id="17434" name="Rectangle 23"/>
          <p:cNvSpPr>
            <a:spLocks noChangeArrowheads="1"/>
          </p:cNvSpPr>
          <p:nvPr/>
        </p:nvSpPr>
        <p:spPr bwMode="auto">
          <a:xfrm>
            <a:off x="6567488"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7435" name="Rectangle 24"/>
          <p:cNvSpPr>
            <a:spLocks noChangeArrowheads="1"/>
          </p:cNvSpPr>
          <p:nvPr/>
        </p:nvSpPr>
        <p:spPr bwMode="auto">
          <a:xfrm>
            <a:off x="6370638" y="1944688"/>
            <a:ext cx="1631950" cy="1979612"/>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7436" name="Text Box 26"/>
          <p:cNvSpPr txBox="1">
            <a:spLocks noChangeArrowheads="1"/>
          </p:cNvSpPr>
          <p:nvPr/>
        </p:nvSpPr>
        <p:spPr bwMode="auto">
          <a:xfrm>
            <a:off x="6496050" y="27003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transport</a:t>
            </a:r>
          </a:p>
        </p:txBody>
      </p:sp>
      <p:sp>
        <p:nvSpPr>
          <p:cNvPr id="17437" name="Text Box 26"/>
          <p:cNvSpPr txBox="1">
            <a:spLocks noChangeArrowheads="1"/>
          </p:cNvSpPr>
          <p:nvPr/>
        </p:nvSpPr>
        <p:spPr bwMode="auto">
          <a:xfrm>
            <a:off x="6530975" y="19478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17438" name="Text Box 26"/>
          <p:cNvSpPr txBox="1">
            <a:spLocks noChangeArrowheads="1"/>
          </p:cNvSpPr>
          <p:nvPr/>
        </p:nvSpPr>
        <p:spPr bwMode="auto">
          <a:xfrm>
            <a:off x="6538913" y="36052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physical</a:t>
            </a:r>
          </a:p>
        </p:txBody>
      </p:sp>
      <p:sp>
        <p:nvSpPr>
          <p:cNvPr id="17439" name="Text Box 26"/>
          <p:cNvSpPr txBox="1">
            <a:spLocks noChangeArrowheads="1"/>
          </p:cNvSpPr>
          <p:nvPr/>
        </p:nvSpPr>
        <p:spPr bwMode="auto">
          <a:xfrm>
            <a:off x="6505575" y="33194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link</a:t>
            </a:r>
          </a:p>
        </p:txBody>
      </p:sp>
      <p:sp>
        <p:nvSpPr>
          <p:cNvPr id="17440" name="Text Box 26"/>
          <p:cNvSpPr txBox="1">
            <a:spLocks noChangeArrowheads="1"/>
          </p:cNvSpPr>
          <p:nvPr/>
        </p:nvSpPr>
        <p:spPr bwMode="auto">
          <a:xfrm>
            <a:off x="6496050" y="30241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network</a:t>
            </a:r>
          </a:p>
        </p:txBody>
      </p:sp>
      <p:sp>
        <p:nvSpPr>
          <p:cNvPr id="17441" name="Oval 38"/>
          <p:cNvSpPr>
            <a:spLocks noChangeArrowheads="1"/>
          </p:cNvSpPr>
          <p:nvPr/>
        </p:nvSpPr>
        <p:spPr bwMode="auto">
          <a:xfrm>
            <a:off x="6451600" y="2241550"/>
            <a:ext cx="598488"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Arial" panose="020B0604020202020204" pitchFamily="34" charset="0"/>
              </a:rPr>
              <a:t>P2</a:t>
            </a:r>
          </a:p>
        </p:txBody>
      </p:sp>
      <p:sp>
        <p:nvSpPr>
          <p:cNvPr id="17442" name="Freeform 39"/>
          <p:cNvSpPr>
            <a:spLocks/>
          </p:cNvSpPr>
          <p:nvPr/>
        </p:nvSpPr>
        <p:spPr bwMode="auto">
          <a:xfrm>
            <a:off x="8004175" y="1924050"/>
            <a:ext cx="504825" cy="2133600"/>
          </a:xfrm>
          <a:custGeom>
            <a:avLst/>
            <a:gdLst>
              <a:gd name="T0" fmla="*/ 2147483646 w 318"/>
              <a:gd name="T1" fmla="*/ 2147483646 h 1344"/>
              <a:gd name="T2" fmla="*/ 2147483646 w 318"/>
              <a:gd name="T3" fmla="*/ 0 h 1344"/>
              <a:gd name="T4" fmla="*/ 0 w 318"/>
              <a:gd name="T5" fmla="*/ 2147483646 h 1344"/>
              <a:gd name="T6" fmla="*/ 2147483646 w 318"/>
              <a:gd name="T7" fmla="*/ 2147483646 h 1344"/>
              <a:gd name="T8" fmla="*/ 2147483646 w 318"/>
              <a:gd name="T9" fmla="*/ 2147483646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443" name="Group 42"/>
          <p:cNvGrpSpPr>
            <a:grpSpLocks/>
          </p:cNvGrpSpPr>
          <p:nvPr/>
        </p:nvGrpSpPr>
        <p:grpSpPr bwMode="auto">
          <a:xfrm>
            <a:off x="1816100" y="5170488"/>
            <a:ext cx="2024063" cy="652462"/>
            <a:chOff x="1079" y="3697"/>
            <a:chExt cx="1275" cy="411"/>
          </a:xfrm>
        </p:grpSpPr>
        <p:sp>
          <p:nvSpPr>
            <p:cNvPr id="17540" name="Rectangle 43"/>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41" name="Line 44"/>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542" name="Text Box 45"/>
            <p:cNvSpPr txBox="1">
              <a:spLocks noChangeArrowheads="1"/>
            </p:cNvSpPr>
            <p:nvPr/>
          </p:nvSpPr>
          <p:spPr bwMode="auto">
            <a:xfrm>
              <a:off x="1079" y="3822"/>
              <a:ext cx="123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spcBef>
                  <a:spcPct val="0"/>
                </a:spcBef>
                <a:buClrTx/>
                <a:buSzTx/>
                <a:buFontTx/>
                <a:buNone/>
              </a:pPr>
              <a:r>
                <a:rPr lang="en-US" altLang="en-US" sz="1400">
                  <a:latin typeface="Tahoma" panose="020B0604030504040204" pitchFamily="34" charset="0"/>
                </a:rPr>
                <a:t>source IP,port: A,9157</a:t>
              </a:r>
            </a:p>
            <a:p>
              <a:pPr algn="r">
                <a:spcBef>
                  <a:spcPct val="0"/>
                </a:spcBef>
                <a:buClrTx/>
                <a:buSzTx/>
                <a:buFontTx/>
                <a:buNone/>
              </a:pPr>
              <a:r>
                <a:rPr lang="en-US" altLang="en-US" sz="1400">
                  <a:latin typeface="Tahoma" panose="020B0604030504040204" pitchFamily="34" charset="0"/>
                </a:rPr>
                <a:t>dest IP, port: B,80</a:t>
              </a:r>
            </a:p>
          </p:txBody>
        </p:sp>
      </p:grpSp>
      <p:grpSp>
        <p:nvGrpSpPr>
          <p:cNvPr id="17444" name="Group 46"/>
          <p:cNvGrpSpPr>
            <a:grpSpLocks/>
          </p:cNvGrpSpPr>
          <p:nvPr/>
        </p:nvGrpSpPr>
        <p:grpSpPr bwMode="auto">
          <a:xfrm>
            <a:off x="1666875" y="4479925"/>
            <a:ext cx="1887538" cy="652463"/>
            <a:chOff x="2741" y="3750"/>
            <a:chExt cx="1189" cy="411"/>
          </a:xfrm>
        </p:grpSpPr>
        <p:sp>
          <p:nvSpPr>
            <p:cNvPr id="17537" name="Rectangle 47"/>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38" name="Line 48"/>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7539" name="Text Box 49"/>
            <p:cNvSpPr txBox="1">
              <a:spLocks noChangeArrowheads="1"/>
            </p:cNvSpPr>
            <p:nvPr/>
          </p:nvSpPr>
          <p:spPr bwMode="auto">
            <a:xfrm>
              <a:off x="2813" y="3875"/>
              <a:ext cx="111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400">
                  <a:latin typeface="Tahoma" panose="020B0604030504040204" pitchFamily="34" charset="0"/>
                </a:rPr>
                <a:t>source IP,port: B,80</a:t>
              </a:r>
            </a:p>
            <a:p>
              <a:pPr>
                <a:spcBef>
                  <a:spcPct val="0"/>
                </a:spcBef>
                <a:buClrTx/>
                <a:buSzTx/>
                <a:buFontTx/>
                <a:buNone/>
              </a:pPr>
              <a:r>
                <a:rPr lang="en-US" altLang="en-US" sz="1400">
                  <a:latin typeface="Tahoma" panose="020B0604030504040204" pitchFamily="34" charset="0"/>
                </a:rPr>
                <a:t>dest IP,port: A,9157</a:t>
              </a:r>
            </a:p>
          </p:txBody>
        </p:sp>
      </p:grpSp>
      <p:sp>
        <p:nvSpPr>
          <p:cNvPr id="17445" name="Text Box 50"/>
          <p:cNvSpPr txBox="1">
            <a:spLocks noChangeArrowheads="1"/>
          </p:cNvSpPr>
          <p:nvPr/>
        </p:nvSpPr>
        <p:spPr bwMode="auto">
          <a:xfrm flipH="1">
            <a:off x="88900" y="4705350"/>
            <a:ext cx="11477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80000"/>
              </a:lnSpc>
              <a:spcBef>
                <a:spcPct val="0"/>
              </a:spcBef>
              <a:buClrTx/>
              <a:buSzTx/>
              <a:buFontTx/>
              <a:buNone/>
            </a:pPr>
            <a:r>
              <a:rPr lang="en-US" altLang="en-US" sz="1800"/>
              <a:t>host: IP address A</a:t>
            </a:r>
          </a:p>
        </p:txBody>
      </p:sp>
      <p:sp>
        <p:nvSpPr>
          <p:cNvPr id="17446" name="Text Box 51"/>
          <p:cNvSpPr txBox="1">
            <a:spLocks noChangeArrowheads="1"/>
          </p:cNvSpPr>
          <p:nvPr/>
        </p:nvSpPr>
        <p:spPr bwMode="auto">
          <a:xfrm flipH="1">
            <a:off x="7845425" y="4602163"/>
            <a:ext cx="11477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80000"/>
              </a:lnSpc>
              <a:spcBef>
                <a:spcPct val="0"/>
              </a:spcBef>
              <a:buClrTx/>
              <a:buSzTx/>
              <a:buFontTx/>
              <a:buNone/>
            </a:pPr>
            <a:r>
              <a:rPr lang="en-US" altLang="en-US" sz="1800"/>
              <a:t>host: IP address C</a:t>
            </a:r>
          </a:p>
        </p:txBody>
      </p:sp>
      <p:sp>
        <p:nvSpPr>
          <p:cNvPr id="17447" name="Text Box 52"/>
          <p:cNvSpPr txBox="1">
            <a:spLocks noChangeArrowheads="1"/>
          </p:cNvSpPr>
          <p:nvPr/>
        </p:nvSpPr>
        <p:spPr bwMode="auto">
          <a:xfrm flipH="1">
            <a:off x="5046663" y="3702050"/>
            <a:ext cx="11477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80000"/>
              </a:lnSpc>
              <a:spcBef>
                <a:spcPct val="0"/>
              </a:spcBef>
              <a:buClrTx/>
              <a:buSzTx/>
              <a:buFontTx/>
              <a:buNone/>
            </a:pPr>
            <a:r>
              <a:rPr lang="en-US" altLang="en-US" sz="1800"/>
              <a:t>server: IP address B</a:t>
            </a:r>
          </a:p>
        </p:txBody>
      </p:sp>
      <p:sp>
        <p:nvSpPr>
          <p:cNvPr id="17448" name="Line 53"/>
          <p:cNvSpPr>
            <a:spLocks noChangeShapeType="1"/>
          </p:cNvSpPr>
          <p:nvPr/>
        </p:nvSpPr>
        <p:spPr bwMode="auto">
          <a:xfrm>
            <a:off x="3354388" y="343217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49" name="Line 54"/>
          <p:cNvSpPr>
            <a:spLocks noChangeShapeType="1"/>
          </p:cNvSpPr>
          <p:nvPr/>
        </p:nvSpPr>
        <p:spPr bwMode="auto">
          <a:xfrm>
            <a:off x="3370263" y="3130550"/>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50" name="Text Box 26"/>
          <p:cNvSpPr txBox="1">
            <a:spLocks noChangeArrowheads="1"/>
          </p:cNvSpPr>
          <p:nvPr/>
        </p:nvSpPr>
        <p:spPr bwMode="auto">
          <a:xfrm>
            <a:off x="3757613" y="27955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network</a:t>
            </a:r>
          </a:p>
        </p:txBody>
      </p:sp>
      <p:sp>
        <p:nvSpPr>
          <p:cNvPr id="17451" name="Line 56"/>
          <p:cNvSpPr>
            <a:spLocks noChangeShapeType="1"/>
          </p:cNvSpPr>
          <p:nvPr/>
        </p:nvSpPr>
        <p:spPr bwMode="auto">
          <a:xfrm>
            <a:off x="3373438" y="2808288"/>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52" name="Line 57"/>
          <p:cNvSpPr>
            <a:spLocks noChangeShapeType="1"/>
          </p:cNvSpPr>
          <p:nvPr/>
        </p:nvSpPr>
        <p:spPr bwMode="auto">
          <a:xfrm>
            <a:off x="3376613" y="2486025"/>
            <a:ext cx="2233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7453" name="Group 58"/>
          <p:cNvGrpSpPr>
            <a:grpSpLocks/>
          </p:cNvGrpSpPr>
          <p:nvPr/>
        </p:nvGrpSpPr>
        <p:grpSpPr bwMode="auto">
          <a:xfrm>
            <a:off x="3552825" y="2347913"/>
            <a:ext cx="473075" cy="228600"/>
            <a:chOff x="1287" y="2524"/>
            <a:chExt cx="260" cy="100"/>
          </a:xfrm>
        </p:grpSpPr>
        <p:sp>
          <p:nvSpPr>
            <p:cNvPr id="17533" name="Rectangle 5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34" name="Rectangle 60"/>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35" name="Rectangle 61"/>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36" name="Rectangle 62"/>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grpSp>
        <p:nvGrpSpPr>
          <p:cNvPr id="17454" name="Group 65"/>
          <p:cNvGrpSpPr>
            <a:grpSpLocks/>
          </p:cNvGrpSpPr>
          <p:nvPr/>
        </p:nvGrpSpPr>
        <p:grpSpPr bwMode="auto">
          <a:xfrm>
            <a:off x="4257675" y="2352675"/>
            <a:ext cx="473075" cy="228600"/>
            <a:chOff x="1287" y="2524"/>
            <a:chExt cx="260" cy="100"/>
          </a:xfrm>
        </p:grpSpPr>
        <p:sp>
          <p:nvSpPr>
            <p:cNvPr id="17529" name="Rectangle 66"/>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30" name="Rectangle 67"/>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31" name="Rectangle 68"/>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32" name="Rectangle 6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grpSp>
        <p:nvGrpSpPr>
          <p:cNvPr id="17455" name="Group 70"/>
          <p:cNvGrpSpPr>
            <a:grpSpLocks/>
          </p:cNvGrpSpPr>
          <p:nvPr/>
        </p:nvGrpSpPr>
        <p:grpSpPr bwMode="auto">
          <a:xfrm>
            <a:off x="4929188" y="2357438"/>
            <a:ext cx="473075" cy="228600"/>
            <a:chOff x="1287" y="2524"/>
            <a:chExt cx="260" cy="100"/>
          </a:xfrm>
        </p:grpSpPr>
        <p:sp>
          <p:nvSpPr>
            <p:cNvPr id="17525" name="Rectangle 7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26" name="Rectangle 7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27" name="Rectangle 73"/>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28" name="Rectangle 7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7456" name="Line 75"/>
          <p:cNvSpPr>
            <a:spLocks noChangeShapeType="1"/>
          </p:cNvSpPr>
          <p:nvPr/>
        </p:nvSpPr>
        <p:spPr bwMode="auto">
          <a:xfrm>
            <a:off x="6362700" y="364807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57" name="Line 76"/>
          <p:cNvSpPr>
            <a:spLocks noChangeShapeType="1"/>
          </p:cNvSpPr>
          <p:nvPr/>
        </p:nvSpPr>
        <p:spPr bwMode="auto">
          <a:xfrm>
            <a:off x="6353175" y="3352800"/>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58" name="Line 77"/>
          <p:cNvSpPr>
            <a:spLocks noChangeShapeType="1"/>
          </p:cNvSpPr>
          <p:nvPr/>
        </p:nvSpPr>
        <p:spPr bwMode="auto">
          <a:xfrm>
            <a:off x="6353175" y="30575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59" name="Line 78"/>
          <p:cNvSpPr>
            <a:spLocks noChangeShapeType="1"/>
          </p:cNvSpPr>
          <p:nvPr/>
        </p:nvSpPr>
        <p:spPr bwMode="auto">
          <a:xfrm>
            <a:off x="6353175" y="2752725"/>
            <a:ext cx="1638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7460" name="Group 79"/>
          <p:cNvGrpSpPr>
            <a:grpSpLocks/>
          </p:cNvGrpSpPr>
          <p:nvPr/>
        </p:nvGrpSpPr>
        <p:grpSpPr bwMode="auto">
          <a:xfrm>
            <a:off x="6505575" y="2579688"/>
            <a:ext cx="473075" cy="228600"/>
            <a:chOff x="1287" y="2524"/>
            <a:chExt cx="260" cy="100"/>
          </a:xfrm>
        </p:grpSpPr>
        <p:sp>
          <p:nvSpPr>
            <p:cNvPr id="17521" name="Rectangle 8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22" name="Rectangle 81"/>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23" name="Rectangle 82"/>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24" name="Rectangle 83"/>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grpSp>
        <p:nvGrpSpPr>
          <p:cNvPr id="17461" name="Group 84"/>
          <p:cNvGrpSpPr>
            <a:grpSpLocks/>
          </p:cNvGrpSpPr>
          <p:nvPr/>
        </p:nvGrpSpPr>
        <p:grpSpPr bwMode="auto">
          <a:xfrm>
            <a:off x="7300913" y="2570163"/>
            <a:ext cx="473075" cy="228600"/>
            <a:chOff x="1287" y="2524"/>
            <a:chExt cx="260" cy="100"/>
          </a:xfrm>
        </p:grpSpPr>
        <p:sp>
          <p:nvSpPr>
            <p:cNvPr id="17517" name="Rectangle 85"/>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18" name="Rectangle 86"/>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19" name="Rectangle 87"/>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20" name="Rectangle 88"/>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7462" name="Oval 89"/>
          <p:cNvSpPr>
            <a:spLocks noChangeArrowheads="1"/>
          </p:cNvSpPr>
          <p:nvPr/>
        </p:nvSpPr>
        <p:spPr bwMode="auto">
          <a:xfrm>
            <a:off x="7242175" y="2236788"/>
            <a:ext cx="598488"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Arial" panose="020B0604020202020204" pitchFamily="34" charset="0"/>
              </a:rPr>
              <a:t>P3</a:t>
            </a:r>
          </a:p>
        </p:txBody>
      </p:sp>
      <p:sp>
        <p:nvSpPr>
          <p:cNvPr id="17463" name="Freeform 90"/>
          <p:cNvSpPr>
            <a:spLocks/>
          </p:cNvSpPr>
          <p:nvPr/>
        </p:nvSpPr>
        <p:spPr bwMode="auto">
          <a:xfrm>
            <a:off x="1493838" y="2439988"/>
            <a:ext cx="2695575" cy="2695575"/>
          </a:xfrm>
          <a:custGeom>
            <a:avLst/>
            <a:gdLst>
              <a:gd name="T0" fmla="*/ 0 w 1698"/>
              <a:gd name="T1" fmla="*/ 2147483646 h 1698"/>
              <a:gd name="T2" fmla="*/ 0 w 1698"/>
              <a:gd name="T3" fmla="*/ 2147483646 h 1698"/>
              <a:gd name="T4" fmla="*/ 2147483646 w 1698"/>
              <a:gd name="T5" fmla="*/ 2147483646 h 1698"/>
              <a:gd name="T6" fmla="*/ 2147483646 w 1698"/>
              <a:gd name="T7" fmla="*/ 2147483646 h 1698"/>
              <a:gd name="T8" fmla="*/ 2147483646 w 1698"/>
              <a:gd name="T9" fmla="*/ 0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464" name="Freeform 91"/>
          <p:cNvSpPr>
            <a:spLocks/>
          </p:cNvSpPr>
          <p:nvPr/>
        </p:nvSpPr>
        <p:spPr bwMode="auto">
          <a:xfrm>
            <a:off x="4479925" y="2471738"/>
            <a:ext cx="3089275" cy="3252787"/>
          </a:xfrm>
          <a:custGeom>
            <a:avLst/>
            <a:gdLst>
              <a:gd name="T0" fmla="*/ 0 w 1946"/>
              <a:gd name="T1" fmla="*/ 0 h 1801"/>
              <a:gd name="T2" fmla="*/ 0 w 1946"/>
              <a:gd name="T3" fmla="*/ 2147483646 h 1801"/>
              <a:gd name="T4" fmla="*/ 2147483646 w 1946"/>
              <a:gd name="T5" fmla="*/ 2147483646 h 1801"/>
              <a:gd name="T6" fmla="*/ 2147483646 w 1946"/>
              <a:gd name="T7" fmla="*/ 2147483646 h 1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465" name="Freeform 92"/>
          <p:cNvSpPr>
            <a:spLocks/>
          </p:cNvSpPr>
          <p:nvPr/>
        </p:nvSpPr>
        <p:spPr bwMode="auto">
          <a:xfrm>
            <a:off x="5138738" y="2460625"/>
            <a:ext cx="1609725" cy="2465388"/>
          </a:xfrm>
          <a:custGeom>
            <a:avLst/>
            <a:gdLst>
              <a:gd name="T0" fmla="*/ 0 w 1014"/>
              <a:gd name="T1" fmla="*/ 0 h 1480"/>
              <a:gd name="T2" fmla="*/ 0 w 1014"/>
              <a:gd name="T3" fmla="*/ 2147483646 h 1480"/>
              <a:gd name="T4" fmla="*/ 2147483646 w 1014"/>
              <a:gd name="T5" fmla="*/ 2147483646 h 1480"/>
              <a:gd name="T6" fmla="*/ 2147483646 w 1014"/>
              <a:gd name="T7" fmla="*/ 2147483646 h 1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7466" name="Group 93"/>
          <p:cNvGrpSpPr>
            <a:grpSpLocks/>
          </p:cNvGrpSpPr>
          <p:nvPr/>
        </p:nvGrpSpPr>
        <p:grpSpPr bwMode="auto">
          <a:xfrm>
            <a:off x="5237163" y="4684713"/>
            <a:ext cx="2071687" cy="652462"/>
            <a:chOff x="2741" y="3750"/>
            <a:chExt cx="1305" cy="411"/>
          </a:xfrm>
        </p:grpSpPr>
        <p:sp>
          <p:nvSpPr>
            <p:cNvPr id="17514" name="Rectangle 94"/>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15" name="Line 95"/>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7516" name="Text Box 96"/>
            <p:cNvSpPr txBox="1">
              <a:spLocks noChangeArrowheads="1"/>
            </p:cNvSpPr>
            <p:nvPr/>
          </p:nvSpPr>
          <p:spPr bwMode="auto">
            <a:xfrm>
              <a:off x="2813" y="3875"/>
              <a:ext cx="123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400">
                  <a:latin typeface="Tahoma" panose="020B0604030504040204" pitchFamily="34" charset="0"/>
                </a:rPr>
                <a:t>source IP,port: C,5775</a:t>
              </a:r>
            </a:p>
            <a:p>
              <a:pPr>
                <a:spcBef>
                  <a:spcPct val="0"/>
                </a:spcBef>
                <a:buClrTx/>
                <a:buSzTx/>
                <a:buFontTx/>
                <a:buNone/>
              </a:pPr>
              <a:r>
                <a:rPr lang="en-US" altLang="en-US" sz="1400">
                  <a:latin typeface="Tahoma" panose="020B0604030504040204" pitchFamily="34" charset="0"/>
                </a:rPr>
                <a:t>dest IP,port: B,80</a:t>
              </a:r>
            </a:p>
          </p:txBody>
        </p:sp>
      </p:grpSp>
      <p:grpSp>
        <p:nvGrpSpPr>
          <p:cNvPr id="17467" name="Group 97"/>
          <p:cNvGrpSpPr>
            <a:grpSpLocks/>
          </p:cNvGrpSpPr>
          <p:nvPr/>
        </p:nvGrpSpPr>
        <p:grpSpPr bwMode="auto">
          <a:xfrm>
            <a:off x="5307013" y="5473700"/>
            <a:ext cx="2063750" cy="661988"/>
            <a:chOff x="2741" y="3750"/>
            <a:chExt cx="1300" cy="417"/>
          </a:xfrm>
        </p:grpSpPr>
        <p:sp>
          <p:nvSpPr>
            <p:cNvPr id="17511" name="Rectangle 98"/>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12" name="Line 99"/>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7513" name="Text Box 100"/>
            <p:cNvSpPr txBox="1">
              <a:spLocks noChangeArrowheads="1"/>
            </p:cNvSpPr>
            <p:nvPr/>
          </p:nvSpPr>
          <p:spPr bwMode="auto">
            <a:xfrm>
              <a:off x="2813" y="3875"/>
              <a:ext cx="1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altLang="en-US" sz="1400">
                  <a:latin typeface="Tahoma" panose="020B0604030504040204" pitchFamily="34" charset="0"/>
                </a:rPr>
                <a:t>source IP,port: C,9157</a:t>
              </a:r>
            </a:p>
            <a:p>
              <a:pPr>
                <a:spcBef>
                  <a:spcPct val="0"/>
                </a:spcBef>
                <a:buClrTx/>
                <a:buSzTx/>
                <a:buFontTx/>
                <a:buNone/>
              </a:pPr>
              <a:r>
                <a:rPr lang="en-US" altLang="en-US" sz="1400">
                  <a:latin typeface="Tahoma" panose="020B0604030504040204" pitchFamily="34" charset="0"/>
                </a:rPr>
                <a:t>dest IP,port: B,80</a:t>
              </a:r>
            </a:p>
          </p:txBody>
        </p:sp>
      </p:grpSp>
      <p:sp>
        <p:nvSpPr>
          <p:cNvPr id="17468" name="Oval 30"/>
          <p:cNvSpPr>
            <a:spLocks noChangeArrowheads="1"/>
          </p:cNvSpPr>
          <p:nvPr/>
        </p:nvSpPr>
        <p:spPr bwMode="auto">
          <a:xfrm>
            <a:off x="3497263" y="2103438"/>
            <a:ext cx="2033587"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Arial" panose="020B0604020202020204" pitchFamily="34" charset="0"/>
              </a:rPr>
              <a:t>P4</a:t>
            </a:r>
          </a:p>
        </p:txBody>
      </p:sp>
      <p:sp>
        <p:nvSpPr>
          <p:cNvPr id="17469" name="Text Box 101"/>
          <p:cNvSpPr txBox="1">
            <a:spLocks noChangeArrowheads="1"/>
          </p:cNvSpPr>
          <p:nvPr/>
        </p:nvSpPr>
        <p:spPr bwMode="auto">
          <a:xfrm>
            <a:off x="4970463" y="1171575"/>
            <a:ext cx="195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a:solidFill>
                  <a:srgbClr val="CC0000"/>
                </a:solidFill>
                <a:latin typeface="Tahoma" panose="020B0604030504040204" pitchFamily="34" charset="0"/>
              </a:rPr>
              <a:t>threaded server</a:t>
            </a:r>
          </a:p>
        </p:txBody>
      </p:sp>
      <p:sp>
        <p:nvSpPr>
          <p:cNvPr id="17470" name="Line 102"/>
          <p:cNvSpPr>
            <a:spLocks noChangeShapeType="1"/>
          </p:cNvSpPr>
          <p:nvPr/>
        </p:nvSpPr>
        <p:spPr bwMode="auto">
          <a:xfrm flipH="1">
            <a:off x="4779963" y="1516063"/>
            <a:ext cx="579437" cy="7524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pic>
        <p:nvPicPr>
          <p:cNvPr id="17471" name="Picture 103" descr="underline_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881063"/>
            <a:ext cx="8228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72" name="Group 104"/>
          <p:cNvGrpSpPr>
            <a:grpSpLocks/>
          </p:cNvGrpSpPr>
          <p:nvPr/>
        </p:nvGrpSpPr>
        <p:grpSpPr bwMode="auto">
          <a:xfrm flipH="1">
            <a:off x="8258175" y="3529013"/>
            <a:ext cx="711200" cy="669925"/>
            <a:chOff x="-44" y="1473"/>
            <a:chExt cx="981" cy="1105"/>
          </a:xfrm>
        </p:grpSpPr>
        <p:pic>
          <p:nvPicPr>
            <p:cNvPr id="17509" name="Picture 10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 name="Freeform 106"/>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7473" name="Group 107"/>
          <p:cNvGrpSpPr>
            <a:grpSpLocks/>
          </p:cNvGrpSpPr>
          <p:nvPr/>
        </p:nvGrpSpPr>
        <p:grpSpPr bwMode="auto">
          <a:xfrm>
            <a:off x="-44450" y="3613150"/>
            <a:ext cx="711200" cy="669925"/>
            <a:chOff x="-44" y="1473"/>
            <a:chExt cx="981" cy="1105"/>
          </a:xfrm>
        </p:grpSpPr>
        <p:pic>
          <p:nvPicPr>
            <p:cNvPr id="17507" name="Picture 108"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08" name="Freeform 10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7474" name="Group 110"/>
          <p:cNvGrpSpPr>
            <a:grpSpLocks/>
          </p:cNvGrpSpPr>
          <p:nvPr/>
        </p:nvGrpSpPr>
        <p:grpSpPr bwMode="auto">
          <a:xfrm>
            <a:off x="2820988" y="3192463"/>
            <a:ext cx="358775" cy="704850"/>
            <a:chOff x="4140" y="429"/>
            <a:chExt cx="1425" cy="2396"/>
          </a:xfrm>
        </p:grpSpPr>
        <p:sp>
          <p:nvSpPr>
            <p:cNvPr id="17475" name="Freeform 111"/>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6" name="Rectangle 112"/>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477" name="Freeform 113"/>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8" name="Freeform 114"/>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9" name="Rectangle 115"/>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17480" name="Group 116"/>
            <p:cNvGrpSpPr>
              <a:grpSpLocks/>
            </p:cNvGrpSpPr>
            <p:nvPr/>
          </p:nvGrpSpPr>
          <p:grpSpPr bwMode="auto">
            <a:xfrm>
              <a:off x="4749" y="668"/>
              <a:ext cx="581" cy="145"/>
              <a:chOff x="614" y="2568"/>
              <a:chExt cx="725" cy="139"/>
            </a:xfrm>
          </p:grpSpPr>
          <p:sp>
            <p:nvSpPr>
              <p:cNvPr id="17505" name="AutoShape 117"/>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06" name="AutoShape 118"/>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7481" name="Rectangle 119"/>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17482" name="Group 120"/>
            <p:cNvGrpSpPr>
              <a:grpSpLocks/>
            </p:cNvGrpSpPr>
            <p:nvPr/>
          </p:nvGrpSpPr>
          <p:grpSpPr bwMode="auto">
            <a:xfrm>
              <a:off x="4747" y="994"/>
              <a:ext cx="581" cy="134"/>
              <a:chOff x="614" y="2568"/>
              <a:chExt cx="725" cy="139"/>
            </a:xfrm>
          </p:grpSpPr>
          <p:sp>
            <p:nvSpPr>
              <p:cNvPr id="17503" name="AutoShape 121"/>
              <p:cNvSpPr>
                <a:spLocks noChangeArrowheads="1"/>
              </p:cNvSpPr>
              <p:nvPr/>
            </p:nvSpPr>
            <p:spPr bwMode="auto">
              <a:xfrm>
                <a:off x="612" y="2570"/>
                <a:ext cx="724" cy="16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04" name="AutoShape 122"/>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7483" name="Rectangle 123"/>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484" name="Rectangle 124"/>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17485" name="Group 125"/>
            <p:cNvGrpSpPr>
              <a:grpSpLocks/>
            </p:cNvGrpSpPr>
            <p:nvPr/>
          </p:nvGrpSpPr>
          <p:grpSpPr bwMode="auto">
            <a:xfrm>
              <a:off x="4735" y="1627"/>
              <a:ext cx="582" cy="151"/>
              <a:chOff x="614" y="2568"/>
              <a:chExt cx="725" cy="139"/>
            </a:xfrm>
          </p:grpSpPr>
          <p:sp>
            <p:nvSpPr>
              <p:cNvPr id="17501" name="AutoShape 126"/>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02" name="AutoShape 127"/>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7486" name="Freeform 128"/>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487" name="Group 129"/>
            <p:cNvGrpSpPr>
              <a:grpSpLocks/>
            </p:cNvGrpSpPr>
            <p:nvPr/>
          </p:nvGrpSpPr>
          <p:grpSpPr bwMode="auto">
            <a:xfrm>
              <a:off x="4739" y="1327"/>
              <a:ext cx="582" cy="139"/>
              <a:chOff x="614" y="2568"/>
              <a:chExt cx="725" cy="139"/>
            </a:xfrm>
          </p:grpSpPr>
          <p:sp>
            <p:nvSpPr>
              <p:cNvPr id="17499" name="AutoShape 130"/>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500" name="AutoShape 131"/>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7488" name="Rectangle 132"/>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489" name="Freeform 133"/>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0" name="Freeform 134"/>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1" name="Oval 135"/>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492" name="Freeform 136"/>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93" name="AutoShape 137"/>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494" name="AutoShape 138"/>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495" name="Oval 139"/>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496" name="Oval 140"/>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17497" name="Oval 141"/>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7498" name="Rectangle 142"/>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18435"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E631BC84-EB7C-42A6-A40E-F22C10A09A2F}" type="slidenum">
              <a:rPr lang="en-US" altLang="en-US" sz="1200">
                <a:latin typeface="Tahoma" panose="020B0604030504040204" pitchFamily="34" charset="0"/>
              </a:rPr>
              <a:pPr>
                <a:lnSpc>
                  <a:spcPct val="100000"/>
                </a:lnSpc>
                <a:spcBef>
                  <a:spcPct val="0"/>
                </a:spcBef>
                <a:buClrTx/>
                <a:buSzTx/>
                <a:buFontTx/>
                <a:buNone/>
              </a:pPr>
              <a:t>15</a:t>
            </a:fld>
            <a:endParaRPr lang="en-US" altLang="en-US" sz="1200">
              <a:latin typeface="Tahoma" panose="020B0604030504040204" pitchFamily="34" charset="0"/>
            </a:endParaRPr>
          </a:p>
        </p:txBody>
      </p:sp>
      <p:sp>
        <p:nvSpPr>
          <p:cNvPr id="15364" name="Rectangle 3"/>
          <p:cNvSpPr>
            <a:spLocks noGrp="1" noChangeArrowheads="1"/>
          </p:cNvSpPr>
          <p:nvPr>
            <p:ph type="title"/>
          </p:nvPr>
        </p:nvSpPr>
        <p:spPr/>
        <p:txBody>
          <a:bodyPr/>
          <a:lstStyle/>
          <a:p>
            <a:pPr>
              <a:defRPr/>
            </a:pPr>
            <a:r>
              <a:rPr lang="en-US" dirty="0" smtClean="0">
                <a:ea typeface="ＭＳ Ｐゴシック" charset="0"/>
                <a:cs typeface="+mj-cs"/>
              </a:rPr>
              <a:t>Outline</a:t>
            </a:r>
            <a:endParaRPr lang="en-US" dirty="0">
              <a:ea typeface="ＭＳ Ｐゴシック" charset="0"/>
              <a:cs typeface="+mj-cs"/>
            </a:endParaRPr>
          </a:p>
        </p:txBody>
      </p:sp>
      <p:sp>
        <p:nvSpPr>
          <p:cNvPr id="15365" name="Rectangle 4"/>
          <p:cNvSpPr>
            <a:spLocks noGrp="1" noChangeArrowheads="1"/>
          </p:cNvSpPr>
          <p:nvPr>
            <p:ph type="body" sz="half" idx="1"/>
          </p:nvPr>
        </p:nvSpPr>
        <p:spPr/>
        <p:txBody>
          <a:bodyPr/>
          <a:lstStyle/>
          <a:p>
            <a:pPr marL="566738" indent="-566738">
              <a:buFont typeface="Wingdings" charset="0"/>
              <a:buNone/>
              <a:defRPr/>
            </a:pPr>
            <a:r>
              <a:rPr lang="en-US">
                <a:ea typeface="ＭＳ Ｐゴシック" charset="0"/>
                <a:cs typeface="+mn-cs"/>
              </a:rPr>
              <a:t>3.1 transport-layer services</a:t>
            </a:r>
          </a:p>
          <a:p>
            <a:pPr marL="566738" indent="-566738">
              <a:buFont typeface="Wingdings" charset="0"/>
              <a:buNone/>
              <a:defRPr/>
            </a:pPr>
            <a:r>
              <a:rPr lang="en-US">
                <a:ea typeface="ＭＳ Ｐゴシック" charset="0"/>
                <a:cs typeface="+mn-cs"/>
              </a:rPr>
              <a:t>3.2 multiplexing and demultiplexing</a:t>
            </a:r>
          </a:p>
          <a:p>
            <a:pPr marL="566738" indent="-566738">
              <a:buFont typeface="Wingdings" charset="0"/>
              <a:buNone/>
              <a:defRPr/>
            </a:pPr>
            <a:r>
              <a:rPr lang="en-US">
                <a:solidFill>
                  <a:srgbClr val="CC0000"/>
                </a:solidFill>
                <a:ea typeface="ＭＳ Ｐゴシック" charset="0"/>
                <a:cs typeface="+mn-cs"/>
              </a:rPr>
              <a:t>3.3 connectionless transport: UDP</a:t>
            </a:r>
          </a:p>
          <a:p>
            <a:pPr marL="566738" indent="-566738">
              <a:buFont typeface="Wingdings" charset="0"/>
              <a:buNone/>
              <a:defRPr/>
            </a:pPr>
            <a:r>
              <a:rPr lang="en-US">
                <a:ea typeface="ＭＳ Ｐゴシック" charset="0"/>
                <a:cs typeface="+mn-cs"/>
              </a:rPr>
              <a:t>3.4 principles of reliable data transfer</a:t>
            </a:r>
          </a:p>
        </p:txBody>
      </p:sp>
      <p:sp>
        <p:nvSpPr>
          <p:cNvPr id="15366" name="Rectangle 5"/>
          <p:cNvSpPr>
            <a:spLocks noGrp="1" noChangeArrowheads="1"/>
          </p:cNvSpPr>
          <p:nvPr>
            <p:ph type="body" sz="half" idx="2"/>
          </p:nvPr>
        </p:nvSpPr>
        <p:spPr>
          <a:xfrm>
            <a:off x="4495800" y="1600200"/>
            <a:ext cx="4251325" cy="4648200"/>
          </a:xfrm>
        </p:spPr>
        <p:txBody>
          <a:bodyPr/>
          <a:lstStyle/>
          <a:p>
            <a:pPr marL="566738" indent="-566738">
              <a:buFont typeface="Wingdings" charset="0"/>
              <a:buNone/>
              <a:defRPr/>
            </a:pPr>
            <a:r>
              <a:rPr lang="en-US" dirty="0">
                <a:ea typeface="ＭＳ Ｐゴシック" charset="0"/>
                <a:cs typeface="+mn-cs"/>
              </a:rPr>
              <a:t>3.5 connection-oriented transport: TCP</a:t>
            </a:r>
          </a:p>
          <a:p>
            <a:pPr marL="912813" lvl="1">
              <a:buFont typeface="Arial"/>
              <a:buChar char="•"/>
              <a:defRPr/>
            </a:pPr>
            <a:r>
              <a:rPr lang="en-US" dirty="0">
                <a:ea typeface="ＭＳ Ｐゴシック" charset="0"/>
              </a:rPr>
              <a:t>segment structure</a:t>
            </a:r>
          </a:p>
          <a:p>
            <a:pPr marL="912813" lvl="1">
              <a:buFont typeface="Arial"/>
              <a:buChar char="•"/>
              <a:defRPr/>
            </a:pPr>
            <a:r>
              <a:rPr lang="en-US" dirty="0">
                <a:ea typeface="ＭＳ Ｐゴシック" charset="0"/>
              </a:rPr>
              <a:t>reliable data transfer</a:t>
            </a:r>
          </a:p>
          <a:p>
            <a:pPr marL="912813" lvl="1">
              <a:buFont typeface="Arial"/>
              <a:buChar char="•"/>
              <a:defRPr/>
            </a:pPr>
            <a:r>
              <a:rPr lang="en-US" dirty="0" smtClean="0">
                <a:ea typeface="ＭＳ Ｐゴシック" charset="0"/>
              </a:rPr>
              <a:t>connection management</a:t>
            </a:r>
            <a:endParaRPr lang="en-US" dirty="0">
              <a:ea typeface="ＭＳ Ｐゴシック" charset="0"/>
            </a:endParaRPr>
          </a:p>
        </p:txBody>
      </p:sp>
      <p:pic>
        <p:nvPicPr>
          <p:cNvPr id="18439" name="Picture 6" descr="underline_base"/>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313" y="1017588"/>
            <a:ext cx="228600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19459"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28B84A14-7A07-406F-99D5-FA22329B3498}" type="slidenum">
              <a:rPr lang="en-US" altLang="en-US" sz="1200">
                <a:latin typeface="Tahoma" panose="020B0604030504040204" pitchFamily="34" charset="0"/>
              </a:rPr>
              <a:pPr>
                <a:lnSpc>
                  <a:spcPct val="100000"/>
                </a:lnSpc>
                <a:spcBef>
                  <a:spcPct val="0"/>
                </a:spcBef>
                <a:buClrTx/>
                <a:buSzTx/>
                <a:buFontTx/>
                <a:buNone/>
              </a:pPr>
              <a:t>16</a:t>
            </a:fld>
            <a:endParaRPr lang="en-US" altLang="en-US" sz="1200">
              <a:latin typeface="Tahoma" panose="020B0604030504040204" pitchFamily="34" charset="0"/>
            </a:endParaRPr>
          </a:p>
        </p:txBody>
      </p:sp>
      <p:pic>
        <p:nvPicPr>
          <p:cNvPr id="19460" name="Picture 10" descr="underline_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847725"/>
            <a:ext cx="8228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2"/>
          <p:cNvSpPr>
            <a:spLocks noGrp="1" noChangeArrowheads="1"/>
          </p:cNvSpPr>
          <p:nvPr>
            <p:ph type="title"/>
          </p:nvPr>
        </p:nvSpPr>
        <p:spPr>
          <a:xfrm>
            <a:off x="296863" y="182563"/>
            <a:ext cx="8529637" cy="922337"/>
          </a:xfrm>
        </p:spPr>
        <p:txBody>
          <a:bodyPr/>
          <a:lstStyle/>
          <a:p>
            <a:pPr>
              <a:defRPr/>
            </a:pPr>
            <a:r>
              <a:rPr lang="en-US" sz="4000">
                <a:ea typeface="ＭＳ Ｐゴシック" charset="0"/>
                <a:cs typeface="+mj-cs"/>
              </a:rPr>
              <a:t>UDP: User Datagram Protocol </a:t>
            </a:r>
            <a:r>
              <a:rPr lang="en-US" sz="3200">
                <a:ea typeface="ＭＳ Ｐゴシック" charset="0"/>
                <a:cs typeface="+mj-cs"/>
              </a:rPr>
              <a:t>[RFC 768]</a:t>
            </a:r>
            <a:endParaRPr lang="en-US">
              <a:ea typeface="ＭＳ Ｐゴシック" charset="0"/>
              <a:cs typeface="+mj-cs"/>
            </a:endParaRPr>
          </a:p>
        </p:txBody>
      </p:sp>
      <p:sp>
        <p:nvSpPr>
          <p:cNvPr id="19462" name="Rectangle 3"/>
          <p:cNvSpPr>
            <a:spLocks noGrp="1" noChangeArrowheads="1"/>
          </p:cNvSpPr>
          <p:nvPr>
            <p:ph type="body" sz="half" idx="1"/>
          </p:nvPr>
        </p:nvSpPr>
        <p:spPr>
          <a:xfrm>
            <a:off x="428625" y="1325563"/>
            <a:ext cx="3810000" cy="4648200"/>
          </a:xfrm>
        </p:spPr>
        <p:txBody>
          <a:bodyPr/>
          <a:lstStyle/>
          <a:p>
            <a:r>
              <a:rPr lang="ja-JP" altLang="en-US" sz="2400" smtClean="0"/>
              <a:t>“</a:t>
            </a:r>
            <a:r>
              <a:rPr lang="en-US" altLang="ja-JP" sz="2400" smtClean="0"/>
              <a:t>no frills,</a:t>
            </a:r>
            <a:r>
              <a:rPr lang="ja-JP" altLang="en-US" sz="2400" smtClean="0"/>
              <a:t>”</a:t>
            </a:r>
            <a:r>
              <a:rPr lang="en-US" altLang="ja-JP" sz="2400" smtClean="0"/>
              <a:t> </a:t>
            </a:r>
            <a:r>
              <a:rPr lang="ja-JP" altLang="en-US" sz="2400" smtClean="0"/>
              <a:t>“</a:t>
            </a:r>
            <a:r>
              <a:rPr lang="en-US" altLang="ja-JP" sz="2400" smtClean="0"/>
              <a:t>bare bones</a:t>
            </a:r>
            <a:r>
              <a:rPr lang="ja-JP" altLang="en-US" sz="2400" smtClean="0"/>
              <a:t>”</a:t>
            </a:r>
            <a:r>
              <a:rPr lang="en-US" altLang="ja-JP" sz="2400" smtClean="0"/>
              <a:t> Internet transport protocol</a:t>
            </a:r>
          </a:p>
          <a:p>
            <a:r>
              <a:rPr lang="ja-JP" altLang="en-US" sz="2400" smtClean="0"/>
              <a:t>“</a:t>
            </a:r>
            <a:r>
              <a:rPr lang="en-US" altLang="ja-JP" sz="2400" smtClean="0"/>
              <a:t>best effort</a:t>
            </a:r>
            <a:r>
              <a:rPr lang="ja-JP" altLang="en-US" sz="2400" smtClean="0"/>
              <a:t>”</a:t>
            </a:r>
            <a:r>
              <a:rPr lang="en-US" altLang="ja-JP" sz="2400" smtClean="0"/>
              <a:t> service, UDP segments may be:</a:t>
            </a:r>
          </a:p>
          <a:p>
            <a:pPr lvl="1"/>
            <a:r>
              <a:rPr lang="en-US" altLang="en-US" smtClean="0"/>
              <a:t>lost</a:t>
            </a:r>
          </a:p>
          <a:p>
            <a:pPr lvl="1"/>
            <a:r>
              <a:rPr lang="en-US" altLang="en-US" smtClean="0"/>
              <a:t>delivered out-of-order to app</a:t>
            </a:r>
          </a:p>
          <a:p>
            <a:r>
              <a:rPr lang="en-US" altLang="en-US" sz="2400" i="1" smtClean="0">
                <a:solidFill>
                  <a:srgbClr val="CC0000"/>
                </a:solidFill>
              </a:rPr>
              <a:t>connectionless:</a:t>
            </a:r>
            <a:endParaRPr lang="en-US" altLang="en-US" smtClean="0">
              <a:solidFill>
                <a:srgbClr val="CC0000"/>
              </a:solidFill>
            </a:endParaRPr>
          </a:p>
          <a:p>
            <a:pPr lvl="1"/>
            <a:r>
              <a:rPr lang="en-US" altLang="en-US" smtClean="0"/>
              <a:t>no handshaking between UDP sender, receiver</a:t>
            </a:r>
          </a:p>
          <a:p>
            <a:pPr lvl="1"/>
            <a:r>
              <a:rPr lang="en-US" altLang="en-US" smtClean="0"/>
              <a:t>each UDP segment handled independently of others</a:t>
            </a:r>
          </a:p>
        </p:txBody>
      </p:sp>
      <p:sp>
        <p:nvSpPr>
          <p:cNvPr id="19463" name="Rectangle 9"/>
          <p:cNvSpPr>
            <a:spLocks noChangeArrowheads="1"/>
          </p:cNvSpPr>
          <p:nvPr/>
        </p:nvSpPr>
        <p:spPr bwMode="auto">
          <a:xfrm>
            <a:off x="4745038" y="1271588"/>
            <a:ext cx="405288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92100" indent="-292100" algn="ctr">
              <a:defRPr sz="1600">
                <a:solidFill>
                  <a:schemeClr val="tx1"/>
                </a:solidFill>
                <a:latin typeface="Tahoma" panose="020B0604030504040204" pitchFamily="34" charset="0"/>
                <a:ea typeface="MS PGothic" panose="020B0600070205080204" pitchFamily="34" charset="-128"/>
              </a:defRPr>
            </a:lvl1pPr>
            <a:lvl2pPr marL="688975" indent="-231775"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lnSpc>
                <a:spcPct val="85000"/>
              </a:lnSpc>
              <a:spcBef>
                <a:spcPct val="20000"/>
              </a:spcBef>
              <a:buClr>
                <a:srgbClr val="000099"/>
              </a:buClr>
              <a:buSzPct val="100000"/>
              <a:buFont typeface="Wingdings" panose="05000000000000000000" pitchFamily="2" charset="2"/>
              <a:buChar char="§"/>
            </a:pPr>
            <a:r>
              <a:rPr lang="en-US" altLang="en-US" sz="2800">
                <a:latin typeface="Gill Sans MT" panose="020B0502020104020203" pitchFamily="34" charset="0"/>
              </a:rPr>
              <a:t>UDP use:</a:t>
            </a:r>
          </a:p>
          <a:p>
            <a:pPr lvl="1" algn="l">
              <a:lnSpc>
                <a:spcPct val="85000"/>
              </a:lnSpc>
              <a:spcBef>
                <a:spcPct val="20000"/>
              </a:spcBef>
              <a:buClr>
                <a:srgbClr val="000099"/>
              </a:buClr>
              <a:buFont typeface="Wingdings" panose="05000000000000000000" pitchFamily="2" charset="2"/>
              <a:buChar char="§"/>
            </a:pPr>
            <a:r>
              <a:rPr lang="en-US" altLang="en-US" sz="2400">
                <a:latin typeface="Gill Sans MT" panose="020B0502020104020203" pitchFamily="34" charset="0"/>
              </a:rPr>
              <a:t>streaming multimedia apps (loss tolerant, rate sensitive)</a:t>
            </a:r>
          </a:p>
          <a:p>
            <a:pPr lvl="1" algn="l">
              <a:lnSpc>
                <a:spcPct val="85000"/>
              </a:lnSpc>
              <a:spcBef>
                <a:spcPct val="20000"/>
              </a:spcBef>
              <a:buClr>
                <a:srgbClr val="000099"/>
              </a:buClr>
              <a:buFont typeface="Wingdings" panose="05000000000000000000" pitchFamily="2" charset="2"/>
              <a:buChar char="§"/>
            </a:pPr>
            <a:r>
              <a:rPr lang="en-US" altLang="en-US" sz="2400">
                <a:latin typeface="Gill Sans MT" panose="020B0502020104020203" pitchFamily="34" charset="0"/>
              </a:rPr>
              <a:t>DNS</a:t>
            </a:r>
          </a:p>
          <a:p>
            <a:pPr lvl="1" algn="l">
              <a:lnSpc>
                <a:spcPct val="85000"/>
              </a:lnSpc>
              <a:spcBef>
                <a:spcPct val="20000"/>
              </a:spcBef>
              <a:buClr>
                <a:srgbClr val="000099"/>
              </a:buClr>
              <a:buFont typeface="Wingdings" panose="05000000000000000000" pitchFamily="2" charset="2"/>
              <a:buChar char="§"/>
            </a:pPr>
            <a:r>
              <a:rPr lang="en-US" altLang="en-US" sz="2400">
                <a:latin typeface="Gill Sans MT" panose="020B0502020104020203" pitchFamily="34" charset="0"/>
              </a:rPr>
              <a:t>SNMP</a:t>
            </a:r>
          </a:p>
          <a:p>
            <a:pPr algn="l">
              <a:lnSpc>
                <a:spcPct val="85000"/>
              </a:lnSpc>
              <a:spcBef>
                <a:spcPct val="20000"/>
              </a:spcBef>
              <a:buClr>
                <a:srgbClr val="000099"/>
              </a:buClr>
              <a:buSzPct val="100000"/>
              <a:buFont typeface="Wingdings" panose="05000000000000000000" pitchFamily="2" charset="2"/>
              <a:buChar char="§"/>
            </a:pPr>
            <a:r>
              <a:rPr lang="en-US" altLang="en-US" sz="2800">
                <a:latin typeface="Gill Sans MT" panose="020B0502020104020203" pitchFamily="34" charset="0"/>
              </a:rPr>
              <a:t>reliable transfer over UDP: </a:t>
            </a:r>
          </a:p>
          <a:p>
            <a:pPr lvl="1" algn="l">
              <a:lnSpc>
                <a:spcPct val="85000"/>
              </a:lnSpc>
              <a:spcBef>
                <a:spcPct val="20000"/>
              </a:spcBef>
              <a:buClr>
                <a:srgbClr val="000099"/>
              </a:buClr>
              <a:buFont typeface="Wingdings" panose="05000000000000000000" pitchFamily="2" charset="2"/>
              <a:buChar char="§"/>
            </a:pPr>
            <a:r>
              <a:rPr lang="en-US" altLang="en-US" sz="2400">
                <a:latin typeface="Gill Sans MT" panose="020B0502020104020203" pitchFamily="34" charset="0"/>
              </a:rPr>
              <a:t>add reliability at application layer</a:t>
            </a:r>
          </a:p>
          <a:p>
            <a:pPr lvl="1" algn="l">
              <a:lnSpc>
                <a:spcPct val="85000"/>
              </a:lnSpc>
              <a:spcBef>
                <a:spcPct val="20000"/>
              </a:spcBef>
              <a:buClr>
                <a:srgbClr val="000099"/>
              </a:buClr>
              <a:buFont typeface="Wingdings" panose="05000000000000000000" pitchFamily="2" charset="2"/>
              <a:buChar char="§"/>
            </a:pPr>
            <a:r>
              <a:rPr lang="en-US" altLang="en-US" sz="2400">
                <a:latin typeface="Gill Sans MT" panose="020B0502020104020203" pitchFamily="34" charset="0"/>
              </a:rPr>
              <a:t>application-specific error recovery!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048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EEC3E9EF-BE62-47DA-BCD6-EF9C4E05DB5F}" type="slidenum">
              <a:rPr lang="en-US" altLang="en-US" sz="1200">
                <a:latin typeface="Tahoma" panose="020B0604030504040204" pitchFamily="34" charset="0"/>
              </a:rPr>
              <a:pPr>
                <a:lnSpc>
                  <a:spcPct val="100000"/>
                </a:lnSpc>
                <a:spcBef>
                  <a:spcPct val="0"/>
                </a:spcBef>
                <a:buClrTx/>
                <a:buSzTx/>
                <a:buFontTx/>
                <a:buNone/>
              </a:pPr>
              <a:t>17</a:t>
            </a:fld>
            <a:endParaRPr lang="en-US" altLang="en-US" sz="1200">
              <a:latin typeface="Tahoma" panose="020B0604030504040204" pitchFamily="34" charset="0"/>
            </a:endParaRPr>
          </a:p>
        </p:txBody>
      </p:sp>
      <p:pic>
        <p:nvPicPr>
          <p:cNvPr id="20484" name="Picture 31"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950913"/>
            <a:ext cx="45704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2"/>
          <p:cNvSpPr>
            <a:spLocks noGrp="1" noChangeArrowheads="1"/>
          </p:cNvSpPr>
          <p:nvPr>
            <p:ph type="title"/>
          </p:nvPr>
        </p:nvSpPr>
        <p:spPr>
          <a:xfrm>
            <a:off x="382588" y="249238"/>
            <a:ext cx="8343900" cy="993775"/>
          </a:xfrm>
        </p:spPr>
        <p:txBody>
          <a:bodyPr/>
          <a:lstStyle/>
          <a:p>
            <a:pPr>
              <a:defRPr/>
            </a:pPr>
            <a:r>
              <a:rPr lang="en-US" sz="4000">
                <a:ea typeface="ＭＳ Ｐゴシック" charset="0"/>
                <a:cs typeface="+mj-cs"/>
              </a:rPr>
              <a:t>UDP: segment header</a:t>
            </a:r>
            <a:endParaRPr lang="en-US">
              <a:ea typeface="ＭＳ Ｐゴシック" charset="0"/>
              <a:cs typeface="+mj-cs"/>
            </a:endParaRPr>
          </a:p>
        </p:txBody>
      </p:sp>
      <p:sp>
        <p:nvSpPr>
          <p:cNvPr id="20486" name="Rectangle 7"/>
          <p:cNvSpPr>
            <a:spLocks noChangeArrowheads="1"/>
          </p:cNvSpPr>
          <p:nvPr/>
        </p:nvSpPr>
        <p:spPr bwMode="auto">
          <a:xfrm>
            <a:off x="714375" y="1852613"/>
            <a:ext cx="3324225" cy="32004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20487" name="Rectangle 8"/>
          <p:cNvSpPr>
            <a:spLocks noChangeArrowheads="1"/>
          </p:cNvSpPr>
          <p:nvPr/>
        </p:nvSpPr>
        <p:spPr bwMode="auto">
          <a:xfrm>
            <a:off x="638175" y="1947863"/>
            <a:ext cx="3324225" cy="3200400"/>
          </a:xfrm>
          <a:prstGeom prst="rect">
            <a:avLst/>
          </a:prstGeom>
          <a:solidFill>
            <a:schemeClr val="bg1"/>
          </a:solidFill>
          <a:ln w="1905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sz="2400">
              <a:latin typeface="Times New Roman" panose="02020603050405020304" pitchFamily="18" charset="0"/>
            </a:endParaRPr>
          </a:p>
        </p:txBody>
      </p:sp>
      <p:sp>
        <p:nvSpPr>
          <p:cNvPr id="20488" name="Text Box 9"/>
          <p:cNvSpPr txBox="1">
            <a:spLocks noChangeArrowheads="1"/>
          </p:cNvSpPr>
          <p:nvPr/>
        </p:nvSpPr>
        <p:spPr bwMode="auto">
          <a:xfrm>
            <a:off x="677863" y="1960563"/>
            <a:ext cx="1563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latin typeface="Tahoma" panose="020B0604030504040204" pitchFamily="34" charset="0"/>
              </a:rPr>
              <a:t>source port #</a:t>
            </a:r>
            <a:endParaRPr lang="en-US" altLang="en-US" sz="2400">
              <a:latin typeface="Tahoma" panose="020B0604030504040204" pitchFamily="34" charset="0"/>
            </a:endParaRPr>
          </a:p>
        </p:txBody>
      </p:sp>
      <p:sp>
        <p:nvSpPr>
          <p:cNvPr id="20489" name="Text Box 10"/>
          <p:cNvSpPr txBox="1">
            <a:spLocks noChangeArrowheads="1"/>
          </p:cNvSpPr>
          <p:nvPr/>
        </p:nvSpPr>
        <p:spPr bwMode="auto">
          <a:xfrm>
            <a:off x="2463800" y="1960563"/>
            <a:ext cx="13287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latin typeface="Tahoma" panose="020B0604030504040204" pitchFamily="34" charset="0"/>
              </a:rPr>
              <a:t>dest port #</a:t>
            </a:r>
          </a:p>
        </p:txBody>
      </p:sp>
      <p:sp>
        <p:nvSpPr>
          <p:cNvPr id="20490" name="Line 11"/>
          <p:cNvSpPr>
            <a:spLocks noChangeShapeType="1"/>
          </p:cNvSpPr>
          <p:nvPr/>
        </p:nvSpPr>
        <p:spPr bwMode="auto">
          <a:xfrm flipV="1">
            <a:off x="628650" y="2347913"/>
            <a:ext cx="33289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12"/>
          <p:cNvSpPr>
            <a:spLocks noChangeShapeType="1"/>
          </p:cNvSpPr>
          <p:nvPr/>
        </p:nvSpPr>
        <p:spPr bwMode="auto">
          <a:xfrm flipV="1">
            <a:off x="619125" y="2747963"/>
            <a:ext cx="3324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3"/>
          <p:cNvSpPr>
            <a:spLocks noChangeShapeType="1"/>
          </p:cNvSpPr>
          <p:nvPr/>
        </p:nvSpPr>
        <p:spPr bwMode="auto">
          <a:xfrm flipV="1">
            <a:off x="2276475" y="1947863"/>
            <a:ext cx="0" cy="3952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3" name="Text Box 14"/>
          <p:cNvSpPr txBox="1">
            <a:spLocks noChangeArrowheads="1"/>
          </p:cNvSpPr>
          <p:nvPr/>
        </p:nvSpPr>
        <p:spPr bwMode="auto">
          <a:xfrm>
            <a:off x="1784350" y="1482725"/>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a:latin typeface="Tahoma" panose="020B0604030504040204" pitchFamily="34" charset="0"/>
              </a:rPr>
              <a:t>32 bits</a:t>
            </a:r>
          </a:p>
        </p:txBody>
      </p:sp>
      <p:sp>
        <p:nvSpPr>
          <p:cNvPr id="20494" name="Line 15"/>
          <p:cNvSpPr>
            <a:spLocks noChangeShapeType="1"/>
          </p:cNvSpPr>
          <p:nvPr/>
        </p:nvSpPr>
        <p:spPr bwMode="auto">
          <a:xfrm>
            <a:off x="2733675" y="1714500"/>
            <a:ext cx="1200150" cy="47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16"/>
          <p:cNvSpPr>
            <a:spLocks noChangeShapeType="1"/>
          </p:cNvSpPr>
          <p:nvPr/>
        </p:nvSpPr>
        <p:spPr bwMode="auto">
          <a:xfrm rot="10800000">
            <a:off x="623888" y="1724025"/>
            <a:ext cx="11287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96" name="Text Box 17"/>
          <p:cNvSpPr txBox="1">
            <a:spLocks noChangeArrowheads="1"/>
          </p:cNvSpPr>
          <p:nvPr/>
        </p:nvSpPr>
        <p:spPr bwMode="auto">
          <a:xfrm>
            <a:off x="1481138" y="3306763"/>
            <a:ext cx="13890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a:latin typeface="Tahoma" panose="020B0604030504040204" pitchFamily="34" charset="0"/>
              </a:rPr>
              <a:t>application</a:t>
            </a:r>
          </a:p>
          <a:p>
            <a:pPr algn="ctr">
              <a:lnSpc>
                <a:spcPct val="100000"/>
              </a:lnSpc>
              <a:spcBef>
                <a:spcPct val="0"/>
              </a:spcBef>
              <a:buClrTx/>
              <a:buSzTx/>
              <a:buFontTx/>
              <a:buNone/>
            </a:pPr>
            <a:r>
              <a:rPr lang="en-US" altLang="en-US" sz="2000">
                <a:latin typeface="Tahoma" panose="020B0604030504040204" pitchFamily="34" charset="0"/>
              </a:rPr>
              <a:t>data </a:t>
            </a:r>
          </a:p>
          <a:p>
            <a:pPr algn="ctr">
              <a:lnSpc>
                <a:spcPct val="100000"/>
              </a:lnSpc>
              <a:spcBef>
                <a:spcPct val="0"/>
              </a:spcBef>
              <a:buClrTx/>
              <a:buSzTx/>
              <a:buFontTx/>
              <a:buNone/>
            </a:pPr>
            <a:r>
              <a:rPr lang="en-US" altLang="en-US" sz="2000">
                <a:latin typeface="Tahoma" panose="020B0604030504040204" pitchFamily="34" charset="0"/>
              </a:rPr>
              <a:t>(payload)</a:t>
            </a:r>
            <a:endParaRPr lang="en-US" altLang="en-US" sz="2400">
              <a:latin typeface="Tahoma" panose="020B0604030504040204" pitchFamily="34" charset="0"/>
            </a:endParaRPr>
          </a:p>
        </p:txBody>
      </p:sp>
      <p:sp>
        <p:nvSpPr>
          <p:cNvPr id="20497" name="Text Box 19"/>
          <p:cNvSpPr txBox="1">
            <a:spLocks noChangeArrowheads="1"/>
          </p:cNvSpPr>
          <p:nvPr/>
        </p:nvSpPr>
        <p:spPr bwMode="auto">
          <a:xfrm>
            <a:off x="1074738" y="5222875"/>
            <a:ext cx="2524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a:latin typeface="Tahoma" panose="020B0604030504040204" pitchFamily="34" charset="0"/>
              </a:rPr>
              <a:t>UDP segment format</a:t>
            </a:r>
            <a:endParaRPr lang="en-US" altLang="en-US" sz="2400">
              <a:latin typeface="Tahoma" panose="020B0604030504040204" pitchFamily="34" charset="0"/>
            </a:endParaRPr>
          </a:p>
        </p:txBody>
      </p:sp>
      <p:sp>
        <p:nvSpPr>
          <p:cNvPr id="20498" name="Line 20"/>
          <p:cNvSpPr>
            <a:spLocks noChangeShapeType="1"/>
          </p:cNvSpPr>
          <p:nvPr/>
        </p:nvSpPr>
        <p:spPr bwMode="auto">
          <a:xfrm flipV="1">
            <a:off x="2276475" y="2357438"/>
            <a:ext cx="0" cy="3952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9" name="Text Box 22"/>
          <p:cNvSpPr txBox="1">
            <a:spLocks noChangeArrowheads="1"/>
          </p:cNvSpPr>
          <p:nvPr/>
        </p:nvSpPr>
        <p:spPr bwMode="auto">
          <a:xfrm>
            <a:off x="1020763" y="2351088"/>
            <a:ext cx="814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latin typeface="Tahoma" panose="020B0604030504040204" pitchFamily="34" charset="0"/>
              </a:rPr>
              <a:t>length</a:t>
            </a:r>
            <a:endParaRPr lang="en-US" altLang="en-US" sz="2400">
              <a:latin typeface="Tahoma" panose="020B0604030504040204" pitchFamily="34" charset="0"/>
            </a:endParaRPr>
          </a:p>
        </p:txBody>
      </p:sp>
      <p:sp>
        <p:nvSpPr>
          <p:cNvPr id="20500" name="Text Box 23"/>
          <p:cNvSpPr txBox="1">
            <a:spLocks noChangeArrowheads="1"/>
          </p:cNvSpPr>
          <p:nvPr/>
        </p:nvSpPr>
        <p:spPr bwMode="auto">
          <a:xfrm>
            <a:off x="2566988" y="2341563"/>
            <a:ext cx="1176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dirty="0">
                <a:solidFill>
                  <a:srgbClr val="CC0000"/>
                </a:solidFill>
                <a:latin typeface="Tahoma" panose="020B0604030504040204" pitchFamily="34" charset="0"/>
              </a:rPr>
              <a:t>checksum</a:t>
            </a:r>
            <a:endParaRPr lang="en-US" altLang="en-US" sz="2400" dirty="0">
              <a:solidFill>
                <a:srgbClr val="CC0000"/>
              </a:solidFill>
              <a:latin typeface="Tahoma" panose="020B0604030504040204" pitchFamily="34" charset="0"/>
            </a:endParaRPr>
          </a:p>
        </p:txBody>
      </p:sp>
      <p:sp>
        <p:nvSpPr>
          <p:cNvPr id="20501" name="Text Box 24"/>
          <p:cNvSpPr txBox="1">
            <a:spLocks noChangeArrowheads="1"/>
          </p:cNvSpPr>
          <p:nvPr/>
        </p:nvSpPr>
        <p:spPr bwMode="auto">
          <a:xfrm>
            <a:off x="4260850" y="1316038"/>
            <a:ext cx="2406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800">
                <a:latin typeface="Tahoma" panose="020B0604030504040204" pitchFamily="34" charset="0"/>
              </a:rPr>
              <a:t>length, in bytes of UDP segment, including header</a:t>
            </a:r>
            <a:endParaRPr lang="en-US" altLang="en-US" sz="2400">
              <a:latin typeface="Tahoma" panose="020B0604030504040204" pitchFamily="34" charset="0"/>
            </a:endParaRPr>
          </a:p>
        </p:txBody>
      </p:sp>
      <p:sp>
        <p:nvSpPr>
          <p:cNvPr id="20502" name="Line 25"/>
          <p:cNvSpPr>
            <a:spLocks noChangeShapeType="1"/>
          </p:cNvSpPr>
          <p:nvPr/>
        </p:nvSpPr>
        <p:spPr bwMode="auto">
          <a:xfrm flipH="1">
            <a:off x="1878013" y="1631950"/>
            <a:ext cx="2873375" cy="8953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1" name="Rectangle 26"/>
          <p:cNvSpPr>
            <a:spLocks noGrp="1" noChangeArrowheads="1"/>
          </p:cNvSpPr>
          <p:nvPr>
            <p:ph type="body" sz="half" idx="2"/>
          </p:nvPr>
        </p:nvSpPr>
        <p:spPr>
          <a:xfrm>
            <a:off x="4865688" y="3044825"/>
            <a:ext cx="3810000" cy="3044825"/>
          </a:xfrm>
        </p:spPr>
        <p:txBody>
          <a:bodyPr/>
          <a:lstStyle/>
          <a:p>
            <a:pPr>
              <a:buFont typeface="Wingdings" charset="2"/>
              <a:buChar char="§"/>
              <a:defRPr/>
            </a:pPr>
            <a:r>
              <a:rPr lang="en-US" sz="2400" dirty="0">
                <a:ea typeface="ＭＳ Ｐゴシック" charset="0"/>
                <a:cs typeface="+mn-cs"/>
              </a:rPr>
              <a:t>no connection establishment (which can add delay)</a:t>
            </a:r>
          </a:p>
          <a:p>
            <a:pPr>
              <a:buFont typeface="Wingdings" charset="2"/>
              <a:buChar char="§"/>
              <a:defRPr/>
            </a:pPr>
            <a:r>
              <a:rPr lang="en-US" sz="2400" dirty="0">
                <a:ea typeface="ＭＳ Ｐゴシック" charset="0"/>
                <a:cs typeface="+mn-cs"/>
              </a:rPr>
              <a:t>simple: no connection state at sender, receiver</a:t>
            </a:r>
          </a:p>
          <a:p>
            <a:pPr>
              <a:buFont typeface="Wingdings" charset="2"/>
              <a:buChar char="§"/>
              <a:defRPr/>
            </a:pPr>
            <a:r>
              <a:rPr lang="en-US" sz="2400" dirty="0">
                <a:ea typeface="ＭＳ Ｐゴシック" charset="0"/>
                <a:cs typeface="+mn-cs"/>
              </a:rPr>
              <a:t>small header size</a:t>
            </a:r>
          </a:p>
          <a:p>
            <a:pPr>
              <a:buFont typeface="Wingdings" charset="2"/>
              <a:buChar char="§"/>
              <a:defRPr/>
            </a:pPr>
            <a:r>
              <a:rPr lang="en-US" sz="2400" dirty="0">
                <a:ea typeface="ＭＳ Ｐゴシック" charset="0"/>
                <a:cs typeface="+mn-cs"/>
              </a:rPr>
              <a:t>no congestion control: UDP can blast away as fast as desired</a:t>
            </a:r>
          </a:p>
        </p:txBody>
      </p:sp>
      <p:sp>
        <p:nvSpPr>
          <p:cNvPr id="20504" name="Rectangle 27"/>
          <p:cNvSpPr>
            <a:spLocks noChangeArrowheads="1"/>
          </p:cNvSpPr>
          <p:nvPr/>
        </p:nvSpPr>
        <p:spPr bwMode="auto">
          <a:xfrm>
            <a:off x="4703763" y="2924175"/>
            <a:ext cx="4048125" cy="3259138"/>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20505" name="Text Box 28"/>
          <p:cNvSpPr txBox="1">
            <a:spLocks noChangeArrowheads="1"/>
          </p:cNvSpPr>
          <p:nvPr/>
        </p:nvSpPr>
        <p:spPr bwMode="auto">
          <a:xfrm>
            <a:off x="4935538" y="2643188"/>
            <a:ext cx="3130550" cy="433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80000"/>
              </a:lnSpc>
              <a:buSzPct val="65000"/>
              <a:buFont typeface="Wingdings" panose="05000000000000000000" pitchFamily="2" charset="2"/>
              <a:buNone/>
            </a:pPr>
            <a:r>
              <a:rPr lang="en-US" altLang="en-US" sz="2800">
                <a:solidFill>
                  <a:srgbClr val="CC0000"/>
                </a:solidFill>
              </a:rPr>
              <a:t>why is there a UDP?</a:t>
            </a:r>
            <a:endParaRPr lang="en-US" altLang="en-US" sz="16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048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EEC3E9EF-BE62-47DA-BCD6-EF9C4E05DB5F}" type="slidenum">
              <a:rPr lang="en-US" altLang="en-US" sz="1200">
                <a:latin typeface="Tahoma" panose="020B0604030504040204" pitchFamily="34" charset="0"/>
              </a:rPr>
              <a:pPr>
                <a:lnSpc>
                  <a:spcPct val="100000"/>
                </a:lnSpc>
                <a:spcBef>
                  <a:spcPct val="0"/>
                </a:spcBef>
                <a:buClrTx/>
                <a:buSzTx/>
                <a:buFontTx/>
                <a:buNone/>
              </a:pPr>
              <a:t>18</a:t>
            </a:fld>
            <a:endParaRPr lang="en-US" altLang="en-US" sz="1200">
              <a:latin typeface="Tahoma" panose="020B0604030504040204" pitchFamily="34" charset="0"/>
            </a:endParaRPr>
          </a:p>
        </p:txBody>
      </p:sp>
      <p:pic>
        <p:nvPicPr>
          <p:cNvPr id="20484" name="Picture 31"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599" y="950913"/>
            <a:ext cx="786384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2"/>
          <p:cNvSpPr>
            <a:spLocks noGrp="1" noChangeArrowheads="1"/>
          </p:cNvSpPr>
          <p:nvPr>
            <p:ph type="title"/>
          </p:nvPr>
        </p:nvSpPr>
        <p:spPr>
          <a:xfrm>
            <a:off x="382588" y="249238"/>
            <a:ext cx="8343900" cy="993775"/>
          </a:xfrm>
        </p:spPr>
        <p:txBody>
          <a:bodyPr/>
          <a:lstStyle/>
          <a:p>
            <a:pPr>
              <a:defRPr/>
            </a:pPr>
            <a:r>
              <a:rPr lang="en-US" sz="4000" dirty="0" smtClean="0">
                <a:ea typeface="ＭＳ Ｐゴシック" charset="0"/>
                <a:cs typeface="+mj-cs"/>
              </a:rPr>
              <a:t>Applications and transport protocols </a:t>
            </a:r>
            <a:endParaRPr lang="en-US" dirty="0">
              <a:ea typeface="ＭＳ Ｐゴシック" charset="0"/>
              <a:cs typeface="+mj-cs"/>
            </a:endParaRPr>
          </a:p>
        </p:txBody>
      </p:sp>
      <p:pic>
        <p:nvPicPr>
          <p:cNvPr id="3" name="Picture 2"/>
          <p:cNvPicPr>
            <a:picLocks noChangeAspect="1"/>
          </p:cNvPicPr>
          <p:nvPr/>
        </p:nvPicPr>
        <p:blipFill>
          <a:blip r:embed="rId4"/>
          <a:stretch>
            <a:fillRect/>
          </a:stretch>
        </p:blipFill>
        <p:spPr>
          <a:xfrm>
            <a:off x="482599" y="1392562"/>
            <a:ext cx="8234830" cy="4566449"/>
          </a:xfrm>
          <a:prstGeom prst="rect">
            <a:avLst/>
          </a:prstGeom>
        </p:spPr>
      </p:pic>
    </p:spTree>
    <p:extLst>
      <p:ext uri="{BB962C8B-B14F-4D97-AF65-F5344CB8AC3E}">
        <p14:creationId xmlns:p14="http://schemas.microsoft.com/office/powerpoint/2010/main" val="3898753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1507"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BEC38631-C173-424A-A1DE-0B07C8C3753D}" type="slidenum">
              <a:rPr lang="en-US" altLang="en-US" sz="1200">
                <a:latin typeface="Tahoma" panose="020B0604030504040204" pitchFamily="34" charset="0"/>
              </a:rPr>
              <a:pPr>
                <a:lnSpc>
                  <a:spcPct val="100000"/>
                </a:lnSpc>
                <a:spcBef>
                  <a:spcPct val="0"/>
                </a:spcBef>
                <a:buClrTx/>
                <a:buSzTx/>
                <a:buFontTx/>
                <a:buNone/>
              </a:pPr>
              <a:t>19</a:t>
            </a:fld>
            <a:endParaRPr lang="en-US" altLang="en-US" sz="1200">
              <a:latin typeface="Tahoma" panose="020B0604030504040204" pitchFamily="34" charset="0"/>
            </a:endParaRPr>
          </a:p>
        </p:txBody>
      </p:sp>
      <p:sp>
        <p:nvSpPr>
          <p:cNvPr id="18436" name="Rectangle 2"/>
          <p:cNvSpPr>
            <a:spLocks noGrp="1" noChangeArrowheads="1"/>
          </p:cNvSpPr>
          <p:nvPr>
            <p:ph type="title"/>
          </p:nvPr>
        </p:nvSpPr>
        <p:spPr/>
        <p:txBody>
          <a:bodyPr/>
          <a:lstStyle/>
          <a:p>
            <a:pPr>
              <a:defRPr/>
            </a:pPr>
            <a:r>
              <a:rPr lang="en-US">
                <a:ea typeface="ＭＳ Ｐゴシック" charset="0"/>
                <a:cs typeface="+mj-cs"/>
              </a:rPr>
              <a:t>UDP checksum</a:t>
            </a:r>
          </a:p>
        </p:txBody>
      </p:sp>
      <p:sp>
        <p:nvSpPr>
          <p:cNvPr id="21509" name="Rectangle 3"/>
          <p:cNvSpPr>
            <a:spLocks noGrp="1" noChangeArrowheads="1"/>
          </p:cNvSpPr>
          <p:nvPr>
            <p:ph type="body" sz="half" idx="1"/>
          </p:nvPr>
        </p:nvSpPr>
        <p:spPr>
          <a:xfrm>
            <a:off x="685800" y="2557463"/>
            <a:ext cx="3657600" cy="3495675"/>
          </a:xfrm>
        </p:spPr>
        <p:txBody>
          <a:bodyPr/>
          <a:lstStyle/>
          <a:p>
            <a:pPr>
              <a:lnSpc>
                <a:spcPct val="70000"/>
              </a:lnSpc>
              <a:buFont typeface="Wingdings" panose="05000000000000000000" pitchFamily="2" charset="2"/>
              <a:buNone/>
            </a:pPr>
            <a:r>
              <a:rPr lang="en-US" altLang="en-US" sz="3200" dirty="0" smtClean="0">
                <a:solidFill>
                  <a:srgbClr val="CC0000"/>
                </a:solidFill>
              </a:rPr>
              <a:t>sender:</a:t>
            </a:r>
          </a:p>
          <a:p>
            <a:pPr>
              <a:lnSpc>
                <a:spcPct val="80000"/>
              </a:lnSpc>
            </a:pPr>
            <a:r>
              <a:rPr lang="en-US" altLang="en-US" sz="2400" dirty="0" smtClean="0"/>
              <a:t>treat segment contents, including header fields,  as sequence of 16-bit integers</a:t>
            </a:r>
          </a:p>
          <a:p>
            <a:pPr>
              <a:lnSpc>
                <a:spcPct val="80000"/>
              </a:lnSpc>
            </a:pPr>
            <a:r>
              <a:rPr lang="en-US" altLang="en-US" sz="2400" dirty="0" smtClean="0"/>
              <a:t>checksum: addition (one</a:t>
            </a:r>
            <a:r>
              <a:rPr lang="ja-JP" altLang="en-US" sz="2400" dirty="0" smtClean="0"/>
              <a:t>’</a:t>
            </a:r>
            <a:r>
              <a:rPr lang="en-US" altLang="ja-JP" sz="2400" dirty="0" smtClean="0"/>
              <a:t>s complement sum) of segment contents</a:t>
            </a:r>
          </a:p>
          <a:p>
            <a:pPr>
              <a:lnSpc>
                <a:spcPct val="80000"/>
              </a:lnSpc>
            </a:pPr>
            <a:r>
              <a:rPr lang="en-US" altLang="en-US" sz="2400" dirty="0" smtClean="0"/>
              <a:t>sender puts checksum value into UDP checksum field</a:t>
            </a:r>
          </a:p>
          <a:p>
            <a:pPr>
              <a:lnSpc>
                <a:spcPct val="70000"/>
              </a:lnSpc>
              <a:buFont typeface="Wingdings" panose="05000000000000000000" pitchFamily="2" charset="2"/>
              <a:buNone/>
            </a:pPr>
            <a:endParaRPr lang="en-US" altLang="en-US" sz="2400" dirty="0" smtClean="0"/>
          </a:p>
          <a:p>
            <a:pPr>
              <a:lnSpc>
                <a:spcPct val="70000"/>
              </a:lnSpc>
            </a:pPr>
            <a:endParaRPr lang="en-US" altLang="en-US" sz="3200" dirty="0" smtClean="0"/>
          </a:p>
        </p:txBody>
      </p:sp>
      <p:sp>
        <p:nvSpPr>
          <p:cNvPr id="21510" name="Rectangle 4"/>
          <p:cNvSpPr>
            <a:spLocks noGrp="1" noChangeArrowheads="1"/>
          </p:cNvSpPr>
          <p:nvPr>
            <p:ph type="body" sz="half" idx="2"/>
          </p:nvPr>
        </p:nvSpPr>
        <p:spPr>
          <a:xfrm>
            <a:off x="4648200" y="2552700"/>
            <a:ext cx="4057650" cy="3257550"/>
          </a:xfrm>
        </p:spPr>
        <p:txBody>
          <a:bodyPr/>
          <a:lstStyle/>
          <a:p>
            <a:pPr>
              <a:buFont typeface="Wingdings" panose="05000000000000000000" pitchFamily="2" charset="2"/>
              <a:buNone/>
            </a:pPr>
            <a:r>
              <a:rPr lang="en-US" altLang="en-US" dirty="0" smtClean="0">
                <a:solidFill>
                  <a:srgbClr val="CC0000"/>
                </a:solidFill>
              </a:rPr>
              <a:t>receiver:</a:t>
            </a:r>
          </a:p>
          <a:p>
            <a:r>
              <a:rPr lang="en-US" altLang="en-US" sz="2400" dirty="0" smtClean="0"/>
              <a:t>compute checksum of received segment</a:t>
            </a:r>
          </a:p>
          <a:p>
            <a:r>
              <a:rPr lang="en-US" altLang="en-US" sz="2400" dirty="0" smtClean="0"/>
              <a:t>check if computed checksum equals checksum field value:</a:t>
            </a:r>
          </a:p>
          <a:p>
            <a:pPr lvl="1"/>
            <a:r>
              <a:rPr lang="en-US" altLang="en-US" dirty="0" smtClean="0"/>
              <a:t>NO - error detected</a:t>
            </a:r>
          </a:p>
          <a:p>
            <a:pPr lvl="1"/>
            <a:r>
              <a:rPr lang="en-US" altLang="en-US" dirty="0" smtClean="0"/>
              <a:t>YES - no error detected. </a:t>
            </a:r>
            <a:r>
              <a:rPr lang="en-US" altLang="en-US" i="1" dirty="0" smtClean="0"/>
              <a:t>But maybe errors nonetheless?</a:t>
            </a:r>
            <a:r>
              <a:rPr lang="en-US" altLang="en-US" dirty="0" smtClean="0"/>
              <a:t> More later ….</a:t>
            </a:r>
          </a:p>
          <a:p>
            <a:endParaRPr lang="en-US" altLang="en-US" dirty="0" smtClean="0"/>
          </a:p>
        </p:txBody>
      </p:sp>
      <p:sp>
        <p:nvSpPr>
          <p:cNvPr id="21511" name="Rectangle 5"/>
          <p:cNvSpPr>
            <a:spLocks noChangeArrowheads="1"/>
          </p:cNvSpPr>
          <p:nvPr/>
        </p:nvSpPr>
        <p:spPr bwMode="auto">
          <a:xfrm>
            <a:off x="695325" y="1512888"/>
            <a:ext cx="792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buSzPct val="65000"/>
              <a:buFont typeface="Wingdings" panose="05000000000000000000" pitchFamily="2" charset="2"/>
              <a:buNone/>
            </a:pPr>
            <a:r>
              <a:rPr lang="en-US" altLang="en-US" sz="2800" i="1" dirty="0">
                <a:solidFill>
                  <a:srgbClr val="CC0000"/>
                </a:solidFill>
              </a:rPr>
              <a:t>Goal:</a:t>
            </a:r>
            <a:r>
              <a:rPr lang="en-US" altLang="en-US" sz="2800" dirty="0"/>
              <a:t> detect </a:t>
            </a:r>
            <a:r>
              <a:rPr lang="ja-JP" altLang="en-US" sz="2800" dirty="0"/>
              <a:t>“</a:t>
            </a:r>
            <a:r>
              <a:rPr lang="en-US" altLang="ja-JP" sz="2800" dirty="0"/>
              <a:t>errors</a:t>
            </a:r>
            <a:r>
              <a:rPr lang="ja-JP" altLang="en-US" sz="2800" dirty="0"/>
              <a:t>”</a:t>
            </a:r>
            <a:r>
              <a:rPr lang="en-US" altLang="ja-JP" sz="2800" dirty="0"/>
              <a:t> (e.g., flipped bits) in transmitted segment</a:t>
            </a:r>
          </a:p>
          <a:p>
            <a:pPr>
              <a:buSzPct val="65000"/>
              <a:buFont typeface="Wingdings" panose="05000000000000000000" pitchFamily="2" charset="2"/>
              <a:buChar char="v"/>
            </a:pPr>
            <a:endParaRPr lang="en-US" altLang="en-US" sz="2800" dirty="0"/>
          </a:p>
        </p:txBody>
      </p:sp>
      <p:pic>
        <p:nvPicPr>
          <p:cNvPr id="21512" name="Picture 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1027113"/>
            <a:ext cx="383857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512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BAB9C399-25D5-41E6-8292-A27B186613DC}" type="slidenum">
              <a:rPr lang="en-US" altLang="en-US" sz="1200">
                <a:latin typeface="Tahoma" panose="020B0604030504040204" pitchFamily="34" charset="0"/>
              </a:rPr>
              <a:pPr>
                <a:lnSpc>
                  <a:spcPct val="100000"/>
                </a:lnSpc>
                <a:spcBef>
                  <a:spcPct val="0"/>
                </a:spcBef>
                <a:buClrTx/>
                <a:buSzTx/>
                <a:buFontTx/>
                <a:buNone/>
              </a:pPr>
              <a:t>2</a:t>
            </a:fld>
            <a:endParaRPr lang="en-US" altLang="en-US" sz="1200">
              <a:latin typeface="Tahoma" panose="020B0604030504040204" pitchFamily="34" charset="0"/>
            </a:endParaRPr>
          </a:p>
        </p:txBody>
      </p:sp>
      <p:pic>
        <p:nvPicPr>
          <p:cNvPr id="5124" name="Picture 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 y="1028700"/>
            <a:ext cx="45720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p:txBody>
          <a:bodyPr/>
          <a:lstStyle/>
          <a:p>
            <a:pPr>
              <a:defRPr/>
            </a:pPr>
            <a:r>
              <a:rPr lang="en-US" dirty="0" smtClean="0">
                <a:ea typeface="ＭＳ Ｐゴシック" charset="0"/>
                <a:cs typeface="+mj-cs"/>
              </a:rPr>
              <a:t>Transport </a:t>
            </a:r>
            <a:r>
              <a:rPr lang="en-US" dirty="0">
                <a:ea typeface="ＭＳ Ｐゴシック" charset="0"/>
                <a:cs typeface="+mj-cs"/>
              </a:rPr>
              <a:t>Layer</a:t>
            </a:r>
          </a:p>
        </p:txBody>
      </p:sp>
      <p:sp>
        <p:nvSpPr>
          <p:cNvPr id="2054" name="Rectangle 3"/>
          <p:cNvSpPr>
            <a:spLocks noGrp="1" noChangeArrowheads="1"/>
          </p:cNvSpPr>
          <p:nvPr>
            <p:ph type="body" sz="half" idx="1"/>
          </p:nvPr>
        </p:nvSpPr>
        <p:spPr>
          <a:xfrm>
            <a:off x="533400" y="1449388"/>
            <a:ext cx="3581400" cy="4648200"/>
          </a:xfrm>
        </p:spPr>
        <p:txBody>
          <a:bodyPr/>
          <a:lstStyle/>
          <a:p>
            <a:pPr>
              <a:buFont typeface="Wingdings" charset="0"/>
              <a:buNone/>
              <a:defRPr/>
            </a:pPr>
            <a:r>
              <a:rPr lang="en-US" sz="3200" dirty="0">
                <a:solidFill>
                  <a:srgbClr val="CC0000"/>
                </a:solidFill>
                <a:ea typeface="ＭＳ Ｐゴシック" charset="0"/>
                <a:cs typeface="+mn-cs"/>
              </a:rPr>
              <a:t>our goals: </a:t>
            </a:r>
          </a:p>
          <a:p>
            <a:pPr>
              <a:buFont typeface="Wingdings" charset="2"/>
              <a:buChar char="§"/>
              <a:defRPr/>
            </a:pPr>
            <a:r>
              <a:rPr lang="en-US" dirty="0">
                <a:ea typeface="ＭＳ Ｐゴシック" charset="0"/>
                <a:cs typeface="+mn-cs"/>
              </a:rPr>
              <a:t>understand principles behind transport layer services:</a:t>
            </a:r>
          </a:p>
          <a:p>
            <a:pPr lvl="1">
              <a:buFont typeface="Arial"/>
              <a:buChar char="•"/>
              <a:defRPr/>
            </a:pPr>
            <a:r>
              <a:rPr lang="en-US" dirty="0">
                <a:ea typeface="ＭＳ Ｐゴシック" charset="0"/>
              </a:rPr>
              <a:t>multiplexing, </a:t>
            </a:r>
            <a:r>
              <a:rPr lang="en-US" dirty="0" err="1">
                <a:ea typeface="ＭＳ Ｐゴシック" charset="0"/>
              </a:rPr>
              <a:t>demultiplexing</a:t>
            </a:r>
            <a:endParaRPr lang="en-US" dirty="0">
              <a:ea typeface="ＭＳ Ｐゴシック" charset="0"/>
            </a:endParaRPr>
          </a:p>
          <a:p>
            <a:pPr lvl="1">
              <a:buFont typeface="Arial"/>
              <a:buChar char="•"/>
              <a:defRPr/>
            </a:pPr>
            <a:r>
              <a:rPr lang="en-US" dirty="0">
                <a:ea typeface="ＭＳ Ｐゴシック" charset="0"/>
              </a:rPr>
              <a:t>reliable data transfer</a:t>
            </a:r>
          </a:p>
          <a:p>
            <a:pPr lvl="1">
              <a:buFont typeface="Arial"/>
              <a:buChar char="•"/>
              <a:defRPr/>
            </a:pPr>
            <a:r>
              <a:rPr lang="en-US" dirty="0">
                <a:ea typeface="ＭＳ Ｐゴシック" charset="0"/>
              </a:rPr>
              <a:t>flow control</a:t>
            </a:r>
          </a:p>
          <a:p>
            <a:pPr lvl="1">
              <a:buFont typeface="Arial"/>
              <a:buChar char="•"/>
              <a:defRPr/>
            </a:pPr>
            <a:r>
              <a:rPr lang="en-US" dirty="0">
                <a:ea typeface="ＭＳ Ｐゴシック" charset="0"/>
              </a:rPr>
              <a:t>congestion control</a:t>
            </a:r>
            <a:endParaRPr lang="en-US" sz="2800" dirty="0">
              <a:ea typeface="ＭＳ Ｐゴシック" charset="0"/>
            </a:endParaRPr>
          </a:p>
        </p:txBody>
      </p:sp>
      <p:sp>
        <p:nvSpPr>
          <p:cNvPr id="2055" name="Rectangle 4"/>
          <p:cNvSpPr>
            <a:spLocks noGrp="1" noChangeArrowheads="1"/>
          </p:cNvSpPr>
          <p:nvPr>
            <p:ph type="body" sz="half" idx="2"/>
          </p:nvPr>
        </p:nvSpPr>
        <p:spPr>
          <a:xfrm>
            <a:off x="4348163" y="1501775"/>
            <a:ext cx="4267200" cy="4648200"/>
          </a:xfrm>
        </p:spPr>
        <p:txBody>
          <a:bodyPr/>
          <a:lstStyle/>
          <a:p>
            <a:pPr>
              <a:buFont typeface="Wingdings" charset="2"/>
              <a:buChar char="§"/>
              <a:defRPr/>
            </a:pPr>
            <a:endParaRPr lang="en-US">
              <a:ea typeface="ＭＳ Ｐゴシック" charset="0"/>
              <a:cs typeface="+mn-cs"/>
            </a:endParaRPr>
          </a:p>
          <a:p>
            <a:pPr>
              <a:buFont typeface="Wingdings" charset="2"/>
              <a:buChar char="§"/>
              <a:defRPr/>
            </a:pPr>
            <a:r>
              <a:rPr lang="en-US">
                <a:ea typeface="ＭＳ Ｐゴシック" charset="0"/>
                <a:cs typeface="+mn-cs"/>
              </a:rPr>
              <a:t>learn about Internet transport layer protocols:</a:t>
            </a:r>
          </a:p>
          <a:p>
            <a:pPr lvl="1">
              <a:buFont typeface="Arial"/>
              <a:buChar char="•"/>
              <a:defRPr/>
            </a:pPr>
            <a:r>
              <a:rPr lang="en-US">
                <a:ea typeface="ＭＳ Ｐゴシック" charset="0"/>
              </a:rPr>
              <a:t>UDP: connectionless transport</a:t>
            </a:r>
          </a:p>
          <a:p>
            <a:pPr lvl="1">
              <a:buFont typeface="Arial"/>
              <a:buChar char="•"/>
              <a:defRPr/>
            </a:pPr>
            <a:r>
              <a:rPr lang="en-US">
                <a:ea typeface="ＭＳ Ｐゴシック" charset="0"/>
              </a:rPr>
              <a:t>TCP: connection-oriented reliable transport</a:t>
            </a:r>
          </a:p>
          <a:p>
            <a:pPr lvl="1">
              <a:buFont typeface="Arial"/>
              <a:buChar char="•"/>
              <a:defRPr/>
            </a:pPr>
            <a:r>
              <a:rPr lang="en-US">
                <a:ea typeface="ＭＳ Ｐゴシック" charset="0"/>
              </a:rPr>
              <a:t>TCP congestion control</a:t>
            </a:r>
            <a:endParaRPr lang="en-US" sz="2000">
              <a:ea typeface="ＭＳ Ｐゴシック" charset="0"/>
            </a:endParaRPr>
          </a:p>
          <a:p>
            <a:pPr>
              <a:buFont typeface="Wingdings" charset="2"/>
              <a:buChar char="§"/>
              <a:defRPr/>
            </a:pPr>
            <a:endParaRPr lang="en-US">
              <a:ea typeface="ＭＳ Ｐゴシック" charset="0"/>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2531"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4A96B5DF-34EB-4F5A-BD8E-C287B1275B8E}" type="slidenum">
              <a:rPr lang="en-US" altLang="en-US" sz="1200">
                <a:latin typeface="Tahoma" panose="020B0604030504040204" pitchFamily="34" charset="0"/>
              </a:rPr>
              <a:pPr>
                <a:lnSpc>
                  <a:spcPct val="100000"/>
                </a:lnSpc>
                <a:spcBef>
                  <a:spcPct val="0"/>
                </a:spcBef>
                <a:buClrTx/>
                <a:buSzTx/>
                <a:buFontTx/>
                <a:buNone/>
              </a:pPr>
              <a:t>20</a:t>
            </a:fld>
            <a:endParaRPr lang="en-US" altLang="en-US" sz="1200">
              <a:latin typeface="Tahoma" panose="020B0604030504040204" pitchFamily="34" charset="0"/>
            </a:endParaRPr>
          </a:p>
        </p:txBody>
      </p:sp>
      <p:pic>
        <p:nvPicPr>
          <p:cNvPr id="22532" name="Picture 13"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3" y="849313"/>
            <a:ext cx="6856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2"/>
          <p:cNvSpPr>
            <a:spLocks noGrp="1" noChangeArrowheads="1"/>
          </p:cNvSpPr>
          <p:nvPr>
            <p:ph type="title"/>
          </p:nvPr>
        </p:nvSpPr>
        <p:spPr>
          <a:xfrm>
            <a:off x="355600" y="273050"/>
            <a:ext cx="7772400" cy="685800"/>
          </a:xfrm>
        </p:spPr>
        <p:txBody>
          <a:bodyPr/>
          <a:lstStyle/>
          <a:p>
            <a:pPr>
              <a:defRPr/>
            </a:pPr>
            <a:r>
              <a:rPr lang="en-US">
                <a:ea typeface="ＭＳ Ｐゴシック" charset="0"/>
                <a:cs typeface="+mj-cs"/>
              </a:rPr>
              <a:t>Internet checksum: example</a:t>
            </a:r>
          </a:p>
        </p:txBody>
      </p:sp>
      <p:sp>
        <p:nvSpPr>
          <p:cNvPr id="19462" name="Rectangle 3"/>
          <p:cNvSpPr>
            <a:spLocks noGrp="1" noChangeArrowheads="1"/>
          </p:cNvSpPr>
          <p:nvPr>
            <p:ph type="body" idx="1"/>
          </p:nvPr>
        </p:nvSpPr>
        <p:spPr>
          <a:xfrm>
            <a:off x="533400" y="978940"/>
            <a:ext cx="7772400" cy="2743200"/>
          </a:xfrm>
        </p:spPr>
        <p:txBody>
          <a:bodyPr/>
          <a:lstStyle/>
          <a:p>
            <a:pPr>
              <a:lnSpc>
                <a:spcPct val="130000"/>
              </a:lnSpc>
              <a:buFont typeface="Wingdings" charset="0"/>
              <a:buNone/>
              <a:defRPr/>
            </a:pPr>
            <a:r>
              <a:rPr lang="en-US" sz="2800" dirty="0">
                <a:ea typeface="ＭＳ Ｐゴシック" charset="0"/>
                <a:cs typeface="+mn-cs"/>
              </a:rPr>
              <a:t>example: add two 16-bit </a:t>
            </a:r>
            <a:r>
              <a:rPr lang="en-US" sz="2800" dirty="0" smtClean="0">
                <a:ea typeface="ＭＳ Ｐゴシック" charset="0"/>
                <a:cs typeface="+mn-cs"/>
              </a:rPr>
              <a:t>integers: </a:t>
            </a:r>
            <a:r>
              <a:rPr lang="en-US" sz="2800" dirty="0" smtClean="0">
                <a:solidFill>
                  <a:srgbClr val="CC0000"/>
                </a:solidFill>
                <a:ea typeface="ＭＳ Ｐゴシック" charset="0"/>
                <a:cs typeface="+mn-cs"/>
              </a:rPr>
              <a:t>E666 D555</a:t>
            </a:r>
            <a:endParaRPr lang="en-US" sz="2800" dirty="0">
              <a:solidFill>
                <a:srgbClr val="CC0000"/>
              </a:solidFill>
              <a:ea typeface="ＭＳ Ｐゴシック" charset="0"/>
              <a:cs typeface="+mn-cs"/>
            </a:endParaRPr>
          </a:p>
        </p:txBody>
      </p:sp>
      <p:sp>
        <p:nvSpPr>
          <p:cNvPr id="22535" name="Text Box 4"/>
          <p:cNvSpPr txBox="1">
            <a:spLocks noChangeArrowheads="1"/>
          </p:cNvSpPr>
          <p:nvPr/>
        </p:nvSpPr>
        <p:spPr bwMode="auto">
          <a:xfrm>
            <a:off x="1860550" y="1769515"/>
            <a:ext cx="64008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2000" b="1" dirty="0">
                <a:solidFill>
                  <a:schemeClr val="bg1"/>
                </a:solidFill>
                <a:latin typeface="Comic Sans MS" panose="030F0702030302020204" pitchFamily="66" charset="0"/>
              </a:rPr>
              <a:t>1</a:t>
            </a:r>
            <a:r>
              <a:rPr lang="en-US" altLang="en-US" sz="2000" b="1" dirty="0">
                <a:latin typeface="Comic Sans MS" panose="030F0702030302020204" pitchFamily="66" charset="0"/>
              </a:rPr>
              <a:t>  1  1  1  0  0  1  1  0  0  1  1  0  0  1  1  0</a:t>
            </a:r>
          </a:p>
          <a:p>
            <a:pPr>
              <a:lnSpc>
                <a:spcPct val="100000"/>
              </a:lnSpc>
              <a:spcBef>
                <a:spcPct val="0"/>
              </a:spcBef>
              <a:buClrTx/>
              <a:buSzTx/>
              <a:buFontTx/>
              <a:buNone/>
            </a:pPr>
            <a:r>
              <a:rPr lang="en-US" altLang="en-US" sz="2000" b="1" dirty="0">
                <a:solidFill>
                  <a:schemeClr val="bg1"/>
                </a:solidFill>
                <a:latin typeface="Comic Sans MS" panose="030F0702030302020204" pitchFamily="66" charset="0"/>
              </a:rPr>
              <a:t>1</a:t>
            </a:r>
            <a:r>
              <a:rPr lang="en-US" altLang="en-US" sz="2000" b="1" dirty="0">
                <a:latin typeface="Comic Sans MS" panose="030F0702030302020204" pitchFamily="66" charset="0"/>
              </a:rPr>
              <a:t>  1  1  0  1  0  1  0  1  0  1  0  1  0  1  0  1</a:t>
            </a:r>
          </a:p>
          <a:p>
            <a:pPr>
              <a:lnSpc>
                <a:spcPct val="120000"/>
              </a:lnSpc>
              <a:spcBef>
                <a:spcPct val="0"/>
              </a:spcBef>
              <a:buClrTx/>
              <a:buSzTx/>
              <a:buFontTx/>
              <a:buNone/>
            </a:pPr>
            <a:endParaRPr lang="en-US" altLang="en-US" sz="2000" b="1" dirty="0">
              <a:latin typeface="Comic Sans MS" panose="030F0702030302020204" pitchFamily="66" charset="0"/>
            </a:endParaRPr>
          </a:p>
          <a:p>
            <a:pPr>
              <a:lnSpc>
                <a:spcPct val="100000"/>
              </a:lnSpc>
              <a:spcBef>
                <a:spcPct val="0"/>
              </a:spcBef>
              <a:buClrTx/>
              <a:buSzTx/>
              <a:buFontTx/>
              <a:buNone/>
            </a:pPr>
            <a:r>
              <a:rPr lang="en-US" altLang="en-US" sz="2000" b="1" dirty="0">
                <a:latin typeface="Comic Sans MS" panose="030F0702030302020204" pitchFamily="66" charset="0"/>
              </a:rPr>
              <a:t>1  1  0  1  1  1  0  1  1  1  0  1  1  1  0  1  1</a:t>
            </a:r>
          </a:p>
          <a:p>
            <a:pPr>
              <a:lnSpc>
                <a:spcPct val="120000"/>
              </a:lnSpc>
              <a:spcBef>
                <a:spcPct val="0"/>
              </a:spcBef>
              <a:buClrTx/>
              <a:buSzTx/>
              <a:buFontTx/>
              <a:buNone/>
            </a:pPr>
            <a:endParaRPr lang="en-US" altLang="en-US" sz="2000" b="1" dirty="0">
              <a:latin typeface="Comic Sans MS" panose="030F0702030302020204" pitchFamily="66" charset="0"/>
            </a:endParaRPr>
          </a:p>
          <a:p>
            <a:pPr>
              <a:lnSpc>
                <a:spcPct val="100000"/>
              </a:lnSpc>
              <a:spcBef>
                <a:spcPct val="0"/>
              </a:spcBef>
              <a:buClrTx/>
              <a:buSzTx/>
              <a:buFontTx/>
              <a:buNone/>
            </a:pPr>
            <a:r>
              <a:rPr lang="en-US" altLang="en-US" sz="2000" b="1" dirty="0">
                <a:solidFill>
                  <a:schemeClr val="bg1"/>
                </a:solidFill>
                <a:latin typeface="Comic Sans MS" panose="030F0702030302020204" pitchFamily="66" charset="0"/>
              </a:rPr>
              <a:t>1</a:t>
            </a:r>
            <a:r>
              <a:rPr lang="en-US" altLang="en-US" sz="2000" b="1" dirty="0">
                <a:latin typeface="Comic Sans MS" panose="030F0702030302020204" pitchFamily="66" charset="0"/>
              </a:rPr>
              <a:t>  1  0  1  1  1  0  1  1  1  0  1  1  1  1  0  0</a:t>
            </a:r>
          </a:p>
          <a:p>
            <a:pPr>
              <a:lnSpc>
                <a:spcPct val="100000"/>
              </a:lnSpc>
              <a:spcBef>
                <a:spcPct val="0"/>
              </a:spcBef>
              <a:buClrTx/>
              <a:buSzTx/>
              <a:buFontTx/>
              <a:buNone/>
            </a:pPr>
            <a:r>
              <a:rPr lang="en-US" altLang="en-US" sz="2000" b="1" dirty="0">
                <a:solidFill>
                  <a:schemeClr val="bg1"/>
                </a:solidFill>
                <a:latin typeface="Comic Sans MS" panose="030F0702030302020204" pitchFamily="66" charset="0"/>
              </a:rPr>
              <a:t>1</a:t>
            </a:r>
            <a:r>
              <a:rPr lang="en-US" altLang="en-US" sz="2000" b="1" dirty="0">
                <a:latin typeface="Comic Sans MS" panose="030F0702030302020204" pitchFamily="66" charset="0"/>
              </a:rPr>
              <a:t>  0  1  0  0  0  1  0  0  0  1  0  0  0  0  1  1</a:t>
            </a:r>
            <a:endParaRPr lang="en-US" altLang="en-US" sz="2400" b="1" dirty="0">
              <a:latin typeface="Comic Sans MS" panose="030F0702030302020204" pitchFamily="66" charset="0"/>
            </a:endParaRPr>
          </a:p>
        </p:txBody>
      </p:sp>
      <p:sp>
        <p:nvSpPr>
          <p:cNvPr id="22536" name="Line 5"/>
          <p:cNvSpPr>
            <a:spLocks noChangeShapeType="1"/>
          </p:cNvSpPr>
          <p:nvPr/>
        </p:nvSpPr>
        <p:spPr bwMode="auto">
          <a:xfrm flipH="1">
            <a:off x="1784350" y="2596603"/>
            <a:ext cx="6477000" cy="0"/>
          </a:xfrm>
          <a:prstGeom prst="line">
            <a:avLst/>
          </a:prstGeom>
          <a:noFill/>
          <a:ln w="12700">
            <a:solidFill>
              <a:schemeClr val="tx1"/>
            </a:solidFill>
            <a:round/>
            <a:headEnd type="none" w="sm"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7" name="Oval 6"/>
          <p:cNvSpPr>
            <a:spLocks noChangeArrowheads="1"/>
          </p:cNvSpPr>
          <p:nvPr/>
        </p:nvSpPr>
        <p:spPr bwMode="auto">
          <a:xfrm>
            <a:off x="1860550" y="2772815"/>
            <a:ext cx="304800" cy="304800"/>
          </a:xfrm>
          <a:prstGeom prst="ellipse">
            <a:avLst/>
          </a:prstGeom>
          <a:noFill/>
          <a:ln w="9525">
            <a:solidFill>
              <a:srgbClr val="FF0000"/>
            </a:solidFill>
            <a:round/>
            <a:headEnd type="none" w="sm" len="me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22538" name="Text Box 7"/>
          <p:cNvSpPr txBox="1">
            <a:spLocks noChangeArrowheads="1"/>
          </p:cNvSpPr>
          <p:nvPr/>
        </p:nvSpPr>
        <p:spPr bwMode="auto">
          <a:xfrm>
            <a:off x="260350" y="2728365"/>
            <a:ext cx="1546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2000">
                <a:latin typeface="Comic Sans MS" panose="030F0702030302020204" pitchFamily="66" charset="0"/>
              </a:rPr>
              <a:t>wraparound</a:t>
            </a:r>
          </a:p>
        </p:txBody>
      </p:sp>
      <p:sp>
        <p:nvSpPr>
          <p:cNvPr id="22539" name="Text Box 8"/>
          <p:cNvSpPr txBox="1">
            <a:spLocks noChangeArrowheads="1"/>
          </p:cNvSpPr>
          <p:nvPr/>
        </p:nvSpPr>
        <p:spPr bwMode="auto">
          <a:xfrm>
            <a:off x="1169988" y="3336378"/>
            <a:ext cx="636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2000">
                <a:latin typeface="Comic Sans MS" panose="030F0702030302020204" pitchFamily="66" charset="0"/>
              </a:rPr>
              <a:t>sum</a:t>
            </a:r>
          </a:p>
        </p:txBody>
      </p:sp>
      <p:sp>
        <p:nvSpPr>
          <p:cNvPr id="22540" name="Text Box 9"/>
          <p:cNvSpPr txBox="1">
            <a:spLocks noChangeArrowheads="1"/>
          </p:cNvSpPr>
          <p:nvPr/>
        </p:nvSpPr>
        <p:spPr bwMode="auto">
          <a:xfrm>
            <a:off x="487363" y="3688803"/>
            <a:ext cx="1319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2000">
                <a:latin typeface="Comic Sans MS" panose="030F0702030302020204" pitchFamily="66" charset="0"/>
              </a:rPr>
              <a:t>checksum</a:t>
            </a:r>
          </a:p>
        </p:txBody>
      </p:sp>
      <p:sp>
        <p:nvSpPr>
          <p:cNvPr id="22541" name="Line 10"/>
          <p:cNvSpPr>
            <a:spLocks noChangeShapeType="1"/>
          </p:cNvSpPr>
          <p:nvPr/>
        </p:nvSpPr>
        <p:spPr bwMode="auto">
          <a:xfrm flipH="1">
            <a:off x="1784350" y="3315740"/>
            <a:ext cx="6477000" cy="0"/>
          </a:xfrm>
          <a:prstGeom prst="line">
            <a:avLst/>
          </a:prstGeom>
          <a:noFill/>
          <a:ln w="12700">
            <a:solidFill>
              <a:schemeClr val="tx1"/>
            </a:solidFill>
            <a:round/>
            <a:headEnd type="none" w="sm"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2" name="Freeform 11"/>
          <p:cNvSpPr>
            <a:spLocks/>
          </p:cNvSpPr>
          <p:nvPr/>
        </p:nvSpPr>
        <p:spPr bwMode="auto">
          <a:xfrm>
            <a:off x="2022475" y="3079203"/>
            <a:ext cx="6013450" cy="92075"/>
          </a:xfrm>
          <a:custGeom>
            <a:avLst/>
            <a:gdLst>
              <a:gd name="T0" fmla="*/ 0 w 3788"/>
              <a:gd name="T1" fmla="*/ 0 h 58"/>
              <a:gd name="T2" fmla="*/ 0 w 3788"/>
              <a:gd name="T3" fmla="*/ 2147483646 h 58"/>
              <a:gd name="T4" fmla="*/ 2147483646 w 3788"/>
              <a:gd name="T5" fmla="*/ 2147483646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3" name="Text Box 15"/>
          <p:cNvSpPr txBox="1">
            <a:spLocks noChangeArrowheads="1"/>
          </p:cNvSpPr>
          <p:nvPr/>
        </p:nvSpPr>
        <p:spPr bwMode="auto">
          <a:xfrm>
            <a:off x="260350" y="4180856"/>
            <a:ext cx="851378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buSzPct val="65000"/>
              <a:buFont typeface="Wingdings" panose="05000000000000000000" pitchFamily="2" charset="2"/>
              <a:buNone/>
            </a:pPr>
            <a:r>
              <a:rPr lang="en-US" altLang="en-US" sz="2400" i="1" dirty="0" smtClean="0">
                <a:solidFill>
                  <a:srgbClr val="000099"/>
                </a:solidFill>
              </a:rPr>
              <a:t>Notes:</a:t>
            </a:r>
            <a:r>
              <a:rPr lang="en-US" altLang="en-US" sz="2400" dirty="0" smtClean="0"/>
              <a:t> </a:t>
            </a:r>
          </a:p>
          <a:p>
            <a:pPr marL="182880" indent="-342900">
              <a:buSzPct val="65000"/>
            </a:pPr>
            <a:r>
              <a:rPr lang="en-US" altLang="en-US" sz="2400" dirty="0" smtClean="0"/>
              <a:t>when </a:t>
            </a:r>
            <a:r>
              <a:rPr lang="en-US" altLang="en-US" sz="2400" dirty="0"/>
              <a:t>adding numbers, a carryout from the most significant bit needs to be added to the </a:t>
            </a:r>
            <a:r>
              <a:rPr lang="en-US" altLang="en-US" sz="2400" dirty="0" smtClean="0"/>
              <a:t>result</a:t>
            </a:r>
          </a:p>
          <a:p>
            <a:pPr marL="342900" indent="-342900">
              <a:buSzPct val="65000"/>
            </a:pPr>
            <a:r>
              <a:rPr lang="en-US" sz="2400" dirty="0"/>
              <a:t>At the receiver, all three 16-bit words are added, including the checksum. If no </a:t>
            </a:r>
            <a:r>
              <a:rPr lang="en-US" sz="2400" dirty="0" smtClean="0"/>
              <a:t>errors, then the </a:t>
            </a:r>
            <a:r>
              <a:rPr lang="en-US" sz="2400" dirty="0"/>
              <a:t>sum at the receiver will be </a:t>
            </a:r>
            <a:r>
              <a:rPr lang="en-US" sz="2400" dirty="0" smtClean="0">
                <a:solidFill>
                  <a:srgbClr val="CC0000"/>
                </a:solidFill>
              </a:rPr>
              <a:t>1111111111111111</a:t>
            </a:r>
            <a:endParaRPr lang="en-US" altLang="en-US" sz="2400" dirty="0">
              <a:solidFill>
                <a:srgbClr val="CC0000"/>
              </a:solidFill>
            </a:endParaRPr>
          </a:p>
        </p:txBody>
      </p:sp>
      <p:sp>
        <p:nvSpPr>
          <p:cNvPr id="16" name="TextBox 1"/>
          <p:cNvSpPr txBox="1">
            <a:spLocks noChangeArrowheads="1"/>
          </p:cNvSpPr>
          <p:nvPr/>
        </p:nvSpPr>
        <p:spPr bwMode="auto">
          <a:xfrm>
            <a:off x="5153" y="6298585"/>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dirty="0">
                <a:latin typeface="Arial" panose="020B0604020202020204" pitchFamily="34" charset="0"/>
              </a:rPr>
              <a:t>* Check out the online interactive exercises for more examples: h</a:t>
            </a:r>
            <a:r>
              <a:rPr lang="en-US" altLang="en-US" sz="1200" dirty="0">
                <a:latin typeface="Arial" panose="020B0604020202020204" pitchFamily="34" charset="0"/>
              </a:rPr>
              <a:t>ttp://gaia.cs.umass.edu/kurose_ross/interactive/</a:t>
            </a:r>
          </a:p>
        </p:txBody>
      </p:sp>
    </p:spTree>
    <p:extLst>
      <p:ext uri="{BB962C8B-B14F-4D97-AF65-F5344CB8AC3E}">
        <p14:creationId xmlns:p14="http://schemas.microsoft.com/office/powerpoint/2010/main" val="378917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4579"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84ECD067-FE79-4EA0-A4FF-FA5A86FD0B68}" type="slidenum">
              <a:rPr lang="en-US" altLang="en-US" sz="1200">
                <a:latin typeface="Tahoma" panose="020B0604030504040204" pitchFamily="34" charset="0"/>
              </a:rPr>
              <a:pPr>
                <a:lnSpc>
                  <a:spcPct val="100000"/>
                </a:lnSpc>
                <a:spcBef>
                  <a:spcPct val="0"/>
                </a:spcBef>
                <a:buClrTx/>
                <a:buSzTx/>
                <a:buFontTx/>
                <a:buNone/>
              </a:pPr>
              <a:t>21</a:t>
            </a:fld>
            <a:endParaRPr lang="en-US" altLang="en-US" sz="1200">
              <a:latin typeface="Tahoma" panose="020B0604030504040204" pitchFamily="34" charset="0"/>
            </a:endParaRPr>
          </a:p>
        </p:txBody>
      </p:sp>
      <p:sp>
        <p:nvSpPr>
          <p:cNvPr id="20484" name="Rectangle 3"/>
          <p:cNvSpPr>
            <a:spLocks noGrp="1" noChangeArrowheads="1"/>
          </p:cNvSpPr>
          <p:nvPr>
            <p:ph type="title"/>
          </p:nvPr>
        </p:nvSpPr>
        <p:spPr/>
        <p:txBody>
          <a:bodyPr/>
          <a:lstStyle/>
          <a:p>
            <a:pPr>
              <a:defRPr/>
            </a:pPr>
            <a:r>
              <a:rPr lang="en-US" dirty="0" smtClean="0">
                <a:ea typeface="ＭＳ Ｐゴシック" charset="0"/>
                <a:cs typeface="+mj-cs"/>
              </a:rPr>
              <a:t>Outline</a:t>
            </a:r>
            <a:endParaRPr lang="en-US" dirty="0">
              <a:ea typeface="ＭＳ Ｐゴシック" charset="0"/>
              <a:cs typeface="+mj-cs"/>
            </a:endParaRPr>
          </a:p>
        </p:txBody>
      </p:sp>
      <p:sp>
        <p:nvSpPr>
          <p:cNvPr id="20485" name="Rectangle 4"/>
          <p:cNvSpPr>
            <a:spLocks noGrp="1" noChangeArrowheads="1"/>
          </p:cNvSpPr>
          <p:nvPr>
            <p:ph type="body" sz="half" idx="1"/>
          </p:nvPr>
        </p:nvSpPr>
        <p:spPr/>
        <p:txBody>
          <a:bodyPr/>
          <a:lstStyle/>
          <a:p>
            <a:pPr marL="566738" indent="-566738">
              <a:buFont typeface="Wingdings" charset="0"/>
              <a:buNone/>
              <a:defRPr/>
            </a:pPr>
            <a:r>
              <a:rPr lang="en-US">
                <a:ea typeface="ＭＳ Ｐゴシック" charset="0"/>
                <a:cs typeface="+mn-cs"/>
              </a:rPr>
              <a:t>3.1 transport-layer services</a:t>
            </a:r>
          </a:p>
          <a:p>
            <a:pPr marL="566738" indent="-566738">
              <a:buFont typeface="Wingdings" charset="0"/>
              <a:buNone/>
              <a:defRPr/>
            </a:pPr>
            <a:r>
              <a:rPr lang="en-US">
                <a:ea typeface="ＭＳ Ｐゴシック" charset="0"/>
                <a:cs typeface="+mn-cs"/>
              </a:rPr>
              <a:t>3.2 multiplexing and demultiplexing</a:t>
            </a:r>
          </a:p>
          <a:p>
            <a:pPr marL="566738" indent="-566738">
              <a:buFont typeface="Wingdings" charset="0"/>
              <a:buNone/>
              <a:defRPr/>
            </a:pPr>
            <a:r>
              <a:rPr lang="en-US">
                <a:ea typeface="ＭＳ Ｐゴシック" charset="0"/>
                <a:cs typeface="+mn-cs"/>
              </a:rPr>
              <a:t>3.3 connectionless transport: UDP</a:t>
            </a:r>
          </a:p>
          <a:p>
            <a:pPr marL="566738" indent="-566738">
              <a:buFont typeface="Wingdings" charset="0"/>
              <a:buNone/>
              <a:defRPr/>
            </a:pPr>
            <a:r>
              <a:rPr lang="en-US">
                <a:solidFill>
                  <a:srgbClr val="CC0000"/>
                </a:solidFill>
                <a:ea typeface="ＭＳ Ｐゴシック" charset="0"/>
                <a:cs typeface="+mn-cs"/>
              </a:rPr>
              <a:t>3.4 principles of reliable data transfer</a:t>
            </a:r>
          </a:p>
        </p:txBody>
      </p:sp>
      <p:sp>
        <p:nvSpPr>
          <p:cNvPr id="20486" name="Rectangle 5"/>
          <p:cNvSpPr>
            <a:spLocks noGrp="1" noChangeArrowheads="1"/>
          </p:cNvSpPr>
          <p:nvPr>
            <p:ph type="body" sz="half" idx="2"/>
          </p:nvPr>
        </p:nvSpPr>
        <p:spPr>
          <a:xfrm>
            <a:off x="4495800" y="1600200"/>
            <a:ext cx="4251325" cy="4648200"/>
          </a:xfrm>
        </p:spPr>
        <p:txBody>
          <a:bodyPr/>
          <a:lstStyle/>
          <a:p>
            <a:pPr marL="566738" indent="-566738">
              <a:buFont typeface="Wingdings" charset="0"/>
              <a:buNone/>
              <a:defRPr/>
            </a:pPr>
            <a:r>
              <a:rPr lang="en-US" dirty="0">
                <a:ea typeface="ＭＳ Ｐゴシック" charset="0"/>
                <a:cs typeface="+mn-cs"/>
              </a:rPr>
              <a:t>3.5 connection-oriented transport: TCP</a:t>
            </a:r>
          </a:p>
          <a:p>
            <a:pPr marL="912813" lvl="1">
              <a:buFont typeface="Arial"/>
              <a:buChar char="•"/>
              <a:defRPr/>
            </a:pPr>
            <a:r>
              <a:rPr lang="en-US" dirty="0">
                <a:ea typeface="ＭＳ Ｐゴシック" charset="0"/>
              </a:rPr>
              <a:t>segment structure</a:t>
            </a:r>
          </a:p>
          <a:p>
            <a:pPr marL="912813" lvl="1">
              <a:buFont typeface="Arial"/>
              <a:buChar char="•"/>
              <a:defRPr/>
            </a:pPr>
            <a:r>
              <a:rPr lang="en-US" dirty="0">
                <a:ea typeface="ＭＳ Ｐゴシック" charset="0"/>
              </a:rPr>
              <a:t>reliable data transfer</a:t>
            </a:r>
          </a:p>
          <a:p>
            <a:pPr marL="912813" lvl="1">
              <a:buFont typeface="Arial"/>
              <a:buChar char="•"/>
              <a:defRPr/>
            </a:pPr>
            <a:r>
              <a:rPr lang="en-US" dirty="0" smtClean="0">
                <a:ea typeface="ＭＳ Ｐゴシック" charset="0"/>
              </a:rPr>
              <a:t>connection management</a:t>
            </a:r>
            <a:endParaRPr lang="en-US" dirty="0">
              <a:ea typeface="ＭＳ Ｐゴシック" charset="0"/>
            </a:endParaRPr>
          </a:p>
        </p:txBody>
      </p:sp>
      <p:pic>
        <p:nvPicPr>
          <p:cNvPr id="24583" name="Picture 6" descr="underline_base"/>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313" y="1017588"/>
            <a:ext cx="228600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22</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95250"/>
            <a:ext cx="7772400" cy="1143000"/>
          </a:xfrm>
        </p:spPr>
        <p:txBody>
          <a:bodyPr/>
          <a:lstStyle/>
          <a:p>
            <a:pPr>
              <a:defRPr/>
            </a:pPr>
            <a:r>
              <a:rPr lang="en-US" dirty="0">
                <a:ea typeface="ＭＳ Ｐゴシック" charset="0"/>
                <a:cs typeface="+mj-cs"/>
              </a:rPr>
              <a:t>Principles of reliable data transfer</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7658100" cy="5087938"/>
          </a:xfrm>
        </p:spPr>
        <p:txBody>
          <a:bodyPr/>
          <a:lstStyle/>
          <a:p>
            <a:pPr>
              <a:spcAft>
                <a:spcPts val="1200"/>
              </a:spcAft>
              <a:buFont typeface="Wingdings" charset="2"/>
              <a:buChar char="§"/>
              <a:defRPr/>
            </a:pPr>
            <a:r>
              <a:rPr lang="en-US" sz="2400" dirty="0" smtClean="0">
                <a:ea typeface="ＭＳ Ｐゴシック" charset="0"/>
                <a:cs typeface="+mn-cs"/>
              </a:rPr>
              <a:t>One </a:t>
            </a:r>
            <a:r>
              <a:rPr lang="en-US" sz="2400" dirty="0">
                <a:ea typeface="ＭＳ Ｐゴシック" charset="0"/>
                <a:cs typeface="+mn-cs"/>
              </a:rPr>
              <a:t>of the basic principles for reliable data transfer is </a:t>
            </a:r>
            <a:r>
              <a:rPr lang="en-US" sz="2400" dirty="0">
                <a:solidFill>
                  <a:srgbClr val="CC0000"/>
                </a:solidFill>
                <a:ea typeface="ＭＳ Ｐゴシック" charset="0"/>
                <a:cs typeface="+mn-cs"/>
              </a:rPr>
              <a:t>flow </a:t>
            </a:r>
            <a:r>
              <a:rPr lang="en-US" sz="2400" dirty="0" smtClean="0">
                <a:solidFill>
                  <a:srgbClr val="CC0000"/>
                </a:solidFill>
                <a:ea typeface="ＭＳ Ｐゴシック" charset="0"/>
                <a:cs typeface="+mn-cs"/>
              </a:rPr>
              <a:t>control</a:t>
            </a:r>
          </a:p>
          <a:p>
            <a:pPr>
              <a:spcAft>
                <a:spcPts val="1200"/>
              </a:spcAft>
            </a:pPr>
            <a:r>
              <a:rPr lang="en-US" sz="2400" dirty="0"/>
              <a:t>Flow control is a technique for assuring that a transmitting entity does not overwhelm a receiving entity with data</a:t>
            </a:r>
          </a:p>
          <a:p>
            <a:pPr>
              <a:spcAft>
                <a:spcPts val="1200"/>
              </a:spcAft>
            </a:pPr>
            <a:r>
              <a:rPr lang="en-US" sz="2400" dirty="0"/>
              <a:t>The receiving entity typically allocates a data buffer of some maximum length for a transfer.</a:t>
            </a:r>
          </a:p>
          <a:p>
            <a:pPr>
              <a:spcAft>
                <a:spcPts val="1200"/>
              </a:spcAft>
            </a:pPr>
            <a:r>
              <a:rPr lang="en-US" sz="2400" dirty="0"/>
              <a:t>When data are received, the receiver must do a certain amount of processing before passing the data to the higher-level software</a:t>
            </a:r>
          </a:p>
          <a:p>
            <a:pPr>
              <a:spcAft>
                <a:spcPts val="1200"/>
              </a:spcAft>
            </a:pPr>
            <a:r>
              <a:rPr lang="en-US" sz="2400" dirty="0"/>
              <a:t>In the absence of flow control, the receiver’s buffer may fill up and overflow while it is processing old data</a:t>
            </a: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3626770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23</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smtClean="0">
                <a:ea typeface="ＭＳ Ｐゴシック" charset="0"/>
                <a:cs typeface="+mj-cs"/>
              </a:rPr>
              <a:t>Stop-and-Wait </a:t>
            </a:r>
            <a:r>
              <a:rPr lang="en-US" dirty="0">
                <a:ea typeface="ＭＳ Ｐゴシック" charset="0"/>
                <a:cs typeface="+mj-cs"/>
              </a:rPr>
              <a:t>Flow </a:t>
            </a:r>
            <a:r>
              <a:rPr lang="en-US" dirty="0" smtClean="0">
                <a:ea typeface="ＭＳ Ｐゴシック" charset="0"/>
                <a:cs typeface="+mj-cs"/>
              </a:rPr>
              <a:t>Control</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7658100" cy="5087938"/>
          </a:xfrm>
        </p:spPr>
        <p:txBody>
          <a:bodyPr/>
          <a:lstStyle/>
          <a:p>
            <a:pPr>
              <a:spcAft>
                <a:spcPts val="1200"/>
              </a:spcAft>
              <a:buFont typeface="Wingdings" charset="2"/>
              <a:buChar char="§"/>
              <a:defRPr/>
            </a:pPr>
            <a:r>
              <a:rPr lang="en-US" sz="2400" dirty="0">
                <a:ea typeface="ＭＳ Ｐゴシック" charset="0"/>
                <a:cs typeface="+mn-cs"/>
              </a:rPr>
              <a:t>The simplest form of flow control and it works as follows</a:t>
            </a:r>
            <a:r>
              <a:rPr lang="en-US" sz="2400" dirty="0" smtClean="0">
                <a:ea typeface="ＭＳ Ｐゴシック" charset="0"/>
                <a:cs typeface="+mn-cs"/>
              </a:rPr>
              <a:t>:</a:t>
            </a:r>
          </a:p>
          <a:p>
            <a:pPr lvl="1">
              <a:spcAft>
                <a:spcPts val="1200"/>
              </a:spcAft>
              <a:defRPr/>
            </a:pPr>
            <a:r>
              <a:rPr lang="en-US" sz="2200" dirty="0">
                <a:ea typeface="ＭＳ Ｐゴシック" charset="0"/>
                <a:cs typeface="+mn-cs"/>
              </a:rPr>
              <a:t>A source entity transmits a frame</a:t>
            </a:r>
          </a:p>
          <a:p>
            <a:pPr lvl="1">
              <a:spcAft>
                <a:spcPts val="1200"/>
              </a:spcAft>
              <a:defRPr/>
            </a:pPr>
            <a:r>
              <a:rPr lang="en-US" sz="2200" dirty="0">
                <a:ea typeface="ＭＳ Ｐゴシック" charset="0"/>
                <a:cs typeface="+mn-cs"/>
              </a:rPr>
              <a:t>After the destination entity receives the frame, it indicates its willingness to accept another frame by sending back an acknowledgment to the frame just received</a:t>
            </a:r>
          </a:p>
          <a:p>
            <a:pPr lvl="1">
              <a:spcAft>
                <a:spcPts val="1200"/>
              </a:spcAft>
              <a:defRPr/>
            </a:pPr>
            <a:r>
              <a:rPr lang="en-US" sz="2200" dirty="0">
                <a:ea typeface="ＭＳ Ｐゴシック" charset="0"/>
                <a:cs typeface="+mn-cs"/>
              </a:rPr>
              <a:t>The source must wait until it receives the acknowledgement before sending the  next frame</a:t>
            </a:r>
          </a:p>
          <a:p>
            <a:pPr lvl="1">
              <a:spcAft>
                <a:spcPts val="1200"/>
              </a:spcAft>
              <a:defRPr/>
            </a:pPr>
            <a:r>
              <a:rPr lang="en-US" sz="2200" dirty="0">
                <a:ea typeface="ＭＳ Ｐゴシック" charset="0"/>
                <a:cs typeface="+mn-cs"/>
              </a:rPr>
              <a:t>The destination can thus stop the flow of data simply by withholding acknowledgment</a:t>
            </a:r>
            <a:endParaRPr lang="en-US" sz="2200" dirty="0" smtClean="0">
              <a:ea typeface="ＭＳ Ｐゴシック" charset="0"/>
              <a:cs typeface="+mn-cs"/>
            </a:endParaRPr>
          </a:p>
          <a:p>
            <a:pPr lvl="1">
              <a:buFont typeface="Wingdings" charset="2"/>
              <a:buChar char="§"/>
              <a:defRPr/>
            </a:pPr>
            <a:endParaRPr lang="en-US" dirty="0"/>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2841813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24</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smtClean="0">
                <a:ea typeface="ＭＳ Ｐゴシック" charset="0"/>
                <a:cs typeface="+mj-cs"/>
              </a:rPr>
              <a:t>Stop-and-Wait </a:t>
            </a:r>
            <a:r>
              <a:rPr lang="en-US" dirty="0">
                <a:ea typeface="ＭＳ Ｐゴシック" charset="0"/>
                <a:cs typeface="+mj-cs"/>
              </a:rPr>
              <a:t>Flow </a:t>
            </a:r>
            <a:r>
              <a:rPr lang="en-US" dirty="0" smtClean="0">
                <a:ea typeface="ＭＳ Ｐゴシック" charset="0"/>
                <a:cs typeface="+mj-cs"/>
              </a:rPr>
              <a:t>Control</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4"/>
            <a:ext cx="7658100" cy="5554663"/>
          </a:xfrm>
        </p:spPr>
        <p:txBody>
          <a:bodyPr/>
          <a:lstStyle/>
          <a:p>
            <a:pPr>
              <a:spcAft>
                <a:spcPts val="1200"/>
              </a:spcAft>
              <a:buFont typeface="Wingdings" charset="2"/>
              <a:buChar char="§"/>
              <a:defRPr/>
            </a:pPr>
            <a:r>
              <a:rPr lang="en-US" sz="2400" dirty="0">
                <a:ea typeface="ＭＳ Ｐゴシック" charset="0"/>
                <a:cs typeface="+mn-cs"/>
              </a:rPr>
              <a:t>The procedure of stop-and-wait flow control works fine when a message is sent in </a:t>
            </a:r>
            <a:r>
              <a:rPr lang="en-US" sz="2400" dirty="0">
                <a:solidFill>
                  <a:srgbClr val="CC0000"/>
                </a:solidFill>
                <a:ea typeface="ＭＳ Ｐゴシック" charset="0"/>
                <a:cs typeface="+mn-cs"/>
              </a:rPr>
              <a:t>a few large </a:t>
            </a:r>
            <a:r>
              <a:rPr lang="en-US" sz="2400" dirty="0" smtClean="0">
                <a:solidFill>
                  <a:srgbClr val="CC0000"/>
                </a:solidFill>
                <a:ea typeface="ＭＳ Ｐゴシック" charset="0"/>
                <a:cs typeface="+mn-cs"/>
              </a:rPr>
              <a:t>frames</a:t>
            </a:r>
          </a:p>
          <a:p>
            <a:pPr>
              <a:buFont typeface="Wingdings" charset="2"/>
              <a:buChar char="§"/>
              <a:defRPr/>
            </a:pPr>
            <a:r>
              <a:rPr lang="en-US" sz="2400" dirty="0">
                <a:ea typeface="ＭＳ Ｐゴシック" charset="0"/>
                <a:cs typeface="+mn-cs"/>
              </a:rPr>
              <a:t>However, it is often the case that a source will break up a large block of data into smaller blocks and transmit the data in many frames. This is done for the following reasons</a:t>
            </a:r>
            <a:r>
              <a:rPr lang="en-US" sz="2400" dirty="0" smtClean="0">
                <a:ea typeface="ＭＳ Ｐゴシック" charset="0"/>
                <a:cs typeface="+mn-cs"/>
              </a:rPr>
              <a:t>:</a:t>
            </a:r>
          </a:p>
          <a:p>
            <a:pPr lvl="1">
              <a:spcAft>
                <a:spcPts val="300"/>
              </a:spcAft>
              <a:defRPr/>
            </a:pPr>
            <a:r>
              <a:rPr lang="en-US" sz="2200" dirty="0">
                <a:ea typeface="ＭＳ Ｐゴシック" charset="0"/>
                <a:cs typeface="+mn-cs"/>
              </a:rPr>
              <a:t>The buffer size of the receiver may be limited</a:t>
            </a:r>
          </a:p>
          <a:p>
            <a:pPr lvl="1">
              <a:spcAft>
                <a:spcPts val="300"/>
              </a:spcAft>
              <a:defRPr/>
            </a:pPr>
            <a:r>
              <a:rPr lang="en-US" sz="2200" dirty="0">
                <a:ea typeface="ＭＳ Ｐゴシック" charset="0"/>
                <a:cs typeface="+mn-cs"/>
              </a:rPr>
              <a:t>The longer the transmission, the more likely that there will be an error, necessitating retransmission of the entire frame</a:t>
            </a:r>
          </a:p>
          <a:p>
            <a:pPr lvl="1">
              <a:spcAft>
                <a:spcPts val="300"/>
              </a:spcAft>
              <a:defRPr/>
            </a:pPr>
            <a:r>
              <a:rPr lang="en-US" sz="2200" dirty="0">
                <a:ea typeface="ＭＳ Ｐゴシック" charset="0"/>
                <a:cs typeface="+mn-cs"/>
              </a:rPr>
              <a:t>On a shared medium, it is usually desirable NOT to permit one station to occupy the medium for an extended period</a:t>
            </a:r>
            <a:r>
              <a:rPr lang="en-US" sz="2200" dirty="0" smtClean="0">
                <a:ea typeface="ＭＳ Ｐゴシック" charset="0"/>
                <a:cs typeface="+mn-cs"/>
              </a:rPr>
              <a:t>.</a:t>
            </a:r>
          </a:p>
          <a:p>
            <a:pPr>
              <a:spcAft>
                <a:spcPts val="600"/>
              </a:spcAft>
              <a:defRPr/>
            </a:pPr>
            <a:r>
              <a:rPr lang="en-US" sz="2400" dirty="0">
                <a:ea typeface="ＭＳ Ｐゴシック" charset="0"/>
                <a:cs typeface="+mn-cs"/>
              </a:rPr>
              <a:t>With the use of multiple frames for a single message, the stop-and-wait procedure may be inadequate. The essence of the problem is that only one frame at a time can be in transit.</a:t>
            </a:r>
          </a:p>
          <a:p>
            <a:pPr>
              <a:spcAft>
                <a:spcPts val="600"/>
              </a:spcAft>
              <a:defRPr/>
            </a:pPr>
            <a:endParaRPr lang="en-US" sz="2600" dirty="0">
              <a:ea typeface="ＭＳ Ｐゴシック" charset="0"/>
              <a:cs typeface="+mn-cs"/>
            </a:endParaRP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2285702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25</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smtClean="0">
                <a:ea typeface="ＭＳ Ｐゴシック" charset="0"/>
                <a:cs typeface="+mj-cs"/>
              </a:rPr>
              <a:t>Sliding-Window </a:t>
            </a:r>
            <a:r>
              <a:rPr lang="en-US" dirty="0">
                <a:ea typeface="ＭＳ Ｐゴシック" charset="0"/>
                <a:cs typeface="+mj-cs"/>
              </a:rPr>
              <a:t>Flow Control</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8142270" cy="5087938"/>
          </a:xfrm>
        </p:spPr>
        <p:txBody>
          <a:bodyPr/>
          <a:lstStyle/>
          <a:p>
            <a:pPr>
              <a:spcAft>
                <a:spcPts val="1200"/>
              </a:spcAft>
              <a:buFont typeface="Wingdings" charset="2"/>
              <a:buChar char="§"/>
              <a:defRPr/>
            </a:pPr>
            <a:r>
              <a:rPr lang="en-US" sz="2400" dirty="0" smtClean="0">
                <a:ea typeface="ＭＳ Ｐゴシック" charset="0"/>
                <a:cs typeface="+mn-cs"/>
              </a:rPr>
              <a:t>It </a:t>
            </a:r>
            <a:r>
              <a:rPr lang="en-US" sz="2400" dirty="0">
                <a:ea typeface="ＭＳ Ｐゴシック" charset="0"/>
                <a:cs typeface="+mn-cs"/>
              </a:rPr>
              <a:t>allows multiple frames to be in transit at the same time</a:t>
            </a:r>
          </a:p>
          <a:p>
            <a:pPr>
              <a:spcAft>
                <a:spcPts val="1200"/>
              </a:spcAft>
              <a:buFont typeface="Wingdings" charset="2"/>
              <a:buChar char="§"/>
              <a:defRPr/>
            </a:pPr>
            <a:r>
              <a:rPr lang="en-US" sz="2400" dirty="0">
                <a:ea typeface="ＭＳ Ｐゴシック" charset="0"/>
                <a:cs typeface="+mn-cs"/>
              </a:rPr>
              <a:t>Receiver has a buffer space for </a:t>
            </a:r>
            <a:r>
              <a:rPr lang="en-US" sz="2400" b="1" i="1" dirty="0">
                <a:solidFill>
                  <a:srgbClr val="CC0000"/>
                </a:solidFill>
                <a:ea typeface="ＭＳ Ｐゴシック" charset="0"/>
                <a:cs typeface="+mn-cs"/>
              </a:rPr>
              <a:t>W</a:t>
            </a:r>
            <a:r>
              <a:rPr lang="en-US" sz="2400" dirty="0">
                <a:ea typeface="ＭＳ Ｐゴシック" charset="0"/>
                <a:cs typeface="+mn-cs"/>
              </a:rPr>
              <a:t> frames</a:t>
            </a:r>
          </a:p>
          <a:p>
            <a:pPr>
              <a:spcAft>
                <a:spcPts val="1200"/>
              </a:spcAft>
              <a:buFont typeface="Wingdings" charset="2"/>
              <a:buChar char="§"/>
              <a:defRPr/>
            </a:pPr>
            <a:r>
              <a:rPr lang="en-US" sz="2400" dirty="0">
                <a:ea typeface="ＭＳ Ｐゴシック" charset="0"/>
                <a:cs typeface="+mn-cs"/>
              </a:rPr>
              <a:t>Transmitter can send </a:t>
            </a:r>
            <a:r>
              <a:rPr lang="en-US" sz="2400" b="1" u="sng" dirty="0">
                <a:solidFill>
                  <a:srgbClr val="000099"/>
                </a:solidFill>
                <a:ea typeface="ＭＳ Ｐゴシック" charset="0"/>
                <a:cs typeface="+mn-cs"/>
              </a:rPr>
              <a:t>up to</a:t>
            </a:r>
            <a:r>
              <a:rPr lang="en-US" sz="2400" dirty="0">
                <a:ea typeface="ＭＳ Ｐゴシック" charset="0"/>
                <a:cs typeface="+mn-cs"/>
              </a:rPr>
              <a:t> </a:t>
            </a:r>
            <a:r>
              <a:rPr lang="en-US" sz="2400" b="1" i="1" dirty="0">
                <a:ea typeface="ＭＳ Ｐゴシック" charset="0"/>
                <a:cs typeface="+mn-cs"/>
              </a:rPr>
              <a:t>W</a:t>
            </a:r>
            <a:r>
              <a:rPr lang="en-US" sz="2400" dirty="0">
                <a:ea typeface="ＭＳ Ｐゴシック" charset="0"/>
                <a:cs typeface="+mn-cs"/>
              </a:rPr>
              <a:t> frames </a:t>
            </a:r>
            <a:r>
              <a:rPr lang="en-US" sz="2400" dirty="0" smtClean="0">
                <a:ea typeface="ＭＳ Ｐゴシック" charset="0"/>
                <a:cs typeface="+mn-cs"/>
              </a:rPr>
              <a:t>without acknowledgment  </a:t>
            </a:r>
            <a:r>
              <a:rPr lang="en-US" sz="2400" dirty="0">
                <a:ea typeface="ＭＳ Ｐゴシック" charset="0"/>
                <a:cs typeface="+mn-cs"/>
              </a:rPr>
              <a:t>(ACK)</a:t>
            </a:r>
          </a:p>
          <a:p>
            <a:pPr>
              <a:spcAft>
                <a:spcPts val="1200"/>
              </a:spcAft>
              <a:buFont typeface="Wingdings" charset="2"/>
              <a:buChar char="§"/>
              <a:defRPr/>
            </a:pPr>
            <a:r>
              <a:rPr lang="en-US" sz="2400" dirty="0">
                <a:ea typeface="ＭＳ Ｐゴシック" charset="0"/>
                <a:cs typeface="+mn-cs"/>
              </a:rPr>
              <a:t>Each frame is numbered</a:t>
            </a:r>
          </a:p>
          <a:p>
            <a:pPr>
              <a:spcAft>
                <a:spcPts val="1200"/>
              </a:spcAft>
              <a:buFont typeface="Wingdings" charset="2"/>
              <a:buChar char="§"/>
              <a:defRPr/>
            </a:pPr>
            <a:r>
              <a:rPr lang="en-US" sz="2400" dirty="0">
                <a:ea typeface="ＭＳ Ｐゴシック" charset="0"/>
                <a:cs typeface="+mn-cs"/>
              </a:rPr>
              <a:t>ACK includes number of next frame expected </a:t>
            </a:r>
          </a:p>
          <a:p>
            <a:pPr>
              <a:spcAft>
                <a:spcPts val="1200"/>
              </a:spcAft>
              <a:buFont typeface="Wingdings" charset="2"/>
              <a:buChar char="§"/>
              <a:defRPr/>
            </a:pPr>
            <a:r>
              <a:rPr lang="en-US" sz="2400" dirty="0">
                <a:ea typeface="ＭＳ Ｐゴシック" charset="0"/>
                <a:cs typeface="+mn-cs"/>
              </a:rPr>
              <a:t>ACK implicitly announces that the receiver is prepared to receive the </a:t>
            </a:r>
            <a:r>
              <a:rPr lang="en-US" sz="2400" b="1" u="sng" dirty="0">
                <a:solidFill>
                  <a:srgbClr val="000099"/>
                </a:solidFill>
                <a:ea typeface="ＭＳ Ｐゴシック" charset="0"/>
                <a:cs typeface="+mn-cs"/>
              </a:rPr>
              <a:t>next </a:t>
            </a:r>
            <a:r>
              <a:rPr lang="en-US" sz="2400" b="1" u="sng" dirty="0">
                <a:solidFill>
                  <a:srgbClr val="CC0000"/>
                </a:solidFill>
                <a:ea typeface="ＭＳ Ｐゴシック" charset="0"/>
                <a:cs typeface="+mn-cs"/>
              </a:rPr>
              <a:t>W</a:t>
            </a:r>
            <a:r>
              <a:rPr lang="en-US" sz="2400" b="1" u="sng" dirty="0">
                <a:solidFill>
                  <a:srgbClr val="000099"/>
                </a:solidFill>
                <a:ea typeface="ＭＳ Ｐゴシック" charset="0"/>
                <a:cs typeface="+mn-cs"/>
              </a:rPr>
              <a:t> frames</a:t>
            </a:r>
            <a:r>
              <a:rPr lang="en-US" sz="2400" dirty="0">
                <a:ea typeface="ＭＳ Ｐゴシック" charset="0"/>
                <a:cs typeface="+mn-cs"/>
              </a:rPr>
              <a:t>, beginning with the number specified with the ACK</a:t>
            </a:r>
            <a:endParaRPr lang="en-US" sz="2400" dirty="0" smtClean="0">
              <a:solidFill>
                <a:srgbClr val="CC0000"/>
              </a:solidFill>
              <a:ea typeface="ＭＳ Ｐゴシック" charset="0"/>
              <a:cs typeface="+mn-cs"/>
            </a:endParaRP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25322108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26</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smtClean="0">
                <a:ea typeface="ＭＳ Ｐゴシック" charset="0"/>
                <a:cs typeface="+mj-cs"/>
              </a:rPr>
              <a:t>Sliding-Window </a:t>
            </a:r>
            <a:r>
              <a:rPr lang="en-US" dirty="0">
                <a:ea typeface="ＭＳ Ｐゴシック" charset="0"/>
                <a:cs typeface="+mj-cs"/>
              </a:rPr>
              <a:t>Flow Control</a:t>
            </a:r>
            <a:endParaRPr lang="en-US" sz="4800" dirty="0">
              <a:ea typeface="ＭＳ Ｐゴシック" charset="0"/>
              <a:cs typeface="+mj-cs"/>
            </a:endParaRPr>
          </a:p>
        </p:txBody>
      </p:sp>
      <p:pic>
        <p:nvPicPr>
          <p:cNvPr id="8" name="Picture 2"/>
          <p:cNvPicPr>
            <a:picLocks noChangeAspect="1" noChangeArrowheads="1"/>
          </p:cNvPicPr>
          <p:nvPr/>
        </p:nvPicPr>
        <p:blipFill>
          <a:blip r:embed="rId4" cstate="print"/>
          <a:srcRect/>
          <a:stretch>
            <a:fillRect/>
          </a:stretch>
        </p:blipFill>
        <p:spPr bwMode="auto">
          <a:xfrm>
            <a:off x="457200" y="934317"/>
            <a:ext cx="8305800" cy="5362575"/>
          </a:xfrm>
          <a:prstGeom prst="rect">
            <a:avLst/>
          </a:prstGeom>
          <a:noFill/>
          <a:ln w="9525">
            <a:noFill/>
            <a:miter lim="800000"/>
            <a:headEnd/>
            <a:tailEnd/>
          </a:ln>
        </p:spPr>
      </p:pic>
    </p:spTree>
    <p:extLst>
      <p:ext uri="{BB962C8B-B14F-4D97-AF65-F5344CB8AC3E}">
        <p14:creationId xmlns:p14="http://schemas.microsoft.com/office/powerpoint/2010/main" val="5386004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27</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smtClean="0">
                <a:ea typeface="ＭＳ Ｐゴシック" charset="0"/>
                <a:cs typeface="+mj-cs"/>
              </a:rPr>
              <a:t>Sliding-Window </a:t>
            </a:r>
            <a:r>
              <a:rPr lang="en-US" dirty="0">
                <a:ea typeface="ＭＳ Ｐゴシック" charset="0"/>
                <a:cs typeface="+mj-cs"/>
              </a:rPr>
              <a:t>Flow Control</a:t>
            </a:r>
            <a:endParaRPr lang="en-US" sz="4800" dirty="0">
              <a:ea typeface="ＭＳ Ｐゴシック" charset="0"/>
              <a:cs typeface="+mj-cs"/>
            </a:endParaRPr>
          </a:p>
        </p:txBody>
      </p:sp>
      <p:pic>
        <p:nvPicPr>
          <p:cNvPr id="7" name="Picture 2"/>
          <p:cNvPicPr>
            <a:picLocks noChangeAspect="1" noChangeArrowheads="1"/>
          </p:cNvPicPr>
          <p:nvPr/>
        </p:nvPicPr>
        <p:blipFill>
          <a:blip r:embed="rId4" cstate="print"/>
          <a:srcRect/>
          <a:stretch>
            <a:fillRect/>
          </a:stretch>
        </p:blipFill>
        <p:spPr bwMode="auto">
          <a:xfrm>
            <a:off x="430213" y="1238419"/>
            <a:ext cx="8153400" cy="4787865"/>
          </a:xfrm>
          <a:prstGeom prst="rect">
            <a:avLst/>
          </a:prstGeom>
          <a:noFill/>
          <a:ln w="9525">
            <a:noFill/>
            <a:miter lim="800000"/>
            <a:headEnd/>
            <a:tailEnd/>
          </a:ln>
        </p:spPr>
      </p:pic>
    </p:spTree>
    <p:extLst>
      <p:ext uri="{BB962C8B-B14F-4D97-AF65-F5344CB8AC3E}">
        <p14:creationId xmlns:p14="http://schemas.microsoft.com/office/powerpoint/2010/main" val="51684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28</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smtClean="0">
                <a:ea typeface="ＭＳ Ｐゴシック" charset="0"/>
                <a:cs typeface="+mj-cs"/>
              </a:rPr>
              <a:t>Sliding-Window </a:t>
            </a:r>
            <a:r>
              <a:rPr lang="en-US" dirty="0">
                <a:ea typeface="ＭＳ Ｐゴシック" charset="0"/>
                <a:cs typeface="+mj-cs"/>
              </a:rPr>
              <a:t>Flow Control</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8142270" cy="5087938"/>
          </a:xfrm>
        </p:spPr>
        <p:txBody>
          <a:bodyPr/>
          <a:lstStyle/>
          <a:p>
            <a:pPr>
              <a:spcAft>
                <a:spcPts val="1200"/>
              </a:spcAft>
              <a:buFont typeface="Wingdings" charset="2"/>
              <a:buChar char="§"/>
              <a:defRPr/>
            </a:pPr>
            <a:r>
              <a:rPr lang="en-US" sz="2400" dirty="0">
                <a:ea typeface="ＭＳ Ｐゴシック" charset="0"/>
                <a:cs typeface="+mn-cs"/>
              </a:rPr>
              <a:t>For example, a receiver could receive frames 2, 3, and 4 but withhold acknowledgement until frame 4 has arrived. By returning ACK with sequence number 5, the receiver is acknowledging frames 2,3, and 4. Also, it indicates that the receiver is ready to accept </a:t>
            </a:r>
            <a:r>
              <a:rPr lang="en-US" sz="2400" b="1" dirty="0">
                <a:ea typeface="ＭＳ Ｐゴシック" charset="0"/>
                <a:cs typeface="+mn-cs"/>
              </a:rPr>
              <a:t>W</a:t>
            </a:r>
            <a:r>
              <a:rPr lang="en-US" sz="2400" dirty="0">
                <a:ea typeface="ＭＳ Ｐゴシック" charset="0"/>
                <a:cs typeface="+mn-cs"/>
              </a:rPr>
              <a:t> frames beginning with frame number </a:t>
            </a:r>
            <a:r>
              <a:rPr lang="en-US" sz="2400" dirty="0" smtClean="0">
                <a:ea typeface="ＭＳ Ｐゴシック" charset="0"/>
                <a:cs typeface="+mn-cs"/>
              </a:rPr>
              <a:t>5</a:t>
            </a:r>
            <a:endParaRPr lang="en-US" sz="2400" dirty="0">
              <a:ea typeface="ＭＳ Ｐゴシック" charset="0"/>
              <a:cs typeface="+mn-cs"/>
            </a:endParaRPr>
          </a:p>
          <a:p>
            <a:pPr>
              <a:spcAft>
                <a:spcPts val="1200"/>
              </a:spcAft>
              <a:buFont typeface="Wingdings" charset="2"/>
              <a:buChar char="§"/>
              <a:defRPr/>
            </a:pPr>
            <a:r>
              <a:rPr lang="en-US" sz="2400" dirty="0">
                <a:ea typeface="ＭＳ Ｐゴシック" charset="0"/>
                <a:cs typeface="+mn-cs"/>
              </a:rPr>
              <a:t>The sender maintains a list of sequence numbers that is allowed to send, and the receiver maintains a list of sequence numbers that it is prepared to receive. Each of these lists can be thought of as a </a:t>
            </a:r>
            <a:r>
              <a:rPr lang="en-US" sz="2400" i="1" u="sng" dirty="0">
                <a:ea typeface="ＭＳ Ｐゴシック" charset="0"/>
                <a:cs typeface="+mn-cs"/>
              </a:rPr>
              <a:t>window</a:t>
            </a:r>
            <a:r>
              <a:rPr lang="en-US" sz="2400" dirty="0">
                <a:ea typeface="ＭＳ Ｐゴシック" charset="0"/>
                <a:cs typeface="+mn-cs"/>
              </a:rPr>
              <a:t> of frames   </a:t>
            </a:r>
            <a:endParaRPr lang="en-US" sz="2400" dirty="0" smtClean="0">
              <a:ea typeface="ＭＳ Ｐゴシック" charset="0"/>
              <a:cs typeface="+mn-cs"/>
            </a:endParaRPr>
          </a:p>
          <a:p>
            <a:pPr>
              <a:spcAft>
                <a:spcPts val="1200"/>
              </a:spcAft>
              <a:buFont typeface="Wingdings" charset="2"/>
              <a:buChar char="§"/>
              <a:defRPr/>
            </a:pPr>
            <a:r>
              <a:rPr lang="en-US" sz="2400" dirty="0"/>
              <a:t>Sequence number is bounded by size of field. For a </a:t>
            </a:r>
            <a:r>
              <a:rPr lang="en-US" sz="2400" b="1" i="1" dirty="0">
                <a:solidFill>
                  <a:srgbClr val="0000FF"/>
                </a:solidFill>
              </a:rPr>
              <a:t>k</a:t>
            </a:r>
            <a:r>
              <a:rPr lang="en-US" sz="2400" dirty="0"/>
              <a:t>-bit, sequence number is 0 through </a:t>
            </a:r>
            <a:r>
              <a:rPr lang="en-US" sz="2400" b="1" i="1" dirty="0"/>
              <a:t>2</a:t>
            </a:r>
            <a:r>
              <a:rPr lang="en-US" sz="2400" b="1" i="1" baseline="30000" dirty="0">
                <a:solidFill>
                  <a:srgbClr val="0000FF"/>
                </a:solidFill>
              </a:rPr>
              <a:t>k</a:t>
            </a:r>
            <a:r>
              <a:rPr lang="en-US" sz="2400" b="1" i="1" baseline="30000" dirty="0"/>
              <a:t> </a:t>
            </a:r>
            <a:r>
              <a:rPr lang="en-US" sz="2400" b="1" i="1" dirty="0"/>
              <a:t>– 1.</a:t>
            </a:r>
            <a:r>
              <a:rPr lang="en-US" sz="2400" b="1" dirty="0"/>
              <a:t> </a:t>
            </a:r>
            <a:r>
              <a:rPr lang="en-US" sz="2400" dirty="0"/>
              <a:t>Frames are numbered modulo </a:t>
            </a:r>
            <a:r>
              <a:rPr lang="en-US" sz="2400" b="1" i="1" dirty="0"/>
              <a:t>2</a:t>
            </a:r>
            <a:r>
              <a:rPr lang="en-US" sz="2400" b="1" i="1" baseline="30000" dirty="0">
                <a:solidFill>
                  <a:srgbClr val="0000FF"/>
                </a:solidFill>
              </a:rPr>
              <a:t>k</a:t>
            </a:r>
            <a:r>
              <a:rPr lang="en-US" sz="2400" i="1" dirty="0"/>
              <a:t> . </a:t>
            </a:r>
            <a:r>
              <a:rPr lang="en-US" sz="2400" dirty="0"/>
              <a:t>Example, for 3 bits, the sequence number ranges from 0 to 7.</a:t>
            </a:r>
            <a:r>
              <a:rPr lang="en-US" sz="2400" i="1" dirty="0"/>
              <a:t>  </a:t>
            </a:r>
          </a:p>
          <a:p>
            <a:pPr>
              <a:spcAft>
                <a:spcPts val="1200"/>
              </a:spcAft>
              <a:buFont typeface="Wingdings" charset="2"/>
              <a:buChar char="§"/>
              <a:defRPr/>
            </a:pPr>
            <a:endParaRPr lang="en-US" sz="2400" dirty="0">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smtClean="0">
              <a:solidFill>
                <a:srgbClr val="CC0000"/>
              </a:solidFill>
              <a:ea typeface="ＭＳ Ｐゴシック" charset="0"/>
              <a:cs typeface="+mn-cs"/>
            </a:endParaRP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611217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29</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smtClean="0">
                <a:ea typeface="ＭＳ Ｐゴシック" charset="0"/>
                <a:cs typeface="+mj-cs"/>
              </a:rPr>
              <a:t>Sliding-Window </a:t>
            </a:r>
            <a:r>
              <a:rPr lang="en-US" dirty="0">
                <a:ea typeface="ＭＳ Ｐゴシック" charset="0"/>
                <a:cs typeface="+mj-cs"/>
              </a:rPr>
              <a:t>Flow Control</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8142270" cy="5087938"/>
          </a:xfrm>
        </p:spPr>
        <p:txBody>
          <a:bodyPr/>
          <a:lstStyle/>
          <a:p>
            <a:pPr>
              <a:spcAft>
                <a:spcPts val="1200"/>
              </a:spcAft>
              <a:buFont typeface="Wingdings" charset="2"/>
              <a:buChar char="§"/>
              <a:defRPr/>
            </a:pPr>
            <a:r>
              <a:rPr lang="en-US" sz="2400" dirty="0" smtClean="0">
                <a:ea typeface="ＭＳ Ｐゴシック" charset="0"/>
                <a:cs typeface="+mn-cs"/>
              </a:rPr>
              <a:t>Each </a:t>
            </a:r>
            <a:r>
              <a:rPr lang="en-US" sz="2400" dirty="0">
                <a:ea typeface="ＭＳ Ｐゴシック" charset="0"/>
                <a:cs typeface="+mn-cs"/>
              </a:rPr>
              <a:t>time a frame is sent, the shaded window shrinks (from the left side)</a:t>
            </a:r>
          </a:p>
          <a:p>
            <a:pPr>
              <a:spcAft>
                <a:spcPts val="1200"/>
              </a:spcAft>
              <a:buFont typeface="Wingdings" charset="2"/>
              <a:buChar char="§"/>
              <a:defRPr/>
            </a:pPr>
            <a:r>
              <a:rPr lang="en-US" sz="2400" dirty="0">
                <a:ea typeface="ＭＳ Ｐゴシック" charset="0"/>
                <a:cs typeface="+mn-cs"/>
              </a:rPr>
              <a:t>Each time an acknowledgement is received, the shaded window grows (to the right side)</a:t>
            </a:r>
          </a:p>
          <a:p>
            <a:pPr>
              <a:spcAft>
                <a:spcPts val="1200"/>
              </a:spcAft>
              <a:buFont typeface="Wingdings" charset="2"/>
              <a:buChar char="§"/>
              <a:defRPr/>
            </a:pPr>
            <a:r>
              <a:rPr lang="en-US" sz="2400" dirty="0">
                <a:ea typeface="ＭＳ Ｐゴシック" charset="0"/>
                <a:cs typeface="+mn-cs"/>
              </a:rPr>
              <a:t>Frames between the vertical bar and the shaded window have been sent but not  yet acknowledged. The sender must buffer these frames in case they need to be retransmitted</a:t>
            </a:r>
          </a:p>
          <a:p>
            <a:pPr>
              <a:spcAft>
                <a:spcPts val="1200"/>
              </a:spcAft>
              <a:buFont typeface="Wingdings" charset="2"/>
              <a:buChar char="§"/>
              <a:defRPr/>
            </a:pPr>
            <a:r>
              <a:rPr lang="en-US" sz="2400" dirty="0">
                <a:ea typeface="ＭＳ Ｐゴシック" charset="0"/>
                <a:cs typeface="+mn-cs"/>
              </a:rPr>
              <a:t>The window size need </a:t>
            </a:r>
            <a:r>
              <a:rPr lang="en-US" sz="2400" i="1" u="sng" dirty="0">
                <a:ea typeface="ＭＳ Ｐゴシック" charset="0"/>
                <a:cs typeface="+mn-cs"/>
              </a:rPr>
              <a:t>NOT</a:t>
            </a:r>
            <a:r>
              <a:rPr lang="en-US" sz="2400" dirty="0">
                <a:ea typeface="ＭＳ Ｐゴシック" charset="0"/>
                <a:cs typeface="+mn-cs"/>
              </a:rPr>
              <a:t> to be the maximum possible size (more on that later) </a:t>
            </a:r>
            <a:endParaRPr lang="en-US" sz="2400" i="1" dirty="0"/>
          </a:p>
          <a:p>
            <a:pPr>
              <a:spcAft>
                <a:spcPts val="1200"/>
              </a:spcAft>
              <a:buFont typeface="Wingdings" charset="2"/>
              <a:buChar char="§"/>
              <a:defRPr/>
            </a:pPr>
            <a:endParaRPr lang="en-US" sz="2400" dirty="0">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smtClean="0">
              <a:solidFill>
                <a:srgbClr val="CC0000"/>
              </a:solidFill>
              <a:ea typeface="ＭＳ Ｐゴシック" charset="0"/>
              <a:cs typeface="+mn-cs"/>
            </a:endParaRP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1779696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6147"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A4F8EAEC-4547-4E6B-82D9-839337F28299}" type="slidenum">
              <a:rPr lang="en-US" altLang="en-US" sz="1200">
                <a:latin typeface="Tahoma" panose="020B0604030504040204" pitchFamily="34" charset="0"/>
              </a:rPr>
              <a:pPr>
                <a:lnSpc>
                  <a:spcPct val="100000"/>
                </a:lnSpc>
                <a:spcBef>
                  <a:spcPct val="0"/>
                </a:spcBef>
                <a:buClrTx/>
                <a:buSzTx/>
                <a:buFontTx/>
                <a:buNone/>
              </a:pPr>
              <a:t>3</a:t>
            </a:fld>
            <a:endParaRPr lang="en-US" altLang="en-US" sz="1200">
              <a:latin typeface="Tahoma" panose="020B0604030504040204" pitchFamily="34" charset="0"/>
            </a:endParaRPr>
          </a:p>
        </p:txBody>
      </p:sp>
      <p:pic>
        <p:nvPicPr>
          <p:cNvPr id="6148" name="Picture 7" descr="underline_base"/>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663" y="1025525"/>
            <a:ext cx="22860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2"/>
          <p:cNvSpPr>
            <a:spLocks noGrp="1" noChangeArrowheads="1"/>
          </p:cNvSpPr>
          <p:nvPr>
            <p:ph type="title"/>
          </p:nvPr>
        </p:nvSpPr>
        <p:spPr/>
        <p:txBody>
          <a:bodyPr/>
          <a:lstStyle/>
          <a:p>
            <a:pPr>
              <a:defRPr/>
            </a:pPr>
            <a:r>
              <a:rPr lang="en-US" dirty="0" smtClean="0">
                <a:ea typeface="ＭＳ Ｐゴシック" charset="0"/>
                <a:cs typeface="+mj-cs"/>
              </a:rPr>
              <a:t>Outline</a:t>
            </a:r>
            <a:endParaRPr lang="en-US" dirty="0">
              <a:ea typeface="ＭＳ Ｐゴシック" charset="0"/>
              <a:cs typeface="+mj-cs"/>
            </a:endParaRPr>
          </a:p>
        </p:txBody>
      </p:sp>
      <p:sp>
        <p:nvSpPr>
          <p:cNvPr id="3078" name="Rectangle 3"/>
          <p:cNvSpPr>
            <a:spLocks noGrp="1" noChangeArrowheads="1"/>
          </p:cNvSpPr>
          <p:nvPr>
            <p:ph type="body" sz="half" idx="1"/>
          </p:nvPr>
        </p:nvSpPr>
        <p:spPr/>
        <p:txBody>
          <a:bodyPr/>
          <a:lstStyle/>
          <a:p>
            <a:pPr marL="566738" indent="-566738">
              <a:buFont typeface="Wingdings" charset="0"/>
              <a:buNone/>
              <a:defRPr/>
            </a:pPr>
            <a:r>
              <a:rPr lang="en-US" dirty="0">
                <a:solidFill>
                  <a:srgbClr val="CC0000"/>
                </a:solidFill>
                <a:ea typeface="ＭＳ Ｐゴシック" charset="0"/>
                <a:cs typeface="+mn-cs"/>
              </a:rPr>
              <a:t>3.1 transport-layer services</a:t>
            </a:r>
          </a:p>
          <a:p>
            <a:pPr marL="566738" indent="-566738">
              <a:buFont typeface="Wingdings" charset="0"/>
              <a:buNone/>
              <a:defRPr/>
            </a:pPr>
            <a:r>
              <a:rPr lang="en-US" dirty="0">
                <a:ea typeface="ＭＳ Ｐゴシック" charset="0"/>
                <a:cs typeface="+mn-cs"/>
              </a:rPr>
              <a:t>3.2 multiplexing and </a:t>
            </a:r>
            <a:r>
              <a:rPr lang="en-US" dirty="0" err="1">
                <a:ea typeface="ＭＳ Ｐゴシック" charset="0"/>
                <a:cs typeface="+mn-cs"/>
              </a:rPr>
              <a:t>demultiplexing</a:t>
            </a:r>
            <a:endParaRPr lang="en-US" dirty="0">
              <a:ea typeface="ＭＳ Ｐゴシック" charset="0"/>
              <a:cs typeface="+mn-cs"/>
            </a:endParaRPr>
          </a:p>
          <a:p>
            <a:pPr marL="566738" indent="-566738">
              <a:buFont typeface="Wingdings" charset="0"/>
              <a:buNone/>
              <a:defRPr/>
            </a:pPr>
            <a:r>
              <a:rPr lang="en-US" dirty="0">
                <a:ea typeface="ＭＳ Ｐゴシック" charset="0"/>
                <a:cs typeface="+mn-cs"/>
              </a:rPr>
              <a:t>3.3 connectionless transport: UDP</a:t>
            </a:r>
          </a:p>
          <a:p>
            <a:pPr marL="566738" indent="-566738">
              <a:buFont typeface="Wingdings" charset="0"/>
              <a:buNone/>
              <a:defRPr/>
            </a:pPr>
            <a:r>
              <a:rPr lang="en-US" dirty="0">
                <a:ea typeface="ＭＳ Ｐゴシック" charset="0"/>
                <a:cs typeface="+mn-cs"/>
              </a:rPr>
              <a:t>3.4 principles of reliable data transfer</a:t>
            </a:r>
          </a:p>
        </p:txBody>
      </p:sp>
      <p:sp>
        <p:nvSpPr>
          <p:cNvPr id="3079" name="Rectangle 4"/>
          <p:cNvSpPr>
            <a:spLocks noGrp="1" noChangeArrowheads="1"/>
          </p:cNvSpPr>
          <p:nvPr>
            <p:ph type="body" sz="half" idx="2"/>
          </p:nvPr>
        </p:nvSpPr>
        <p:spPr>
          <a:xfrm>
            <a:off x="4495800" y="1600200"/>
            <a:ext cx="4251325" cy="4648200"/>
          </a:xfrm>
        </p:spPr>
        <p:txBody>
          <a:bodyPr/>
          <a:lstStyle/>
          <a:p>
            <a:pPr marL="566738" indent="-566738">
              <a:buFont typeface="Wingdings" charset="0"/>
              <a:buNone/>
              <a:defRPr/>
            </a:pPr>
            <a:r>
              <a:rPr lang="en-US" dirty="0">
                <a:ea typeface="ＭＳ Ｐゴシック" charset="0"/>
                <a:cs typeface="+mn-cs"/>
              </a:rPr>
              <a:t>3.5 connection-oriented transport: TCP</a:t>
            </a:r>
          </a:p>
          <a:p>
            <a:pPr marL="912813" lvl="1">
              <a:buFont typeface="Arial"/>
              <a:buChar char="•"/>
              <a:defRPr/>
            </a:pPr>
            <a:r>
              <a:rPr lang="en-US" dirty="0">
                <a:ea typeface="ＭＳ Ｐゴシック" charset="0"/>
              </a:rPr>
              <a:t>segment structure</a:t>
            </a:r>
          </a:p>
          <a:p>
            <a:pPr marL="912813" lvl="1">
              <a:buFont typeface="Arial"/>
              <a:buChar char="•"/>
              <a:defRPr/>
            </a:pPr>
            <a:r>
              <a:rPr lang="en-US" dirty="0">
                <a:ea typeface="ＭＳ Ｐゴシック" charset="0"/>
              </a:rPr>
              <a:t>reliable data transfer</a:t>
            </a:r>
          </a:p>
          <a:p>
            <a:pPr marL="912813" lvl="1">
              <a:buFont typeface="Arial"/>
              <a:buChar char="•"/>
              <a:defRPr/>
            </a:pPr>
            <a:r>
              <a:rPr lang="en-US" dirty="0" smtClean="0">
                <a:ea typeface="ＭＳ Ｐゴシック" charset="0"/>
              </a:rPr>
              <a:t>connection </a:t>
            </a:r>
            <a:r>
              <a:rPr lang="en-US" dirty="0">
                <a:ea typeface="ＭＳ Ｐゴシック" charset="0"/>
              </a:rPr>
              <a:t>management</a:t>
            </a:r>
          </a:p>
          <a:p>
            <a:pPr marL="566738" indent="-566738">
              <a:buFont typeface="Wingdings" charset="0"/>
              <a:buNone/>
              <a:defRPr/>
            </a:pPr>
            <a:endParaRPr lang="en-US" dirty="0">
              <a:ea typeface="ＭＳ Ｐゴシック" charset="0"/>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30</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smtClean="0">
                <a:ea typeface="ＭＳ Ｐゴシック" charset="0"/>
                <a:cs typeface="+mj-cs"/>
              </a:rPr>
              <a:t>Sliding-Window </a:t>
            </a:r>
            <a:r>
              <a:rPr lang="en-US" dirty="0">
                <a:ea typeface="ＭＳ Ｐゴシック" charset="0"/>
                <a:cs typeface="+mj-cs"/>
              </a:rPr>
              <a:t>Flow Control</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8142270" cy="5087938"/>
          </a:xfrm>
        </p:spPr>
        <p:txBody>
          <a:bodyPr/>
          <a:lstStyle/>
          <a:p>
            <a:pPr>
              <a:spcAft>
                <a:spcPts val="1200"/>
              </a:spcAft>
            </a:pPr>
            <a:r>
              <a:rPr lang="en-US" sz="2400" dirty="0" smtClean="0"/>
              <a:t>Receiver </a:t>
            </a:r>
            <a:r>
              <a:rPr lang="en-US" sz="2400" dirty="0"/>
              <a:t>can acknowledge frames without permitting further transmission (Receive Not Ready </a:t>
            </a:r>
            <a:r>
              <a:rPr lang="en-US" sz="2400" dirty="0">
                <a:solidFill>
                  <a:srgbClr val="CC0000"/>
                </a:solidFill>
              </a:rPr>
              <a:t>RNR</a:t>
            </a:r>
            <a:r>
              <a:rPr lang="en-US" sz="2400" dirty="0"/>
              <a:t>) </a:t>
            </a:r>
          </a:p>
          <a:p>
            <a:pPr>
              <a:spcAft>
                <a:spcPts val="1200"/>
              </a:spcAft>
            </a:pPr>
            <a:r>
              <a:rPr lang="en-US" sz="2400" dirty="0"/>
              <a:t>Thus, RNR 5 means “I have received all frames up to number 4 but am unable to accept any more at this time”</a:t>
            </a:r>
          </a:p>
          <a:p>
            <a:pPr>
              <a:spcAft>
                <a:spcPts val="1200"/>
              </a:spcAft>
            </a:pPr>
            <a:r>
              <a:rPr lang="en-US" sz="2400" dirty="0"/>
              <a:t>Later, the receiver must send a normal acknowledgement to resume transmission  </a:t>
            </a:r>
          </a:p>
          <a:p>
            <a:pPr>
              <a:spcAft>
                <a:spcPts val="1200"/>
              </a:spcAft>
              <a:buFont typeface="Wingdings" charset="2"/>
              <a:buChar char="§"/>
              <a:defRPr/>
            </a:pPr>
            <a:endParaRPr lang="en-US" sz="2400" i="1" dirty="0"/>
          </a:p>
          <a:p>
            <a:pPr>
              <a:spcAft>
                <a:spcPts val="1200"/>
              </a:spcAft>
              <a:buFont typeface="Wingdings" charset="2"/>
              <a:buChar char="§"/>
              <a:defRPr/>
            </a:pPr>
            <a:endParaRPr lang="en-US" sz="2400" dirty="0">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smtClean="0">
              <a:solidFill>
                <a:srgbClr val="CC0000"/>
              </a:solidFill>
              <a:ea typeface="ＭＳ Ｐゴシック" charset="0"/>
              <a:cs typeface="+mn-cs"/>
            </a:endParaRP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41338439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31</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smtClean="0">
                <a:ea typeface="ＭＳ Ｐゴシック" charset="0"/>
                <a:cs typeface="+mj-cs"/>
              </a:rPr>
              <a:t>Sliding-Window </a:t>
            </a:r>
            <a:r>
              <a:rPr lang="en-US" dirty="0">
                <a:ea typeface="ＭＳ Ｐゴシック" charset="0"/>
                <a:cs typeface="+mj-cs"/>
              </a:rPr>
              <a:t>Flow Control</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4"/>
            <a:ext cx="8142270" cy="5260975"/>
          </a:xfrm>
        </p:spPr>
        <p:txBody>
          <a:bodyPr/>
          <a:lstStyle/>
          <a:p>
            <a:r>
              <a:rPr lang="en-US" sz="2400" dirty="0" smtClean="0"/>
              <a:t>If </a:t>
            </a:r>
            <a:r>
              <a:rPr lang="en-US" sz="2400" dirty="0"/>
              <a:t>two stations exchange data (full-duplex), each needs to maintain two windows, one for transmit and one for receive. Also, each side needs to send the data and acknowledgements to the other.</a:t>
            </a:r>
          </a:p>
          <a:p>
            <a:pPr>
              <a:spcBef>
                <a:spcPts val="1200"/>
              </a:spcBef>
            </a:pPr>
            <a:r>
              <a:rPr lang="en-US" sz="2400" dirty="0"/>
              <a:t>For efficiency, a feature known as </a:t>
            </a:r>
            <a:r>
              <a:rPr lang="en-US" sz="2400" dirty="0">
                <a:solidFill>
                  <a:srgbClr val="CC0000"/>
                </a:solidFill>
              </a:rPr>
              <a:t>piggybacking</a:t>
            </a:r>
            <a:r>
              <a:rPr lang="en-US" sz="2400" dirty="0"/>
              <a:t> if provided. </a:t>
            </a:r>
          </a:p>
          <a:p>
            <a:pPr lvl="1"/>
            <a:r>
              <a:rPr lang="en-US" dirty="0">
                <a:cs typeface="ＭＳ Ｐゴシック" charset="0"/>
              </a:rPr>
              <a:t>Each data frame includes a field that holds the sequence number of that frame plus a field that holds the sequence number used for acknowledgement. </a:t>
            </a:r>
          </a:p>
          <a:p>
            <a:pPr lvl="1"/>
            <a:r>
              <a:rPr lang="en-US" dirty="0">
                <a:cs typeface="ＭＳ Ｐゴシック" charset="0"/>
              </a:rPr>
              <a:t>One frame can be used to send both data and acknowledgment, saving communication capacity</a:t>
            </a:r>
          </a:p>
          <a:p>
            <a:pPr lvl="1"/>
            <a:r>
              <a:rPr lang="en-US" dirty="0">
                <a:cs typeface="ＭＳ Ｐゴシック" charset="0"/>
              </a:rPr>
              <a:t>If a station has an acknowledgment but no data, it sends a separate acknowledgment  such as RR or RNR</a:t>
            </a:r>
          </a:p>
          <a:p>
            <a:pPr lvl="1"/>
            <a:r>
              <a:rPr lang="en-US" dirty="0">
                <a:cs typeface="ＭＳ Ｐゴシック" charset="0"/>
              </a:rPr>
              <a:t>If a station has data to send but no </a:t>
            </a:r>
            <a:r>
              <a:rPr lang="en-US" i="1" u="sng" dirty="0">
                <a:cs typeface="ＭＳ Ｐゴシック" charset="0"/>
              </a:rPr>
              <a:t>new</a:t>
            </a:r>
            <a:r>
              <a:rPr lang="en-US" dirty="0">
                <a:cs typeface="ＭＳ Ｐゴシック" charset="0"/>
              </a:rPr>
              <a:t> acknowledgment, it must repeat the last acknowledgment sequence  number that it sent       </a:t>
            </a:r>
          </a:p>
          <a:p>
            <a:pPr>
              <a:spcAft>
                <a:spcPts val="1200"/>
              </a:spcAft>
            </a:pPr>
            <a:endParaRPr lang="en-US" sz="2400" dirty="0"/>
          </a:p>
          <a:p>
            <a:pPr>
              <a:spcAft>
                <a:spcPts val="1200"/>
              </a:spcAft>
              <a:buFont typeface="Wingdings" charset="2"/>
              <a:buChar char="§"/>
              <a:defRPr/>
            </a:pPr>
            <a:endParaRPr lang="en-US" sz="2400" i="1" dirty="0"/>
          </a:p>
          <a:p>
            <a:pPr>
              <a:spcAft>
                <a:spcPts val="1200"/>
              </a:spcAft>
              <a:buFont typeface="Wingdings" charset="2"/>
              <a:buChar char="§"/>
              <a:defRPr/>
            </a:pPr>
            <a:endParaRPr lang="en-US" sz="2400" dirty="0">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smtClean="0">
              <a:solidFill>
                <a:srgbClr val="CC0000"/>
              </a:solidFill>
              <a:ea typeface="ＭＳ Ｐゴシック" charset="0"/>
              <a:cs typeface="+mn-cs"/>
            </a:endParaRP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3763638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32</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smtClean="0">
                <a:ea typeface="ＭＳ Ｐゴシック" charset="0"/>
                <a:cs typeface="+mj-cs"/>
              </a:rPr>
              <a:t>Sliding-Window </a:t>
            </a:r>
            <a:r>
              <a:rPr lang="en-US" dirty="0">
                <a:ea typeface="ＭＳ Ｐゴシック" charset="0"/>
                <a:cs typeface="+mj-cs"/>
              </a:rPr>
              <a:t>Flow Control</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8142270" cy="5087938"/>
          </a:xfrm>
        </p:spPr>
        <p:txBody>
          <a:bodyPr/>
          <a:lstStyle/>
          <a:p>
            <a:r>
              <a:rPr lang="en-US" sz="2400" dirty="0" smtClean="0"/>
              <a:t>Sliding-window </a:t>
            </a:r>
            <a:r>
              <a:rPr lang="en-US" sz="2400" dirty="0"/>
              <a:t>flow control is potentially much more efficient than stop-and-wait flow control. With sliding-window flow control, the transmission link is treated as a </a:t>
            </a:r>
            <a:r>
              <a:rPr lang="en-US" sz="2400" i="1" u="sng" dirty="0"/>
              <a:t>pipeline</a:t>
            </a:r>
            <a:r>
              <a:rPr lang="en-US" sz="2400" dirty="0"/>
              <a:t> that may be filled with frames in transit. With stop-and-wait flow control, only one frame may be in the pipe at a time</a:t>
            </a:r>
          </a:p>
          <a:p>
            <a:pPr eaLnBrk="1" hangingPunct="1">
              <a:lnSpc>
                <a:spcPct val="90000"/>
              </a:lnSpc>
              <a:defRPr/>
            </a:pPr>
            <a:r>
              <a:rPr lang="en-US" sz="2400" dirty="0"/>
              <a:t>Assume 3-bit sequence number (0 to 7), and suppose a transmitter sends frame 0 and gets RR 1. Then, the transmitter sends frames 1, 2, 3, 4, 5, 6, 7, 0, and gets another RR 1. This could mean ALL 8 frames are received with no error or ALL of them are lost and the receiver is repeating the previous RR 1. </a:t>
            </a:r>
          </a:p>
          <a:p>
            <a:pPr lvl="1" eaLnBrk="1" hangingPunct="1">
              <a:lnSpc>
                <a:spcPct val="90000"/>
              </a:lnSpc>
              <a:defRPr/>
            </a:pPr>
            <a:r>
              <a:rPr lang="en-US" sz="2200" dirty="0">
                <a:cs typeface="ＭＳ Ｐゴシック" charset="0"/>
              </a:rPr>
              <a:t>To avoid such situation, the maximum window size is limited to 7 (2</a:t>
            </a:r>
            <a:r>
              <a:rPr lang="en-US" sz="2200" baseline="30000" dirty="0">
                <a:cs typeface="ＭＳ Ｐゴシック" charset="0"/>
              </a:rPr>
              <a:t>3</a:t>
            </a:r>
            <a:r>
              <a:rPr lang="en-US" sz="2200" dirty="0">
                <a:cs typeface="ＭＳ Ｐゴシック" charset="0"/>
              </a:rPr>
              <a:t>-1). In general the maximum window size is 2</a:t>
            </a:r>
            <a:r>
              <a:rPr lang="en-US" sz="2200" baseline="30000" dirty="0">
                <a:cs typeface="ＭＳ Ｐゴシック" charset="0"/>
              </a:rPr>
              <a:t>k</a:t>
            </a:r>
            <a:r>
              <a:rPr lang="en-US" sz="2200" dirty="0">
                <a:cs typeface="ＭＳ Ｐゴシック" charset="0"/>
              </a:rPr>
              <a:t>-1  </a:t>
            </a:r>
          </a:p>
          <a:p>
            <a:pPr>
              <a:spcAft>
                <a:spcPts val="1200"/>
              </a:spcAft>
              <a:buFont typeface="Wingdings" charset="2"/>
              <a:buChar char="§"/>
              <a:defRPr/>
            </a:pPr>
            <a:endParaRPr lang="en-US" sz="2400" i="1" dirty="0"/>
          </a:p>
          <a:p>
            <a:pPr>
              <a:spcAft>
                <a:spcPts val="1200"/>
              </a:spcAft>
              <a:buFont typeface="Wingdings" charset="2"/>
              <a:buChar char="§"/>
              <a:defRPr/>
            </a:pPr>
            <a:endParaRPr lang="en-US" sz="2400" dirty="0">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smtClean="0">
              <a:solidFill>
                <a:srgbClr val="CC0000"/>
              </a:solidFill>
              <a:ea typeface="ＭＳ Ｐゴシック" charset="0"/>
              <a:cs typeface="+mn-cs"/>
            </a:endParaRP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35499627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33</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smtClean="0">
                <a:ea typeface="ＭＳ Ｐゴシック" charset="0"/>
                <a:cs typeface="+mj-cs"/>
              </a:rPr>
              <a:t>Error </a:t>
            </a:r>
            <a:r>
              <a:rPr lang="en-US" dirty="0">
                <a:ea typeface="ＭＳ Ｐゴシック" charset="0"/>
                <a:cs typeface="+mj-cs"/>
              </a:rPr>
              <a:t>Control</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8142270" cy="5087938"/>
          </a:xfrm>
        </p:spPr>
        <p:txBody>
          <a:bodyPr/>
          <a:lstStyle/>
          <a:p>
            <a:pPr>
              <a:spcAft>
                <a:spcPts val="1200"/>
              </a:spcAft>
              <a:buFont typeface="Wingdings" charset="2"/>
              <a:buChar char="§"/>
              <a:defRPr/>
            </a:pPr>
            <a:r>
              <a:rPr lang="en-US" sz="2400" dirty="0" smtClean="0">
                <a:solidFill>
                  <a:srgbClr val="CC0000"/>
                </a:solidFill>
                <a:ea typeface="ＭＳ Ｐゴシック" charset="0"/>
              </a:rPr>
              <a:t>Error control </a:t>
            </a:r>
            <a:r>
              <a:rPr lang="en-US" sz="2400" dirty="0" smtClean="0">
                <a:ea typeface="ＭＳ Ｐゴシック" charset="0"/>
              </a:rPr>
              <a:t>is a basic principle </a:t>
            </a:r>
            <a:r>
              <a:rPr lang="en-US" sz="2400" dirty="0">
                <a:ea typeface="ＭＳ Ｐゴシック" charset="0"/>
              </a:rPr>
              <a:t>for reliable data </a:t>
            </a:r>
            <a:r>
              <a:rPr lang="en-US" sz="2400" dirty="0" smtClean="0">
                <a:ea typeface="ＭＳ Ｐゴシック" charset="0"/>
              </a:rPr>
              <a:t>transfer</a:t>
            </a:r>
          </a:p>
          <a:p>
            <a:pPr lvl="1">
              <a:spcAft>
                <a:spcPts val="1200"/>
              </a:spcAft>
              <a:defRPr/>
            </a:pPr>
            <a:r>
              <a:rPr lang="en-US" sz="2200" dirty="0">
                <a:cs typeface="ＭＳ Ｐゴシック" charset="0"/>
              </a:rPr>
              <a:t>Error control refers to mechanisms to detect and correct errors </a:t>
            </a:r>
            <a:r>
              <a:rPr lang="en-US" sz="2200" i="1" u="sng" dirty="0">
                <a:cs typeface="ＭＳ Ｐゴシック" charset="0"/>
              </a:rPr>
              <a:t>in the transmission of frames</a:t>
            </a:r>
            <a:r>
              <a:rPr lang="en-US" sz="2200" dirty="0" smtClean="0">
                <a:cs typeface="ＭＳ Ｐゴシック" charset="0"/>
              </a:rPr>
              <a:t>.</a:t>
            </a:r>
          </a:p>
          <a:p>
            <a:r>
              <a:rPr lang="en-US" sz="2400" dirty="0">
                <a:ea typeface="ＭＳ Ｐゴシック" charset="0"/>
              </a:rPr>
              <a:t>Two types of errors</a:t>
            </a:r>
          </a:p>
          <a:p>
            <a:pPr lvl="1"/>
            <a:r>
              <a:rPr lang="en-US" sz="2200" dirty="0">
                <a:solidFill>
                  <a:srgbClr val="000099"/>
                </a:solidFill>
                <a:ea typeface="ＭＳ Ｐゴシック" charset="0"/>
                <a:cs typeface="ＭＳ Ｐゴシック" charset="0"/>
              </a:rPr>
              <a:t>Lost frame</a:t>
            </a:r>
            <a:r>
              <a:rPr lang="en-US" sz="2200" dirty="0">
                <a:ea typeface="ＭＳ Ｐゴシック" charset="0"/>
                <a:cs typeface="ＭＳ Ｐゴシック" charset="0"/>
              </a:rPr>
              <a:t>.  A frame fails to arrive at the other side</a:t>
            </a:r>
          </a:p>
          <a:p>
            <a:pPr lvl="1"/>
            <a:r>
              <a:rPr lang="en-US" sz="2200" dirty="0">
                <a:solidFill>
                  <a:srgbClr val="000099"/>
                </a:solidFill>
                <a:ea typeface="ＭＳ Ｐゴシック" charset="0"/>
                <a:cs typeface="ＭＳ Ｐゴシック" charset="0"/>
              </a:rPr>
              <a:t>Damaged frame</a:t>
            </a:r>
            <a:r>
              <a:rPr lang="en-US" sz="2200" dirty="0">
                <a:ea typeface="ＭＳ Ｐゴシック" charset="0"/>
                <a:cs typeface="ＭＳ Ｐゴシック" charset="0"/>
              </a:rPr>
              <a:t>. A frame does arrive, but some of bits are in </a:t>
            </a:r>
            <a:r>
              <a:rPr lang="en-US" sz="2200" dirty="0" smtClean="0">
                <a:ea typeface="ＭＳ Ｐゴシック" charset="0"/>
                <a:cs typeface="ＭＳ Ｐゴシック" charset="0"/>
              </a:rPr>
              <a:t>error</a:t>
            </a:r>
          </a:p>
          <a:p>
            <a:endParaRPr lang="en-US" sz="2600" dirty="0" smtClean="0">
              <a:ea typeface="ＭＳ Ｐゴシック" charset="0"/>
              <a:cs typeface="ＭＳ Ｐゴシック" charset="0"/>
            </a:endParaRPr>
          </a:p>
          <a:p>
            <a:pPr>
              <a:spcAft>
                <a:spcPts val="1200"/>
              </a:spcAft>
              <a:defRPr/>
            </a:pPr>
            <a:endParaRPr lang="en-US" sz="2600" dirty="0">
              <a:cs typeface="ＭＳ Ｐゴシック" charset="0"/>
            </a:endParaRPr>
          </a:p>
          <a:p>
            <a:pPr lvl="1">
              <a:spcAft>
                <a:spcPts val="1200"/>
              </a:spcAft>
              <a:buFont typeface="Wingdings" charset="2"/>
              <a:buChar char="§"/>
              <a:defRPr/>
            </a:pPr>
            <a:endParaRPr lang="en-US" sz="1800" dirty="0">
              <a:cs typeface="ＭＳ Ｐゴシック" charset="0"/>
            </a:endParaRPr>
          </a:p>
          <a:p>
            <a:pPr>
              <a:spcAft>
                <a:spcPts val="1200"/>
              </a:spcAft>
              <a:buFont typeface="Wingdings" charset="2"/>
              <a:buChar char="§"/>
              <a:defRPr/>
            </a:pPr>
            <a:endParaRPr lang="en-US" sz="2400" i="1" dirty="0"/>
          </a:p>
          <a:p>
            <a:pPr>
              <a:spcAft>
                <a:spcPts val="1200"/>
              </a:spcAft>
              <a:buFont typeface="Wingdings" charset="2"/>
              <a:buChar char="§"/>
              <a:defRPr/>
            </a:pPr>
            <a:endParaRPr lang="en-US" sz="2400" dirty="0">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smtClean="0">
              <a:solidFill>
                <a:srgbClr val="CC0000"/>
              </a:solidFill>
              <a:ea typeface="ＭＳ Ｐゴシック" charset="0"/>
              <a:cs typeface="+mn-cs"/>
            </a:endParaRP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1500352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34</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95250"/>
            <a:ext cx="7772400" cy="1143000"/>
          </a:xfrm>
        </p:spPr>
        <p:txBody>
          <a:bodyPr/>
          <a:lstStyle/>
          <a:p>
            <a:pPr>
              <a:defRPr/>
            </a:pPr>
            <a:r>
              <a:rPr lang="en-US" dirty="0" smtClean="0">
                <a:ea typeface="ＭＳ Ｐゴシック" charset="0"/>
                <a:cs typeface="+mj-cs"/>
              </a:rPr>
              <a:t>Error Control</a:t>
            </a:r>
            <a:endParaRPr lang="en-US" sz="4800" dirty="0">
              <a:ea typeface="ＭＳ Ｐゴシック" charset="0"/>
              <a:cs typeface="+mj-cs"/>
            </a:endParaRPr>
          </a:p>
        </p:txBody>
      </p:sp>
      <p:pic>
        <p:nvPicPr>
          <p:cNvPr id="7" name="Picture 2"/>
          <p:cNvPicPr>
            <a:picLocks noChangeAspect="1" noChangeArrowheads="1"/>
          </p:cNvPicPr>
          <p:nvPr/>
        </p:nvPicPr>
        <p:blipFill>
          <a:blip r:embed="rId4" cstate="print"/>
          <a:srcRect/>
          <a:stretch>
            <a:fillRect/>
          </a:stretch>
        </p:blipFill>
        <p:spPr bwMode="auto">
          <a:xfrm>
            <a:off x="1658241" y="1160462"/>
            <a:ext cx="5531641" cy="5105401"/>
          </a:xfrm>
          <a:prstGeom prst="rect">
            <a:avLst/>
          </a:prstGeom>
          <a:noFill/>
          <a:ln w="9525">
            <a:noFill/>
            <a:miter lim="800000"/>
            <a:headEnd/>
            <a:tailEnd/>
          </a:ln>
        </p:spPr>
      </p:pic>
    </p:spTree>
    <p:extLst>
      <p:ext uri="{BB962C8B-B14F-4D97-AF65-F5344CB8AC3E}">
        <p14:creationId xmlns:p14="http://schemas.microsoft.com/office/powerpoint/2010/main" val="11418807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35</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smtClean="0">
                <a:ea typeface="ＭＳ Ｐゴシック" charset="0"/>
                <a:cs typeface="+mj-cs"/>
              </a:rPr>
              <a:t>Error </a:t>
            </a:r>
            <a:r>
              <a:rPr lang="en-US" dirty="0">
                <a:ea typeface="ＭＳ Ｐゴシック" charset="0"/>
                <a:cs typeface="+mj-cs"/>
              </a:rPr>
              <a:t>Control</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8142270" cy="5087938"/>
          </a:xfrm>
        </p:spPr>
        <p:txBody>
          <a:bodyPr/>
          <a:lstStyle/>
          <a:p>
            <a:pPr>
              <a:spcAft>
                <a:spcPts val="1200"/>
              </a:spcAft>
            </a:pPr>
            <a:r>
              <a:rPr lang="en-US" sz="2400" dirty="0"/>
              <a:t>The most common techniques for error controls are based on some or all of the following ingredients:</a:t>
            </a:r>
          </a:p>
          <a:p>
            <a:pPr lvl="1"/>
            <a:r>
              <a:rPr lang="en-US" dirty="0">
                <a:solidFill>
                  <a:srgbClr val="CC0000"/>
                </a:solidFill>
                <a:cs typeface="ＭＳ Ｐゴシック" charset="0"/>
              </a:rPr>
              <a:t>Error detection</a:t>
            </a:r>
            <a:r>
              <a:rPr lang="en-US" dirty="0">
                <a:cs typeface="ＭＳ Ｐゴシック" charset="0"/>
              </a:rPr>
              <a:t>. Ignore frame with error</a:t>
            </a:r>
          </a:p>
          <a:p>
            <a:pPr lvl="1"/>
            <a:r>
              <a:rPr lang="en-US" dirty="0">
                <a:solidFill>
                  <a:srgbClr val="CC0000"/>
                </a:solidFill>
                <a:cs typeface="ＭＳ Ｐゴシック" charset="0"/>
              </a:rPr>
              <a:t>Positive acknowledgement</a:t>
            </a:r>
            <a:r>
              <a:rPr lang="en-US" dirty="0">
                <a:cs typeface="ＭＳ Ｐゴシック" charset="0"/>
              </a:rPr>
              <a:t>. ACK for receiving error-free frame</a:t>
            </a:r>
          </a:p>
          <a:p>
            <a:pPr lvl="1"/>
            <a:r>
              <a:rPr lang="en-US" dirty="0">
                <a:solidFill>
                  <a:srgbClr val="CC0000"/>
                </a:solidFill>
                <a:cs typeface="ＭＳ Ｐゴシック" charset="0"/>
              </a:rPr>
              <a:t>Retransmission after timeout</a:t>
            </a:r>
            <a:r>
              <a:rPr lang="en-US" dirty="0">
                <a:cs typeface="ＭＳ Ｐゴシック" charset="0"/>
              </a:rPr>
              <a:t>. No ACK within predetermined time, so retransmit</a:t>
            </a:r>
          </a:p>
          <a:p>
            <a:pPr lvl="1"/>
            <a:r>
              <a:rPr lang="en-US" dirty="0">
                <a:solidFill>
                  <a:srgbClr val="CC0000"/>
                </a:solidFill>
                <a:cs typeface="ＭＳ Ｐゴシック" charset="0"/>
              </a:rPr>
              <a:t>Negative acknowledgment </a:t>
            </a:r>
            <a:r>
              <a:rPr lang="en-US" dirty="0">
                <a:cs typeface="ＭＳ Ｐゴシック" charset="0"/>
              </a:rPr>
              <a:t>and retransmission. ACK for detecting errors in a frame, and source retransmits such a frame    </a:t>
            </a:r>
          </a:p>
          <a:p>
            <a:endParaRPr lang="en-US" sz="2600" dirty="0" smtClean="0">
              <a:ea typeface="ＭＳ Ｐゴシック" charset="0"/>
              <a:cs typeface="ＭＳ Ｐゴシック" charset="0"/>
            </a:endParaRPr>
          </a:p>
          <a:p>
            <a:pPr>
              <a:spcAft>
                <a:spcPts val="1200"/>
              </a:spcAft>
              <a:defRPr/>
            </a:pPr>
            <a:endParaRPr lang="en-US" sz="2600" dirty="0">
              <a:cs typeface="ＭＳ Ｐゴシック" charset="0"/>
            </a:endParaRPr>
          </a:p>
          <a:p>
            <a:pPr lvl="1">
              <a:spcAft>
                <a:spcPts val="1200"/>
              </a:spcAft>
              <a:buFont typeface="Wingdings" charset="2"/>
              <a:buChar char="§"/>
              <a:defRPr/>
            </a:pPr>
            <a:endParaRPr lang="en-US" sz="1800" dirty="0">
              <a:cs typeface="ＭＳ Ｐゴシック" charset="0"/>
            </a:endParaRPr>
          </a:p>
          <a:p>
            <a:pPr>
              <a:spcAft>
                <a:spcPts val="1200"/>
              </a:spcAft>
              <a:buFont typeface="Wingdings" charset="2"/>
              <a:buChar char="§"/>
              <a:defRPr/>
            </a:pPr>
            <a:endParaRPr lang="en-US" sz="2400" i="1" dirty="0"/>
          </a:p>
          <a:p>
            <a:pPr>
              <a:spcAft>
                <a:spcPts val="1200"/>
              </a:spcAft>
              <a:buFont typeface="Wingdings" charset="2"/>
              <a:buChar char="§"/>
              <a:defRPr/>
            </a:pPr>
            <a:endParaRPr lang="en-US" sz="2400" dirty="0">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smtClean="0">
              <a:solidFill>
                <a:srgbClr val="CC0000"/>
              </a:solidFill>
              <a:ea typeface="ＭＳ Ｐゴシック" charset="0"/>
              <a:cs typeface="+mn-cs"/>
            </a:endParaRP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782670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36</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smtClean="0">
                <a:ea typeface="ＭＳ Ｐゴシック" charset="0"/>
                <a:cs typeface="+mj-cs"/>
              </a:rPr>
              <a:t>Error </a:t>
            </a:r>
            <a:r>
              <a:rPr lang="en-US" dirty="0">
                <a:ea typeface="ＭＳ Ｐゴシック" charset="0"/>
                <a:cs typeface="+mj-cs"/>
              </a:rPr>
              <a:t>Control</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8142270" cy="5087938"/>
          </a:xfrm>
        </p:spPr>
        <p:txBody>
          <a:bodyPr/>
          <a:lstStyle/>
          <a:p>
            <a:pPr marL="0" indent="0">
              <a:spcAft>
                <a:spcPts val="1200"/>
              </a:spcAft>
              <a:buNone/>
            </a:pPr>
            <a:r>
              <a:rPr lang="en-US" sz="3200" dirty="0">
                <a:solidFill>
                  <a:srgbClr val="CC0000"/>
                </a:solidFill>
              </a:rPr>
              <a:t>Automatic Repeat Request (ARQ)</a:t>
            </a:r>
          </a:p>
          <a:p>
            <a:pPr>
              <a:spcAft>
                <a:spcPts val="1200"/>
              </a:spcAft>
            </a:pPr>
            <a:r>
              <a:rPr lang="en-US" sz="2400" dirty="0"/>
              <a:t>Collective name for error control mechanisms</a:t>
            </a:r>
          </a:p>
          <a:p>
            <a:pPr>
              <a:spcAft>
                <a:spcPts val="1200"/>
              </a:spcAft>
            </a:pPr>
            <a:r>
              <a:rPr lang="en-US" sz="2400" dirty="0"/>
              <a:t>Effect of ARQ is to turn an unreliable data link into a reliable one</a:t>
            </a:r>
          </a:p>
          <a:p>
            <a:pPr>
              <a:spcAft>
                <a:spcPts val="1200"/>
              </a:spcAft>
            </a:pPr>
            <a:r>
              <a:rPr lang="en-US" sz="2400" dirty="0"/>
              <a:t>Three versions of ARQ have been standardized</a:t>
            </a:r>
          </a:p>
          <a:p>
            <a:pPr lvl="1">
              <a:spcAft>
                <a:spcPts val="1200"/>
              </a:spcAft>
            </a:pPr>
            <a:r>
              <a:rPr lang="en-US" sz="2200" dirty="0">
                <a:solidFill>
                  <a:srgbClr val="000099"/>
                </a:solidFill>
              </a:rPr>
              <a:t>Stop-and-wait ARQ</a:t>
            </a:r>
          </a:p>
          <a:p>
            <a:pPr lvl="1">
              <a:spcAft>
                <a:spcPts val="1200"/>
              </a:spcAft>
            </a:pPr>
            <a:r>
              <a:rPr lang="en-US" sz="2200" dirty="0">
                <a:solidFill>
                  <a:srgbClr val="000099"/>
                </a:solidFill>
              </a:rPr>
              <a:t>Go-back-N ARQ</a:t>
            </a:r>
          </a:p>
          <a:p>
            <a:pPr lvl="1">
              <a:spcAft>
                <a:spcPts val="1200"/>
              </a:spcAft>
            </a:pPr>
            <a:r>
              <a:rPr lang="en-US" sz="2200" dirty="0">
                <a:solidFill>
                  <a:srgbClr val="000099"/>
                </a:solidFill>
              </a:rPr>
              <a:t>Selective-reject ARQ</a:t>
            </a:r>
          </a:p>
          <a:p>
            <a:pPr>
              <a:spcAft>
                <a:spcPts val="1200"/>
              </a:spcAft>
            </a:pPr>
            <a:endParaRPr lang="en-US" sz="2400" dirty="0"/>
          </a:p>
          <a:p>
            <a:endParaRPr lang="en-US" sz="2600" dirty="0" smtClean="0">
              <a:ea typeface="ＭＳ Ｐゴシック" charset="0"/>
              <a:cs typeface="ＭＳ Ｐゴシック" charset="0"/>
            </a:endParaRPr>
          </a:p>
          <a:p>
            <a:pPr>
              <a:spcAft>
                <a:spcPts val="1200"/>
              </a:spcAft>
              <a:defRPr/>
            </a:pPr>
            <a:endParaRPr lang="en-US" sz="2600" dirty="0">
              <a:cs typeface="ＭＳ Ｐゴシック" charset="0"/>
            </a:endParaRPr>
          </a:p>
          <a:p>
            <a:pPr lvl="1">
              <a:spcAft>
                <a:spcPts val="1200"/>
              </a:spcAft>
              <a:buFont typeface="Wingdings" charset="2"/>
              <a:buChar char="§"/>
              <a:defRPr/>
            </a:pPr>
            <a:endParaRPr lang="en-US" sz="1800" dirty="0">
              <a:cs typeface="ＭＳ Ｐゴシック" charset="0"/>
            </a:endParaRPr>
          </a:p>
          <a:p>
            <a:pPr>
              <a:spcAft>
                <a:spcPts val="1200"/>
              </a:spcAft>
              <a:buFont typeface="Wingdings" charset="2"/>
              <a:buChar char="§"/>
              <a:defRPr/>
            </a:pPr>
            <a:endParaRPr lang="en-US" sz="2400" i="1" dirty="0"/>
          </a:p>
          <a:p>
            <a:pPr>
              <a:spcAft>
                <a:spcPts val="1200"/>
              </a:spcAft>
              <a:buFont typeface="Wingdings" charset="2"/>
              <a:buChar char="§"/>
              <a:defRPr/>
            </a:pPr>
            <a:endParaRPr lang="en-US" sz="2400" dirty="0">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smtClean="0">
              <a:solidFill>
                <a:srgbClr val="CC0000"/>
              </a:solidFill>
              <a:ea typeface="ＭＳ Ｐゴシック" charset="0"/>
              <a:cs typeface="+mn-cs"/>
            </a:endParaRP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942446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37</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a:ea typeface="ＭＳ Ｐゴシック" charset="0"/>
                <a:cs typeface="+mj-cs"/>
              </a:rPr>
              <a:t>Stop-and-wait ARQ</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8142270" cy="5087938"/>
          </a:xfrm>
        </p:spPr>
        <p:txBody>
          <a:bodyPr/>
          <a:lstStyle/>
          <a:p>
            <a:pPr>
              <a:spcAft>
                <a:spcPts val="1200"/>
              </a:spcAft>
            </a:pPr>
            <a:endParaRPr lang="en-US" sz="2400" dirty="0"/>
          </a:p>
          <a:p>
            <a:endParaRPr lang="en-US" sz="2600" dirty="0" smtClean="0">
              <a:ea typeface="ＭＳ Ｐゴシック" charset="0"/>
              <a:cs typeface="ＭＳ Ｐゴシック" charset="0"/>
            </a:endParaRPr>
          </a:p>
          <a:p>
            <a:pPr>
              <a:spcAft>
                <a:spcPts val="1200"/>
              </a:spcAft>
              <a:defRPr/>
            </a:pPr>
            <a:endParaRPr lang="en-US" sz="2600" dirty="0">
              <a:cs typeface="ＭＳ Ｐゴシック" charset="0"/>
            </a:endParaRPr>
          </a:p>
          <a:p>
            <a:pPr lvl="1">
              <a:spcAft>
                <a:spcPts val="1200"/>
              </a:spcAft>
              <a:buFont typeface="Wingdings" charset="2"/>
              <a:buChar char="§"/>
              <a:defRPr/>
            </a:pPr>
            <a:endParaRPr lang="en-US" sz="1800" dirty="0">
              <a:cs typeface="ＭＳ Ｐゴシック" charset="0"/>
            </a:endParaRPr>
          </a:p>
          <a:p>
            <a:pPr>
              <a:spcAft>
                <a:spcPts val="1200"/>
              </a:spcAft>
              <a:buFont typeface="Wingdings" charset="2"/>
              <a:buChar char="§"/>
              <a:defRPr/>
            </a:pPr>
            <a:endParaRPr lang="en-US" sz="2400" i="1" dirty="0"/>
          </a:p>
          <a:p>
            <a:pPr>
              <a:spcAft>
                <a:spcPts val="1200"/>
              </a:spcAft>
              <a:buFont typeface="Wingdings" charset="2"/>
              <a:buChar char="§"/>
              <a:defRPr/>
            </a:pPr>
            <a:endParaRPr lang="en-US" sz="2400" dirty="0">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smtClean="0">
              <a:solidFill>
                <a:srgbClr val="CC0000"/>
              </a:solidFill>
              <a:ea typeface="ＭＳ Ｐゴシック" charset="0"/>
              <a:cs typeface="+mn-cs"/>
            </a:endParaRP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
        <p:nvSpPr>
          <p:cNvPr id="7" name="Bent-Up Arrow 6"/>
          <p:cNvSpPr/>
          <p:nvPr/>
        </p:nvSpPr>
        <p:spPr>
          <a:xfrm rot="5400000">
            <a:off x="880105" y="2283151"/>
            <a:ext cx="867452" cy="987563"/>
          </a:xfrm>
          <a:prstGeom prst="bentUpArrow">
            <a:avLst>
              <a:gd name="adj1" fmla="val 32840"/>
              <a:gd name="adj2" fmla="val 25000"/>
              <a:gd name="adj3" fmla="val 35780"/>
            </a:avLst>
          </a:prstGeom>
          <a:solidFill>
            <a:schemeClr val="tx2"/>
          </a:solidFill>
          <a:scene3d>
            <a:camera prst="orthographicFront">
              <a:rot lat="0" lon="0" rev="0"/>
            </a:camera>
            <a:lightRig rig="contrasting" dir="t">
              <a:rot lat="0" lon="0" rev="1200000"/>
            </a:lightRig>
          </a:scene3d>
          <a:sp3d contourW="12700" prstMaterial="flat">
            <a:bevelT w="177800" h="254000"/>
            <a:bevelB w="152400"/>
          </a:sp3d>
        </p:spPr>
        <p:style>
          <a:lnRef idx="0">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8" name="Freeform 7"/>
          <p:cNvSpPr/>
          <p:nvPr/>
        </p:nvSpPr>
        <p:spPr>
          <a:xfrm>
            <a:off x="512082" y="1321563"/>
            <a:ext cx="1736680" cy="1022147"/>
          </a:xfrm>
          <a:custGeom>
            <a:avLst/>
            <a:gdLst>
              <a:gd name="connsiteX0" fmla="*/ 0 w 1736680"/>
              <a:gd name="connsiteY0" fmla="*/ 170392 h 1022147"/>
              <a:gd name="connsiteX1" fmla="*/ 49907 w 1736680"/>
              <a:gd name="connsiteY1" fmla="*/ 49907 h 1022147"/>
              <a:gd name="connsiteX2" fmla="*/ 170392 w 1736680"/>
              <a:gd name="connsiteY2" fmla="*/ 1 h 1022147"/>
              <a:gd name="connsiteX3" fmla="*/ 1566288 w 1736680"/>
              <a:gd name="connsiteY3" fmla="*/ 0 h 1022147"/>
              <a:gd name="connsiteX4" fmla="*/ 1686773 w 1736680"/>
              <a:gd name="connsiteY4" fmla="*/ 49907 h 1022147"/>
              <a:gd name="connsiteX5" fmla="*/ 1736679 w 1736680"/>
              <a:gd name="connsiteY5" fmla="*/ 170392 h 1022147"/>
              <a:gd name="connsiteX6" fmla="*/ 1736680 w 1736680"/>
              <a:gd name="connsiteY6" fmla="*/ 851755 h 1022147"/>
              <a:gd name="connsiteX7" fmla="*/ 1686773 w 1736680"/>
              <a:gd name="connsiteY7" fmla="*/ 972240 h 1022147"/>
              <a:gd name="connsiteX8" fmla="*/ 1566288 w 1736680"/>
              <a:gd name="connsiteY8" fmla="*/ 1022147 h 1022147"/>
              <a:gd name="connsiteX9" fmla="*/ 170392 w 1736680"/>
              <a:gd name="connsiteY9" fmla="*/ 1022147 h 1022147"/>
              <a:gd name="connsiteX10" fmla="*/ 49907 w 1736680"/>
              <a:gd name="connsiteY10" fmla="*/ 972240 h 1022147"/>
              <a:gd name="connsiteX11" fmla="*/ 0 w 1736680"/>
              <a:gd name="connsiteY11" fmla="*/ 851755 h 1022147"/>
              <a:gd name="connsiteX12" fmla="*/ 0 w 1736680"/>
              <a:gd name="connsiteY12" fmla="*/ 170392 h 102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6680" h="1022147">
                <a:moveTo>
                  <a:pt x="0" y="170392"/>
                </a:moveTo>
                <a:cubicBezTo>
                  <a:pt x="0" y="125201"/>
                  <a:pt x="17952" y="81861"/>
                  <a:pt x="49907" y="49907"/>
                </a:cubicBezTo>
                <a:cubicBezTo>
                  <a:pt x="81862" y="17952"/>
                  <a:pt x="125202" y="0"/>
                  <a:pt x="170392" y="1"/>
                </a:cubicBezTo>
                <a:lnTo>
                  <a:pt x="1566288" y="0"/>
                </a:lnTo>
                <a:cubicBezTo>
                  <a:pt x="1611479" y="0"/>
                  <a:pt x="1654819" y="17952"/>
                  <a:pt x="1686773" y="49907"/>
                </a:cubicBezTo>
                <a:cubicBezTo>
                  <a:pt x="1718728" y="81862"/>
                  <a:pt x="1736680" y="125202"/>
                  <a:pt x="1736679" y="170392"/>
                </a:cubicBezTo>
                <a:cubicBezTo>
                  <a:pt x="1736679" y="397513"/>
                  <a:pt x="1736680" y="624634"/>
                  <a:pt x="1736680" y="851755"/>
                </a:cubicBezTo>
                <a:cubicBezTo>
                  <a:pt x="1736680" y="896946"/>
                  <a:pt x="1718728" y="940286"/>
                  <a:pt x="1686773" y="972240"/>
                </a:cubicBezTo>
                <a:cubicBezTo>
                  <a:pt x="1654818" y="1004195"/>
                  <a:pt x="1611478" y="1022147"/>
                  <a:pt x="1566288" y="1022147"/>
                </a:cubicBezTo>
                <a:lnTo>
                  <a:pt x="170392" y="1022147"/>
                </a:lnTo>
                <a:cubicBezTo>
                  <a:pt x="125201" y="1022147"/>
                  <a:pt x="81861" y="1004195"/>
                  <a:pt x="49907" y="972240"/>
                </a:cubicBezTo>
                <a:cubicBezTo>
                  <a:pt x="17952" y="940285"/>
                  <a:pt x="0" y="896945"/>
                  <a:pt x="0" y="851755"/>
                </a:cubicBezTo>
                <a:lnTo>
                  <a:pt x="0" y="170392"/>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0866" tIns="110866" rIns="110866" bIns="110866" numCol="1" spcCol="1270" anchor="ctr" anchorCtr="0">
            <a:noAutofit/>
          </a:bodyPr>
          <a:lstStyle/>
          <a:p>
            <a:pPr lvl="0" algn="ctr" defTabSz="711200" rtl="0">
              <a:lnSpc>
                <a:spcPct val="90000"/>
              </a:lnSpc>
              <a:spcBef>
                <a:spcPct val="0"/>
              </a:spcBef>
              <a:spcAft>
                <a:spcPct val="35000"/>
              </a:spcAft>
            </a:pPr>
            <a:r>
              <a:rPr kumimoji="1" lang="en-US" sz="1600" kern="1200" dirty="0" smtClean="0"/>
              <a:t>Source transmits single frame</a:t>
            </a:r>
            <a:endParaRPr lang="en-US" sz="1600" kern="1200" dirty="0"/>
          </a:p>
        </p:txBody>
      </p:sp>
      <p:sp>
        <p:nvSpPr>
          <p:cNvPr id="9" name="Rectangle 8"/>
          <p:cNvSpPr/>
          <p:nvPr/>
        </p:nvSpPr>
        <p:spPr>
          <a:xfrm>
            <a:off x="2110561" y="1419048"/>
            <a:ext cx="1062067" cy="826144"/>
          </a:xfrm>
          <a:prstGeom prst="rect">
            <a:avLst/>
          </a:pr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Bent-Up Arrow 9"/>
          <p:cNvSpPr/>
          <p:nvPr/>
        </p:nvSpPr>
        <p:spPr>
          <a:xfrm rot="5400000">
            <a:off x="2018967" y="3431360"/>
            <a:ext cx="867452" cy="987563"/>
          </a:xfrm>
          <a:prstGeom prst="bentUpArrow">
            <a:avLst>
              <a:gd name="adj1" fmla="val 32840"/>
              <a:gd name="adj2" fmla="val 25000"/>
              <a:gd name="adj3" fmla="val 35780"/>
            </a:avLst>
          </a:prstGeom>
          <a:solidFill>
            <a:schemeClr val="tx2"/>
          </a:solidFill>
          <a:scene3d>
            <a:camera prst="orthographicFront">
              <a:rot lat="0" lon="0" rev="0"/>
            </a:camera>
            <a:lightRig rig="contrasting" dir="t">
              <a:rot lat="0" lon="0" rev="1200000"/>
            </a:lightRig>
          </a:scene3d>
          <a:sp3d contourW="12700" prstMaterial="flat">
            <a:bevelT w="177800" h="254000"/>
            <a:bevelB w="152400"/>
          </a:sp3d>
        </p:spPr>
        <p:style>
          <a:lnRef idx="0">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11" name="Freeform 10"/>
          <p:cNvSpPr/>
          <p:nvPr/>
        </p:nvSpPr>
        <p:spPr>
          <a:xfrm>
            <a:off x="1789145" y="2469772"/>
            <a:ext cx="1460278" cy="1022147"/>
          </a:xfrm>
          <a:custGeom>
            <a:avLst/>
            <a:gdLst>
              <a:gd name="connsiteX0" fmla="*/ 0 w 1460278"/>
              <a:gd name="connsiteY0" fmla="*/ 170392 h 1022147"/>
              <a:gd name="connsiteX1" fmla="*/ 49907 w 1460278"/>
              <a:gd name="connsiteY1" fmla="*/ 49907 h 1022147"/>
              <a:gd name="connsiteX2" fmla="*/ 170392 w 1460278"/>
              <a:gd name="connsiteY2" fmla="*/ 1 h 1022147"/>
              <a:gd name="connsiteX3" fmla="*/ 1289886 w 1460278"/>
              <a:gd name="connsiteY3" fmla="*/ 0 h 1022147"/>
              <a:gd name="connsiteX4" fmla="*/ 1410371 w 1460278"/>
              <a:gd name="connsiteY4" fmla="*/ 49907 h 1022147"/>
              <a:gd name="connsiteX5" fmla="*/ 1460277 w 1460278"/>
              <a:gd name="connsiteY5" fmla="*/ 170392 h 1022147"/>
              <a:gd name="connsiteX6" fmla="*/ 1460278 w 1460278"/>
              <a:gd name="connsiteY6" fmla="*/ 851755 h 1022147"/>
              <a:gd name="connsiteX7" fmla="*/ 1410371 w 1460278"/>
              <a:gd name="connsiteY7" fmla="*/ 972240 h 1022147"/>
              <a:gd name="connsiteX8" fmla="*/ 1289886 w 1460278"/>
              <a:gd name="connsiteY8" fmla="*/ 1022147 h 1022147"/>
              <a:gd name="connsiteX9" fmla="*/ 170392 w 1460278"/>
              <a:gd name="connsiteY9" fmla="*/ 1022147 h 1022147"/>
              <a:gd name="connsiteX10" fmla="*/ 49907 w 1460278"/>
              <a:gd name="connsiteY10" fmla="*/ 972240 h 1022147"/>
              <a:gd name="connsiteX11" fmla="*/ 0 w 1460278"/>
              <a:gd name="connsiteY11" fmla="*/ 851755 h 1022147"/>
              <a:gd name="connsiteX12" fmla="*/ 0 w 1460278"/>
              <a:gd name="connsiteY12" fmla="*/ 170392 h 102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60278" h="1022147">
                <a:moveTo>
                  <a:pt x="0" y="170392"/>
                </a:moveTo>
                <a:cubicBezTo>
                  <a:pt x="0" y="125201"/>
                  <a:pt x="17952" y="81861"/>
                  <a:pt x="49907" y="49907"/>
                </a:cubicBezTo>
                <a:cubicBezTo>
                  <a:pt x="81862" y="17952"/>
                  <a:pt x="125202" y="0"/>
                  <a:pt x="170392" y="1"/>
                </a:cubicBezTo>
                <a:lnTo>
                  <a:pt x="1289886" y="0"/>
                </a:lnTo>
                <a:cubicBezTo>
                  <a:pt x="1335077" y="0"/>
                  <a:pt x="1378417" y="17952"/>
                  <a:pt x="1410371" y="49907"/>
                </a:cubicBezTo>
                <a:cubicBezTo>
                  <a:pt x="1442326" y="81862"/>
                  <a:pt x="1460278" y="125202"/>
                  <a:pt x="1460277" y="170392"/>
                </a:cubicBezTo>
                <a:cubicBezTo>
                  <a:pt x="1460277" y="397513"/>
                  <a:pt x="1460278" y="624634"/>
                  <a:pt x="1460278" y="851755"/>
                </a:cubicBezTo>
                <a:cubicBezTo>
                  <a:pt x="1460278" y="896946"/>
                  <a:pt x="1442326" y="940286"/>
                  <a:pt x="1410371" y="972240"/>
                </a:cubicBezTo>
                <a:cubicBezTo>
                  <a:pt x="1378416" y="1004195"/>
                  <a:pt x="1335076" y="1022147"/>
                  <a:pt x="1289886" y="1022147"/>
                </a:cubicBezTo>
                <a:lnTo>
                  <a:pt x="170392" y="1022147"/>
                </a:lnTo>
                <a:cubicBezTo>
                  <a:pt x="125201" y="1022147"/>
                  <a:pt x="81861" y="1004195"/>
                  <a:pt x="49907" y="972240"/>
                </a:cubicBezTo>
                <a:cubicBezTo>
                  <a:pt x="17952" y="940285"/>
                  <a:pt x="0" y="896945"/>
                  <a:pt x="0" y="851755"/>
                </a:cubicBezTo>
                <a:lnTo>
                  <a:pt x="0" y="170392"/>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0866" tIns="110866" rIns="110866" bIns="110866" numCol="1" spcCol="1270" anchor="ctr" anchorCtr="0">
            <a:noAutofit/>
          </a:bodyPr>
          <a:lstStyle/>
          <a:p>
            <a:pPr lvl="0" algn="ctr" defTabSz="711200" rtl="0">
              <a:lnSpc>
                <a:spcPct val="90000"/>
              </a:lnSpc>
              <a:spcBef>
                <a:spcPct val="0"/>
              </a:spcBef>
              <a:spcAft>
                <a:spcPct val="35000"/>
              </a:spcAft>
            </a:pPr>
            <a:r>
              <a:rPr kumimoji="1" lang="en-US" sz="1600" kern="1200" dirty="0" smtClean="0"/>
              <a:t>Waits for ACK</a:t>
            </a:r>
            <a:endParaRPr lang="en-US" sz="1600" kern="1200" dirty="0"/>
          </a:p>
        </p:txBody>
      </p:sp>
      <p:sp>
        <p:nvSpPr>
          <p:cNvPr id="12" name="Freeform 11"/>
          <p:cNvSpPr/>
          <p:nvPr/>
        </p:nvSpPr>
        <p:spPr>
          <a:xfrm>
            <a:off x="3263018" y="2577848"/>
            <a:ext cx="2737245" cy="826144"/>
          </a:xfrm>
          <a:custGeom>
            <a:avLst/>
            <a:gdLst>
              <a:gd name="connsiteX0" fmla="*/ 0 w 2737245"/>
              <a:gd name="connsiteY0" fmla="*/ 0 h 826144"/>
              <a:gd name="connsiteX1" fmla="*/ 2737245 w 2737245"/>
              <a:gd name="connsiteY1" fmla="*/ 0 h 826144"/>
              <a:gd name="connsiteX2" fmla="*/ 2737245 w 2737245"/>
              <a:gd name="connsiteY2" fmla="*/ 826144 h 826144"/>
              <a:gd name="connsiteX3" fmla="*/ 0 w 2737245"/>
              <a:gd name="connsiteY3" fmla="*/ 826144 h 826144"/>
              <a:gd name="connsiteX4" fmla="*/ 0 w 2737245"/>
              <a:gd name="connsiteY4" fmla="*/ 0 h 826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245" h="826144">
                <a:moveTo>
                  <a:pt x="0" y="0"/>
                </a:moveTo>
                <a:lnTo>
                  <a:pt x="2737245" y="0"/>
                </a:lnTo>
                <a:lnTo>
                  <a:pt x="2737245" y="826144"/>
                </a:lnTo>
                <a:lnTo>
                  <a:pt x="0" y="826144"/>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kumimoji="1" lang="en-US" sz="1600" kern="1200" dirty="0" smtClean="0"/>
              <a:t>No other data can be sent until destination’s reply arrives</a:t>
            </a:r>
            <a:endParaRPr lang="en-US" sz="1600" kern="1200" dirty="0"/>
          </a:p>
        </p:txBody>
      </p:sp>
      <p:sp>
        <p:nvSpPr>
          <p:cNvPr id="13" name="Bent-Up Arrow 12"/>
          <p:cNvSpPr/>
          <p:nvPr/>
        </p:nvSpPr>
        <p:spPr>
          <a:xfrm rot="5400000">
            <a:off x="1630156" y="4598234"/>
            <a:ext cx="1635424" cy="987563"/>
          </a:xfrm>
          <a:prstGeom prst="bentUpArrow">
            <a:avLst>
              <a:gd name="adj1" fmla="val 32840"/>
              <a:gd name="adj2" fmla="val 25000"/>
              <a:gd name="adj3" fmla="val 35780"/>
            </a:avLst>
          </a:prstGeom>
          <a:solidFill>
            <a:schemeClr val="tx2"/>
          </a:solidFill>
          <a:scene3d>
            <a:camera prst="orthographicFront">
              <a:rot lat="0" lon="0" rev="0"/>
            </a:camera>
            <a:lightRig rig="contrasting" dir="t">
              <a:rot lat="0" lon="0" rev="1200000"/>
            </a:lightRig>
          </a:scene3d>
          <a:sp3d contourW="12700" prstMaterial="flat">
            <a:bevelT w="177800" h="254000"/>
            <a:bevelB w="152400"/>
          </a:sp3d>
        </p:spPr>
        <p:style>
          <a:lnRef idx="0">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14" name="Freeform 13"/>
          <p:cNvSpPr/>
          <p:nvPr/>
        </p:nvSpPr>
        <p:spPr>
          <a:xfrm>
            <a:off x="3029642" y="3753551"/>
            <a:ext cx="1917185" cy="1022147"/>
          </a:xfrm>
          <a:custGeom>
            <a:avLst/>
            <a:gdLst>
              <a:gd name="connsiteX0" fmla="*/ 0 w 1917185"/>
              <a:gd name="connsiteY0" fmla="*/ 170392 h 1022147"/>
              <a:gd name="connsiteX1" fmla="*/ 49907 w 1917185"/>
              <a:gd name="connsiteY1" fmla="*/ 49907 h 1022147"/>
              <a:gd name="connsiteX2" fmla="*/ 170392 w 1917185"/>
              <a:gd name="connsiteY2" fmla="*/ 1 h 1022147"/>
              <a:gd name="connsiteX3" fmla="*/ 1746793 w 1917185"/>
              <a:gd name="connsiteY3" fmla="*/ 0 h 1022147"/>
              <a:gd name="connsiteX4" fmla="*/ 1867278 w 1917185"/>
              <a:gd name="connsiteY4" fmla="*/ 49907 h 1022147"/>
              <a:gd name="connsiteX5" fmla="*/ 1917184 w 1917185"/>
              <a:gd name="connsiteY5" fmla="*/ 170392 h 1022147"/>
              <a:gd name="connsiteX6" fmla="*/ 1917185 w 1917185"/>
              <a:gd name="connsiteY6" fmla="*/ 851755 h 1022147"/>
              <a:gd name="connsiteX7" fmla="*/ 1867278 w 1917185"/>
              <a:gd name="connsiteY7" fmla="*/ 972240 h 1022147"/>
              <a:gd name="connsiteX8" fmla="*/ 1746793 w 1917185"/>
              <a:gd name="connsiteY8" fmla="*/ 1022147 h 1022147"/>
              <a:gd name="connsiteX9" fmla="*/ 170392 w 1917185"/>
              <a:gd name="connsiteY9" fmla="*/ 1022147 h 1022147"/>
              <a:gd name="connsiteX10" fmla="*/ 49907 w 1917185"/>
              <a:gd name="connsiteY10" fmla="*/ 972240 h 1022147"/>
              <a:gd name="connsiteX11" fmla="*/ 0 w 1917185"/>
              <a:gd name="connsiteY11" fmla="*/ 851755 h 1022147"/>
              <a:gd name="connsiteX12" fmla="*/ 0 w 1917185"/>
              <a:gd name="connsiteY12" fmla="*/ 170392 h 102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7185" h="1022147">
                <a:moveTo>
                  <a:pt x="0" y="170392"/>
                </a:moveTo>
                <a:cubicBezTo>
                  <a:pt x="0" y="125201"/>
                  <a:pt x="17952" y="81861"/>
                  <a:pt x="49907" y="49907"/>
                </a:cubicBezTo>
                <a:cubicBezTo>
                  <a:pt x="81862" y="17952"/>
                  <a:pt x="125202" y="0"/>
                  <a:pt x="170392" y="1"/>
                </a:cubicBezTo>
                <a:lnTo>
                  <a:pt x="1746793" y="0"/>
                </a:lnTo>
                <a:cubicBezTo>
                  <a:pt x="1791984" y="0"/>
                  <a:pt x="1835324" y="17952"/>
                  <a:pt x="1867278" y="49907"/>
                </a:cubicBezTo>
                <a:cubicBezTo>
                  <a:pt x="1899233" y="81862"/>
                  <a:pt x="1917185" y="125202"/>
                  <a:pt x="1917184" y="170392"/>
                </a:cubicBezTo>
                <a:cubicBezTo>
                  <a:pt x="1917184" y="397513"/>
                  <a:pt x="1917185" y="624634"/>
                  <a:pt x="1917185" y="851755"/>
                </a:cubicBezTo>
                <a:cubicBezTo>
                  <a:pt x="1917185" y="896946"/>
                  <a:pt x="1899233" y="940286"/>
                  <a:pt x="1867278" y="972240"/>
                </a:cubicBezTo>
                <a:cubicBezTo>
                  <a:pt x="1835323" y="1004195"/>
                  <a:pt x="1791983" y="1022147"/>
                  <a:pt x="1746793" y="1022147"/>
                </a:cubicBezTo>
                <a:lnTo>
                  <a:pt x="170392" y="1022147"/>
                </a:lnTo>
                <a:cubicBezTo>
                  <a:pt x="125201" y="1022147"/>
                  <a:pt x="81861" y="1004195"/>
                  <a:pt x="49907" y="972240"/>
                </a:cubicBezTo>
                <a:cubicBezTo>
                  <a:pt x="17952" y="940285"/>
                  <a:pt x="0" y="896945"/>
                  <a:pt x="0" y="851755"/>
                </a:cubicBezTo>
                <a:lnTo>
                  <a:pt x="0" y="170392"/>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0866" tIns="110866" rIns="110866" bIns="110866" numCol="1" spcCol="1270" anchor="ctr" anchorCtr="0">
            <a:noAutofit/>
          </a:bodyPr>
          <a:lstStyle/>
          <a:p>
            <a:pPr lvl="0" algn="ctr" defTabSz="711200" rtl="0">
              <a:lnSpc>
                <a:spcPct val="90000"/>
              </a:lnSpc>
              <a:spcBef>
                <a:spcPct val="0"/>
              </a:spcBef>
              <a:spcAft>
                <a:spcPct val="35000"/>
              </a:spcAft>
            </a:pPr>
            <a:r>
              <a:rPr kumimoji="1" lang="en-US" sz="1600" kern="1200" dirty="0" smtClean="0"/>
              <a:t>If frame received is damaged, discard it</a:t>
            </a:r>
            <a:endParaRPr lang="en-US" sz="1600" kern="1200" dirty="0"/>
          </a:p>
        </p:txBody>
      </p:sp>
      <p:sp>
        <p:nvSpPr>
          <p:cNvPr id="15" name="Freeform 14"/>
          <p:cNvSpPr/>
          <p:nvPr/>
        </p:nvSpPr>
        <p:spPr>
          <a:xfrm>
            <a:off x="5030525" y="3727140"/>
            <a:ext cx="2806726" cy="1127770"/>
          </a:xfrm>
          <a:custGeom>
            <a:avLst/>
            <a:gdLst>
              <a:gd name="connsiteX0" fmla="*/ 0 w 2806726"/>
              <a:gd name="connsiteY0" fmla="*/ 0 h 1127770"/>
              <a:gd name="connsiteX1" fmla="*/ 2806726 w 2806726"/>
              <a:gd name="connsiteY1" fmla="*/ 0 h 1127770"/>
              <a:gd name="connsiteX2" fmla="*/ 2806726 w 2806726"/>
              <a:gd name="connsiteY2" fmla="*/ 1127770 h 1127770"/>
              <a:gd name="connsiteX3" fmla="*/ 0 w 2806726"/>
              <a:gd name="connsiteY3" fmla="*/ 1127770 h 1127770"/>
              <a:gd name="connsiteX4" fmla="*/ 0 w 2806726"/>
              <a:gd name="connsiteY4" fmla="*/ 0 h 1127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6726" h="1127770">
                <a:moveTo>
                  <a:pt x="0" y="0"/>
                </a:moveTo>
                <a:lnTo>
                  <a:pt x="2806726" y="0"/>
                </a:lnTo>
                <a:lnTo>
                  <a:pt x="2806726" y="1127770"/>
                </a:lnTo>
                <a:lnTo>
                  <a:pt x="0" y="1127770"/>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kumimoji="1" lang="en-US" sz="1600" kern="1200" dirty="0" smtClean="0"/>
              <a:t>Transmitter has timeout</a:t>
            </a:r>
            <a:endParaRPr lang="en-US" sz="1600" kern="1200" dirty="0"/>
          </a:p>
          <a:p>
            <a:pPr marL="171450" lvl="1" indent="-171450" algn="l" defTabSz="711200" rtl="0">
              <a:lnSpc>
                <a:spcPct val="90000"/>
              </a:lnSpc>
              <a:spcBef>
                <a:spcPct val="0"/>
              </a:spcBef>
              <a:spcAft>
                <a:spcPct val="15000"/>
              </a:spcAft>
              <a:buChar char="••"/>
            </a:pPr>
            <a:r>
              <a:rPr kumimoji="1" lang="en-US" sz="1600" kern="1200" dirty="0" smtClean="0"/>
              <a:t>If no ACK within timeout, retransmit</a:t>
            </a:r>
            <a:endParaRPr lang="en-US" sz="1600" kern="1200" dirty="0"/>
          </a:p>
        </p:txBody>
      </p:sp>
      <p:sp>
        <p:nvSpPr>
          <p:cNvPr id="16" name="Freeform 15"/>
          <p:cNvSpPr/>
          <p:nvPr/>
        </p:nvSpPr>
        <p:spPr>
          <a:xfrm>
            <a:off x="3051843" y="5071872"/>
            <a:ext cx="1851049" cy="1022147"/>
          </a:xfrm>
          <a:custGeom>
            <a:avLst/>
            <a:gdLst>
              <a:gd name="connsiteX0" fmla="*/ 0 w 1851049"/>
              <a:gd name="connsiteY0" fmla="*/ 170392 h 1022147"/>
              <a:gd name="connsiteX1" fmla="*/ 49907 w 1851049"/>
              <a:gd name="connsiteY1" fmla="*/ 49907 h 1022147"/>
              <a:gd name="connsiteX2" fmla="*/ 170392 w 1851049"/>
              <a:gd name="connsiteY2" fmla="*/ 1 h 1022147"/>
              <a:gd name="connsiteX3" fmla="*/ 1680657 w 1851049"/>
              <a:gd name="connsiteY3" fmla="*/ 0 h 1022147"/>
              <a:gd name="connsiteX4" fmla="*/ 1801142 w 1851049"/>
              <a:gd name="connsiteY4" fmla="*/ 49907 h 1022147"/>
              <a:gd name="connsiteX5" fmla="*/ 1851048 w 1851049"/>
              <a:gd name="connsiteY5" fmla="*/ 170392 h 1022147"/>
              <a:gd name="connsiteX6" fmla="*/ 1851049 w 1851049"/>
              <a:gd name="connsiteY6" fmla="*/ 851755 h 1022147"/>
              <a:gd name="connsiteX7" fmla="*/ 1801142 w 1851049"/>
              <a:gd name="connsiteY7" fmla="*/ 972240 h 1022147"/>
              <a:gd name="connsiteX8" fmla="*/ 1680657 w 1851049"/>
              <a:gd name="connsiteY8" fmla="*/ 1022147 h 1022147"/>
              <a:gd name="connsiteX9" fmla="*/ 170392 w 1851049"/>
              <a:gd name="connsiteY9" fmla="*/ 1022147 h 1022147"/>
              <a:gd name="connsiteX10" fmla="*/ 49907 w 1851049"/>
              <a:gd name="connsiteY10" fmla="*/ 972240 h 1022147"/>
              <a:gd name="connsiteX11" fmla="*/ 0 w 1851049"/>
              <a:gd name="connsiteY11" fmla="*/ 851755 h 1022147"/>
              <a:gd name="connsiteX12" fmla="*/ 0 w 1851049"/>
              <a:gd name="connsiteY12" fmla="*/ 170392 h 102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1049" h="1022147">
                <a:moveTo>
                  <a:pt x="0" y="170392"/>
                </a:moveTo>
                <a:cubicBezTo>
                  <a:pt x="0" y="125201"/>
                  <a:pt x="17952" y="81861"/>
                  <a:pt x="49907" y="49907"/>
                </a:cubicBezTo>
                <a:cubicBezTo>
                  <a:pt x="81862" y="17952"/>
                  <a:pt x="125202" y="0"/>
                  <a:pt x="170392" y="1"/>
                </a:cubicBezTo>
                <a:lnTo>
                  <a:pt x="1680657" y="0"/>
                </a:lnTo>
                <a:cubicBezTo>
                  <a:pt x="1725848" y="0"/>
                  <a:pt x="1769188" y="17952"/>
                  <a:pt x="1801142" y="49907"/>
                </a:cubicBezTo>
                <a:cubicBezTo>
                  <a:pt x="1833097" y="81862"/>
                  <a:pt x="1851049" y="125202"/>
                  <a:pt x="1851048" y="170392"/>
                </a:cubicBezTo>
                <a:cubicBezTo>
                  <a:pt x="1851048" y="397513"/>
                  <a:pt x="1851049" y="624634"/>
                  <a:pt x="1851049" y="851755"/>
                </a:cubicBezTo>
                <a:cubicBezTo>
                  <a:pt x="1851049" y="896946"/>
                  <a:pt x="1833097" y="940286"/>
                  <a:pt x="1801142" y="972240"/>
                </a:cubicBezTo>
                <a:cubicBezTo>
                  <a:pt x="1769187" y="1004195"/>
                  <a:pt x="1725847" y="1022147"/>
                  <a:pt x="1680657" y="1022147"/>
                </a:cubicBezTo>
                <a:lnTo>
                  <a:pt x="170392" y="1022147"/>
                </a:lnTo>
                <a:cubicBezTo>
                  <a:pt x="125201" y="1022147"/>
                  <a:pt x="81861" y="1004195"/>
                  <a:pt x="49907" y="972240"/>
                </a:cubicBezTo>
                <a:cubicBezTo>
                  <a:pt x="17952" y="940285"/>
                  <a:pt x="0" y="896945"/>
                  <a:pt x="0" y="851755"/>
                </a:cubicBezTo>
                <a:lnTo>
                  <a:pt x="0" y="170392"/>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0866" tIns="110866" rIns="110866" bIns="110866" numCol="1" spcCol="1270" anchor="ctr" anchorCtr="0">
            <a:noAutofit/>
          </a:bodyPr>
          <a:lstStyle/>
          <a:p>
            <a:pPr lvl="0" algn="ctr" defTabSz="711200" rtl="0">
              <a:lnSpc>
                <a:spcPct val="90000"/>
              </a:lnSpc>
              <a:spcBef>
                <a:spcPct val="0"/>
              </a:spcBef>
              <a:spcAft>
                <a:spcPct val="35000"/>
              </a:spcAft>
            </a:pPr>
            <a:r>
              <a:rPr kumimoji="1" lang="en-US" sz="1600" kern="1200" dirty="0" smtClean="0"/>
              <a:t>If ACK is damaged, transmitter will not recognize</a:t>
            </a:r>
            <a:endParaRPr lang="en-US" sz="1600" kern="1200" dirty="0"/>
          </a:p>
        </p:txBody>
      </p:sp>
      <p:sp>
        <p:nvSpPr>
          <p:cNvPr id="17" name="Freeform 16"/>
          <p:cNvSpPr/>
          <p:nvPr/>
        </p:nvSpPr>
        <p:spPr>
          <a:xfrm>
            <a:off x="5072423" y="5261888"/>
            <a:ext cx="3266994" cy="826144"/>
          </a:xfrm>
          <a:custGeom>
            <a:avLst/>
            <a:gdLst>
              <a:gd name="connsiteX0" fmla="*/ 0 w 3266994"/>
              <a:gd name="connsiteY0" fmla="*/ 0 h 826144"/>
              <a:gd name="connsiteX1" fmla="*/ 3266994 w 3266994"/>
              <a:gd name="connsiteY1" fmla="*/ 0 h 826144"/>
              <a:gd name="connsiteX2" fmla="*/ 3266994 w 3266994"/>
              <a:gd name="connsiteY2" fmla="*/ 826144 h 826144"/>
              <a:gd name="connsiteX3" fmla="*/ 0 w 3266994"/>
              <a:gd name="connsiteY3" fmla="*/ 826144 h 826144"/>
              <a:gd name="connsiteX4" fmla="*/ 0 w 3266994"/>
              <a:gd name="connsiteY4" fmla="*/ 0 h 826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6994" h="826144">
                <a:moveTo>
                  <a:pt x="0" y="0"/>
                </a:moveTo>
                <a:lnTo>
                  <a:pt x="3266994" y="0"/>
                </a:lnTo>
                <a:lnTo>
                  <a:pt x="3266994" y="826144"/>
                </a:lnTo>
                <a:lnTo>
                  <a:pt x="0" y="826144"/>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kumimoji="1" lang="en-US" sz="1600" kern="1200" dirty="0" smtClean="0"/>
              <a:t>Transmitter will retransmit</a:t>
            </a:r>
            <a:endParaRPr lang="en-US" sz="1600" kern="1200" dirty="0"/>
          </a:p>
          <a:p>
            <a:pPr marL="171450" lvl="1" indent="-171450" algn="l" defTabSz="711200" rtl="0">
              <a:lnSpc>
                <a:spcPct val="90000"/>
              </a:lnSpc>
              <a:spcBef>
                <a:spcPct val="0"/>
              </a:spcBef>
              <a:spcAft>
                <a:spcPct val="15000"/>
              </a:spcAft>
              <a:buChar char="••"/>
            </a:pPr>
            <a:r>
              <a:rPr kumimoji="1" lang="en-US" sz="1600" kern="1200" dirty="0" smtClean="0"/>
              <a:t>Receiver gets two copies of frame</a:t>
            </a:r>
            <a:endParaRPr lang="en-US" sz="1600" kern="1200" dirty="0"/>
          </a:p>
          <a:p>
            <a:pPr marL="171450" lvl="1" indent="-171450" algn="l" defTabSz="711200" rtl="0">
              <a:lnSpc>
                <a:spcPct val="90000"/>
              </a:lnSpc>
              <a:spcBef>
                <a:spcPct val="0"/>
              </a:spcBef>
              <a:spcAft>
                <a:spcPct val="15000"/>
              </a:spcAft>
              <a:buChar char="••"/>
            </a:pPr>
            <a:r>
              <a:rPr kumimoji="1" lang="en-US" sz="1600" kern="1200" dirty="0" smtClean="0"/>
              <a:t>Use alternate numbering and   ACK0 /ACK1</a:t>
            </a:r>
            <a:endParaRPr lang="en-US" sz="1600" kern="1200" dirty="0"/>
          </a:p>
        </p:txBody>
      </p:sp>
    </p:spTree>
    <p:extLst>
      <p:ext uri="{BB962C8B-B14F-4D97-AF65-F5344CB8AC3E}">
        <p14:creationId xmlns:p14="http://schemas.microsoft.com/office/powerpoint/2010/main" val="227257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ppt_x</p:attrName>
                                        </p:attrNameLst>
                                      </p:cBhvr>
                                      <p:tavLst>
                                        <p:tav tm="0">
                                          <p:val>
                                            <p:strVal val="#ppt_x-#ppt_w/2"/>
                                          </p:val>
                                        </p:tav>
                                        <p:tav tm="100000">
                                          <p:val>
                                            <p:strVal val="#ppt_x"/>
                                          </p:val>
                                        </p:tav>
                                      </p:tavLst>
                                    </p:anim>
                                    <p:anim calcmode="lin" valueType="num">
                                      <p:cBhvr>
                                        <p:cTn id="21" dur="500" fill="hold"/>
                                        <p:tgtEl>
                                          <p:spTgt spid="13"/>
                                        </p:tgtEl>
                                        <p:attrNameLst>
                                          <p:attrName>ppt_y</p:attrName>
                                        </p:attrNameLst>
                                      </p:cBhvr>
                                      <p:tavLst>
                                        <p:tav tm="0">
                                          <p:val>
                                            <p:strVal val="#ppt_y"/>
                                          </p:val>
                                        </p:tav>
                                        <p:tav tm="100000">
                                          <p:val>
                                            <p:strVal val="#ppt_y"/>
                                          </p:val>
                                        </p:tav>
                                      </p:tavLst>
                                    </p:anim>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strVal val="#ppt_h"/>
                                          </p:val>
                                        </p:tav>
                                        <p:tav tm="100000">
                                          <p:val>
                                            <p:strVal val="#ppt_h"/>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srcRect/>
          <a:stretch>
            <a:fillRect/>
          </a:stretch>
        </p:blipFill>
        <p:spPr bwMode="auto">
          <a:xfrm>
            <a:off x="4662755" y="885825"/>
            <a:ext cx="4114800" cy="5334000"/>
          </a:xfrm>
          <a:prstGeom prst="rect">
            <a:avLst/>
          </a:prstGeom>
          <a:noFill/>
          <a:ln w="9525">
            <a:noFill/>
            <a:miter lim="800000"/>
            <a:headEnd/>
            <a:tailEnd/>
          </a:ln>
        </p:spPr>
      </p:pic>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38</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885825"/>
            <a:ext cx="4583576" cy="19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a:ea typeface="ＭＳ Ｐゴシック" charset="0"/>
              </a:rPr>
              <a:t>Stop-and-wait ARQ</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2953820" cy="3979702"/>
          </a:xfrm>
        </p:spPr>
        <p:txBody>
          <a:bodyPr/>
          <a:lstStyle/>
          <a:p>
            <a:pPr eaLnBrk="1" hangingPunct="1">
              <a:spcAft>
                <a:spcPts val="1200"/>
              </a:spcAft>
              <a:defRPr/>
            </a:pPr>
            <a:r>
              <a:rPr lang="en-US" sz="2400" dirty="0" smtClean="0"/>
              <a:t>The </a:t>
            </a:r>
            <a:r>
              <a:rPr lang="en-US" sz="2400" dirty="0"/>
              <a:t>principal advantage of stop-and-wait ARQ is its simplicity</a:t>
            </a:r>
          </a:p>
          <a:p>
            <a:pPr eaLnBrk="1" hangingPunct="1">
              <a:defRPr/>
            </a:pPr>
            <a:r>
              <a:rPr lang="en-US" sz="2400" dirty="0"/>
              <a:t>The principal disadvantage, it is inefficient mechanism </a:t>
            </a: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smtClean="0">
              <a:solidFill>
                <a:srgbClr val="CC0000"/>
              </a:solidFill>
              <a:ea typeface="ＭＳ Ｐゴシック" charset="0"/>
              <a:cs typeface="+mn-cs"/>
            </a:endParaRP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33033701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39</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41148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a:ea typeface="ＭＳ Ｐゴシック" charset="0"/>
                <a:cs typeface="+mj-cs"/>
              </a:rPr>
              <a:t>Go-Back-N ARQ</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8142270" cy="5087938"/>
          </a:xfrm>
        </p:spPr>
        <p:txBody>
          <a:bodyPr/>
          <a:lstStyle/>
          <a:p>
            <a:pPr eaLnBrk="1" hangingPunct="1">
              <a:lnSpc>
                <a:spcPct val="90000"/>
              </a:lnSpc>
              <a:defRPr/>
            </a:pPr>
            <a:r>
              <a:rPr kumimoji="1" lang="en-US" sz="2400" dirty="0"/>
              <a:t>Most commonly used error control (</a:t>
            </a:r>
            <a:r>
              <a:rPr kumimoji="1" lang="en-US" sz="2400" i="1" dirty="0">
                <a:solidFill>
                  <a:srgbClr val="0000FF"/>
                </a:solidFill>
              </a:rPr>
              <a:t>why?</a:t>
            </a:r>
            <a:r>
              <a:rPr kumimoji="1" lang="en-US" sz="2400" dirty="0"/>
              <a:t>)</a:t>
            </a:r>
          </a:p>
          <a:p>
            <a:pPr eaLnBrk="1" hangingPunct="1">
              <a:lnSpc>
                <a:spcPct val="90000"/>
              </a:lnSpc>
              <a:spcBef>
                <a:spcPts val="1200"/>
              </a:spcBef>
              <a:defRPr/>
            </a:pPr>
            <a:r>
              <a:rPr kumimoji="1" lang="en-US" sz="2400" dirty="0"/>
              <a:t>Based on sliding-window flow control</a:t>
            </a:r>
          </a:p>
          <a:p>
            <a:pPr eaLnBrk="1" hangingPunct="1">
              <a:lnSpc>
                <a:spcPct val="90000"/>
              </a:lnSpc>
              <a:spcBef>
                <a:spcPts val="1200"/>
              </a:spcBef>
              <a:defRPr/>
            </a:pPr>
            <a:r>
              <a:rPr kumimoji="1" lang="en-US" sz="2400" dirty="0"/>
              <a:t>Use window size to control number of outstanding frames</a:t>
            </a:r>
          </a:p>
          <a:p>
            <a:pPr eaLnBrk="1" hangingPunct="1">
              <a:lnSpc>
                <a:spcPct val="90000"/>
              </a:lnSpc>
              <a:defRPr/>
            </a:pPr>
            <a:r>
              <a:rPr kumimoji="1" lang="en-US" sz="2400" dirty="0"/>
              <a:t>While no errors occur, the destination will acknowledge incoming frames as usual</a:t>
            </a:r>
          </a:p>
          <a:p>
            <a:pPr lvl="1" eaLnBrk="1" hangingPunct="1">
              <a:lnSpc>
                <a:spcPct val="90000"/>
              </a:lnSpc>
              <a:defRPr/>
            </a:pPr>
            <a:r>
              <a:rPr kumimoji="1" lang="en-US" dirty="0"/>
              <a:t>RR = Receive Ready, or piggybacked acknowledgment</a:t>
            </a:r>
          </a:p>
          <a:p>
            <a:pPr eaLnBrk="1" hangingPunct="1">
              <a:lnSpc>
                <a:spcPct val="90000"/>
              </a:lnSpc>
              <a:spcBef>
                <a:spcPts val="1200"/>
              </a:spcBef>
              <a:defRPr/>
            </a:pPr>
            <a:r>
              <a:rPr kumimoji="1" lang="en-US" sz="2400" dirty="0"/>
              <a:t>If the destination detects an error in a frame, it may send a negative acknowledgment</a:t>
            </a:r>
          </a:p>
          <a:p>
            <a:pPr lvl="1" eaLnBrk="1" hangingPunct="1">
              <a:lnSpc>
                <a:spcPct val="90000"/>
              </a:lnSpc>
              <a:defRPr/>
            </a:pPr>
            <a:r>
              <a:rPr kumimoji="1" lang="en-US" dirty="0"/>
              <a:t>REJ = Reject</a:t>
            </a:r>
          </a:p>
          <a:p>
            <a:pPr lvl="1" eaLnBrk="1" hangingPunct="1">
              <a:lnSpc>
                <a:spcPct val="90000"/>
              </a:lnSpc>
              <a:defRPr/>
            </a:pPr>
            <a:r>
              <a:rPr kumimoji="1" lang="en-US" dirty="0"/>
              <a:t>Destination will discard that frame and </a:t>
            </a:r>
            <a:r>
              <a:rPr kumimoji="1" lang="en-US" i="1" u="sng" dirty="0"/>
              <a:t>all future frames</a:t>
            </a:r>
            <a:r>
              <a:rPr kumimoji="1" lang="en-US" dirty="0"/>
              <a:t> until the frame in error is received correctly</a:t>
            </a:r>
          </a:p>
          <a:p>
            <a:pPr lvl="1" eaLnBrk="1" hangingPunct="1">
              <a:lnSpc>
                <a:spcPct val="90000"/>
              </a:lnSpc>
              <a:defRPr/>
            </a:pPr>
            <a:r>
              <a:rPr kumimoji="1" lang="en-US" dirty="0"/>
              <a:t>Transmitter must go back and retransmit that frame and </a:t>
            </a:r>
            <a:r>
              <a:rPr kumimoji="1" lang="en-US" i="1" u="sng" dirty="0"/>
              <a:t>all subsequent frames</a:t>
            </a:r>
          </a:p>
          <a:p>
            <a:pPr>
              <a:spcAft>
                <a:spcPts val="1200"/>
              </a:spcAft>
            </a:pPr>
            <a:endParaRPr lang="en-US" sz="2200" dirty="0">
              <a:solidFill>
                <a:srgbClr val="000099"/>
              </a:solidFill>
            </a:endParaRPr>
          </a:p>
          <a:p>
            <a:pPr>
              <a:spcAft>
                <a:spcPts val="1200"/>
              </a:spcAft>
            </a:pPr>
            <a:endParaRPr lang="en-US" sz="2400" dirty="0"/>
          </a:p>
          <a:p>
            <a:endParaRPr lang="en-US" sz="2600" dirty="0" smtClean="0">
              <a:ea typeface="ＭＳ Ｐゴシック" charset="0"/>
              <a:cs typeface="ＭＳ Ｐゴシック" charset="0"/>
            </a:endParaRPr>
          </a:p>
          <a:p>
            <a:pPr>
              <a:spcAft>
                <a:spcPts val="1200"/>
              </a:spcAft>
              <a:defRPr/>
            </a:pPr>
            <a:endParaRPr lang="en-US" sz="2600" dirty="0">
              <a:cs typeface="ＭＳ Ｐゴシック" charset="0"/>
            </a:endParaRPr>
          </a:p>
          <a:p>
            <a:pPr lvl="1">
              <a:spcAft>
                <a:spcPts val="1200"/>
              </a:spcAft>
              <a:buFont typeface="Wingdings" charset="2"/>
              <a:buChar char="§"/>
              <a:defRPr/>
            </a:pPr>
            <a:endParaRPr lang="en-US" sz="1800" dirty="0">
              <a:cs typeface="ＭＳ Ｐゴシック" charset="0"/>
            </a:endParaRPr>
          </a:p>
          <a:p>
            <a:pPr>
              <a:spcAft>
                <a:spcPts val="1200"/>
              </a:spcAft>
              <a:buFont typeface="Wingdings" charset="2"/>
              <a:buChar char="§"/>
              <a:defRPr/>
            </a:pPr>
            <a:endParaRPr lang="en-US" sz="2400" i="1" dirty="0"/>
          </a:p>
          <a:p>
            <a:pPr>
              <a:spcAft>
                <a:spcPts val="1200"/>
              </a:spcAft>
              <a:buFont typeface="Wingdings" charset="2"/>
              <a:buChar char="§"/>
              <a:defRPr/>
            </a:pPr>
            <a:endParaRPr lang="en-US" sz="2400" dirty="0">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smtClean="0">
              <a:solidFill>
                <a:srgbClr val="CC0000"/>
              </a:solidFill>
              <a:ea typeface="ＭＳ Ｐゴシック" charset="0"/>
              <a:cs typeface="+mn-cs"/>
            </a:endParaRP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2839926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7171"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17CE9841-6CEF-4E37-BB29-B9E5C98C64BC}" type="slidenum">
              <a:rPr lang="en-US" altLang="en-US" sz="1200">
                <a:latin typeface="Tahoma" panose="020B0604030504040204" pitchFamily="34" charset="0"/>
              </a:rPr>
              <a:pPr>
                <a:lnSpc>
                  <a:spcPct val="100000"/>
                </a:lnSpc>
                <a:spcBef>
                  <a:spcPct val="0"/>
                </a:spcBef>
                <a:buClrTx/>
                <a:buSzTx/>
                <a:buFontTx/>
                <a:buNone/>
              </a:pPr>
              <a:t>4</a:t>
            </a:fld>
            <a:endParaRPr lang="en-US" altLang="en-US" sz="1200">
              <a:latin typeface="Tahoma" panose="020B0604030504040204" pitchFamily="34" charset="0"/>
            </a:endParaRPr>
          </a:p>
        </p:txBody>
      </p:sp>
      <p:grpSp>
        <p:nvGrpSpPr>
          <p:cNvPr id="7172" name="Group 894"/>
          <p:cNvGrpSpPr>
            <a:grpSpLocks/>
          </p:cNvGrpSpPr>
          <p:nvPr/>
        </p:nvGrpSpPr>
        <p:grpSpPr bwMode="auto">
          <a:xfrm>
            <a:off x="5102225" y="1601788"/>
            <a:ext cx="3540125" cy="4545012"/>
            <a:chOff x="3277" y="974"/>
            <a:chExt cx="2230" cy="2863"/>
          </a:xfrm>
        </p:grpSpPr>
        <p:sp>
          <p:nvSpPr>
            <p:cNvPr id="7201" name="Freeform 895"/>
            <p:cNvSpPr>
              <a:spLocks/>
            </p:cNvSpPr>
            <p:nvPr/>
          </p:nvSpPr>
          <p:spPr bwMode="auto">
            <a:xfrm>
              <a:off x="3277" y="1079"/>
              <a:ext cx="1094" cy="675"/>
            </a:xfrm>
            <a:custGeom>
              <a:avLst/>
              <a:gdLst>
                <a:gd name="T0" fmla="*/ 1178 w 1036"/>
                <a:gd name="T1" fmla="*/ 11 h 675"/>
                <a:gd name="T2" fmla="*/ 711 w 1036"/>
                <a:gd name="T3" fmla="*/ 53 h 675"/>
                <a:gd name="T4" fmla="*/ 376 w 1036"/>
                <a:gd name="T5" fmla="*/ 129 h 675"/>
                <a:gd name="T6" fmla="*/ 279 w 1036"/>
                <a:gd name="T7" fmla="*/ 229 h 675"/>
                <a:gd name="T8" fmla="*/ 39 w 1036"/>
                <a:gd name="T9" fmla="*/ 297 h 675"/>
                <a:gd name="T10" fmla="*/ 31 w 1036"/>
                <a:gd name="T11" fmla="*/ 459 h 675"/>
                <a:gd name="T12" fmla="*/ 240 w 1036"/>
                <a:gd name="T13" fmla="*/ 489 h 675"/>
                <a:gd name="T14" fmla="*/ 836 w 1036"/>
                <a:gd name="T15" fmla="*/ 489 h 675"/>
                <a:gd name="T16" fmla="*/ 1088 w 1036"/>
                <a:gd name="T17" fmla="*/ 555 h 675"/>
                <a:gd name="T18" fmla="*/ 1369 w 1036"/>
                <a:gd name="T19" fmla="*/ 657 h 675"/>
                <a:gd name="T20" fmla="*/ 1583 w 1036"/>
                <a:gd name="T21" fmla="*/ 661 h 675"/>
                <a:gd name="T22" fmla="*/ 1732 w 1036"/>
                <a:gd name="T23" fmla="*/ 603 h 675"/>
                <a:gd name="T24" fmla="*/ 1807 w 1036"/>
                <a:gd name="T25" fmla="*/ 445 h 675"/>
                <a:gd name="T26" fmla="*/ 1853 w 1036"/>
                <a:gd name="T27" fmla="*/ 291 h 675"/>
                <a:gd name="T28" fmla="*/ 1859 w 1036"/>
                <a:gd name="T29" fmla="*/ 107 h 675"/>
                <a:gd name="T30" fmla="*/ 1701 w 1036"/>
                <a:gd name="T31" fmla="*/ 17 h 675"/>
                <a:gd name="T32" fmla="*/ 1412 w 1036"/>
                <a:gd name="T33" fmla="*/ 3 h 675"/>
                <a:gd name="T34" fmla="*/ 117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202" name="Group 896"/>
            <p:cNvGrpSpPr>
              <a:grpSpLocks/>
            </p:cNvGrpSpPr>
            <p:nvPr/>
          </p:nvGrpSpPr>
          <p:grpSpPr bwMode="auto">
            <a:xfrm>
              <a:off x="3383" y="1920"/>
              <a:ext cx="919" cy="588"/>
              <a:chOff x="2889" y="1631"/>
              <a:chExt cx="980" cy="743"/>
            </a:xfrm>
          </p:grpSpPr>
          <p:sp>
            <p:nvSpPr>
              <p:cNvPr id="7580" name="Rectangle 897"/>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581" name="AutoShape 898"/>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sz="2400">
                  <a:solidFill>
                    <a:srgbClr val="00CCFF"/>
                  </a:solidFill>
                  <a:latin typeface="Arial" panose="020B0604020202020204" pitchFamily="34" charset="0"/>
                </a:endParaRPr>
              </a:p>
            </p:txBody>
          </p:sp>
        </p:grpSp>
        <p:sp>
          <p:nvSpPr>
            <p:cNvPr id="7203" name="Freeform 899"/>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4" name="Line 900"/>
            <p:cNvSpPr>
              <a:spLocks noChangeShapeType="1"/>
            </p:cNvSpPr>
            <p:nvPr/>
          </p:nvSpPr>
          <p:spPr bwMode="auto">
            <a:xfrm rot="-5400000">
              <a:off x="4942" y="3252"/>
              <a:ext cx="330" cy="8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5" name="Line 901"/>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6" name="Line 902"/>
            <p:cNvSpPr>
              <a:spLocks noChangeShapeType="1"/>
            </p:cNvSpPr>
            <p:nvPr/>
          </p:nvSpPr>
          <p:spPr bwMode="auto">
            <a:xfrm rot="-5400000">
              <a:off x="5151" y="3225"/>
              <a:ext cx="0" cy="7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7" name="Line 903"/>
            <p:cNvSpPr>
              <a:spLocks noChangeShapeType="1"/>
            </p:cNvSpPr>
            <p:nvPr/>
          </p:nvSpPr>
          <p:spPr bwMode="auto">
            <a:xfrm flipH="1">
              <a:off x="3827" y="2977"/>
              <a:ext cx="160" cy="2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8" name="Line 904"/>
            <p:cNvSpPr>
              <a:spLocks noChangeShapeType="1"/>
            </p:cNvSpPr>
            <p:nvPr/>
          </p:nvSpPr>
          <p:spPr bwMode="auto">
            <a:xfrm>
              <a:off x="3843" y="3009"/>
              <a:ext cx="12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9" name="Line 905"/>
            <p:cNvSpPr>
              <a:spLocks noChangeShapeType="1"/>
            </p:cNvSpPr>
            <p:nvPr/>
          </p:nvSpPr>
          <p:spPr bwMode="auto">
            <a:xfrm>
              <a:off x="3680" y="3221"/>
              <a:ext cx="17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0" name="Line 906"/>
            <p:cNvSpPr>
              <a:spLocks noChangeShapeType="1"/>
            </p:cNvSpPr>
            <p:nvPr/>
          </p:nvSpPr>
          <p:spPr bwMode="auto">
            <a:xfrm>
              <a:off x="3914" y="3271"/>
              <a:ext cx="30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1" name="Line 907"/>
            <p:cNvSpPr>
              <a:spLocks noChangeShapeType="1"/>
            </p:cNvSpPr>
            <p:nvPr/>
          </p:nvSpPr>
          <p:spPr bwMode="auto">
            <a:xfrm flipH="1">
              <a:off x="4065" y="3213"/>
              <a:ext cx="34" cy="5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2" name="Line 908"/>
            <p:cNvSpPr>
              <a:spLocks noChangeShapeType="1"/>
            </p:cNvSpPr>
            <p:nvPr/>
          </p:nvSpPr>
          <p:spPr bwMode="auto">
            <a:xfrm>
              <a:off x="3947" y="3269"/>
              <a:ext cx="1" cy="5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3" name="Line 909"/>
            <p:cNvSpPr>
              <a:spLocks noChangeShapeType="1"/>
            </p:cNvSpPr>
            <p:nvPr/>
          </p:nvSpPr>
          <p:spPr bwMode="auto">
            <a:xfrm flipH="1" flipV="1">
              <a:off x="4197" y="3274"/>
              <a:ext cx="0" cy="4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4" name="Line 910"/>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5" name="Line 911"/>
            <p:cNvSpPr>
              <a:spLocks noChangeShapeType="1"/>
            </p:cNvSpPr>
            <p:nvPr/>
          </p:nvSpPr>
          <p:spPr bwMode="auto">
            <a:xfrm>
              <a:off x="3901" y="3144"/>
              <a:ext cx="51"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6" name="Line 912"/>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7" name="Line 913"/>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218" name="Group 914"/>
            <p:cNvGrpSpPr>
              <a:grpSpLocks/>
            </p:cNvGrpSpPr>
            <p:nvPr/>
          </p:nvGrpSpPr>
          <p:grpSpPr bwMode="auto">
            <a:xfrm>
              <a:off x="3535" y="2207"/>
              <a:ext cx="319" cy="222"/>
              <a:chOff x="2967" y="478"/>
              <a:chExt cx="788" cy="625"/>
            </a:xfrm>
          </p:grpSpPr>
          <p:pic>
            <p:nvPicPr>
              <p:cNvPr id="7578" name="Picture 915" descr="access_point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 name="Picture 916" descr="antenna_radiation_styliz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19" name="Freeform 917"/>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20" name="Freeform 918"/>
            <p:cNvSpPr>
              <a:spLocks/>
            </p:cNvSpPr>
            <p:nvPr/>
          </p:nvSpPr>
          <p:spPr bwMode="auto">
            <a:xfrm>
              <a:off x="4417" y="1263"/>
              <a:ext cx="1090" cy="709"/>
            </a:xfrm>
            <a:custGeom>
              <a:avLst/>
              <a:gdLst>
                <a:gd name="T0" fmla="*/ 20841 w 765"/>
                <a:gd name="T1" fmla="*/ 1179 h 459"/>
                <a:gd name="T2" fmla="*/ 14124 w 765"/>
                <a:gd name="T3" fmla="*/ 8372 h 459"/>
                <a:gd name="T4" fmla="*/ 4725 w 765"/>
                <a:gd name="T5" fmla="*/ 11916 h 459"/>
                <a:gd name="T6" fmla="*/ 675 w 765"/>
                <a:gd name="T7" fmla="*/ 40153 h 459"/>
                <a:gd name="T8" fmla="*/ 8837 w 765"/>
                <a:gd name="T9" fmla="*/ 53053 h 459"/>
                <a:gd name="T10" fmla="*/ 16987 w 765"/>
                <a:gd name="T11" fmla="*/ 50852 h 459"/>
                <a:gd name="T12" fmla="*/ 28673 w 765"/>
                <a:gd name="T13" fmla="*/ 53053 h 459"/>
                <a:gd name="T14" fmla="*/ 34311 w 765"/>
                <a:gd name="T15" fmla="*/ 51822 h 459"/>
                <a:gd name="T16" fmla="*/ 36933 w 765"/>
                <a:gd name="T17" fmla="*/ 44463 h 459"/>
                <a:gd name="T18" fmla="*/ 36868 w 765"/>
                <a:gd name="T19" fmla="*/ 18873 h 459"/>
                <a:gd name="T20" fmla="*/ 32538 w 765"/>
                <a:gd name="T21" fmla="*/ 4117 h 459"/>
                <a:gd name="T22" fmla="*/ 20841 w 765"/>
                <a:gd name="T23" fmla="*/ 1179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21" name="Line 919"/>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2" name="Line 920"/>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3" name="Line 921"/>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4" name="Line 922"/>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5" name="Line 923"/>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6" name="Line 924"/>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7" name="Line 925"/>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8" name="Line 926"/>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9" name="Line 927"/>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0" name="Line 928"/>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1" name="Line 929"/>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2" name="Line 930"/>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3" name="Line 931"/>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4" name="Line 932"/>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5" name="Line 933"/>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6" name="Line 934"/>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37" name="Line 935"/>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238" name="Group 936"/>
            <p:cNvGrpSpPr>
              <a:grpSpLocks/>
            </p:cNvGrpSpPr>
            <p:nvPr/>
          </p:nvGrpSpPr>
          <p:grpSpPr bwMode="auto">
            <a:xfrm>
              <a:off x="3813" y="1163"/>
              <a:ext cx="295" cy="391"/>
              <a:chOff x="1653" y="3023"/>
              <a:chExt cx="622" cy="911"/>
            </a:xfrm>
          </p:grpSpPr>
          <p:sp>
            <p:nvSpPr>
              <p:cNvPr id="7561" name="Line 270"/>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62" name="Line 271"/>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63" name="Line 272"/>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64" name="Line 273"/>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65" name="Line 274"/>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66" name="Line 275"/>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67" name="Line 276"/>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68" name="Line 277"/>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69" name="Line 278"/>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70" name="Line 279"/>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71" name="Line 280"/>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72" name="Line 281"/>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73" name="Line 282"/>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74" name="Line 283"/>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75" name="Line 284"/>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76" name="Oval 952"/>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pic>
            <p:nvPicPr>
              <p:cNvPr id="7577" name="Picture 953" descr="cell_tower_radiation_gra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39" name="Group 954"/>
            <p:cNvGrpSpPr>
              <a:grpSpLocks/>
            </p:cNvGrpSpPr>
            <p:nvPr/>
          </p:nvGrpSpPr>
          <p:grpSpPr bwMode="auto">
            <a:xfrm>
              <a:off x="3962" y="1516"/>
              <a:ext cx="286" cy="160"/>
              <a:chOff x="3843" y="1516"/>
              <a:chExt cx="286" cy="160"/>
            </a:xfrm>
          </p:grpSpPr>
          <p:sp>
            <p:nvSpPr>
              <p:cNvPr id="7552" name="Line 955"/>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53"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54"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55"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556" name="Group 959"/>
              <p:cNvGrpSpPr>
                <a:grpSpLocks/>
              </p:cNvGrpSpPr>
              <p:nvPr/>
            </p:nvGrpSpPr>
            <p:grpSpPr bwMode="auto">
              <a:xfrm>
                <a:off x="3932" y="1587"/>
                <a:ext cx="138" cy="33"/>
                <a:chOff x="2468" y="1332"/>
                <a:chExt cx="310" cy="60"/>
              </a:xfrm>
            </p:grpSpPr>
            <p:sp>
              <p:nvSpPr>
                <p:cNvPr id="7559" name="Freeform 9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0" name="Freeform 9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557" name="Line 962"/>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58" name="Line 963"/>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40" name="Group 964"/>
            <p:cNvGrpSpPr>
              <a:grpSpLocks/>
            </p:cNvGrpSpPr>
            <p:nvPr/>
          </p:nvGrpSpPr>
          <p:grpSpPr bwMode="auto">
            <a:xfrm>
              <a:off x="4537" y="1571"/>
              <a:ext cx="246" cy="110"/>
              <a:chOff x="4334" y="1470"/>
              <a:chExt cx="246" cy="107"/>
            </a:xfrm>
          </p:grpSpPr>
          <p:sp>
            <p:nvSpPr>
              <p:cNvPr id="754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4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4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547" name="Group 968"/>
              <p:cNvGrpSpPr>
                <a:grpSpLocks/>
              </p:cNvGrpSpPr>
              <p:nvPr/>
            </p:nvGrpSpPr>
            <p:grpSpPr bwMode="auto">
              <a:xfrm>
                <a:off x="4383" y="1488"/>
                <a:ext cx="138" cy="33"/>
                <a:chOff x="2468" y="1332"/>
                <a:chExt cx="310" cy="60"/>
              </a:xfrm>
            </p:grpSpPr>
            <p:sp>
              <p:nvSpPr>
                <p:cNvPr id="7550" name="Freeform 96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51" name="Freeform 97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548" name="Line 971"/>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49" name="Line 972"/>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41" name="Group 973"/>
            <p:cNvGrpSpPr>
              <a:grpSpLocks/>
            </p:cNvGrpSpPr>
            <p:nvPr/>
          </p:nvGrpSpPr>
          <p:grpSpPr bwMode="auto">
            <a:xfrm>
              <a:off x="4544" y="1737"/>
              <a:ext cx="246" cy="110"/>
              <a:chOff x="4334" y="1470"/>
              <a:chExt cx="246" cy="107"/>
            </a:xfrm>
          </p:grpSpPr>
          <p:sp>
            <p:nvSpPr>
              <p:cNvPr id="753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3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3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539" name="Group 977"/>
              <p:cNvGrpSpPr>
                <a:grpSpLocks/>
              </p:cNvGrpSpPr>
              <p:nvPr/>
            </p:nvGrpSpPr>
            <p:grpSpPr bwMode="auto">
              <a:xfrm>
                <a:off x="4383" y="1488"/>
                <a:ext cx="138" cy="33"/>
                <a:chOff x="2468" y="1332"/>
                <a:chExt cx="310" cy="60"/>
              </a:xfrm>
            </p:grpSpPr>
            <p:sp>
              <p:nvSpPr>
                <p:cNvPr id="7542" name="Freeform 97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43" name="Freeform 97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540" name="Line 980"/>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41" name="Line 981"/>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42" name="Group 982"/>
            <p:cNvGrpSpPr>
              <a:grpSpLocks/>
            </p:cNvGrpSpPr>
            <p:nvPr/>
          </p:nvGrpSpPr>
          <p:grpSpPr bwMode="auto">
            <a:xfrm>
              <a:off x="4890" y="1738"/>
              <a:ext cx="246" cy="110"/>
              <a:chOff x="4334" y="1470"/>
              <a:chExt cx="246" cy="107"/>
            </a:xfrm>
          </p:grpSpPr>
          <p:sp>
            <p:nvSpPr>
              <p:cNvPr id="752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2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3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531" name="Group 986"/>
              <p:cNvGrpSpPr>
                <a:grpSpLocks/>
              </p:cNvGrpSpPr>
              <p:nvPr/>
            </p:nvGrpSpPr>
            <p:grpSpPr bwMode="auto">
              <a:xfrm>
                <a:off x="4383" y="1488"/>
                <a:ext cx="138" cy="33"/>
                <a:chOff x="2468" y="1332"/>
                <a:chExt cx="310" cy="60"/>
              </a:xfrm>
            </p:grpSpPr>
            <p:sp>
              <p:nvSpPr>
                <p:cNvPr id="7534" name="Freeform 98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5" name="Freeform 98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532" name="Line 989"/>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33" name="Line 990"/>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43" name="Group 991"/>
            <p:cNvGrpSpPr>
              <a:grpSpLocks/>
            </p:cNvGrpSpPr>
            <p:nvPr/>
          </p:nvGrpSpPr>
          <p:grpSpPr bwMode="auto">
            <a:xfrm>
              <a:off x="4844" y="1508"/>
              <a:ext cx="246" cy="110"/>
              <a:chOff x="4334" y="1470"/>
              <a:chExt cx="246" cy="107"/>
            </a:xfrm>
          </p:grpSpPr>
          <p:sp>
            <p:nvSpPr>
              <p:cNvPr id="752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2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2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523" name="Group 995"/>
              <p:cNvGrpSpPr>
                <a:grpSpLocks/>
              </p:cNvGrpSpPr>
              <p:nvPr/>
            </p:nvGrpSpPr>
            <p:grpSpPr bwMode="auto">
              <a:xfrm>
                <a:off x="4383" y="1488"/>
                <a:ext cx="138" cy="33"/>
                <a:chOff x="2468" y="1332"/>
                <a:chExt cx="310" cy="60"/>
              </a:xfrm>
            </p:grpSpPr>
            <p:sp>
              <p:nvSpPr>
                <p:cNvPr id="7526" name="Freeform 99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7" name="Freeform 99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524" name="Line 998"/>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25" name="Line 999"/>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44" name="Group 1000"/>
            <p:cNvGrpSpPr>
              <a:grpSpLocks/>
            </p:cNvGrpSpPr>
            <p:nvPr/>
          </p:nvGrpSpPr>
          <p:grpSpPr bwMode="auto">
            <a:xfrm>
              <a:off x="4874" y="2296"/>
              <a:ext cx="310" cy="130"/>
              <a:chOff x="4334" y="1470"/>
              <a:chExt cx="246" cy="107"/>
            </a:xfrm>
          </p:grpSpPr>
          <p:sp>
            <p:nvSpPr>
              <p:cNvPr id="751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1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1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515" name="Group 1004"/>
              <p:cNvGrpSpPr>
                <a:grpSpLocks/>
              </p:cNvGrpSpPr>
              <p:nvPr/>
            </p:nvGrpSpPr>
            <p:grpSpPr bwMode="auto">
              <a:xfrm>
                <a:off x="4383" y="1488"/>
                <a:ext cx="138" cy="33"/>
                <a:chOff x="2468" y="1332"/>
                <a:chExt cx="310" cy="60"/>
              </a:xfrm>
            </p:grpSpPr>
            <p:sp>
              <p:nvSpPr>
                <p:cNvPr id="7518" name="Freeform 100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9" name="Freeform 100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516" name="Line 1007"/>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17" name="Line 1008"/>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245" name="Line 1009"/>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246" name="Group 1010"/>
            <p:cNvGrpSpPr>
              <a:grpSpLocks/>
            </p:cNvGrpSpPr>
            <p:nvPr/>
          </p:nvGrpSpPr>
          <p:grpSpPr bwMode="auto">
            <a:xfrm>
              <a:off x="4464" y="2288"/>
              <a:ext cx="310" cy="130"/>
              <a:chOff x="4334" y="1470"/>
              <a:chExt cx="246" cy="107"/>
            </a:xfrm>
          </p:grpSpPr>
          <p:sp>
            <p:nvSpPr>
              <p:cNvPr id="750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0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50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507" name="Group 1014"/>
              <p:cNvGrpSpPr>
                <a:grpSpLocks/>
              </p:cNvGrpSpPr>
              <p:nvPr/>
            </p:nvGrpSpPr>
            <p:grpSpPr bwMode="auto">
              <a:xfrm>
                <a:off x="4383" y="1488"/>
                <a:ext cx="138" cy="33"/>
                <a:chOff x="2468" y="1332"/>
                <a:chExt cx="310" cy="60"/>
              </a:xfrm>
            </p:grpSpPr>
            <p:sp>
              <p:nvSpPr>
                <p:cNvPr id="7510" name="Freeform 10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1" name="Freeform 10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508" name="Line 1017"/>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09" name="Line 1018"/>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47" name="Group 1019"/>
            <p:cNvGrpSpPr>
              <a:grpSpLocks/>
            </p:cNvGrpSpPr>
            <p:nvPr/>
          </p:nvGrpSpPr>
          <p:grpSpPr bwMode="auto">
            <a:xfrm>
              <a:off x="4660" y="2464"/>
              <a:ext cx="310" cy="130"/>
              <a:chOff x="4334" y="1470"/>
              <a:chExt cx="246" cy="107"/>
            </a:xfrm>
          </p:grpSpPr>
          <p:sp>
            <p:nvSpPr>
              <p:cNvPr id="749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9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9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499" name="Group 1023"/>
              <p:cNvGrpSpPr>
                <a:grpSpLocks/>
              </p:cNvGrpSpPr>
              <p:nvPr/>
            </p:nvGrpSpPr>
            <p:grpSpPr bwMode="auto">
              <a:xfrm>
                <a:off x="4383" y="1488"/>
                <a:ext cx="138" cy="33"/>
                <a:chOff x="2468" y="1332"/>
                <a:chExt cx="310" cy="60"/>
              </a:xfrm>
            </p:grpSpPr>
            <p:sp>
              <p:nvSpPr>
                <p:cNvPr id="7502" name="Freeform 102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03" name="Freeform 102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500" name="Line 1026"/>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01" name="Line 1027"/>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48" name="Group 1028"/>
            <p:cNvGrpSpPr>
              <a:grpSpLocks/>
            </p:cNvGrpSpPr>
            <p:nvPr/>
          </p:nvGrpSpPr>
          <p:grpSpPr bwMode="auto">
            <a:xfrm>
              <a:off x="4782" y="3028"/>
              <a:ext cx="392" cy="154"/>
              <a:chOff x="4334" y="1470"/>
              <a:chExt cx="246" cy="107"/>
            </a:xfrm>
          </p:grpSpPr>
          <p:sp>
            <p:nvSpPr>
              <p:cNvPr id="748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8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9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491" name="Group 1032"/>
              <p:cNvGrpSpPr>
                <a:grpSpLocks/>
              </p:cNvGrpSpPr>
              <p:nvPr/>
            </p:nvGrpSpPr>
            <p:grpSpPr bwMode="auto">
              <a:xfrm>
                <a:off x="4383" y="1488"/>
                <a:ext cx="138" cy="33"/>
                <a:chOff x="2468" y="1332"/>
                <a:chExt cx="310" cy="60"/>
              </a:xfrm>
            </p:grpSpPr>
            <p:sp>
              <p:nvSpPr>
                <p:cNvPr id="7494" name="Freeform 10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5" name="Freeform 10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492" name="Line 1035"/>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93" name="Line 1036"/>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49" name="Group 1037"/>
            <p:cNvGrpSpPr>
              <a:grpSpLocks/>
            </p:cNvGrpSpPr>
            <p:nvPr/>
          </p:nvGrpSpPr>
          <p:grpSpPr bwMode="auto">
            <a:xfrm>
              <a:off x="4388" y="2840"/>
              <a:ext cx="392" cy="154"/>
              <a:chOff x="4334" y="1470"/>
              <a:chExt cx="246" cy="107"/>
            </a:xfrm>
          </p:grpSpPr>
          <p:sp>
            <p:nvSpPr>
              <p:cNvPr id="748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8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8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483" name="Group 1041"/>
              <p:cNvGrpSpPr>
                <a:grpSpLocks/>
              </p:cNvGrpSpPr>
              <p:nvPr/>
            </p:nvGrpSpPr>
            <p:grpSpPr bwMode="auto">
              <a:xfrm>
                <a:off x="4383" y="1488"/>
                <a:ext cx="138" cy="33"/>
                <a:chOff x="2468" y="1332"/>
                <a:chExt cx="310" cy="60"/>
              </a:xfrm>
            </p:grpSpPr>
            <p:sp>
              <p:nvSpPr>
                <p:cNvPr id="7486" name="Freeform 10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7" name="Freeform 10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484" name="Line 1044"/>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5" name="Line 1045"/>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50" name="Group 1046"/>
            <p:cNvGrpSpPr>
              <a:grpSpLocks/>
            </p:cNvGrpSpPr>
            <p:nvPr/>
          </p:nvGrpSpPr>
          <p:grpSpPr bwMode="auto">
            <a:xfrm>
              <a:off x="3932" y="3056"/>
              <a:ext cx="392" cy="154"/>
              <a:chOff x="4334" y="1470"/>
              <a:chExt cx="246" cy="107"/>
            </a:xfrm>
          </p:grpSpPr>
          <p:sp>
            <p:nvSpPr>
              <p:cNvPr id="747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7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7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475" name="Group 1050"/>
              <p:cNvGrpSpPr>
                <a:grpSpLocks/>
              </p:cNvGrpSpPr>
              <p:nvPr/>
            </p:nvGrpSpPr>
            <p:grpSpPr bwMode="auto">
              <a:xfrm>
                <a:off x="4383" y="1488"/>
                <a:ext cx="138" cy="33"/>
                <a:chOff x="2468" y="1332"/>
                <a:chExt cx="310" cy="60"/>
              </a:xfrm>
            </p:grpSpPr>
            <p:sp>
              <p:nvSpPr>
                <p:cNvPr id="7478" name="Freeform 105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9" name="Freeform 105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476" name="Line 1053"/>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 name="Line 1054"/>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51" name="Group 1055"/>
            <p:cNvGrpSpPr>
              <a:grpSpLocks/>
            </p:cNvGrpSpPr>
            <p:nvPr/>
          </p:nvGrpSpPr>
          <p:grpSpPr bwMode="auto">
            <a:xfrm>
              <a:off x="3812" y="2296"/>
              <a:ext cx="246" cy="108"/>
              <a:chOff x="4334" y="1470"/>
              <a:chExt cx="246" cy="107"/>
            </a:xfrm>
          </p:grpSpPr>
          <p:sp>
            <p:nvSpPr>
              <p:cNvPr id="746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6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746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7467" name="Group 1059"/>
              <p:cNvGrpSpPr>
                <a:grpSpLocks/>
              </p:cNvGrpSpPr>
              <p:nvPr/>
            </p:nvGrpSpPr>
            <p:grpSpPr bwMode="auto">
              <a:xfrm>
                <a:off x="4383" y="1488"/>
                <a:ext cx="138" cy="33"/>
                <a:chOff x="2468" y="1332"/>
                <a:chExt cx="310" cy="60"/>
              </a:xfrm>
            </p:grpSpPr>
            <p:sp>
              <p:nvSpPr>
                <p:cNvPr id="7470" name="Freeform 10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1" name="Freeform 10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468" name="Line 1062"/>
              <p:cNvSpPr>
                <a:spLocks noChangeShapeType="1"/>
              </p:cNvSpPr>
              <p:nvPr/>
            </p:nvSpPr>
            <p:spPr bwMode="auto">
              <a:xfrm>
                <a:off x="4335" y="1503"/>
                <a:ext cx="0" cy="5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69" name="Line 1063"/>
              <p:cNvSpPr>
                <a:spLocks noChangeShapeType="1"/>
              </p:cNvSpPr>
              <p:nvPr/>
            </p:nvSpPr>
            <p:spPr bwMode="auto">
              <a:xfrm>
                <a:off x="4578" y="1505"/>
                <a:ext cx="0" cy="5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252" name="Group 1064"/>
            <p:cNvGrpSpPr>
              <a:grpSpLocks/>
            </p:cNvGrpSpPr>
            <p:nvPr/>
          </p:nvGrpSpPr>
          <p:grpSpPr bwMode="auto">
            <a:xfrm>
              <a:off x="4511" y="3153"/>
              <a:ext cx="281" cy="266"/>
              <a:chOff x="5072" y="3611"/>
              <a:chExt cx="459" cy="380"/>
            </a:xfrm>
          </p:grpSpPr>
          <p:grpSp>
            <p:nvGrpSpPr>
              <p:cNvPr id="7450" name="Group 1065"/>
              <p:cNvGrpSpPr>
                <a:grpSpLocks/>
              </p:cNvGrpSpPr>
              <p:nvPr/>
            </p:nvGrpSpPr>
            <p:grpSpPr bwMode="auto">
              <a:xfrm>
                <a:off x="5144" y="3611"/>
                <a:ext cx="387" cy="99"/>
                <a:chOff x="5030" y="2639"/>
                <a:chExt cx="387" cy="99"/>
              </a:xfrm>
            </p:grpSpPr>
            <p:sp>
              <p:nvSpPr>
                <p:cNvPr id="7452" name="Freeform 1066"/>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53" name="Freeform 1067"/>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54" name="Freeform 1068"/>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55" name="Freeform 1069"/>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56" name="Freeform 1070"/>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57" name="Freeform 1071"/>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58" name="Freeform 1072"/>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7459" name="Freeform 1073"/>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7460" name="Freeform 1074"/>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7461" name="Freeform 1075"/>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7462" name="Freeform 1076"/>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7463" name="Freeform 1077"/>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7451" name="Picture 1078" descr="access_point_stylized_gray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53" name="Group 1079"/>
            <p:cNvGrpSpPr>
              <a:grpSpLocks/>
            </p:cNvGrpSpPr>
            <p:nvPr/>
          </p:nvGrpSpPr>
          <p:grpSpPr bwMode="auto">
            <a:xfrm>
              <a:off x="3552" y="2211"/>
              <a:ext cx="251" cy="226"/>
              <a:chOff x="5072" y="3611"/>
              <a:chExt cx="459" cy="380"/>
            </a:xfrm>
          </p:grpSpPr>
          <p:grpSp>
            <p:nvGrpSpPr>
              <p:cNvPr id="7436" name="Group 1080"/>
              <p:cNvGrpSpPr>
                <a:grpSpLocks/>
              </p:cNvGrpSpPr>
              <p:nvPr/>
            </p:nvGrpSpPr>
            <p:grpSpPr bwMode="auto">
              <a:xfrm>
                <a:off x="5144" y="3611"/>
                <a:ext cx="387" cy="99"/>
                <a:chOff x="5030" y="2639"/>
                <a:chExt cx="387" cy="99"/>
              </a:xfrm>
            </p:grpSpPr>
            <p:sp>
              <p:nvSpPr>
                <p:cNvPr id="7438" name="Freeform 1081"/>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39" name="Freeform 1082"/>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0" name="Freeform 1083"/>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1" name="Freeform 1084"/>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2" name="Freeform 1085"/>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3" name="Freeform 1086"/>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44" name="Freeform 1087"/>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7445" name="Freeform 1088"/>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7446" name="Freeform 1089"/>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7447" name="Freeform 1090"/>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7448" name="Freeform 1091"/>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7449" name="Freeform 1092"/>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7437" name="Picture 1093" descr="access_point_stylized_gray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54" name="Line 1094"/>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255" name="Group 1095"/>
            <p:cNvGrpSpPr>
              <a:grpSpLocks/>
            </p:cNvGrpSpPr>
            <p:nvPr/>
          </p:nvGrpSpPr>
          <p:grpSpPr bwMode="auto">
            <a:xfrm flipH="1">
              <a:off x="3638" y="2856"/>
              <a:ext cx="261" cy="235"/>
              <a:chOff x="2839" y="3501"/>
              <a:chExt cx="755" cy="803"/>
            </a:xfrm>
          </p:grpSpPr>
          <p:pic>
            <p:nvPicPr>
              <p:cNvPr id="7434" name="Picture 1096"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35" name="Freeform 109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256" name="Group 1098"/>
            <p:cNvGrpSpPr>
              <a:grpSpLocks/>
            </p:cNvGrpSpPr>
            <p:nvPr/>
          </p:nvGrpSpPr>
          <p:grpSpPr bwMode="auto">
            <a:xfrm flipH="1">
              <a:off x="3438" y="3121"/>
              <a:ext cx="304" cy="256"/>
              <a:chOff x="2839" y="3501"/>
              <a:chExt cx="755" cy="803"/>
            </a:xfrm>
          </p:grpSpPr>
          <p:pic>
            <p:nvPicPr>
              <p:cNvPr id="7432" name="Picture 1099"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33" name="Freeform 110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257" name="Group 1101"/>
            <p:cNvGrpSpPr>
              <a:grpSpLocks/>
            </p:cNvGrpSpPr>
            <p:nvPr/>
          </p:nvGrpSpPr>
          <p:grpSpPr bwMode="auto">
            <a:xfrm flipH="1">
              <a:off x="3739" y="3311"/>
              <a:ext cx="269" cy="220"/>
              <a:chOff x="2839" y="3501"/>
              <a:chExt cx="755" cy="803"/>
            </a:xfrm>
          </p:grpSpPr>
          <p:pic>
            <p:nvPicPr>
              <p:cNvPr id="7430" name="Picture 1102" descr="desktop_computer_stylized_medi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31" name="Freeform 110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258" name="Group 1104"/>
            <p:cNvGrpSpPr>
              <a:grpSpLocks/>
            </p:cNvGrpSpPr>
            <p:nvPr/>
          </p:nvGrpSpPr>
          <p:grpSpPr bwMode="auto">
            <a:xfrm>
              <a:off x="4126" y="3300"/>
              <a:ext cx="269" cy="221"/>
              <a:chOff x="2839" y="3501"/>
              <a:chExt cx="755" cy="803"/>
            </a:xfrm>
          </p:grpSpPr>
          <p:pic>
            <p:nvPicPr>
              <p:cNvPr id="7428" name="Picture 1105" descr="desktop_computer_stylized_mediu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29" name="Freeform 110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7259" name="Picture 1107" descr="car_icon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60" name="Group 1108"/>
            <p:cNvGrpSpPr>
              <a:grpSpLocks/>
            </p:cNvGrpSpPr>
            <p:nvPr/>
          </p:nvGrpSpPr>
          <p:grpSpPr bwMode="auto">
            <a:xfrm>
              <a:off x="3536" y="974"/>
              <a:ext cx="262" cy="243"/>
              <a:chOff x="2751" y="1851"/>
              <a:chExt cx="462" cy="478"/>
            </a:xfrm>
          </p:grpSpPr>
          <p:pic>
            <p:nvPicPr>
              <p:cNvPr id="7426" name="Picture 1109" descr="iphone_stylized_smal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27" name="Picture 1110"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61" name="Group 1111"/>
            <p:cNvGrpSpPr>
              <a:grpSpLocks/>
            </p:cNvGrpSpPr>
            <p:nvPr/>
          </p:nvGrpSpPr>
          <p:grpSpPr bwMode="auto">
            <a:xfrm>
              <a:off x="5191" y="3151"/>
              <a:ext cx="143" cy="303"/>
              <a:chOff x="4140" y="429"/>
              <a:chExt cx="1425" cy="2396"/>
            </a:xfrm>
          </p:grpSpPr>
          <p:sp>
            <p:nvSpPr>
              <p:cNvPr id="7394" name="Freeform 1112"/>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5" name="Rectangle 1113"/>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96" name="Freeform 1114"/>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7" name="Freeform 1115"/>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8" name="Rectangle 1116"/>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7399" name="Group 1117"/>
              <p:cNvGrpSpPr>
                <a:grpSpLocks/>
              </p:cNvGrpSpPr>
              <p:nvPr/>
            </p:nvGrpSpPr>
            <p:grpSpPr bwMode="auto">
              <a:xfrm>
                <a:off x="4749" y="668"/>
                <a:ext cx="581" cy="145"/>
                <a:chOff x="614" y="2568"/>
                <a:chExt cx="725" cy="139"/>
              </a:xfrm>
            </p:grpSpPr>
            <p:sp>
              <p:nvSpPr>
                <p:cNvPr id="7424" name="AutoShape 1118"/>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425" name="AutoShape 1119"/>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7400" name="Rectangle 1120"/>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7401" name="Group 1121"/>
              <p:cNvGrpSpPr>
                <a:grpSpLocks/>
              </p:cNvGrpSpPr>
              <p:nvPr/>
            </p:nvGrpSpPr>
            <p:grpSpPr bwMode="auto">
              <a:xfrm>
                <a:off x="4747" y="994"/>
                <a:ext cx="581" cy="134"/>
                <a:chOff x="614" y="2568"/>
                <a:chExt cx="725" cy="139"/>
              </a:xfrm>
            </p:grpSpPr>
            <p:sp>
              <p:nvSpPr>
                <p:cNvPr id="7422" name="AutoShape 1122"/>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423" name="AutoShape 1123"/>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7402" name="Rectangle 1124"/>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403" name="Rectangle 1125"/>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7404" name="Group 1126"/>
              <p:cNvGrpSpPr>
                <a:grpSpLocks/>
              </p:cNvGrpSpPr>
              <p:nvPr/>
            </p:nvGrpSpPr>
            <p:grpSpPr bwMode="auto">
              <a:xfrm>
                <a:off x="4735" y="1627"/>
                <a:ext cx="582" cy="151"/>
                <a:chOff x="614" y="2568"/>
                <a:chExt cx="725" cy="139"/>
              </a:xfrm>
            </p:grpSpPr>
            <p:sp>
              <p:nvSpPr>
                <p:cNvPr id="7420" name="AutoShape 1127"/>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421" name="AutoShape 1128"/>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7405" name="Freeform 1129"/>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406" name="Group 1130"/>
              <p:cNvGrpSpPr>
                <a:grpSpLocks/>
              </p:cNvGrpSpPr>
              <p:nvPr/>
            </p:nvGrpSpPr>
            <p:grpSpPr bwMode="auto">
              <a:xfrm>
                <a:off x="4739" y="1327"/>
                <a:ext cx="582" cy="139"/>
                <a:chOff x="614" y="2568"/>
                <a:chExt cx="725" cy="139"/>
              </a:xfrm>
            </p:grpSpPr>
            <p:sp>
              <p:nvSpPr>
                <p:cNvPr id="7418" name="AutoShape 1131"/>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419" name="AutoShape 1132"/>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7407" name="Rectangle 1133"/>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408" name="Freeform 1134"/>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9" name="Freeform 1135"/>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0" name="Oval 1136"/>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411" name="Freeform 1137"/>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2" name="AutoShape 1138"/>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413" name="AutoShape 1139"/>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414" name="Oval 1140"/>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415" name="Oval 1141"/>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7416" name="Oval 1142"/>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417" name="Rectangle 1143"/>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grpSp>
          <p:nvGrpSpPr>
            <p:cNvPr id="7262" name="Group 1144"/>
            <p:cNvGrpSpPr>
              <a:grpSpLocks/>
            </p:cNvGrpSpPr>
            <p:nvPr/>
          </p:nvGrpSpPr>
          <p:grpSpPr bwMode="auto">
            <a:xfrm>
              <a:off x="4992" y="3341"/>
              <a:ext cx="143" cy="303"/>
              <a:chOff x="4140" y="429"/>
              <a:chExt cx="1425" cy="2396"/>
            </a:xfrm>
          </p:grpSpPr>
          <p:sp>
            <p:nvSpPr>
              <p:cNvPr id="7362" name="Freeform 1145"/>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3" name="Rectangle 114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64" name="Freeform 1147"/>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5" name="Freeform 1148"/>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6" name="Rectangle 114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7367" name="Group 1150"/>
              <p:cNvGrpSpPr>
                <a:grpSpLocks/>
              </p:cNvGrpSpPr>
              <p:nvPr/>
            </p:nvGrpSpPr>
            <p:grpSpPr bwMode="auto">
              <a:xfrm>
                <a:off x="4749" y="668"/>
                <a:ext cx="581" cy="145"/>
                <a:chOff x="614" y="2568"/>
                <a:chExt cx="725" cy="139"/>
              </a:xfrm>
            </p:grpSpPr>
            <p:sp>
              <p:nvSpPr>
                <p:cNvPr id="7392" name="AutoShape 1151"/>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93" name="AutoShape 115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7368" name="Rectangle 115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7369" name="Group 1154"/>
              <p:cNvGrpSpPr>
                <a:grpSpLocks/>
              </p:cNvGrpSpPr>
              <p:nvPr/>
            </p:nvGrpSpPr>
            <p:grpSpPr bwMode="auto">
              <a:xfrm>
                <a:off x="4747" y="994"/>
                <a:ext cx="581" cy="134"/>
                <a:chOff x="614" y="2568"/>
                <a:chExt cx="725" cy="139"/>
              </a:xfrm>
            </p:grpSpPr>
            <p:sp>
              <p:nvSpPr>
                <p:cNvPr id="7390" name="AutoShape 1155"/>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91" name="AutoShape 115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7370" name="Rectangle 115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71" name="Rectangle 115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7372" name="Group 1159"/>
              <p:cNvGrpSpPr>
                <a:grpSpLocks/>
              </p:cNvGrpSpPr>
              <p:nvPr/>
            </p:nvGrpSpPr>
            <p:grpSpPr bwMode="auto">
              <a:xfrm>
                <a:off x="4735" y="1627"/>
                <a:ext cx="582" cy="151"/>
                <a:chOff x="614" y="2568"/>
                <a:chExt cx="725" cy="139"/>
              </a:xfrm>
            </p:grpSpPr>
            <p:sp>
              <p:nvSpPr>
                <p:cNvPr id="7388" name="AutoShape 1160"/>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89" name="AutoShape 116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7373" name="Freeform 1162"/>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374" name="Group 1163"/>
              <p:cNvGrpSpPr>
                <a:grpSpLocks/>
              </p:cNvGrpSpPr>
              <p:nvPr/>
            </p:nvGrpSpPr>
            <p:grpSpPr bwMode="auto">
              <a:xfrm>
                <a:off x="4739" y="1327"/>
                <a:ext cx="582" cy="139"/>
                <a:chOff x="614" y="2568"/>
                <a:chExt cx="725" cy="139"/>
              </a:xfrm>
            </p:grpSpPr>
            <p:sp>
              <p:nvSpPr>
                <p:cNvPr id="7386" name="AutoShape 1164"/>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87" name="AutoShape 116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7375" name="Rectangle 116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76" name="Freeform 1167"/>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7" name="Freeform 1168"/>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8" name="Oval 1169"/>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79" name="Freeform 1170"/>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0" name="AutoShape 117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81" name="AutoShape 117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82" name="Oval 1173"/>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83" name="Oval 1174"/>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7384" name="Oval 1175"/>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85" name="Rectangle 117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grpSp>
          <p:nvGrpSpPr>
            <p:cNvPr id="7263" name="Group 1177"/>
            <p:cNvGrpSpPr>
              <a:grpSpLocks/>
            </p:cNvGrpSpPr>
            <p:nvPr/>
          </p:nvGrpSpPr>
          <p:grpSpPr bwMode="auto">
            <a:xfrm>
              <a:off x="3340" y="1287"/>
              <a:ext cx="337" cy="257"/>
              <a:chOff x="877" y="1008"/>
              <a:chExt cx="2747" cy="2591"/>
            </a:xfrm>
          </p:grpSpPr>
          <p:pic>
            <p:nvPicPr>
              <p:cNvPr id="7339" name="Picture 1178" descr="antenna_stylize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40" name="Picture 1179" descr="laptop_keyboar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1" name="Freeform 1180"/>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342" name="Picture 1181" descr="scree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3" name="Freeform 1182"/>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44" name="Freeform 1183"/>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45" name="Freeform 1184"/>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46" name="Freeform 1185"/>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47" name="Freeform 1186"/>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48" name="Freeform 1187"/>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349" name="Group 1188"/>
              <p:cNvGrpSpPr>
                <a:grpSpLocks/>
              </p:cNvGrpSpPr>
              <p:nvPr/>
            </p:nvGrpSpPr>
            <p:grpSpPr bwMode="auto">
              <a:xfrm>
                <a:off x="1709" y="3008"/>
                <a:ext cx="507" cy="234"/>
                <a:chOff x="1740" y="2642"/>
                <a:chExt cx="752" cy="327"/>
              </a:xfrm>
            </p:grpSpPr>
            <p:sp>
              <p:nvSpPr>
                <p:cNvPr id="7356" name="Freeform 118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7" name="Freeform 119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8" name="Freeform 119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9" name="Freeform 119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0" name="Freeform 119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1" name="Freeform 119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50" name="Freeform 1195"/>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1" name="Freeform 1196"/>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2" name="Freeform 1197"/>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3" name="Freeform 1198"/>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4" name="Freeform 1199"/>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55" name="Freeform 1200"/>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264" name="Group 1201"/>
            <p:cNvGrpSpPr>
              <a:grpSpLocks/>
            </p:cNvGrpSpPr>
            <p:nvPr/>
          </p:nvGrpSpPr>
          <p:grpSpPr bwMode="auto">
            <a:xfrm>
              <a:off x="4329" y="3456"/>
              <a:ext cx="299" cy="257"/>
              <a:chOff x="877" y="1008"/>
              <a:chExt cx="2747" cy="2591"/>
            </a:xfrm>
          </p:grpSpPr>
          <p:pic>
            <p:nvPicPr>
              <p:cNvPr id="7316" name="Picture 1202"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17" name="Picture 1203" descr="laptop_keyboar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18" name="Freeform 1204"/>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319" name="Picture 1205" descr="scre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20" name="Freeform 1206"/>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1" name="Freeform 1207"/>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2" name="Freeform 1208"/>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3" name="Freeform 1209"/>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4" name="Freeform 1210"/>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5" name="Freeform 1211"/>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326" name="Group 1212"/>
              <p:cNvGrpSpPr>
                <a:grpSpLocks/>
              </p:cNvGrpSpPr>
              <p:nvPr/>
            </p:nvGrpSpPr>
            <p:grpSpPr bwMode="auto">
              <a:xfrm>
                <a:off x="1709" y="3008"/>
                <a:ext cx="507" cy="234"/>
                <a:chOff x="1740" y="2642"/>
                <a:chExt cx="752" cy="327"/>
              </a:xfrm>
            </p:grpSpPr>
            <p:sp>
              <p:nvSpPr>
                <p:cNvPr id="7333" name="Freeform 121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4" name="Freeform 121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5" name="Freeform 121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6" name="Freeform 121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7" name="Freeform 121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8" name="Freeform 121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27" name="Freeform 1219"/>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8" name="Freeform 1220"/>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9" name="Freeform 1221"/>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0" name="Freeform 1222"/>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1" name="Freeform 1223"/>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2" name="Freeform 1224"/>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265" name="Group 1225"/>
            <p:cNvGrpSpPr>
              <a:grpSpLocks/>
            </p:cNvGrpSpPr>
            <p:nvPr/>
          </p:nvGrpSpPr>
          <p:grpSpPr bwMode="auto">
            <a:xfrm>
              <a:off x="3503" y="1916"/>
              <a:ext cx="280" cy="257"/>
              <a:chOff x="877" y="1008"/>
              <a:chExt cx="2747" cy="2591"/>
            </a:xfrm>
          </p:grpSpPr>
          <p:pic>
            <p:nvPicPr>
              <p:cNvPr id="7293" name="Picture 1226" descr="antenna_stylize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94" name="Picture 1227" descr="laptop_keyboar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5" name="Freeform 1228"/>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296" name="Picture 1229" descr="screen"/>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7" name="Freeform 1230"/>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98" name="Freeform 1231"/>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99" name="Freeform 1232"/>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0" name="Freeform 1233"/>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1" name="Freeform 1234"/>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2" name="Freeform 1235"/>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303" name="Group 1236"/>
              <p:cNvGrpSpPr>
                <a:grpSpLocks/>
              </p:cNvGrpSpPr>
              <p:nvPr/>
            </p:nvGrpSpPr>
            <p:grpSpPr bwMode="auto">
              <a:xfrm>
                <a:off x="1709" y="3008"/>
                <a:ext cx="507" cy="234"/>
                <a:chOff x="1740" y="2642"/>
                <a:chExt cx="752" cy="327"/>
              </a:xfrm>
            </p:grpSpPr>
            <p:sp>
              <p:nvSpPr>
                <p:cNvPr id="7310" name="Freeform 123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11" name="Freeform 123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12" name="Freeform 123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13" name="Freeform 124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14" name="Freeform 124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15" name="Freeform 124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04" name="Freeform 1243"/>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5" name="Freeform 1244"/>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6" name="Freeform 124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7" name="Freeform 1246"/>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8" name="Freeform 1247"/>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9" name="Freeform 1248"/>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266" name="Group 1249"/>
            <p:cNvGrpSpPr>
              <a:grpSpLocks/>
            </p:cNvGrpSpPr>
            <p:nvPr/>
          </p:nvGrpSpPr>
          <p:grpSpPr bwMode="auto">
            <a:xfrm flipH="1">
              <a:off x="3742" y="2030"/>
              <a:ext cx="261" cy="235"/>
              <a:chOff x="2839" y="3501"/>
              <a:chExt cx="755" cy="803"/>
            </a:xfrm>
          </p:grpSpPr>
          <p:pic>
            <p:nvPicPr>
              <p:cNvPr id="7291" name="Picture 1250"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92" name="Freeform 125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267" name="Group 1252"/>
            <p:cNvGrpSpPr>
              <a:grpSpLocks/>
            </p:cNvGrpSpPr>
            <p:nvPr/>
          </p:nvGrpSpPr>
          <p:grpSpPr bwMode="auto">
            <a:xfrm>
              <a:off x="4603" y="3416"/>
              <a:ext cx="299" cy="257"/>
              <a:chOff x="877" y="1008"/>
              <a:chExt cx="2747" cy="2591"/>
            </a:xfrm>
          </p:grpSpPr>
          <p:pic>
            <p:nvPicPr>
              <p:cNvPr id="7268" name="Picture 1253"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69" name="Picture 1254" descr="laptop_keyboar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 name="Freeform 1255"/>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271" name="Picture 1256" descr="scre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 name="Freeform 1257"/>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 name="Freeform 1258"/>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 name="Freeform 1259"/>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5" name="Freeform 1260"/>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6" name="Freeform 1261"/>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7" name="Freeform 1262"/>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278" name="Group 1263"/>
              <p:cNvGrpSpPr>
                <a:grpSpLocks/>
              </p:cNvGrpSpPr>
              <p:nvPr/>
            </p:nvGrpSpPr>
            <p:grpSpPr bwMode="auto">
              <a:xfrm>
                <a:off x="1709" y="3008"/>
                <a:ext cx="507" cy="234"/>
                <a:chOff x="1740" y="2642"/>
                <a:chExt cx="752" cy="327"/>
              </a:xfrm>
            </p:grpSpPr>
            <p:sp>
              <p:nvSpPr>
                <p:cNvPr id="7285" name="Freeform 126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6" name="Freeform 126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7" name="Freeform 126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8" name="Freeform 126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9" name="Freeform 126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90" name="Freeform 126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79" name="Freeform 1270"/>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 name="Freeform 1271"/>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1" name="Freeform 1272"/>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2" name="Freeform 1273"/>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3" name="Freeform 1274"/>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4" name="Freeform 1275"/>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pic>
        <p:nvPicPr>
          <p:cNvPr id="7173" name="Picture 864" descr="underline_base"/>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4813" y="1035050"/>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2"/>
          <p:cNvSpPr>
            <a:spLocks noGrp="1" noChangeArrowheads="1"/>
          </p:cNvSpPr>
          <p:nvPr>
            <p:ph type="title"/>
          </p:nvPr>
        </p:nvSpPr>
        <p:spPr>
          <a:xfrm>
            <a:off x="304800" y="228600"/>
            <a:ext cx="8382000" cy="1143000"/>
          </a:xfrm>
        </p:spPr>
        <p:txBody>
          <a:bodyPr/>
          <a:lstStyle/>
          <a:p>
            <a:pPr>
              <a:defRPr/>
            </a:pPr>
            <a:r>
              <a:rPr lang="en-US">
                <a:ea typeface="ＭＳ Ｐゴシック" charset="0"/>
                <a:cs typeface="+mj-cs"/>
              </a:rPr>
              <a:t>Transport services and protocols</a:t>
            </a:r>
          </a:p>
        </p:txBody>
      </p:sp>
      <p:sp>
        <p:nvSpPr>
          <p:cNvPr id="4103" name="Rectangle 3"/>
          <p:cNvSpPr>
            <a:spLocks noGrp="1" noChangeArrowheads="1"/>
          </p:cNvSpPr>
          <p:nvPr>
            <p:ph type="body" sz="half" idx="1"/>
          </p:nvPr>
        </p:nvSpPr>
        <p:spPr>
          <a:xfrm>
            <a:off x="438150" y="1511300"/>
            <a:ext cx="4086225" cy="5114925"/>
          </a:xfrm>
        </p:spPr>
        <p:txBody>
          <a:bodyPr/>
          <a:lstStyle/>
          <a:p>
            <a:pPr>
              <a:buFont typeface="Wingdings" charset="2"/>
              <a:buChar char="§"/>
              <a:defRPr/>
            </a:pPr>
            <a:r>
              <a:rPr lang="en-US" sz="2400" dirty="0">
                <a:ea typeface="ＭＳ Ｐゴシック" charset="0"/>
                <a:cs typeface="+mn-cs"/>
              </a:rPr>
              <a:t>provide</a:t>
            </a:r>
            <a:r>
              <a:rPr lang="en-US" sz="2400" i="1" dirty="0">
                <a:solidFill>
                  <a:srgbClr val="FF0000"/>
                </a:solidFill>
                <a:ea typeface="ＭＳ Ｐゴシック" charset="0"/>
                <a:cs typeface="+mn-cs"/>
              </a:rPr>
              <a:t> </a:t>
            </a:r>
            <a:r>
              <a:rPr lang="en-US" sz="2400" i="1" u="sng" dirty="0">
                <a:solidFill>
                  <a:srgbClr val="CC0000"/>
                </a:solidFill>
                <a:ea typeface="ＭＳ Ｐゴシック" charset="0"/>
                <a:cs typeface="+mn-cs"/>
              </a:rPr>
              <a:t>logical</a:t>
            </a:r>
            <a:r>
              <a:rPr lang="en-US" sz="2400" i="1" dirty="0">
                <a:solidFill>
                  <a:srgbClr val="CC0000"/>
                </a:solidFill>
                <a:ea typeface="ＭＳ Ｐゴシック" charset="0"/>
                <a:cs typeface="+mn-cs"/>
              </a:rPr>
              <a:t> </a:t>
            </a:r>
            <a:r>
              <a:rPr lang="en-US" sz="2400" i="1" dirty="0">
                <a:solidFill>
                  <a:srgbClr val="000099"/>
                </a:solidFill>
                <a:ea typeface="ＭＳ Ｐゴシック" charset="0"/>
                <a:cs typeface="+mn-cs"/>
              </a:rPr>
              <a:t>communication</a:t>
            </a:r>
            <a:r>
              <a:rPr lang="en-US" sz="2400" dirty="0">
                <a:ea typeface="ＭＳ Ｐゴシック" charset="0"/>
                <a:cs typeface="+mn-cs"/>
              </a:rPr>
              <a:t> between app processes running on different hosts</a:t>
            </a:r>
          </a:p>
          <a:p>
            <a:pPr>
              <a:buFont typeface="Wingdings" charset="2"/>
              <a:buChar char="§"/>
              <a:defRPr/>
            </a:pPr>
            <a:r>
              <a:rPr lang="en-US" sz="2400" dirty="0">
                <a:ea typeface="ＭＳ Ｐゴシック" charset="0"/>
                <a:cs typeface="+mn-cs"/>
              </a:rPr>
              <a:t>transport protocols run in end systems </a:t>
            </a:r>
          </a:p>
          <a:p>
            <a:pPr lvl="1">
              <a:buFont typeface="Arial"/>
              <a:buChar char="•"/>
              <a:defRPr/>
            </a:pPr>
            <a:r>
              <a:rPr lang="en-US" dirty="0">
                <a:ea typeface="ＭＳ Ｐゴシック" charset="0"/>
              </a:rPr>
              <a:t>send side: breaks app messages into </a:t>
            </a:r>
            <a:r>
              <a:rPr lang="en-US" i="1" dirty="0">
                <a:solidFill>
                  <a:srgbClr val="CC0000"/>
                </a:solidFill>
                <a:ea typeface="ＭＳ Ｐゴシック" charset="0"/>
              </a:rPr>
              <a:t>segments</a:t>
            </a:r>
            <a:r>
              <a:rPr lang="en-US" dirty="0">
                <a:ea typeface="ＭＳ Ｐゴシック" charset="0"/>
              </a:rPr>
              <a:t>, passes to  network layer</a:t>
            </a:r>
          </a:p>
          <a:p>
            <a:pPr lvl="1">
              <a:buFont typeface="Arial"/>
              <a:buChar char="•"/>
              <a:defRPr/>
            </a:pPr>
            <a:r>
              <a:rPr lang="en-US" dirty="0">
                <a:ea typeface="ＭＳ Ｐゴシック" charset="0"/>
              </a:rPr>
              <a:t>receiving side </a:t>
            </a:r>
            <a:r>
              <a:rPr lang="en-US" dirty="0" err="1">
                <a:ea typeface="ＭＳ Ｐゴシック" charset="0"/>
              </a:rPr>
              <a:t>side</a:t>
            </a:r>
            <a:r>
              <a:rPr lang="en-US" dirty="0">
                <a:ea typeface="ＭＳ Ｐゴシック" charset="0"/>
              </a:rPr>
              <a:t>: reassembles segments into messages, passes to app layer</a:t>
            </a:r>
          </a:p>
          <a:p>
            <a:pPr>
              <a:buFont typeface="Wingdings" charset="2"/>
              <a:buChar char="§"/>
              <a:defRPr/>
            </a:pPr>
            <a:r>
              <a:rPr lang="en-US" sz="2400" dirty="0">
                <a:ea typeface="ＭＳ Ｐゴシック" charset="0"/>
                <a:cs typeface="+mn-cs"/>
              </a:rPr>
              <a:t>more than one transport protocol available to apps</a:t>
            </a:r>
          </a:p>
          <a:p>
            <a:pPr lvl="1">
              <a:buFont typeface="Arial"/>
              <a:buChar char="•"/>
              <a:defRPr/>
            </a:pPr>
            <a:r>
              <a:rPr lang="en-US" dirty="0">
                <a:ea typeface="ＭＳ Ｐゴシック" charset="0"/>
              </a:rPr>
              <a:t>Internet: TCP and UDP</a:t>
            </a:r>
          </a:p>
        </p:txBody>
      </p:sp>
      <p:grpSp>
        <p:nvGrpSpPr>
          <p:cNvPr id="35485" name="Group 669"/>
          <p:cNvGrpSpPr>
            <a:grpSpLocks/>
          </p:cNvGrpSpPr>
          <p:nvPr/>
        </p:nvGrpSpPr>
        <p:grpSpPr bwMode="auto">
          <a:xfrm>
            <a:off x="7856538" y="4454525"/>
            <a:ext cx="1057275" cy="957263"/>
            <a:chOff x="-153" y="1680"/>
            <a:chExt cx="666" cy="603"/>
          </a:xfrm>
        </p:grpSpPr>
        <p:grpSp>
          <p:nvGrpSpPr>
            <p:cNvPr id="7192" name="Group 670"/>
            <p:cNvGrpSpPr>
              <a:grpSpLocks/>
            </p:cNvGrpSpPr>
            <p:nvPr/>
          </p:nvGrpSpPr>
          <p:grpSpPr bwMode="auto">
            <a:xfrm>
              <a:off x="0" y="1680"/>
              <a:ext cx="513" cy="538"/>
              <a:chOff x="4180" y="744"/>
              <a:chExt cx="513" cy="538"/>
            </a:xfrm>
          </p:grpSpPr>
          <p:sp>
            <p:nvSpPr>
              <p:cNvPr id="7194" name="Rectangle 671"/>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195" name="Rectangle 672"/>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196" name="Rectangle 673"/>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197" name="Text Box 674"/>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000">
                    <a:latin typeface="Tahoma" panose="020B0604030504040204" pitchFamily="34" charset="0"/>
                  </a:rPr>
                  <a:t>application</a:t>
                </a:r>
              </a:p>
              <a:p>
                <a:pPr algn="ctr">
                  <a:lnSpc>
                    <a:spcPct val="100000"/>
                  </a:lnSpc>
                  <a:spcBef>
                    <a:spcPct val="0"/>
                  </a:spcBef>
                  <a:buClrTx/>
                  <a:buSzTx/>
                  <a:buFontTx/>
                  <a:buNone/>
                </a:pPr>
                <a:r>
                  <a:rPr lang="en-US" altLang="en-US" sz="1000">
                    <a:solidFill>
                      <a:schemeClr val="bg1"/>
                    </a:solidFill>
                    <a:latin typeface="Tahoma" panose="020B0604030504040204" pitchFamily="34" charset="0"/>
                  </a:rPr>
                  <a:t>transport</a:t>
                </a:r>
                <a:endParaRPr lang="en-US" altLang="en-US" sz="1000">
                  <a:latin typeface="Tahoma" panose="020B0604030504040204" pitchFamily="34" charset="0"/>
                </a:endParaRPr>
              </a:p>
              <a:p>
                <a:pPr algn="ctr">
                  <a:lnSpc>
                    <a:spcPct val="100000"/>
                  </a:lnSpc>
                  <a:spcBef>
                    <a:spcPct val="0"/>
                  </a:spcBef>
                  <a:buClrTx/>
                  <a:buSzTx/>
                  <a:buFontTx/>
                  <a:buNone/>
                </a:pPr>
                <a:r>
                  <a:rPr lang="en-US" altLang="en-US" sz="1000">
                    <a:latin typeface="Tahoma" panose="020B0604030504040204" pitchFamily="34" charset="0"/>
                  </a:rPr>
                  <a:t>network</a:t>
                </a:r>
              </a:p>
              <a:p>
                <a:pPr algn="ctr">
                  <a:lnSpc>
                    <a:spcPct val="100000"/>
                  </a:lnSpc>
                  <a:spcBef>
                    <a:spcPct val="0"/>
                  </a:spcBef>
                  <a:buClrTx/>
                  <a:buSzTx/>
                  <a:buFontTx/>
                  <a:buNone/>
                </a:pPr>
                <a:r>
                  <a:rPr lang="en-US" altLang="en-US" sz="1000">
                    <a:latin typeface="Tahoma" panose="020B0604030504040204" pitchFamily="34" charset="0"/>
                  </a:rPr>
                  <a:t>data link</a:t>
                </a:r>
              </a:p>
              <a:p>
                <a:pPr algn="ctr">
                  <a:lnSpc>
                    <a:spcPct val="100000"/>
                  </a:lnSpc>
                  <a:spcBef>
                    <a:spcPct val="0"/>
                  </a:spcBef>
                  <a:buClrTx/>
                  <a:buSzTx/>
                  <a:buFontTx/>
                  <a:buNone/>
                </a:pPr>
                <a:r>
                  <a:rPr lang="en-US" altLang="en-US" sz="1000">
                    <a:latin typeface="Tahoma" panose="020B0604030504040204" pitchFamily="34" charset="0"/>
                  </a:rPr>
                  <a:t>physical</a:t>
                </a:r>
                <a:endParaRPr lang="en-US" altLang="en-US" sz="2400">
                  <a:latin typeface="Tahoma" panose="020B0604030504040204" pitchFamily="34" charset="0"/>
                </a:endParaRPr>
              </a:p>
            </p:txBody>
          </p:sp>
          <p:sp>
            <p:nvSpPr>
              <p:cNvPr id="7198" name="Line 675"/>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9" name="Line 676"/>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00" name="Line 677"/>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93" name="Freeform 678"/>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114" name="Group 298"/>
          <p:cNvGrpSpPr>
            <a:grpSpLocks/>
          </p:cNvGrpSpPr>
          <p:nvPr/>
        </p:nvGrpSpPr>
        <p:grpSpPr bwMode="auto">
          <a:xfrm rot="2937887">
            <a:off x="5389563" y="3022600"/>
            <a:ext cx="3781425" cy="434975"/>
            <a:chOff x="2937" y="3579"/>
            <a:chExt cx="2382" cy="274"/>
          </a:xfrm>
        </p:grpSpPr>
        <p:sp>
          <p:nvSpPr>
            <p:cNvPr id="7188" name="Rectangle 295"/>
            <p:cNvSpPr>
              <a:spLocks noChangeArrowheads="1"/>
            </p:cNvSpPr>
            <p:nvPr/>
          </p:nvSpPr>
          <p:spPr bwMode="auto">
            <a:xfrm>
              <a:off x="3165" y="3631"/>
              <a:ext cx="1920" cy="17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189" name="Text Box 293"/>
            <p:cNvSpPr txBox="1">
              <a:spLocks noChangeArrowheads="1"/>
            </p:cNvSpPr>
            <p:nvPr/>
          </p:nvSpPr>
          <p:spPr bwMode="auto">
            <a:xfrm>
              <a:off x="3384" y="3612"/>
              <a:ext cx="15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solidFill>
                    <a:schemeClr val="bg1"/>
                  </a:solidFill>
                  <a:latin typeface="Tahoma" panose="020B0604030504040204" pitchFamily="34" charset="0"/>
                </a:rPr>
                <a:t>logical end-end transport</a:t>
              </a:r>
              <a:endParaRPr lang="en-US" altLang="en-US" sz="1600">
                <a:latin typeface="Tahoma" panose="020B0604030504040204" pitchFamily="34" charset="0"/>
              </a:endParaRPr>
            </a:p>
          </p:txBody>
        </p:sp>
        <p:sp>
          <p:nvSpPr>
            <p:cNvPr id="7190" name="Freeform 296"/>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1" name="Freeform 297"/>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681" name="Group 865"/>
          <p:cNvGrpSpPr>
            <a:grpSpLocks/>
          </p:cNvGrpSpPr>
          <p:nvPr/>
        </p:nvGrpSpPr>
        <p:grpSpPr bwMode="auto">
          <a:xfrm>
            <a:off x="5462588" y="1296988"/>
            <a:ext cx="1057275" cy="957262"/>
            <a:chOff x="-153" y="1680"/>
            <a:chExt cx="666" cy="603"/>
          </a:xfrm>
        </p:grpSpPr>
        <p:grpSp>
          <p:nvGrpSpPr>
            <p:cNvPr id="7179" name="Group 866"/>
            <p:cNvGrpSpPr>
              <a:grpSpLocks/>
            </p:cNvGrpSpPr>
            <p:nvPr/>
          </p:nvGrpSpPr>
          <p:grpSpPr bwMode="auto">
            <a:xfrm>
              <a:off x="0" y="1680"/>
              <a:ext cx="513" cy="538"/>
              <a:chOff x="4180" y="744"/>
              <a:chExt cx="513" cy="538"/>
            </a:xfrm>
          </p:grpSpPr>
          <p:sp>
            <p:nvSpPr>
              <p:cNvPr id="7181" name="Rectangle 867"/>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182" name="Rectangle 868"/>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183" name="Rectangle 869"/>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184" name="Text Box 870"/>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000">
                    <a:latin typeface="Tahoma" panose="020B0604030504040204" pitchFamily="34" charset="0"/>
                  </a:rPr>
                  <a:t>application</a:t>
                </a:r>
              </a:p>
              <a:p>
                <a:pPr algn="ctr">
                  <a:lnSpc>
                    <a:spcPct val="100000"/>
                  </a:lnSpc>
                  <a:spcBef>
                    <a:spcPct val="0"/>
                  </a:spcBef>
                  <a:buClrTx/>
                  <a:buSzTx/>
                  <a:buFontTx/>
                  <a:buNone/>
                </a:pPr>
                <a:r>
                  <a:rPr lang="en-US" altLang="en-US" sz="1000">
                    <a:solidFill>
                      <a:schemeClr val="bg1"/>
                    </a:solidFill>
                    <a:latin typeface="Tahoma" panose="020B0604030504040204" pitchFamily="34" charset="0"/>
                  </a:rPr>
                  <a:t>transport</a:t>
                </a:r>
                <a:endParaRPr lang="en-US" altLang="en-US" sz="1000">
                  <a:latin typeface="Tahoma" panose="020B0604030504040204" pitchFamily="34" charset="0"/>
                </a:endParaRPr>
              </a:p>
              <a:p>
                <a:pPr algn="ctr">
                  <a:lnSpc>
                    <a:spcPct val="100000"/>
                  </a:lnSpc>
                  <a:spcBef>
                    <a:spcPct val="0"/>
                  </a:spcBef>
                  <a:buClrTx/>
                  <a:buSzTx/>
                  <a:buFontTx/>
                  <a:buNone/>
                </a:pPr>
                <a:r>
                  <a:rPr lang="en-US" altLang="en-US" sz="1000">
                    <a:latin typeface="Tahoma" panose="020B0604030504040204" pitchFamily="34" charset="0"/>
                  </a:rPr>
                  <a:t>network</a:t>
                </a:r>
              </a:p>
              <a:p>
                <a:pPr algn="ctr">
                  <a:lnSpc>
                    <a:spcPct val="100000"/>
                  </a:lnSpc>
                  <a:spcBef>
                    <a:spcPct val="0"/>
                  </a:spcBef>
                  <a:buClrTx/>
                  <a:buSzTx/>
                  <a:buFontTx/>
                  <a:buNone/>
                </a:pPr>
                <a:r>
                  <a:rPr lang="en-US" altLang="en-US" sz="1000">
                    <a:latin typeface="Tahoma" panose="020B0604030504040204" pitchFamily="34" charset="0"/>
                  </a:rPr>
                  <a:t>data link</a:t>
                </a:r>
              </a:p>
              <a:p>
                <a:pPr algn="ctr">
                  <a:lnSpc>
                    <a:spcPct val="100000"/>
                  </a:lnSpc>
                  <a:spcBef>
                    <a:spcPct val="0"/>
                  </a:spcBef>
                  <a:buClrTx/>
                  <a:buSzTx/>
                  <a:buFontTx/>
                  <a:buNone/>
                </a:pPr>
                <a:r>
                  <a:rPr lang="en-US" altLang="en-US" sz="1000">
                    <a:latin typeface="Tahoma" panose="020B0604030504040204" pitchFamily="34" charset="0"/>
                  </a:rPr>
                  <a:t>physical</a:t>
                </a:r>
                <a:endParaRPr lang="en-US" altLang="en-US" sz="2400">
                  <a:latin typeface="Tahoma" panose="020B0604030504040204" pitchFamily="34" charset="0"/>
                </a:endParaRPr>
              </a:p>
            </p:txBody>
          </p:sp>
          <p:sp>
            <p:nvSpPr>
              <p:cNvPr id="7185" name="Line 871"/>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6" name="Line 872"/>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7" name="Line 873"/>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80" name="Freeform 874"/>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485"/>
                                        </p:tgtEl>
                                        <p:attrNameLst>
                                          <p:attrName>style.visibility</p:attrName>
                                        </p:attrNameLst>
                                      </p:cBhvr>
                                      <p:to>
                                        <p:strVal val="visible"/>
                                      </p:to>
                                    </p:set>
                                    <p:animEffect transition="in" filter="wipe(left)">
                                      <p:cBhvr>
                                        <p:cTn id="7" dur="500"/>
                                        <p:tgtEl>
                                          <p:spTgt spid="35485"/>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681"/>
                                        </p:tgtEl>
                                        <p:attrNameLst>
                                          <p:attrName>style.visibility</p:attrName>
                                        </p:attrNameLst>
                                      </p:cBhvr>
                                      <p:to>
                                        <p:strVal val="visible"/>
                                      </p:to>
                                    </p:set>
                                    <p:animEffect transition="in" filter="wipe(left)">
                                      <p:cBhvr>
                                        <p:cTn id="12" dur="500"/>
                                        <p:tgtEl>
                                          <p:spTgt spid="356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5114"/>
                                        </p:tgtEl>
                                        <p:attrNameLst>
                                          <p:attrName>style.visibility</p:attrName>
                                        </p:attrNameLst>
                                      </p:cBhvr>
                                      <p:to>
                                        <p:strVal val="visible"/>
                                      </p:to>
                                    </p:set>
                                    <p:animEffect transition="in" filter="dissolve">
                                      <p:cBhvr>
                                        <p:cTn id="17" dur="500"/>
                                        <p:tgtEl>
                                          <p:spTgt spid="35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40</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41148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a:ea typeface="ＭＳ Ｐゴシック" charset="0"/>
                <a:cs typeface="+mj-cs"/>
              </a:rPr>
              <a:t>Go-Back-N ARQ</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8142270" cy="5087938"/>
          </a:xfrm>
        </p:spPr>
        <p:txBody>
          <a:bodyPr/>
          <a:lstStyle/>
          <a:p>
            <a:pPr eaLnBrk="1" hangingPunct="1">
              <a:lnSpc>
                <a:spcPct val="90000"/>
              </a:lnSpc>
              <a:defRPr/>
            </a:pPr>
            <a:r>
              <a:rPr kumimoji="1" lang="en-US" dirty="0">
                <a:solidFill>
                  <a:srgbClr val="CC0000"/>
                </a:solidFill>
              </a:rPr>
              <a:t>Case 1:</a:t>
            </a:r>
            <a:r>
              <a:rPr kumimoji="1" lang="en-US" dirty="0"/>
              <a:t> Damaged Frame</a:t>
            </a:r>
          </a:p>
          <a:p>
            <a:pPr lvl="1" eaLnBrk="1" hangingPunct="1">
              <a:lnSpc>
                <a:spcPct val="90000"/>
              </a:lnSpc>
              <a:defRPr/>
            </a:pPr>
            <a:r>
              <a:rPr kumimoji="1" lang="en-US" sz="2200" dirty="0"/>
              <a:t>Receiver detects error in frame </a:t>
            </a:r>
            <a:r>
              <a:rPr kumimoji="1" lang="en-US" sz="2200" b="1" i="1" dirty="0" err="1">
                <a:cs typeface="Times New Roman" pitchFamily="18" charset="0"/>
              </a:rPr>
              <a:t>i</a:t>
            </a:r>
            <a:endParaRPr kumimoji="1" lang="en-US" sz="2200" b="1" i="1" dirty="0">
              <a:cs typeface="Times New Roman" pitchFamily="18" charset="0"/>
            </a:endParaRPr>
          </a:p>
          <a:p>
            <a:pPr lvl="1" eaLnBrk="1" hangingPunct="1">
              <a:lnSpc>
                <a:spcPct val="90000"/>
              </a:lnSpc>
              <a:defRPr/>
            </a:pPr>
            <a:r>
              <a:rPr kumimoji="1" lang="en-US" sz="2200" dirty="0"/>
              <a:t>Receiver sends REJ-</a:t>
            </a:r>
            <a:r>
              <a:rPr kumimoji="1" lang="en-US" sz="2200" b="1" i="1" dirty="0" err="1">
                <a:cs typeface="Times New Roman" pitchFamily="18" charset="0"/>
              </a:rPr>
              <a:t>i</a:t>
            </a:r>
            <a:endParaRPr kumimoji="1" lang="en-US" sz="2200" b="1" i="1" dirty="0">
              <a:cs typeface="Times New Roman" pitchFamily="18" charset="0"/>
            </a:endParaRPr>
          </a:p>
          <a:p>
            <a:pPr lvl="1" eaLnBrk="1" hangingPunct="1">
              <a:lnSpc>
                <a:spcPct val="90000"/>
              </a:lnSpc>
              <a:defRPr/>
            </a:pPr>
            <a:r>
              <a:rPr kumimoji="1" lang="en-US" sz="2200" dirty="0"/>
              <a:t>Transmitter retransmits frame </a:t>
            </a:r>
            <a:r>
              <a:rPr kumimoji="1" lang="en-US" sz="2200" b="1" i="1" dirty="0" err="1">
                <a:cs typeface="Times New Roman" pitchFamily="18" charset="0"/>
              </a:rPr>
              <a:t>i</a:t>
            </a:r>
            <a:r>
              <a:rPr kumimoji="1" lang="en-US" sz="2200" dirty="0"/>
              <a:t> and all subsequent frames </a:t>
            </a:r>
          </a:p>
          <a:p>
            <a:pPr eaLnBrk="1" hangingPunct="1">
              <a:lnSpc>
                <a:spcPct val="90000"/>
              </a:lnSpc>
              <a:spcBef>
                <a:spcPts val="1800"/>
              </a:spcBef>
              <a:defRPr/>
            </a:pPr>
            <a:r>
              <a:rPr kumimoji="1" lang="en-US" dirty="0">
                <a:solidFill>
                  <a:srgbClr val="CC0000"/>
                </a:solidFill>
              </a:rPr>
              <a:t>Case 2: </a:t>
            </a:r>
            <a:r>
              <a:rPr kumimoji="1" lang="en-US" dirty="0"/>
              <a:t>Lost Frame</a:t>
            </a:r>
          </a:p>
          <a:p>
            <a:pPr lvl="1" eaLnBrk="1" hangingPunct="1">
              <a:lnSpc>
                <a:spcPct val="90000"/>
              </a:lnSpc>
              <a:defRPr/>
            </a:pPr>
            <a:r>
              <a:rPr kumimoji="1" lang="en-US" sz="2200" dirty="0"/>
              <a:t>Frame </a:t>
            </a:r>
            <a:r>
              <a:rPr kumimoji="1" lang="en-US" sz="2200" b="1" i="1" dirty="0" err="1">
                <a:cs typeface="Times New Roman" pitchFamily="18" charset="0"/>
              </a:rPr>
              <a:t>i</a:t>
            </a:r>
            <a:r>
              <a:rPr kumimoji="1" lang="en-US" sz="2200" dirty="0"/>
              <a:t> is lost </a:t>
            </a:r>
          </a:p>
          <a:p>
            <a:pPr lvl="1" eaLnBrk="1" hangingPunct="1">
              <a:lnSpc>
                <a:spcPct val="90000"/>
              </a:lnSpc>
              <a:defRPr/>
            </a:pPr>
            <a:r>
              <a:rPr kumimoji="1" lang="en-US" sz="2200" dirty="0"/>
              <a:t>Transmitter sends </a:t>
            </a:r>
            <a:r>
              <a:rPr kumimoji="1" lang="en-US" sz="2200" b="1" i="1" dirty="0" err="1">
                <a:cs typeface="Times New Roman" pitchFamily="18" charset="0"/>
              </a:rPr>
              <a:t>i</a:t>
            </a:r>
            <a:r>
              <a:rPr kumimoji="1" lang="en-US" sz="2200" b="1" i="1" dirty="0">
                <a:cs typeface="Times New Roman" pitchFamily="18" charset="0"/>
              </a:rPr>
              <a:t> </a:t>
            </a:r>
            <a:r>
              <a:rPr kumimoji="1" lang="en-US" sz="2200" dirty="0"/>
              <a:t>+ 1</a:t>
            </a:r>
          </a:p>
          <a:p>
            <a:pPr lvl="1" eaLnBrk="1" hangingPunct="1">
              <a:lnSpc>
                <a:spcPct val="90000"/>
              </a:lnSpc>
              <a:defRPr/>
            </a:pPr>
            <a:r>
              <a:rPr kumimoji="1" lang="en-US" sz="2200" dirty="0"/>
              <a:t>Receiver gets frame </a:t>
            </a:r>
            <a:r>
              <a:rPr kumimoji="1" lang="en-US" sz="2200" b="1" i="1" dirty="0" err="1">
                <a:cs typeface="Times New Roman" pitchFamily="18" charset="0"/>
              </a:rPr>
              <a:t>i</a:t>
            </a:r>
            <a:r>
              <a:rPr kumimoji="1" lang="en-US" sz="2200" dirty="0"/>
              <a:t> + 1 out of sequence </a:t>
            </a:r>
          </a:p>
          <a:p>
            <a:pPr lvl="1" eaLnBrk="1" hangingPunct="1">
              <a:lnSpc>
                <a:spcPct val="90000"/>
              </a:lnSpc>
              <a:defRPr/>
            </a:pPr>
            <a:r>
              <a:rPr kumimoji="1" lang="en-US" sz="2200"/>
              <a:t>Receiver </a:t>
            </a:r>
            <a:r>
              <a:rPr kumimoji="1" lang="en-US" sz="2200" smtClean="0"/>
              <a:t>sends </a:t>
            </a:r>
            <a:r>
              <a:rPr kumimoji="1" lang="en-US" sz="2200" dirty="0"/>
              <a:t>reject </a:t>
            </a:r>
            <a:r>
              <a:rPr kumimoji="1" lang="en-US" sz="2200" b="1" i="1" dirty="0" err="1">
                <a:cs typeface="Times New Roman" pitchFamily="18" charset="0"/>
              </a:rPr>
              <a:t>i</a:t>
            </a:r>
            <a:endParaRPr kumimoji="1" lang="en-US" sz="2200" b="1" i="1" dirty="0">
              <a:cs typeface="Times New Roman" pitchFamily="18" charset="0"/>
            </a:endParaRPr>
          </a:p>
          <a:p>
            <a:pPr lvl="1" eaLnBrk="1" hangingPunct="1">
              <a:lnSpc>
                <a:spcPct val="90000"/>
              </a:lnSpc>
              <a:defRPr/>
            </a:pPr>
            <a:r>
              <a:rPr kumimoji="1" lang="en-US" sz="2200" dirty="0"/>
              <a:t>Transmitter goes back to frame </a:t>
            </a:r>
            <a:r>
              <a:rPr kumimoji="1" lang="en-US" sz="2200" b="1" i="1" dirty="0" err="1">
                <a:cs typeface="Times New Roman" pitchFamily="18" charset="0"/>
              </a:rPr>
              <a:t>i</a:t>
            </a:r>
            <a:r>
              <a:rPr kumimoji="1" lang="en-US" sz="2200" dirty="0"/>
              <a:t> and retransmits</a:t>
            </a:r>
          </a:p>
          <a:p>
            <a:pPr>
              <a:spcAft>
                <a:spcPts val="1200"/>
              </a:spcAft>
            </a:pPr>
            <a:endParaRPr lang="en-US" sz="2200" dirty="0">
              <a:solidFill>
                <a:srgbClr val="000099"/>
              </a:solidFill>
            </a:endParaRPr>
          </a:p>
          <a:p>
            <a:pPr>
              <a:spcAft>
                <a:spcPts val="1200"/>
              </a:spcAft>
            </a:pPr>
            <a:endParaRPr lang="en-US" sz="2400" dirty="0"/>
          </a:p>
          <a:p>
            <a:endParaRPr lang="en-US" sz="2600" dirty="0" smtClean="0">
              <a:ea typeface="ＭＳ Ｐゴシック" charset="0"/>
              <a:cs typeface="ＭＳ Ｐゴシック" charset="0"/>
            </a:endParaRPr>
          </a:p>
          <a:p>
            <a:pPr>
              <a:spcAft>
                <a:spcPts val="1200"/>
              </a:spcAft>
              <a:defRPr/>
            </a:pPr>
            <a:endParaRPr lang="en-US" sz="2600" dirty="0">
              <a:cs typeface="ＭＳ Ｐゴシック" charset="0"/>
            </a:endParaRPr>
          </a:p>
          <a:p>
            <a:pPr lvl="1">
              <a:spcAft>
                <a:spcPts val="1200"/>
              </a:spcAft>
              <a:buFont typeface="Wingdings" charset="2"/>
              <a:buChar char="§"/>
              <a:defRPr/>
            </a:pPr>
            <a:endParaRPr lang="en-US" sz="1800" dirty="0">
              <a:cs typeface="ＭＳ Ｐゴシック" charset="0"/>
            </a:endParaRPr>
          </a:p>
          <a:p>
            <a:pPr>
              <a:spcAft>
                <a:spcPts val="1200"/>
              </a:spcAft>
              <a:buFont typeface="Wingdings" charset="2"/>
              <a:buChar char="§"/>
              <a:defRPr/>
            </a:pPr>
            <a:endParaRPr lang="en-US" sz="2400" i="1" dirty="0"/>
          </a:p>
          <a:p>
            <a:pPr>
              <a:spcAft>
                <a:spcPts val="1200"/>
              </a:spcAft>
              <a:buFont typeface="Wingdings" charset="2"/>
              <a:buChar char="§"/>
              <a:defRPr/>
            </a:pPr>
            <a:endParaRPr lang="en-US" sz="2400" dirty="0">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smtClean="0">
              <a:solidFill>
                <a:srgbClr val="CC0000"/>
              </a:solidFill>
              <a:ea typeface="ＭＳ Ｐゴシック" charset="0"/>
              <a:cs typeface="+mn-cs"/>
            </a:endParaRP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5972703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41</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41148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a:ea typeface="ＭＳ Ｐゴシック" charset="0"/>
                <a:cs typeface="+mj-cs"/>
              </a:rPr>
              <a:t>Go-Back-N ARQ</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8142270" cy="5087938"/>
          </a:xfrm>
        </p:spPr>
        <p:txBody>
          <a:bodyPr/>
          <a:lstStyle/>
          <a:p>
            <a:pPr eaLnBrk="1" hangingPunct="1">
              <a:lnSpc>
                <a:spcPct val="90000"/>
              </a:lnSpc>
              <a:spcBef>
                <a:spcPts val="1200"/>
              </a:spcBef>
              <a:defRPr/>
            </a:pPr>
            <a:r>
              <a:rPr kumimoji="1" lang="en-US" sz="2400" dirty="0" smtClean="0">
                <a:solidFill>
                  <a:srgbClr val="CC0000"/>
                </a:solidFill>
              </a:rPr>
              <a:t>Case </a:t>
            </a:r>
            <a:r>
              <a:rPr kumimoji="1" lang="en-US" sz="2400" dirty="0">
                <a:solidFill>
                  <a:srgbClr val="CC0000"/>
                </a:solidFill>
              </a:rPr>
              <a:t>3:</a:t>
            </a:r>
            <a:r>
              <a:rPr kumimoji="1" lang="en-US" sz="2400" dirty="0"/>
              <a:t> Lost Frame: </a:t>
            </a:r>
            <a:r>
              <a:rPr kumimoji="1" lang="en-US" sz="2400" u="sng" dirty="0">
                <a:solidFill>
                  <a:srgbClr val="000099"/>
                </a:solidFill>
              </a:rPr>
              <a:t>Frame </a:t>
            </a:r>
            <a:r>
              <a:rPr kumimoji="1" lang="en-US" sz="2400" b="1" i="1" u="sng" dirty="0" err="1">
                <a:solidFill>
                  <a:srgbClr val="000099"/>
                </a:solidFill>
                <a:cs typeface="Times New Roman" pitchFamily="18" charset="0"/>
              </a:rPr>
              <a:t>i</a:t>
            </a:r>
            <a:r>
              <a:rPr kumimoji="1" lang="en-US" sz="2400" u="sng" dirty="0">
                <a:solidFill>
                  <a:srgbClr val="000099"/>
                </a:solidFill>
              </a:rPr>
              <a:t> is lost</a:t>
            </a:r>
            <a:r>
              <a:rPr kumimoji="1" lang="en-US" sz="2400" dirty="0"/>
              <a:t> and </a:t>
            </a:r>
            <a:r>
              <a:rPr kumimoji="1" lang="en-US" sz="2400" u="sng" dirty="0">
                <a:solidFill>
                  <a:srgbClr val="000099"/>
                </a:solidFill>
              </a:rPr>
              <a:t>no additional frame sent</a:t>
            </a:r>
            <a:r>
              <a:rPr kumimoji="1" lang="en-US" sz="2400" dirty="0"/>
              <a:t> </a:t>
            </a:r>
          </a:p>
          <a:p>
            <a:pPr lvl="1" eaLnBrk="1" hangingPunct="1">
              <a:lnSpc>
                <a:spcPct val="90000"/>
              </a:lnSpc>
              <a:defRPr/>
            </a:pPr>
            <a:r>
              <a:rPr kumimoji="1" lang="en-US" dirty="0"/>
              <a:t>Receiver gets nothing and returns neither acknowledgement nor rejection </a:t>
            </a:r>
          </a:p>
          <a:p>
            <a:pPr lvl="1" eaLnBrk="1" hangingPunct="1">
              <a:lnSpc>
                <a:spcPct val="90000"/>
              </a:lnSpc>
              <a:defRPr/>
            </a:pPr>
            <a:r>
              <a:rPr kumimoji="1" lang="en-US" dirty="0"/>
              <a:t>Transmitter times out and sends acknowledgement frame with </a:t>
            </a:r>
            <a:r>
              <a:rPr kumimoji="1" lang="en-US" b="1" i="1" dirty="0"/>
              <a:t>P</a:t>
            </a:r>
            <a:r>
              <a:rPr kumimoji="1" lang="en-US" dirty="0"/>
              <a:t> bit set to 1</a:t>
            </a:r>
          </a:p>
          <a:p>
            <a:pPr lvl="1" eaLnBrk="1" hangingPunct="1">
              <a:lnSpc>
                <a:spcPct val="90000"/>
              </a:lnSpc>
              <a:defRPr/>
            </a:pPr>
            <a:r>
              <a:rPr kumimoji="1" lang="en-US" dirty="0"/>
              <a:t>Receiver interprets this as a command which it acknowledges with the number of the next frame it expects (frame </a:t>
            </a:r>
            <a:r>
              <a:rPr kumimoji="1" lang="en-US" b="1" i="1" dirty="0" err="1">
                <a:cs typeface="Times New Roman" pitchFamily="18" charset="0"/>
              </a:rPr>
              <a:t>i</a:t>
            </a:r>
            <a:r>
              <a:rPr kumimoji="1" lang="en-US" dirty="0"/>
              <a:t> )</a:t>
            </a:r>
          </a:p>
          <a:p>
            <a:pPr lvl="1" eaLnBrk="1" hangingPunct="1">
              <a:lnSpc>
                <a:spcPct val="90000"/>
              </a:lnSpc>
              <a:defRPr/>
            </a:pPr>
            <a:r>
              <a:rPr kumimoji="1" lang="en-US" dirty="0"/>
              <a:t>Transmitter then retransmits frame </a:t>
            </a:r>
            <a:r>
              <a:rPr kumimoji="1" lang="en-US" b="1" i="1" dirty="0" err="1" smtClean="0">
                <a:cs typeface="Times New Roman" pitchFamily="18" charset="0"/>
              </a:rPr>
              <a:t>i</a:t>
            </a:r>
            <a:endParaRPr kumimoji="1" lang="en-US" b="1" i="1" dirty="0">
              <a:cs typeface="Times New Roman" pitchFamily="18" charset="0"/>
            </a:endParaRPr>
          </a:p>
        </p:txBody>
      </p:sp>
    </p:spTree>
    <p:extLst>
      <p:ext uri="{BB962C8B-B14F-4D97-AF65-F5344CB8AC3E}">
        <p14:creationId xmlns:p14="http://schemas.microsoft.com/office/powerpoint/2010/main" val="5653214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42</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41148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a:ea typeface="ＭＳ Ｐゴシック" charset="0"/>
                <a:cs typeface="+mj-cs"/>
              </a:rPr>
              <a:t>Go-Back-N ARQ</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8142270" cy="5087938"/>
          </a:xfrm>
        </p:spPr>
        <p:txBody>
          <a:bodyPr/>
          <a:lstStyle/>
          <a:p>
            <a:pPr eaLnBrk="1" hangingPunct="1">
              <a:lnSpc>
                <a:spcPct val="90000"/>
              </a:lnSpc>
              <a:defRPr/>
            </a:pPr>
            <a:r>
              <a:rPr kumimoji="1" lang="en-US" sz="2400" dirty="0" smtClean="0">
                <a:solidFill>
                  <a:srgbClr val="C00000"/>
                </a:solidFill>
              </a:rPr>
              <a:t>Case </a:t>
            </a:r>
            <a:r>
              <a:rPr kumimoji="1" lang="en-US" sz="2400" dirty="0">
                <a:solidFill>
                  <a:srgbClr val="C00000"/>
                </a:solidFill>
              </a:rPr>
              <a:t>4:</a:t>
            </a:r>
            <a:r>
              <a:rPr kumimoji="1" lang="en-US" sz="2400" dirty="0"/>
              <a:t> Damaged Acknowledgement RR</a:t>
            </a:r>
          </a:p>
          <a:p>
            <a:pPr lvl="1" eaLnBrk="1" hangingPunct="1">
              <a:lnSpc>
                <a:spcPct val="90000"/>
              </a:lnSpc>
              <a:defRPr/>
            </a:pPr>
            <a:r>
              <a:rPr kumimoji="1" lang="en-US" dirty="0"/>
              <a:t>Receiver gets frame </a:t>
            </a:r>
            <a:r>
              <a:rPr kumimoji="1" lang="en-US" b="1" i="1" dirty="0" err="1">
                <a:cs typeface="Times New Roman" pitchFamily="18" charset="0"/>
              </a:rPr>
              <a:t>i</a:t>
            </a:r>
            <a:r>
              <a:rPr kumimoji="1" lang="en-US" b="1" i="1" dirty="0">
                <a:cs typeface="Times New Roman" pitchFamily="18" charset="0"/>
              </a:rPr>
              <a:t> </a:t>
            </a:r>
            <a:r>
              <a:rPr kumimoji="1" lang="en-US" dirty="0"/>
              <a:t>and send acknowledgement (</a:t>
            </a:r>
            <a:r>
              <a:rPr kumimoji="1" lang="en-US" b="1" i="1" dirty="0">
                <a:cs typeface="Times New Roman" pitchFamily="18" charset="0"/>
              </a:rPr>
              <a:t>i</a:t>
            </a:r>
            <a:r>
              <a:rPr kumimoji="1" lang="en-US" dirty="0"/>
              <a:t>+1) which is lost</a:t>
            </a:r>
          </a:p>
          <a:p>
            <a:pPr lvl="1" eaLnBrk="1" hangingPunct="1">
              <a:lnSpc>
                <a:spcPct val="90000"/>
              </a:lnSpc>
              <a:defRPr/>
            </a:pPr>
            <a:r>
              <a:rPr kumimoji="1" lang="en-US" dirty="0"/>
              <a:t>Acknowledgements are cumulative, so next acknowledgement (</a:t>
            </a:r>
            <a:r>
              <a:rPr kumimoji="1" lang="en-US" b="1" i="1" dirty="0" err="1">
                <a:cs typeface="Times New Roman" pitchFamily="18" charset="0"/>
              </a:rPr>
              <a:t>i</a:t>
            </a:r>
            <a:r>
              <a:rPr kumimoji="1" lang="en-US" b="1" i="1" dirty="0">
                <a:cs typeface="Times New Roman" pitchFamily="18" charset="0"/>
              </a:rPr>
              <a:t> </a:t>
            </a:r>
            <a:r>
              <a:rPr kumimoji="1" lang="en-US" dirty="0"/>
              <a:t>+ </a:t>
            </a:r>
            <a:r>
              <a:rPr kumimoji="1" lang="en-US" i="1" dirty="0"/>
              <a:t>n</a:t>
            </a:r>
            <a:r>
              <a:rPr kumimoji="1" lang="en-US" dirty="0"/>
              <a:t>) may arrive before transmitter times out on frame </a:t>
            </a:r>
            <a:r>
              <a:rPr kumimoji="1" lang="en-US" b="1" i="1" dirty="0" err="1">
                <a:cs typeface="Times New Roman" pitchFamily="18" charset="0"/>
              </a:rPr>
              <a:t>i</a:t>
            </a:r>
            <a:endParaRPr kumimoji="1" lang="en-US" b="1" i="1" dirty="0">
              <a:cs typeface="Times New Roman" pitchFamily="18" charset="0"/>
            </a:endParaRPr>
          </a:p>
          <a:p>
            <a:pPr lvl="1" eaLnBrk="1" hangingPunct="1">
              <a:lnSpc>
                <a:spcPct val="90000"/>
              </a:lnSpc>
              <a:defRPr/>
            </a:pPr>
            <a:r>
              <a:rPr kumimoji="1" lang="en-US" dirty="0"/>
              <a:t>If transmitter times out, it sends acknowledgement with </a:t>
            </a:r>
            <a:r>
              <a:rPr kumimoji="1" lang="en-US" b="1" dirty="0"/>
              <a:t>P</a:t>
            </a:r>
            <a:r>
              <a:rPr kumimoji="1" lang="en-US" dirty="0"/>
              <a:t> bit set as before</a:t>
            </a:r>
          </a:p>
          <a:p>
            <a:pPr lvl="1" eaLnBrk="1" hangingPunct="1">
              <a:lnSpc>
                <a:spcPct val="90000"/>
              </a:lnSpc>
              <a:defRPr/>
            </a:pPr>
            <a:r>
              <a:rPr kumimoji="1" lang="en-US" dirty="0"/>
              <a:t>This can be repeated a number of times before a reset procedure is initiated </a:t>
            </a:r>
          </a:p>
          <a:p>
            <a:pPr eaLnBrk="1" hangingPunct="1">
              <a:lnSpc>
                <a:spcPct val="90000"/>
              </a:lnSpc>
              <a:spcBef>
                <a:spcPts val="1800"/>
              </a:spcBef>
              <a:defRPr/>
            </a:pPr>
            <a:r>
              <a:rPr kumimoji="1" lang="en-US" sz="2400" dirty="0">
                <a:solidFill>
                  <a:srgbClr val="C00000"/>
                </a:solidFill>
              </a:rPr>
              <a:t>Case 5:</a:t>
            </a:r>
            <a:r>
              <a:rPr kumimoji="1" lang="en-US" sz="2400" b="1" dirty="0"/>
              <a:t> </a:t>
            </a:r>
            <a:r>
              <a:rPr kumimoji="1" lang="en-US" sz="2400" dirty="0"/>
              <a:t>Damaged Rejection REJ. As for  </a:t>
            </a:r>
            <a:r>
              <a:rPr kumimoji="1" lang="en-US" sz="2400" u="sng" dirty="0"/>
              <a:t>Frame </a:t>
            </a:r>
            <a:r>
              <a:rPr kumimoji="1" lang="en-US" sz="2400" b="1" i="1" u="sng" dirty="0" err="1">
                <a:cs typeface="Times New Roman" pitchFamily="18" charset="0"/>
              </a:rPr>
              <a:t>i</a:t>
            </a:r>
            <a:r>
              <a:rPr kumimoji="1" lang="en-US" sz="2400" u="sng" dirty="0"/>
              <a:t> is lost</a:t>
            </a:r>
            <a:r>
              <a:rPr kumimoji="1" lang="en-US" sz="2400" dirty="0"/>
              <a:t> and </a:t>
            </a:r>
            <a:r>
              <a:rPr kumimoji="1" lang="en-US" sz="2400" u="sng" dirty="0"/>
              <a:t>no additional frame sent</a:t>
            </a:r>
            <a:r>
              <a:rPr kumimoji="1" lang="en-US" sz="2400" dirty="0"/>
              <a:t> </a:t>
            </a:r>
          </a:p>
          <a:p>
            <a:pPr>
              <a:spcAft>
                <a:spcPts val="1200"/>
              </a:spcAft>
            </a:pPr>
            <a:endParaRPr lang="en-US" sz="2400" dirty="0"/>
          </a:p>
          <a:p>
            <a:endParaRPr lang="en-US" sz="2400" dirty="0" smtClean="0">
              <a:ea typeface="ＭＳ Ｐゴシック" charset="0"/>
            </a:endParaRPr>
          </a:p>
          <a:p>
            <a:pPr>
              <a:spcAft>
                <a:spcPts val="1200"/>
              </a:spcAft>
              <a:defRPr/>
            </a:pPr>
            <a:endParaRPr lang="en-US" sz="2400" dirty="0"/>
          </a:p>
          <a:p>
            <a:pPr lvl="1">
              <a:spcAft>
                <a:spcPts val="1200"/>
              </a:spcAft>
              <a:buFont typeface="Wingdings" charset="2"/>
              <a:buChar char="§"/>
              <a:defRPr/>
            </a:pPr>
            <a:endParaRPr lang="en-US" dirty="0">
              <a:cs typeface="ＭＳ Ｐゴシック" charset="0"/>
            </a:endParaRPr>
          </a:p>
          <a:p>
            <a:pPr>
              <a:spcAft>
                <a:spcPts val="1200"/>
              </a:spcAft>
              <a:buFont typeface="Wingdings" charset="2"/>
              <a:buChar char="§"/>
              <a:defRPr/>
            </a:pPr>
            <a:endParaRPr lang="en-US" sz="2400" i="1" dirty="0"/>
          </a:p>
          <a:p>
            <a:pPr>
              <a:spcAft>
                <a:spcPts val="1200"/>
              </a:spcAft>
              <a:buFont typeface="Wingdings" charset="2"/>
              <a:buChar char="§"/>
              <a:defRPr/>
            </a:pPr>
            <a:endParaRPr lang="en-US" sz="2400" dirty="0">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smtClean="0">
              <a:solidFill>
                <a:srgbClr val="CC0000"/>
              </a:solidFill>
              <a:ea typeface="ＭＳ Ｐゴシック" charset="0"/>
              <a:cs typeface="+mn-cs"/>
            </a:endParaRPr>
          </a:p>
          <a:p>
            <a:pPr>
              <a:buFont typeface="Wingdings" charset="2"/>
              <a:buChar char="§"/>
              <a:defRPr/>
            </a:pPr>
            <a:endParaRPr lang="en-US" sz="2400" dirty="0">
              <a:solidFill>
                <a:srgbClr val="CC0000"/>
              </a:solidFill>
              <a:ea typeface="ＭＳ Ｐゴシック" charset="0"/>
              <a:cs typeface="+mn-cs"/>
            </a:endParaRPr>
          </a:p>
          <a:p>
            <a:pPr>
              <a:buFont typeface="Wingdings" charset="2"/>
              <a:buChar char="§"/>
              <a:defRPr/>
            </a:pPr>
            <a:endParaRPr lang="en-US" sz="2400" dirty="0" smtClean="0">
              <a:ea typeface="ＭＳ Ｐゴシック" charset="0"/>
              <a:cs typeface="+mn-cs"/>
            </a:endParaRPr>
          </a:p>
          <a:p>
            <a:pPr>
              <a:buFont typeface="Wingdings" charset="2"/>
              <a:buChar char="§"/>
              <a:defRPr/>
            </a:pPr>
            <a:endParaRPr lang="en-US" sz="2400" dirty="0">
              <a:ea typeface="ＭＳ Ｐゴシック" charset="0"/>
              <a:cs typeface="+mn-cs"/>
            </a:endParaRPr>
          </a:p>
        </p:txBody>
      </p:sp>
    </p:spTree>
    <p:extLst>
      <p:ext uri="{BB962C8B-B14F-4D97-AF65-F5344CB8AC3E}">
        <p14:creationId xmlns:p14="http://schemas.microsoft.com/office/powerpoint/2010/main" val="40434036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2437579" y="1180083"/>
            <a:ext cx="3343275" cy="5334000"/>
          </a:xfrm>
          <a:prstGeom prst="rect">
            <a:avLst/>
          </a:prstGeom>
          <a:noFill/>
          <a:ln w="9525">
            <a:noFill/>
            <a:miter lim="800000"/>
            <a:headEnd/>
            <a:tailEnd/>
          </a:ln>
        </p:spPr>
      </p:pic>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43</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885825"/>
            <a:ext cx="41148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a:ea typeface="ＭＳ Ｐゴシック" charset="0"/>
                <a:cs typeface="+mj-cs"/>
              </a:rPr>
              <a:t>Go-Back-N ARQ</a:t>
            </a:r>
            <a:endParaRPr lang="en-US" sz="4800" dirty="0">
              <a:ea typeface="ＭＳ Ｐゴシック" charset="0"/>
              <a:cs typeface="+mj-cs"/>
            </a:endParaRPr>
          </a:p>
        </p:txBody>
      </p:sp>
    </p:spTree>
    <p:extLst>
      <p:ext uri="{BB962C8B-B14F-4D97-AF65-F5344CB8AC3E}">
        <p14:creationId xmlns:p14="http://schemas.microsoft.com/office/powerpoint/2010/main" val="26500995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44</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885825"/>
            <a:ext cx="521208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a:ea typeface="ＭＳ Ｐゴシック" charset="0"/>
                <a:cs typeface="+mj-cs"/>
              </a:rPr>
              <a:t>Selective-Reject ARQ</a:t>
            </a:r>
            <a:endParaRPr lang="en-US" sz="4800" dirty="0">
              <a:ea typeface="ＭＳ Ｐゴシック" charset="0"/>
              <a:cs typeface="+mj-cs"/>
            </a:endParaRPr>
          </a:p>
        </p:txBody>
      </p:sp>
      <p:sp>
        <p:nvSpPr>
          <p:cNvPr id="21510" name="Rectangle 3"/>
          <p:cNvSpPr>
            <a:spLocks noGrp="1" noChangeArrowheads="1"/>
          </p:cNvSpPr>
          <p:nvPr>
            <p:ph type="body" sz="half" idx="1"/>
          </p:nvPr>
        </p:nvSpPr>
        <p:spPr>
          <a:xfrm>
            <a:off x="457200" y="1177925"/>
            <a:ext cx="8142270" cy="5087938"/>
          </a:xfrm>
        </p:spPr>
        <p:txBody>
          <a:bodyPr/>
          <a:lstStyle/>
          <a:p>
            <a:pPr eaLnBrk="1" hangingPunct="1">
              <a:lnSpc>
                <a:spcPct val="90000"/>
              </a:lnSpc>
              <a:spcAft>
                <a:spcPts val="1200"/>
              </a:spcAft>
              <a:defRPr/>
            </a:pPr>
            <a:r>
              <a:rPr kumimoji="1" lang="en-US" sz="2400" dirty="0"/>
              <a:t>Only rejected frames are retransmitted (frames that receive </a:t>
            </a:r>
            <a:r>
              <a:rPr kumimoji="1" lang="en-US" sz="2400" b="1" dirty="0"/>
              <a:t>SREJ</a:t>
            </a:r>
            <a:r>
              <a:rPr kumimoji="1" lang="en-US" sz="2400" dirty="0"/>
              <a:t>)   </a:t>
            </a:r>
          </a:p>
          <a:p>
            <a:pPr eaLnBrk="1" hangingPunct="1">
              <a:lnSpc>
                <a:spcPct val="90000"/>
              </a:lnSpc>
              <a:spcAft>
                <a:spcPts val="1200"/>
              </a:spcAft>
              <a:defRPr/>
            </a:pPr>
            <a:r>
              <a:rPr kumimoji="1" lang="en-US" sz="2400" dirty="0"/>
              <a:t>Subsequent frames are accepted by the receiver and buffered</a:t>
            </a:r>
          </a:p>
          <a:p>
            <a:pPr eaLnBrk="1" hangingPunct="1">
              <a:lnSpc>
                <a:spcPct val="90000"/>
              </a:lnSpc>
              <a:spcAft>
                <a:spcPts val="1200"/>
              </a:spcAft>
              <a:defRPr/>
            </a:pPr>
            <a:r>
              <a:rPr kumimoji="1" lang="en-US" sz="2400" dirty="0"/>
              <a:t>Minimizes retransmission</a:t>
            </a:r>
          </a:p>
          <a:p>
            <a:pPr eaLnBrk="1" hangingPunct="1">
              <a:lnSpc>
                <a:spcPct val="90000"/>
              </a:lnSpc>
              <a:spcAft>
                <a:spcPts val="1200"/>
              </a:spcAft>
              <a:defRPr/>
            </a:pPr>
            <a:r>
              <a:rPr kumimoji="1" lang="en-US" sz="2400" dirty="0"/>
              <a:t>Receiver must maintain large enough buffer</a:t>
            </a:r>
          </a:p>
          <a:p>
            <a:pPr eaLnBrk="1" hangingPunct="1">
              <a:lnSpc>
                <a:spcPct val="90000"/>
              </a:lnSpc>
              <a:spcAft>
                <a:spcPts val="1200"/>
              </a:spcAft>
              <a:defRPr/>
            </a:pPr>
            <a:r>
              <a:rPr kumimoji="1" lang="en-US" sz="2400" dirty="0"/>
              <a:t>Receiver must contain logic for inserting frames in proper sequence</a:t>
            </a:r>
          </a:p>
          <a:p>
            <a:pPr eaLnBrk="1" hangingPunct="1">
              <a:lnSpc>
                <a:spcPct val="90000"/>
              </a:lnSpc>
              <a:spcAft>
                <a:spcPts val="1200"/>
              </a:spcAft>
              <a:defRPr/>
            </a:pPr>
            <a:r>
              <a:rPr kumimoji="1" lang="en-US" sz="2400" dirty="0"/>
              <a:t>Transmitter requires more complex logic to be able to send a frame out of sequence</a:t>
            </a:r>
          </a:p>
          <a:p>
            <a:pPr>
              <a:spcAft>
                <a:spcPts val="1200"/>
              </a:spcAft>
            </a:pPr>
            <a:endParaRPr lang="en-US" sz="2200" dirty="0">
              <a:solidFill>
                <a:srgbClr val="000099"/>
              </a:solidFill>
            </a:endParaRPr>
          </a:p>
          <a:p>
            <a:pPr>
              <a:spcAft>
                <a:spcPts val="1200"/>
              </a:spcAft>
            </a:pPr>
            <a:endParaRPr lang="en-US" sz="2400" dirty="0"/>
          </a:p>
          <a:p>
            <a:endParaRPr lang="en-US" sz="2600" dirty="0" smtClean="0">
              <a:ea typeface="ＭＳ Ｐゴシック" charset="0"/>
              <a:cs typeface="ＭＳ Ｐゴシック" charset="0"/>
            </a:endParaRPr>
          </a:p>
          <a:p>
            <a:pPr>
              <a:spcAft>
                <a:spcPts val="1200"/>
              </a:spcAft>
              <a:defRPr/>
            </a:pPr>
            <a:endParaRPr lang="en-US" sz="2600" dirty="0">
              <a:cs typeface="ＭＳ Ｐゴシック" charset="0"/>
            </a:endParaRPr>
          </a:p>
          <a:p>
            <a:pPr lvl="1">
              <a:spcAft>
                <a:spcPts val="1200"/>
              </a:spcAft>
              <a:buFont typeface="Wingdings" charset="2"/>
              <a:buChar char="§"/>
              <a:defRPr/>
            </a:pPr>
            <a:endParaRPr lang="en-US" sz="1800" dirty="0">
              <a:cs typeface="ＭＳ Ｐゴシック" charset="0"/>
            </a:endParaRPr>
          </a:p>
          <a:p>
            <a:pPr>
              <a:spcAft>
                <a:spcPts val="1200"/>
              </a:spcAft>
              <a:buFont typeface="Wingdings" charset="2"/>
              <a:buChar char="§"/>
              <a:defRPr/>
            </a:pPr>
            <a:endParaRPr lang="en-US" sz="2400" i="1" dirty="0"/>
          </a:p>
          <a:p>
            <a:pPr>
              <a:spcAft>
                <a:spcPts val="1200"/>
              </a:spcAft>
              <a:buFont typeface="Wingdings" charset="2"/>
              <a:buChar char="§"/>
              <a:defRPr/>
            </a:pPr>
            <a:endParaRPr lang="en-US" sz="2400" dirty="0">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a:solidFill>
                <a:srgbClr val="CC0000"/>
              </a:solidFill>
              <a:ea typeface="ＭＳ Ｐゴシック" charset="0"/>
              <a:cs typeface="+mn-cs"/>
            </a:endParaRPr>
          </a:p>
          <a:p>
            <a:pPr>
              <a:spcAft>
                <a:spcPts val="1200"/>
              </a:spcAft>
              <a:buFont typeface="Wingdings" charset="2"/>
              <a:buChar char="§"/>
              <a:defRPr/>
            </a:pPr>
            <a:endParaRPr lang="en-US" sz="2400" dirty="0" smtClean="0">
              <a:solidFill>
                <a:srgbClr val="CC0000"/>
              </a:solidFill>
              <a:ea typeface="ＭＳ Ｐゴシック" charset="0"/>
              <a:cs typeface="+mn-cs"/>
            </a:endParaRPr>
          </a:p>
          <a:p>
            <a:pPr>
              <a:buFont typeface="Wingdings" charset="2"/>
              <a:buChar char="§"/>
              <a:defRPr/>
            </a:pPr>
            <a:endParaRPr lang="en-US" dirty="0">
              <a:solidFill>
                <a:srgbClr val="CC0000"/>
              </a:solidFill>
              <a:ea typeface="ＭＳ Ｐゴシック" charset="0"/>
              <a:cs typeface="+mn-cs"/>
            </a:endParaRPr>
          </a:p>
          <a:p>
            <a:pPr>
              <a:buFont typeface="Wingdings" charset="2"/>
              <a:buChar char="§"/>
              <a:defRPr/>
            </a:pPr>
            <a:endParaRPr lang="en-US" dirty="0" smtClean="0">
              <a:ea typeface="ＭＳ Ｐゴシック" charset="0"/>
              <a:cs typeface="+mn-cs"/>
            </a:endParaRPr>
          </a:p>
          <a:p>
            <a:pPr>
              <a:buFont typeface="Wingdings" charset="2"/>
              <a:buChar char="§"/>
              <a:defRPr/>
            </a:pPr>
            <a:endParaRPr lang="en-US" sz="3200" dirty="0">
              <a:ea typeface="ＭＳ Ｐゴシック" charset="0"/>
              <a:cs typeface="+mn-cs"/>
            </a:endParaRPr>
          </a:p>
        </p:txBody>
      </p:sp>
    </p:spTree>
    <p:extLst>
      <p:ext uri="{BB962C8B-B14F-4D97-AF65-F5344CB8AC3E}">
        <p14:creationId xmlns:p14="http://schemas.microsoft.com/office/powerpoint/2010/main" val="23591618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2524018" y="1190625"/>
            <a:ext cx="3343275" cy="5410200"/>
          </a:xfrm>
          <a:prstGeom prst="rect">
            <a:avLst/>
          </a:prstGeom>
          <a:noFill/>
          <a:ln w="9525">
            <a:noFill/>
            <a:miter lim="800000"/>
            <a:headEnd/>
            <a:tailEnd/>
          </a:ln>
        </p:spPr>
      </p:pic>
      <p:sp>
        <p:nvSpPr>
          <p:cNvPr id="2560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256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C046012-3FA7-4565-8986-49094EF01B35}" type="slidenum">
              <a:rPr lang="en-US" altLang="en-US" sz="1200">
                <a:latin typeface="Tahoma" panose="020B0604030504040204" pitchFamily="34" charset="0"/>
              </a:rPr>
              <a:pPr>
                <a:lnSpc>
                  <a:spcPct val="100000"/>
                </a:lnSpc>
                <a:spcBef>
                  <a:spcPct val="0"/>
                </a:spcBef>
                <a:buClrTx/>
                <a:buSzTx/>
                <a:buFontTx/>
                <a:buNone/>
              </a:pPr>
              <a:t>45</a:t>
            </a:fld>
            <a:endParaRPr lang="en-US" altLang="en-US" sz="1200">
              <a:latin typeface="Tahoma" panose="020B0604030504040204" pitchFamily="34" charset="0"/>
            </a:endParaRPr>
          </a:p>
        </p:txBody>
      </p:sp>
      <p:pic>
        <p:nvPicPr>
          <p:cNvPr id="25604" name="Picture 8"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885825"/>
            <a:ext cx="521208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422275" y="208264"/>
            <a:ext cx="7772400" cy="611188"/>
          </a:xfrm>
        </p:spPr>
        <p:txBody>
          <a:bodyPr/>
          <a:lstStyle/>
          <a:p>
            <a:pPr>
              <a:defRPr/>
            </a:pPr>
            <a:r>
              <a:rPr lang="en-US" dirty="0">
                <a:ea typeface="ＭＳ Ｐゴシック" charset="0"/>
                <a:cs typeface="+mj-cs"/>
              </a:rPr>
              <a:t>Selective-Reject ARQ</a:t>
            </a:r>
            <a:endParaRPr lang="en-US" sz="4800" dirty="0">
              <a:ea typeface="ＭＳ Ｐゴシック" charset="0"/>
              <a:cs typeface="+mj-cs"/>
            </a:endParaRPr>
          </a:p>
        </p:txBody>
      </p:sp>
    </p:spTree>
    <p:extLst>
      <p:ext uri="{BB962C8B-B14F-4D97-AF65-F5344CB8AC3E}">
        <p14:creationId xmlns:p14="http://schemas.microsoft.com/office/powerpoint/2010/main" val="9433265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6144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60D8D3B6-6927-4873-834F-FE70F699EF12}" type="slidenum">
              <a:rPr lang="en-US" altLang="en-US" sz="1200">
                <a:latin typeface="Tahoma" panose="020B0604030504040204" pitchFamily="34" charset="0"/>
              </a:rPr>
              <a:pPr>
                <a:lnSpc>
                  <a:spcPct val="100000"/>
                </a:lnSpc>
                <a:spcBef>
                  <a:spcPct val="0"/>
                </a:spcBef>
                <a:buClrTx/>
                <a:buSzTx/>
                <a:buFontTx/>
                <a:buNone/>
              </a:pPr>
              <a:t>46</a:t>
            </a:fld>
            <a:endParaRPr lang="en-US" altLang="en-US" sz="1200">
              <a:latin typeface="Tahoma" panose="020B0604030504040204" pitchFamily="34" charset="0"/>
            </a:endParaRPr>
          </a:p>
        </p:txBody>
      </p:sp>
      <p:sp>
        <p:nvSpPr>
          <p:cNvPr id="57348" name="Rectangle 2"/>
          <p:cNvSpPr>
            <a:spLocks noGrp="1" noChangeArrowheads="1"/>
          </p:cNvSpPr>
          <p:nvPr>
            <p:ph type="title"/>
          </p:nvPr>
        </p:nvSpPr>
        <p:spPr/>
        <p:txBody>
          <a:bodyPr/>
          <a:lstStyle/>
          <a:p>
            <a:pPr>
              <a:defRPr/>
            </a:pPr>
            <a:r>
              <a:rPr lang="en-US" dirty="0" smtClean="0">
                <a:ea typeface="ＭＳ Ｐゴシック" charset="0"/>
                <a:cs typeface="+mj-cs"/>
              </a:rPr>
              <a:t>Outline</a:t>
            </a:r>
            <a:endParaRPr lang="en-US" dirty="0">
              <a:ea typeface="ＭＳ Ｐゴシック" charset="0"/>
              <a:cs typeface="+mj-cs"/>
            </a:endParaRPr>
          </a:p>
        </p:txBody>
      </p:sp>
      <p:sp>
        <p:nvSpPr>
          <p:cNvPr id="57349" name="Rectangle 3"/>
          <p:cNvSpPr>
            <a:spLocks noGrp="1" noChangeArrowheads="1"/>
          </p:cNvSpPr>
          <p:nvPr>
            <p:ph type="body" sz="half" idx="1"/>
          </p:nvPr>
        </p:nvSpPr>
        <p:spPr/>
        <p:txBody>
          <a:bodyPr/>
          <a:lstStyle/>
          <a:p>
            <a:pPr marL="566738" indent="-566738">
              <a:buFont typeface="Wingdings" charset="0"/>
              <a:buNone/>
              <a:defRPr/>
            </a:pPr>
            <a:r>
              <a:rPr lang="en-US">
                <a:ea typeface="ＭＳ Ｐゴシック" charset="0"/>
                <a:cs typeface="+mn-cs"/>
              </a:rPr>
              <a:t>3.1 transport-layer services</a:t>
            </a:r>
          </a:p>
          <a:p>
            <a:pPr marL="566738" indent="-566738">
              <a:buFont typeface="Wingdings" charset="0"/>
              <a:buNone/>
              <a:defRPr/>
            </a:pPr>
            <a:r>
              <a:rPr lang="en-US">
                <a:ea typeface="ＭＳ Ｐゴシック" charset="0"/>
                <a:cs typeface="+mn-cs"/>
              </a:rPr>
              <a:t>3.2 multiplexing and demultiplexing</a:t>
            </a:r>
          </a:p>
          <a:p>
            <a:pPr marL="566738" indent="-566738">
              <a:buFont typeface="Wingdings" charset="0"/>
              <a:buNone/>
              <a:defRPr/>
            </a:pPr>
            <a:r>
              <a:rPr lang="en-US">
                <a:ea typeface="ＭＳ Ｐゴシック" charset="0"/>
                <a:cs typeface="+mn-cs"/>
              </a:rPr>
              <a:t>3.3 connectionless transport: UDP</a:t>
            </a:r>
          </a:p>
          <a:p>
            <a:pPr marL="566738" indent="-566738">
              <a:buFont typeface="Wingdings" charset="0"/>
              <a:buNone/>
              <a:defRPr/>
            </a:pPr>
            <a:r>
              <a:rPr lang="en-US">
                <a:ea typeface="ＭＳ Ｐゴシック" charset="0"/>
                <a:cs typeface="+mn-cs"/>
              </a:rPr>
              <a:t>3.4 principles of reliable data transfer</a:t>
            </a:r>
          </a:p>
        </p:txBody>
      </p:sp>
      <p:sp>
        <p:nvSpPr>
          <p:cNvPr id="57350" name="Rectangle 4"/>
          <p:cNvSpPr>
            <a:spLocks noGrp="1" noChangeArrowheads="1"/>
          </p:cNvSpPr>
          <p:nvPr>
            <p:ph type="body" sz="half" idx="2"/>
          </p:nvPr>
        </p:nvSpPr>
        <p:spPr>
          <a:xfrm>
            <a:off x="4495800" y="1600200"/>
            <a:ext cx="4251325" cy="4648200"/>
          </a:xfrm>
        </p:spPr>
        <p:txBody>
          <a:bodyPr/>
          <a:lstStyle/>
          <a:p>
            <a:pPr marL="566738" indent="-566738">
              <a:buFont typeface="Wingdings" charset="0"/>
              <a:buNone/>
              <a:defRPr/>
            </a:pPr>
            <a:r>
              <a:rPr lang="en-US" dirty="0">
                <a:solidFill>
                  <a:srgbClr val="CC0000"/>
                </a:solidFill>
                <a:ea typeface="ＭＳ Ｐゴシック" charset="0"/>
                <a:cs typeface="+mn-cs"/>
              </a:rPr>
              <a:t>3.5 connection-oriented transport: TCP</a:t>
            </a:r>
          </a:p>
          <a:p>
            <a:pPr marL="912813" lvl="1">
              <a:buFont typeface="Arial"/>
              <a:buChar char="•"/>
              <a:defRPr/>
            </a:pPr>
            <a:r>
              <a:rPr lang="en-US" dirty="0">
                <a:ea typeface="ＭＳ Ｐゴシック" charset="0"/>
              </a:rPr>
              <a:t>segment structure</a:t>
            </a:r>
          </a:p>
          <a:p>
            <a:pPr marL="912813" lvl="1">
              <a:buFont typeface="Arial"/>
              <a:buChar char="•"/>
              <a:defRPr/>
            </a:pPr>
            <a:r>
              <a:rPr lang="en-US" dirty="0">
                <a:ea typeface="ＭＳ Ｐゴシック" charset="0"/>
              </a:rPr>
              <a:t>reliable data transfer</a:t>
            </a:r>
          </a:p>
          <a:p>
            <a:pPr marL="912813" lvl="1">
              <a:buFont typeface="Arial"/>
              <a:buChar char="•"/>
              <a:defRPr/>
            </a:pPr>
            <a:r>
              <a:rPr lang="en-US" dirty="0" smtClean="0">
                <a:ea typeface="ＭＳ Ｐゴシック" charset="0"/>
              </a:rPr>
              <a:t>connection management</a:t>
            </a:r>
            <a:endParaRPr lang="en-US" dirty="0">
              <a:ea typeface="ＭＳ Ｐゴシック" charset="0"/>
            </a:endParaRPr>
          </a:p>
        </p:txBody>
      </p:sp>
      <p:pic>
        <p:nvPicPr>
          <p:cNvPr id="61447" name="Picture 5" descr="underline_base"/>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313" y="1017588"/>
            <a:ext cx="228600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62467"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2EFDD98A-769A-4611-AF29-50094EA1C8E7}" type="slidenum">
              <a:rPr lang="en-US" altLang="en-US" sz="1200">
                <a:latin typeface="Tahoma" panose="020B0604030504040204" pitchFamily="34" charset="0"/>
              </a:rPr>
              <a:pPr>
                <a:lnSpc>
                  <a:spcPct val="100000"/>
                </a:lnSpc>
                <a:spcBef>
                  <a:spcPct val="0"/>
                </a:spcBef>
                <a:buClrTx/>
                <a:buSzTx/>
                <a:buFontTx/>
                <a:buNone/>
              </a:pPr>
              <a:t>47</a:t>
            </a:fld>
            <a:endParaRPr lang="en-US" altLang="en-US" sz="1200">
              <a:latin typeface="Tahoma" panose="020B0604030504040204" pitchFamily="34" charset="0"/>
            </a:endParaRPr>
          </a:p>
        </p:txBody>
      </p:sp>
      <p:sp>
        <p:nvSpPr>
          <p:cNvPr id="58372" name="Rectangle 2"/>
          <p:cNvSpPr>
            <a:spLocks noGrp="1" noChangeArrowheads="1"/>
          </p:cNvSpPr>
          <p:nvPr>
            <p:ph type="title"/>
          </p:nvPr>
        </p:nvSpPr>
        <p:spPr>
          <a:xfrm>
            <a:off x="355600" y="252413"/>
            <a:ext cx="8243888" cy="885825"/>
          </a:xfrm>
        </p:spPr>
        <p:txBody>
          <a:bodyPr/>
          <a:lstStyle/>
          <a:p>
            <a:pPr>
              <a:defRPr/>
            </a:pPr>
            <a:r>
              <a:rPr lang="en-US">
                <a:ea typeface="ＭＳ Ｐゴシック" charset="0"/>
                <a:cs typeface="+mj-cs"/>
              </a:rPr>
              <a:t>TCP: Overview  </a:t>
            </a:r>
            <a:r>
              <a:rPr lang="en-US" sz="2400">
                <a:ea typeface="ＭＳ Ｐゴシック" charset="0"/>
                <a:cs typeface="+mj-cs"/>
              </a:rPr>
              <a:t>RFCs: 793,1122,1323, 2018, 2581</a:t>
            </a:r>
            <a:endParaRPr lang="en-US">
              <a:ea typeface="ＭＳ Ｐゴシック" charset="0"/>
              <a:cs typeface="+mj-cs"/>
            </a:endParaRPr>
          </a:p>
        </p:txBody>
      </p:sp>
      <p:sp>
        <p:nvSpPr>
          <p:cNvPr id="58373" name="Rectangle 3"/>
          <p:cNvSpPr>
            <a:spLocks noGrp="1" noChangeArrowheads="1"/>
          </p:cNvSpPr>
          <p:nvPr>
            <p:ph type="body" sz="half" idx="1"/>
          </p:nvPr>
        </p:nvSpPr>
        <p:spPr>
          <a:xfrm>
            <a:off x="4810125" y="1552575"/>
            <a:ext cx="3895725" cy="4648200"/>
          </a:xfrm>
        </p:spPr>
        <p:txBody>
          <a:bodyPr/>
          <a:lstStyle/>
          <a:p>
            <a:pPr>
              <a:buFont typeface="Wingdings" charset="2"/>
              <a:buChar char="§"/>
              <a:defRPr/>
            </a:pPr>
            <a:r>
              <a:rPr lang="en-US" dirty="0">
                <a:solidFill>
                  <a:srgbClr val="CC0000"/>
                </a:solidFill>
                <a:ea typeface="ＭＳ Ｐゴシック" charset="0"/>
                <a:cs typeface="+mn-cs"/>
              </a:rPr>
              <a:t>full duplex data:</a:t>
            </a:r>
          </a:p>
          <a:p>
            <a:pPr lvl="1">
              <a:buFont typeface="Arial"/>
              <a:buChar char="•"/>
              <a:defRPr/>
            </a:pPr>
            <a:r>
              <a:rPr lang="en-US" dirty="0">
                <a:ea typeface="ＭＳ Ｐゴシック" charset="0"/>
              </a:rPr>
              <a:t>bi-directional data flow in same connection</a:t>
            </a:r>
          </a:p>
          <a:p>
            <a:pPr lvl="1">
              <a:buFont typeface="Arial"/>
              <a:buChar char="•"/>
              <a:defRPr/>
            </a:pPr>
            <a:r>
              <a:rPr lang="en-US" dirty="0">
                <a:ea typeface="ＭＳ Ｐゴシック" charset="0"/>
              </a:rPr>
              <a:t>MSS: maximum segment size</a:t>
            </a:r>
          </a:p>
          <a:p>
            <a:pPr>
              <a:buFont typeface="Wingdings" charset="2"/>
              <a:buChar char="§"/>
              <a:defRPr/>
            </a:pPr>
            <a:r>
              <a:rPr lang="en-US" dirty="0">
                <a:solidFill>
                  <a:srgbClr val="CC0000"/>
                </a:solidFill>
                <a:ea typeface="ＭＳ Ｐゴシック" charset="0"/>
                <a:cs typeface="+mn-cs"/>
              </a:rPr>
              <a:t>connection-oriented:</a:t>
            </a:r>
            <a:r>
              <a:rPr lang="en-US" dirty="0">
                <a:ea typeface="ＭＳ Ｐゴシック" charset="0"/>
                <a:cs typeface="+mn-cs"/>
              </a:rPr>
              <a:t> </a:t>
            </a:r>
          </a:p>
          <a:p>
            <a:pPr lvl="1">
              <a:buFont typeface="Arial"/>
              <a:buChar char="•"/>
              <a:defRPr/>
            </a:pPr>
            <a:r>
              <a:rPr lang="en-US" dirty="0">
                <a:solidFill>
                  <a:srgbClr val="000099"/>
                </a:solidFill>
                <a:ea typeface="ＭＳ Ｐゴシック" charset="0"/>
              </a:rPr>
              <a:t>handshaking</a:t>
            </a:r>
            <a:r>
              <a:rPr lang="en-US" dirty="0">
                <a:ea typeface="ＭＳ Ｐゴシック" charset="0"/>
              </a:rPr>
              <a:t> (exchange of control </a:t>
            </a:r>
            <a:r>
              <a:rPr lang="en-US" dirty="0" err="1">
                <a:ea typeface="ＭＳ Ｐゴシック" charset="0"/>
              </a:rPr>
              <a:t>msgs</a:t>
            </a:r>
            <a:r>
              <a:rPr lang="en-US" dirty="0">
                <a:ea typeface="ＭＳ Ｐゴシック" charset="0"/>
              </a:rPr>
              <a:t>) </a:t>
            </a:r>
            <a:r>
              <a:rPr lang="en-US" dirty="0" err="1">
                <a:ea typeface="ＭＳ Ｐゴシック" charset="0"/>
              </a:rPr>
              <a:t>inits</a:t>
            </a:r>
            <a:r>
              <a:rPr lang="en-US" dirty="0">
                <a:ea typeface="ＭＳ Ｐゴシック" charset="0"/>
              </a:rPr>
              <a:t> sender, receiver state before data exchange</a:t>
            </a:r>
          </a:p>
          <a:p>
            <a:pPr>
              <a:buFont typeface="Wingdings" charset="2"/>
              <a:buChar char="§"/>
              <a:defRPr/>
            </a:pPr>
            <a:r>
              <a:rPr lang="en-US" dirty="0">
                <a:solidFill>
                  <a:srgbClr val="CC0000"/>
                </a:solidFill>
                <a:ea typeface="ＭＳ Ｐゴシック" charset="0"/>
                <a:cs typeface="+mn-cs"/>
              </a:rPr>
              <a:t>flow controlled:</a:t>
            </a:r>
          </a:p>
          <a:p>
            <a:pPr lvl="1">
              <a:buFont typeface="Arial"/>
              <a:buChar char="•"/>
              <a:defRPr/>
            </a:pPr>
            <a:r>
              <a:rPr lang="en-US" dirty="0">
                <a:ea typeface="ＭＳ Ｐゴシック" charset="0"/>
              </a:rPr>
              <a:t>sender will not overwhelm receiver</a:t>
            </a:r>
          </a:p>
        </p:txBody>
      </p:sp>
      <p:sp>
        <p:nvSpPr>
          <p:cNvPr id="62470" name="Rectangle 4"/>
          <p:cNvSpPr>
            <a:spLocks noGrp="1" noChangeArrowheads="1"/>
          </p:cNvSpPr>
          <p:nvPr>
            <p:ph type="body" sz="half" idx="2"/>
          </p:nvPr>
        </p:nvSpPr>
        <p:spPr>
          <a:xfrm>
            <a:off x="571500" y="1543050"/>
            <a:ext cx="3981450" cy="4648200"/>
          </a:xfrm>
        </p:spPr>
        <p:txBody>
          <a:bodyPr/>
          <a:lstStyle/>
          <a:p>
            <a:r>
              <a:rPr lang="en-US" altLang="en-US" smtClean="0">
                <a:solidFill>
                  <a:srgbClr val="CC0000"/>
                </a:solidFill>
              </a:rPr>
              <a:t>point-to-point:</a:t>
            </a:r>
          </a:p>
          <a:p>
            <a:pPr lvl="1"/>
            <a:r>
              <a:rPr lang="en-US" altLang="en-US" smtClean="0"/>
              <a:t>one sender, one receiver</a:t>
            </a:r>
            <a:r>
              <a:rPr lang="en-US" altLang="en-US" smtClean="0">
                <a:solidFill>
                  <a:srgbClr val="FF0000"/>
                </a:solidFill>
              </a:rPr>
              <a:t> </a:t>
            </a:r>
          </a:p>
          <a:p>
            <a:r>
              <a:rPr lang="en-US" altLang="en-US" smtClean="0">
                <a:solidFill>
                  <a:srgbClr val="CC0000"/>
                </a:solidFill>
              </a:rPr>
              <a:t>reliable, in-order </a:t>
            </a:r>
            <a:r>
              <a:rPr lang="en-US" altLang="en-US" i="1" smtClean="0">
                <a:solidFill>
                  <a:srgbClr val="CC0000"/>
                </a:solidFill>
              </a:rPr>
              <a:t>byte stream:</a:t>
            </a:r>
          </a:p>
          <a:p>
            <a:pPr lvl="1"/>
            <a:r>
              <a:rPr lang="en-US" altLang="en-US" smtClean="0"/>
              <a:t>no </a:t>
            </a:r>
            <a:r>
              <a:rPr lang="ja-JP" altLang="en-US" smtClean="0"/>
              <a:t>“</a:t>
            </a:r>
            <a:r>
              <a:rPr lang="en-US" altLang="ja-JP" smtClean="0"/>
              <a:t>message boundaries</a:t>
            </a:r>
            <a:r>
              <a:rPr lang="ja-JP" altLang="en-US" smtClean="0"/>
              <a:t>”</a:t>
            </a:r>
            <a:endParaRPr lang="en-US" altLang="ja-JP" smtClean="0"/>
          </a:p>
          <a:p>
            <a:r>
              <a:rPr lang="en-US" altLang="en-US" smtClean="0">
                <a:solidFill>
                  <a:srgbClr val="CC0000"/>
                </a:solidFill>
              </a:rPr>
              <a:t>pipelined:</a:t>
            </a:r>
          </a:p>
          <a:p>
            <a:pPr lvl="1"/>
            <a:r>
              <a:rPr lang="en-US" altLang="en-US" smtClean="0"/>
              <a:t>TCP congestion and flow control set window size</a:t>
            </a:r>
            <a:endParaRPr lang="en-US" altLang="en-US" i="1" smtClean="0"/>
          </a:p>
          <a:p>
            <a:endParaRPr lang="en-US" altLang="en-US" smtClean="0"/>
          </a:p>
        </p:txBody>
      </p:sp>
      <p:pic>
        <p:nvPicPr>
          <p:cNvPr id="62471" name="Picture 6" descr="underline_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8" y="925513"/>
            <a:ext cx="8228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63491" name="Slide Number Placeholder 4"/>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8A0976C0-7C98-4866-BE54-B192007E5773}" type="slidenum">
              <a:rPr lang="en-US" altLang="en-US" sz="1200">
                <a:latin typeface="Tahoma" panose="020B0604030504040204" pitchFamily="34" charset="0"/>
              </a:rPr>
              <a:pPr>
                <a:lnSpc>
                  <a:spcPct val="100000"/>
                </a:lnSpc>
                <a:spcBef>
                  <a:spcPct val="0"/>
                </a:spcBef>
                <a:buClrTx/>
                <a:buSzTx/>
                <a:buFontTx/>
                <a:buNone/>
              </a:pPr>
              <a:t>48</a:t>
            </a:fld>
            <a:endParaRPr lang="en-US" altLang="en-US" sz="1200">
              <a:latin typeface="Tahoma" panose="020B0604030504040204" pitchFamily="34" charset="0"/>
            </a:endParaRPr>
          </a:p>
        </p:txBody>
      </p:sp>
      <p:pic>
        <p:nvPicPr>
          <p:cNvPr id="63492" name="Picture 5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38" y="773113"/>
            <a:ext cx="5027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2"/>
          <p:cNvSpPr>
            <a:spLocks noGrp="1" noChangeArrowheads="1"/>
          </p:cNvSpPr>
          <p:nvPr>
            <p:ph type="title"/>
          </p:nvPr>
        </p:nvSpPr>
        <p:spPr>
          <a:xfrm>
            <a:off x="533400" y="190500"/>
            <a:ext cx="7772400" cy="781050"/>
          </a:xfrm>
        </p:spPr>
        <p:txBody>
          <a:bodyPr/>
          <a:lstStyle/>
          <a:p>
            <a:pPr>
              <a:defRPr/>
            </a:pPr>
            <a:r>
              <a:rPr lang="en-US" sz="4000">
                <a:ea typeface="ＭＳ Ｐゴシック" charset="0"/>
                <a:cs typeface="+mj-cs"/>
              </a:rPr>
              <a:t>TCP segment structure</a:t>
            </a:r>
            <a:endParaRPr lang="en-US">
              <a:ea typeface="ＭＳ Ｐゴシック" charset="0"/>
              <a:cs typeface="+mj-cs"/>
            </a:endParaRPr>
          </a:p>
        </p:txBody>
      </p:sp>
      <p:sp>
        <p:nvSpPr>
          <p:cNvPr id="63494" name="Rectangle 4"/>
          <p:cNvSpPr>
            <a:spLocks noChangeArrowheads="1"/>
          </p:cNvSpPr>
          <p:nvPr/>
        </p:nvSpPr>
        <p:spPr bwMode="auto">
          <a:xfrm>
            <a:off x="2897188" y="1512888"/>
            <a:ext cx="3951287" cy="482441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3495" name="Rectangle 5"/>
          <p:cNvSpPr>
            <a:spLocks noChangeArrowheads="1"/>
          </p:cNvSpPr>
          <p:nvPr/>
        </p:nvSpPr>
        <p:spPr bwMode="auto">
          <a:xfrm>
            <a:off x="2811463" y="1628775"/>
            <a:ext cx="3951287" cy="4805363"/>
          </a:xfrm>
          <a:prstGeom prst="rect">
            <a:avLst/>
          </a:prstGeom>
          <a:solidFill>
            <a:schemeClr val="bg1"/>
          </a:solidFill>
          <a:ln w="1905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sz="2400">
              <a:latin typeface="Arial" panose="020B0604020202020204" pitchFamily="34" charset="0"/>
            </a:endParaRPr>
          </a:p>
        </p:txBody>
      </p:sp>
      <p:sp>
        <p:nvSpPr>
          <p:cNvPr id="63496" name="Text Box 6"/>
          <p:cNvSpPr txBox="1">
            <a:spLocks noChangeArrowheads="1"/>
          </p:cNvSpPr>
          <p:nvPr/>
        </p:nvSpPr>
        <p:spPr bwMode="auto">
          <a:xfrm>
            <a:off x="2955925" y="1587500"/>
            <a:ext cx="166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a:latin typeface="Arial" panose="020B0604020202020204" pitchFamily="34" charset="0"/>
              </a:rPr>
              <a:t>source port #</a:t>
            </a:r>
            <a:endParaRPr lang="en-US" altLang="en-US" sz="2400">
              <a:latin typeface="Arial" panose="020B0604020202020204" pitchFamily="34" charset="0"/>
            </a:endParaRPr>
          </a:p>
        </p:txBody>
      </p:sp>
      <p:sp>
        <p:nvSpPr>
          <p:cNvPr id="63497" name="Text Box 7"/>
          <p:cNvSpPr txBox="1">
            <a:spLocks noChangeArrowheads="1"/>
          </p:cNvSpPr>
          <p:nvPr/>
        </p:nvSpPr>
        <p:spPr bwMode="auto">
          <a:xfrm>
            <a:off x="5056188" y="1592263"/>
            <a:ext cx="1381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a:latin typeface="Arial" panose="020B0604020202020204" pitchFamily="34" charset="0"/>
              </a:rPr>
              <a:t>dest port #</a:t>
            </a:r>
            <a:endParaRPr lang="en-US" altLang="en-US" sz="1800">
              <a:latin typeface="Arial" panose="020B0604020202020204" pitchFamily="34" charset="0"/>
            </a:endParaRPr>
          </a:p>
        </p:txBody>
      </p:sp>
      <p:sp>
        <p:nvSpPr>
          <p:cNvPr id="63498" name="Line 8"/>
          <p:cNvSpPr>
            <a:spLocks noChangeShapeType="1"/>
          </p:cNvSpPr>
          <p:nvPr/>
        </p:nvSpPr>
        <p:spPr bwMode="auto">
          <a:xfrm>
            <a:off x="2814638" y="2003425"/>
            <a:ext cx="3946525" cy="4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9" name="Line 9"/>
          <p:cNvSpPr>
            <a:spLocks noChangeShapeType="1"/>
          </p:cNvSpPr>
          <p:nvPr/>
        </p:nvSpPr>
        <p:spPr bwMode="auto">
          <a:xfrm flipV="1">
            <a:off x="2808288" y="2382838"/>
            <a:ext cx="39512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0" name="Line 10"/>
          <p:cNvSpPr>
            <a:spLocks noChangeShapeType="1"/>
          </p:cNvSpPr>
          <p:nvPr/>
        </p:nvSpPr>
        <p:spPr bwMode="auto">
          <a:xfrm flipV="1">
            <a:off x="4754563" y="1628775"/>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1" name="Text Box 11"/>
          <p:cNvSpPr txBox="1">
            <a:spLocks noChangeArrowheads="1"/>
          </p:cNvSpPr>
          <p:nvPr/>
        </p:nvSpPr>
        <p:spPr bwMode="auto">
          <a:xfrm>
            <a:off x="4297363" y="1098550"/>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latin typeface="Arial" panose="020B0604020202020204" pitchFamily="34" charset="0"/>
              </a:rPr>
              <a:t>32 bits</a:t>
            </a:r>
            <a:endParaRPr lang="en-US" altLang="en-US" sz="2400">
              <a:latin typeface="Arial" panose="020B0604020202020204" pitchFamily="34" charset="0"/>
            </a:endParaRPr>
          </a:p>
        </p:txBody>
      </p:sp>
      <p:sp>
        <p:nvSpPr>
          <p:cNvPr id="63502" name="Line 12"/>
          <p:cNvSpPr>
            <a:spLocks noChangeShapeType="1"/>
          </p:cNvSpPr>
          <p:nvPr/>
        </p:nvSpPr>
        <p:spPr bwMode="auto">
          <a:xfrm>
            <a:off x="5297488" y="1344613"/>
            <a:ext cx="1427162" cy="47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03" name="Line 13"/>
          <p:cNvSpPr>
            <a:spLocks noChangeShapeType="1"/>
          </p:cNvSpPr>
          <p:nvPr/>
        </p:nvSpPr>
        <p:spPr bwMode="auto">
          <a:xfrm rot="10800000">
            <a:off x="2789238" y="1355725"/>
            <a:ext cx="13414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04" name="Text Box 14"/>
          <p:cNvSpPr txBox="1">
            <a:spLocks noChangeArrowheads="1"/>
          </p:cNvSpPr>
          <p:nvPr/>
        </p:nvSpPr>
        <p:spPr bwMode="auto">
          <a:xfrm>
            <a:off x="3863975" y="4567238"/>
            <a:ext cx="20050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a:latin typeface="Arial" panose="020B0604020202020204" pitchFamily="34" charset="0"/>
              </a:rPr>
              <a:t>application</a:t>
            </a:r>
          </a:p>
          <a:p>
            <a:pPr algn="ctr">
              <a:lnSpc>
                <a:spcPct val="100000"/>
              </a:lnSpc>
              <a:spcBef>
                <a:spcPct val="0"/>
              </a:spcBef>
              <a:buClrTx/>
              <a:buSzTx/>
              <a:buFontTx/>
              <a:buNone/>
            </a:pPr>
            <a:r>
              <a:rPr lang="en-US" altLang="en-US" sz="2000">
                <a:latin typeface="Arial" panose="020B0604020202020204" pitchFamily="34" charset="0"/>
              </a:rPr>
              <a:t>data </a:t>
            </a:r>
          </a:p>
          <a:p>
            <a:pPr algn="ctr">
              <a:lnSpc>
                <a:spcPct val="100000"/>
              </a:lnSpc>
              <a:spcBef>
                <a:spcPct val="0"/>
              </a:spcBef>
              <a:buClrTx/>
              <a:buSzTx/>
              <a:buFontTx/>
              <a:buNone/>
            </a:pPr>
            <a:r>
              <a:rPr lang="en-US" altLang="en-US" sz="2000">
                <a:latin typeface="Arial" panose="020B0604020202020204" pitchFamily="34" charset="0"/>
              </a:rPr>
              <a:t>(variable length)</a:t>
            </a:r>
            <a:endParaRPr lang="en-US" altLang="en-US" sz="2400">
              <a:latin typeface="Arial" panose="020B0604020202020204" pitchFamily="34" charset="0"/>
            </a:endParaRPr>
          </a:p>
        </p:txBody>
      </p:sp>
      <p:sp>
        <p:nvSpPr>
          <p:cNvPr id="63505" name="Text Box 15"/>
          <p:cNvSpPr txBox="1">
            <a:spLocks noChangeArrowheads="1"/>
          </p:cNvSpPr>
          <p:nvPr/>
        </p:nvSpPr>
        <p:spPr bwMode="auto">
          <a:xfrm>
            <a:off x="3444875" y="1982788"/>
            <a:ext cx="2486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a:latin typeface="Arial" panose="020B0604020202020204" pitchFamily="34" charset="0"/>
              </a:rPr>
              <a:t>sequence number</a:t>
            </a:r>
            <a:endParaRPr lang="en-US" altLang="en-US" sz="2400">
              <a:latin typeface="Arial" panose="020B0604020202020204" pitchFamily="34" charset="0"/>
            </a:endParaRPr>
          </a:p>
        </p:txBody>
      </p:sp>
      <p:sp>
        <p:nvSpPr>
          <p:cNvPr id="63506" name="Line 16"/>
          <p:cNvSpPr>
            <a:spLocks noChangeShapeType="1"/>
          </p:cNvSpPr>
          <p:nvPr/>
        </p:nvSpPr>
        <p:spPr bwMode="auto">
          <a:xfrm flipV="1">
            <a:off x="2817813" y="2763838"/>
            <a:ext cx="39512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7" name="Text Box 17"/>
          <p:cNvSpPr txBox="1">
            <a:spLocks noChangeArrowheads="1"/>
          </p:cNvSpPr>
          <p:nvPr/>
        </p:nvSpPr>
        <p:spPr bwMode="auto">
          <a:xfrm>
            <a:off x="3044825" y="2382838"/>
            <a:ext cx="3409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a:latin typeface="Arial" panose="020B0604020202020204" pitchFamily="34" charset="0"/>
              </a:rPr>
              <a:t>acknowledgement number</a:t>
            </a:r>
          </a:p>
        </p:txBody>
      </p:sp>
      <p:sp>
        <p:nvSpPr>
          <p:cNvPr id="63508" name="Line 18"/>
          <p:cNvSpPr>
            <a:spLocks noChangeShapeType="1"/>
          </p:cNvSpPr>
          <p:nvPr/>
        </p:nvSpPr>
        <p:spPr bwMode="auto">
          <a:xfrm flipV="1">
            <a:off x="2813050" y="3159125"/>
            <a:ext cx="3951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9" name="Line 19"/>
          <p:cNvSpPr>
            <a:spLocks noChangeShapeType="1"/>
          </p:cNvSpPr>
          <p:nvPr/>
        </p:nvSpPr>
        <p:spPr bwMode="auto">
          <a:xfrm flipV="1">
            <a:off x="2808288" y="3549650"/>
            <a:ext cx="39512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0" name="Line 20"/>
          <p:cNvSpPr>
            <a:spLocks noChangeShapeType="1"/>
          </p:cNvSpPr>
          <p:nvPr/>
        </p:nvSpPr>
        <p:spPr bwMode="auto">
          <a:xfrm flipV="1">
            <a:off x="2808288" y="4111625"/>
            <a:ext cx="39512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1" name="Line 21"/>
          <p:cNvSpPr>
            <a:spLocks noChangeShapeType="1"/>
          </p:cNvSpPr>
          <p:nvPr/>
        </p:nvSpPr>
        <p:spPr bwMode="auto">
          <a:xfrm flipH="1" flipV="1">
            <a:off x="4768850" y="2767013"/>
            <a:ext cx="4763" cy="777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2" name="Text Box 22"/>
          <p:cNvSpPr txBox="1">
            <a:spLocks noChangeArrowheads="1"/>
          </p:cNvSpPr>
          <p:nvPr/>
        </p:nvSpPr>
        <p:spPr bwMode="auto">
          <a:xfrm>
            <a:off x="4870450" y="2770188"/>
            <a:ext cx="174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latin typeface="Arial" panose="020B0604020202020204" pitchFamily="34" charset="0"/>
              </a:rPr>
              <a:t>receive window</a:t>
            </a:r>
          </a:p>
        </p:txBody>
      </p:sp>
      <p:sp>
        <p:nvSpPr>
          <p:cNvPr id="63513" name="Text Box 23"/>
          <p:cNvSpPr txBox="1">
            <a:spLocks noChangeArrowheads="1"/>
          </p:cNvSpPr>
          <p:nvPr/>
        </p:nvSpPr>
        <p:spPr bwMode="auto">
          <a:xfrm>
            <a:off x="4895850" y="3165475"/>
            <a:ext cx="182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latin typeface="Arial" panose="020B0604020202020204" pitchFamily="34" charset="0"/>
              </a:rPr>
              <a:t>Urg data pointer</a:t>
            </a:r>
          </a:p>
        </p:txBody>
      </p:sp>
      <p:sp>
        <p:nvSpPr>
          <p:cNvPr id="63514" name="Text Box 24"/>
          <p:cNvSpPr txBox="1">
            <a:spLocks noChangeArrowheads="1"/>
          </p:cNvSpPr>
          <p:nvPr/>
        </p:nvSpPr>
        <p:spPr bwMode="auto">
          <a:xfrm>
            <a:off x="3179763" y="3146425"/>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latin typeface="Arial" panose="020B0604020202020204" pitchFamily="34" charset="0"/>
              </a:rPr>
              <a:t>checksum</a:t>
            </a:r>
          </a:p>
        </p:txBody>
      </p:sp>
      <p:sp>
        <p:nvSpPr>
          <p:cNvPr id="63515" name="Text Box 25"/>
          <p:cNvSpPr txBox="1">
            <a:spLocks noChangeArrowheads="1"/>
          </p:cNvSpPr>
          <p:nvPr/>
        </p:nvSpPr>
        <p:spPr bwMode="auto">
          <a:xfrm>
            <a:off x="4532313" y="279876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Arial" panose="020B0604020202020204" pitchFamily="34" charset="0"/>
              </a:rPr>
              <a:t>F</a:t>
            </a:r>
            <a:endParaRPr lang="en-US" altLang="en-US" sz="2400">
              <a:latin typeface="Arial" panose="020B0604020202020204" pitchFamily="34" charset="0"/>
            </a:endParaRPr>
          </a:p>
        </p:txBody>
      </p:sp>
      <p:sp>
        <p:nvSpPr>
          <p:cNvPr id="63516" name="Line 26"/>
          <p:cNvSpPr>
            <a:spLocks noChangeShapeType="1"/>
          </p:cNvSpPr>
          <p:nvPr/>
        </p:nvSpPr>
        <p:spPr bwMode="auto">
          <a:xfrm flipV="1">
            <a:off x="4611688" y="2757488"/>
            <a:ext cx="0" cy="392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7" name="Line 27"/>
          <p:cNvSpPr>
            <a:spLocks noChangeShapeType="1"/>
          </p:cNvSpPr>
          <p:nvPr/>
        </p:nvSpPr>
        <p:spPr bwMode="auto">
          <a:xfrm flipV="1">
            <a:off x="4449763" y="2762250"/>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8" name="Line 28"/>
          <p:cNvSpPr>
            <a:spLocks noChangeShapeType="1"/>
          </p:cNvSpPr>
          <p:nvPr/>
        </p:nvSpPr>
        <p:spPr bwMode="auto">
          <a:xfrm flipV="1">
            <a:off x="4283075" y="2762250"/>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9" name="Line 29"/>
          <p:cNvSpPr>
            <a:spLocks noChangeShapeType="1"/>
          </p:cNvSpPr>
          <p:nvPr/>
        </p:nvSpPr>
        <p:spPr bwMode="auto">
          <a:xfrm flipV="1">
            <a:off x="4121150" y="2767013"/>
            <a:ext cx="0" cy="392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20" name="Line 30"/>
          <p:cNvSpPr>
            <a:spLocks noChangeShapeType="1"/>
          </p:cNvSpPr>
          <p:nvPr/>
        </p:nvSpPr>
        <p:spPr bwMode="auto">
          <a:xfrm flipV="1">
            <a:off x="3963988" y="2762250"/>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21" name="Line 31"/>
          <p:cNvSpPr>
            <a:spLocks noChangeShapeType="1"/>
          </p:cNvSpPr>
          <p:nvPr/>
        </p:nvSpPr>
        <p:spPr bwMode="auto">
          <a:xfrm flipV="1">
            <a:off x="3792538" y="2771775"/>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22" name="Text Box 32"/>
          <p:cNvSpPr txBox="1">
            <a:spLocks noChangeArrowheads="1"/>
          </p:cNvSpPr>
          <p:nvPr/>
        </p:nvSpPr>
        <p:spPr bwMode="auto">
          <a:xfrm>
            <a:off x="4365625" y="2794000"/>
            <a:ext cx="319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Arial" panose="020B0604020202020204" pitchFamily="34" charset="0"/>
              </a:rPr>
              <a:t>S</a:t>
            </a:r>
            <a:endParaRPr lang="en-US" altLang="en-US" sz="2400">
              <a:latin typeface="Arial" panose="020B0604020202020204" pitchFamily="34" charset="0"/>
            </a:endParaRPr>
          </a:p>
        </p:txBody>
      </p:sp>
      <p:sp>
        <p:nvSpPr>
          <p:cNvPr id="63523" name="Text Box 33"/>
          <p:cNvSpPr txBox="1">
            <a:spLocks noChangeArrowheads="1"/>
          </p:cNvSpPr>
          <p:nvPr/>
        </p:nvSpPr>
        <p:spPr bwMode="auto">
          <a:xfrm>
            <a:off x="4192588" y="2794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Arial" panose="020B0604020202020204" pitchFamily="34" charset="0"/>
              </a:rPr>
              <a:t>R</a:t>
            </a:r>
            <a:endParaRPr lang="en-US" altLang="en-US" sz="2400">
              <a:latin typeface="Arial" panose="020B0604020202020204" pitchFamily="34" charset="0"/>
            </a:endParaRPr>
          </a:p>
        </p:txBody>
      </p:sp>
      <p:sp>
        <p:nvSpPr>
          <p:cNvPr id="63524" name="Text Box 34"/>
          <p:cNvSpPr txBox="1">
            <a:spLocks noChangeArrowheads="1"/>
          </p:cNvSpPr>
          <p:nvPr/>
        </p:nvSpPr>
        <p:spPr bwMode="auto">
          <a:xfrm>
            <a:off x="4030663" y="2789238"/>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Arial" panose="020B0604020202020204" pitchFamily="34" charset="0"/>
              </a:rPr>
              <a:t>P</a:t>
            </a:r>
            <a:endParaRPr lang="en-US" altLang="en-US" sz="2400">
              <a:latin typeface="Arial" panose="020B0604020202020204" pitchFamily="34" charset="0"/>
            </a:endParaRPr>
          </a:p>
        </p:txBody>
      </p:sp>
      <p:sp>
        <p:nvSpPr>
          <p:cNvPr id="63525" name="Text Box 35"/>
          <p:cNvSpPr txBox="1">
            <a:spLocks noChangeArrowheads="1"/>
          </p:cNvSpPr>
          <p:nvPr/>
        </p:nvSpPr>
        <p:spPr bwMode="auto">
          <a:xfrm>
            <a:off x="3878263" y="2789238"/>
            <a:ext cx="319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Arial" panose="020B0604020202020204" pitchFamily="34" charset="0"/>
              </a:rPr>
              <a:t>A</a:t>
            </a:r>
            <a:endParaRPr lang="en-US" altLang="en-US" sz="2400">
              <a:latin typeface="Arial" panose="020B0604020202020204" pitchFamily="34" charset="0"/>
            </a:endParaRPr>
          </a:p>
        </p:txBody>
      </p:sp>
      <p:sp>
        <p:nvSpPr>
          <p:cNvPr id="63526" name="Text Box 36"/>
          <p:cNvSpPr txBox="1">
            <a:spLocks noChangeArrowheads="1"/>
          </p:cNvSpPr>
          <p:nvPr/>
        </p:nvSpPr>
        <p:spPr bwMode="auto">
          <a:xfrm>
            <a:off x="3711575" y="2789238"/>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Arial" panose="020B0604020202020204" pitchFamily="34" charset="0"/>
              </a:rPr>
              <a:t>U</a:t>
            </a:r>
            <a:endParaRPr lang="en-US" altLang="en-US" sz="2400">
              <a:latin typeface="Arial" panose="020B0604020202020204" pitchFamily="34" charset="0"/>
            </a:endParaRPr>
          </a:p>
        </p:txBody>
      </p:sp>
      <p:sp>
        <p:nvSpPr>
          <p:cNvPr id="63527" name="Text Box 37"/>
          <p:cNvSpPr txBox="1">
            <a:spLocks noChangeArrowheads="1"/>
          </p:cNvSpPr>
          <p:nvPr/>
        </p:nvSpPr>
        <p:spPr bwMode="auto">
          <a:xfrm>
            <a:off x="2759075" y="2697163"/>
            <a:ext cx="5778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head</a:t>
            </a:r>
          </a:p>
          <a:p>
            <a:pPr algn="ctr">
              <a:lnSpc>
                <a:spcPct val="100000"/>
              </a:lnSpc>
              <a:spcBef>
                <a:spcPct val="0"/>
              </a:spcBef>
              <a:buClrTx/>
              <a:buSzTx/>
              <a:buFontTx/>
              <a:buNone/>
            </a:pPr>
            <a:r>
              <a:rPr lang="en-US" altLang="en-US" sz="1400">
                <a:latin typeface="Arial" panose="020B0604020202020204" pitchFamily="34" charset="0"/>
              </a:rPr>
              <a:t>len</a:t>
            </a:r>
            <a:endParaRPr lang="en-US" altLang="en-US" sz="1800">
              <a:latin typeface="Arial" panose="020B0604020202020204" pitchFamily="34" charset="0"/>
            </a:endParaRPr>
          </a:p>
        </p:txBody>
      </p:sp>
      <p:sp>
        <p:nvSpPr>
          <p:cNvPr id="63528" name="Text Box 38"/>
          <p:cNvSpPr txBox="1">
            <a:spLocks noChangeArrowheads="1"/>
          </p:cNvSpPr>
          <p:nvPr/>
        </p:nvSpPr>
        <p:spPr bwMode="auto">
          <a:xfrm>
            <a:off x="3238500" y="2697163"/>
            <a:ext cx="568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not</a:t>
            </a:r>
          </a:p>
          <a:p>
            <a:pPr algn="ctr">
              <a:lnSpc>
                <a:spcPct val="100000"/>
              </a:lnSpc>
              <a:spcBef>
                <a:spcPct val="0"/>
              </a:spcBef>
              <a:buClrTx/>
              <a:buSzTx/>
              <a:buFontTx/>
              <a:buNone/>
            </a:pPr>
            <a:r>
              <a:rPr lang="en-US" altLang="en-US" sz="1400">
                <a:latin typeface="Arial" panose="020B0604020202020204" pitchFamily="34" charset="0"/>
              </a:rPr>
              <a:t>used</a:t>
            </a:r>
            <a:endParaRPr lang="en-US" altLang="en-US" sz="1800">
              <a:latin typeface="Arial" panose="020B0604020202020204" pitchFamily="34" charset="0"/>
            </a:endParaRPr>
          </a:p>
        </p:txBody>
      </p:sp>
      <p:sp>
        <p:nvSpPr>
          <p:cNvPr id="63529" name="Line 39"/>
          <p:cNvSpPr>
            <a:spLocks noChangeShapeType="1"/>
          </p:cNvSpPr>
          <p:nvPr/>
        </p:nvSpPr>
        <p:spPr bwMode="auto">
          <a:xfrm flipV="1">
            <a:off x="3287713" y="2762250"/>
            <a:ext cx="0" cy="392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30" name="Text Box 40"/>
          <p:cNvSpPr txBox="1">
            <a:spLocks noChangeArrowheads="1"/>
          </p:cNvSpPr>
          <p:nvPr/>
        </p:nvSpPr>
        <p:spPr bwMode="auto">
          <a:xfrm>
            <a:off x="3317875" y="3648075"/>
            <a:ext cx="289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a:latin typeface="Arial" panose="020B0604020202020204" pitchFamily="34" charset="0"/>
              </a:rPr>
              <a:t>options (variable length)</a:t>
            </a:r>
            <a:endParaRPr lang="en-US" altLang="en-US" sz="2400">
              <a:latin typeface="Arial" panose="020B0604020202020204" pitchFamily="34" charset="0"/>
            </a:endParaRPr>
          </a:p>
        </p:txBody>
      </p:sp>
      <p:sp>
        <p:nvSpPr>
          <p:cNvPr id="63531" name="Text Box 41"/>
          <p:cNvSpPr txBox="1">
            <a:spLocks noChangeArrowheads="1"/>
          </p:cNvSpPr>
          <p:nvPr/>
        </p:nvSpPr>
        <p:spPr bwMode="auto">
          <a:xfrm>
            <a:off x="261938" y="1427163"/>
            <a:ext cx="2203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800">
                <a:latin typeface="Arial" panose="020B0604020202020204" pitchFamily="34" charset="0"/>
              </a:rPr>
              <a:t>URG: urgent data </a:t>
            </a:r>
          </a:p>
          <a:p>
            <a:pPr algn="r">
              <a:lnSpc>
                <a:spcPct val="100000"/>
              </a:lnSpc>
              <a:spcBef>
                <a:spcPct val="0"/>
              </a:spcBef>
              <a:buClrTx/>
              <a:buSzTx/>
              <a:buFontTx/>
              <a:buNone/>
            </a:pPr>
            <a:r>
              <a:rPr lang="en-US" altLang="en-US" sz="1800">
                <a:latin typeface="Arial" panose="020B0604020202020204" pitchFamily="34" charset="0"/>
              </a:rPr>
              <a:t>(generally not used)</a:t>
            </a:r>
            <a:endParaRPr lang="en-US" altLang="en-US" sz="1000">
              <a:latin typeface="Arial" panose="020B0604020202020204" pitchFamily="34" charset="0"/>
            </a:endParaRPr>
          </a:p>
        </p:txBody>
      </p:sp>
      <p:sp>
        <p:nvSpPr>
          <p:cNvPr id="63532" name="Text Box 42"/>
          <p:cNvSpPr txBox="1">
            <a:spLocks noChangeArrowheads="1"/>
          </p:cNvSpPr>
          <p:nvPr/>
        </p:nvSpPr>
        <p:spPr bwMode="auto">
          <a:xfrm>
            <a:off x="976313" y="2151063"/>
            <a:ext cx="1441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800">
                <a:latin typeface="Arial" panose="020B0604020202020204" pitchFamily="34" charset="0"/>
              </a:rPr>
              <a:t>ACK: ACK #</a:t>
            </a:r>
          </a:p>
          <a:p>
            <a:pPr algn="r">
              <a:lnSpc>
                <a:spcPct val="100000"/>
              </a:lnSpc>
              <a:spcBef>
                <a:spcPct val="0"/>
              </a:spcBef>
              <a:buClrTx/>
              <a:buSzTx/>
              <a:buFontTx/>
              <a:buNone/>
            </a:pPr>
            <a:r>
              <a:rPr lang="en-US" altLang="en-US" sz="1800">
                <a:latin typeface="Arial" panose="020B0604020202020204" pitchFamily="34" charset="0"/>
              </a:rPr>
              <a:t>valid</a:t>
            </a:r>
            <a:endParaRPr lang="en-US" altLang="en-US" sz="1000">
              <a:latin typeface="Arial" panose="020B0604020202020204" pitchFamily="34" charset="0"/>
            </a:endParaRPr>
          </a:p>
        </p:txBody>
      </p:sp>
      <p:sp>
        <p:nvSpPr>
          <p:cNvPr id="63533" name="Text Box 43"/>
          <p:cNvSpPr txBox="1">
            <a:spLocks noChangeArrowheads="1"/>
          </p:cNvSpPr>
          <p:nvPr/>
        </p:nvSpPr>
        <p:spPr bwMode="auto">
          <a:xfrm>
            <a:off x="169863" y="2827338"/>
            <a:ext cx="226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800">
                <a:latin typeface="Arial" panose="020B0604020202020204" pitchFamily="34" charset="0"/>
              </a:rPr>
              <a:t>PSH: push data now</a:t>
            </a:r>
          </a:p>
          <a:p>
            <a:pPr algn="r">
              <a:lnSpc>
                <a:spcPct val="100000"/>
              </a:lnSpc>
              <a:spcBef>
                <a:spcPct val="0"/>
              </a:spcBef>
              <a:buClrTx/>
              <a:buSzTx/>
              <a:buFontTx/>
              <a:buNone/>
            </a:pPr>
            <a:r>
              <a:rPr lang="en-US" altLang="en-US" sz="1800">
                <a:latin typeface="Arial" panose="020B0604020202020204" pitchFamily="34" charset="0"/>
              </a:rPr>
              <a:t>(generally not used)</a:t>
            </a:r>
          </a:p>
        </p:txBody>
      </p:sp>
      <p:sp>
        <p:nvSpPr>
          <p:cNvPr id="63534" name="Text Box 44"/>
          <p:cNvSpPr txBox="1">
            <a:spLocks noChangeArrowheads="1"/>
          </p:cNvSpPr>
          <p:nvPr/>
        </p:nvSpPr>
        <p:spPr bwMode="auto">
          <a:xfrm>
            <a:off x="544513" y="3627438"/>
            <a:ext cx="19113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800" dirty="0">
                <a:latin typeface="Arial" panose="020B0604020202020204" pitchFamily="34" charset="0"/>
              </a:rPr>
              <a:t>RST, SYN, FIN:</a:t>
            </a:r>
          </a:p>
          <a:p>
            <a:pPr algn="r">
              <a:lnSpc>
                <a:spcPct val="100000"/>
              </a:lnSpc>
              <a:spcBef>
                <a:spcPct val="0"/>
              </a:spcBef>
              <a:buClrTx/>
              <a:buSzTx/>
              <a:buFontTx/>
              <a:buNone/>
            </a:pPr>
            <a:r>
              <a:rPr lang="en-US" altLang="en-US" sz="1800" dirty="0">
                <a:latin typeface="Arial" panose="020B0604020202020204" pitchFamily="34" charset="0"/>
              </a:rPr>
              <a:t>connection </a:t>
            </a:r>
            <a:r>
              <a:rPr lang="en-US" altLang="en-US" sz="1800" dirty="0" err="1">
                <a:latin typeface="Arial" panose="020B0604020202020204" pitchFamily="34" charset="0"/>
              </a:rPr>
              <a:t>estab</a:t>
            </a:r>
            <a:endParaRPr lang="en-US" altLang="en-US" sz="1800" dirty="0">
              <a:latin typeface="Arial" panose="020B0604020202020204" pitchFamily="34" charset="0"/>
            </a:endParaRPr>
          </a:p>
          <a:p>
            <a:pPr algn="r">
              <a:lnSpc>
                <a:spcPct val="100000"/>
              </a:lnSpc>
              <a:spcBef>
                <a:spcPct val="0"/>
              </a:spcBef>
              <a:buClrTx/>
              <a:buSzTx/>
              <a:buFontTx/>
              <a:buNone/>
            </a:pPr>
            <a:r>
              <a:rPr lang="en-US" altLang="en-US" sz="1800" dirty="0">
                <a:latin typeface="Arial" panose="020B0604020202020204" pitchFamily="34" charset="0"/>
              </a:rPr>
              <a:t>(setup, teardown</a:t>
            </a:r>
          </a:p>
          <a:p>
            <a:pPr algn="r">
              <a:lnSpc>
                <a:spcPct val="100000"/>
              </a:lnSpc>
              <a:spcBef>
                <a:spcPct val="0"/>
              </a:spcBef>
              <a:buClrTx/>
              <a:buSzTx/>
              <a:buFontTx/>
              <a:buNone/>
            </a:pPr>
            <a:r>
              <a:rPr lang="en-US" altLang="en-US" sz="1800" dirty="0">
                <a:latin typeface="Arial" panose="020B0604020202020204" pitchFamily="34" charset="0"/>
              </a:rPr>
              <a:t>commands)</a:t>
            </a:r>
          </a:p>
        </p:txBody>
      </p:sp>
      <p:sp>
        <p:nvSpPr>
          <p:cNvPr id="63535" name="Line 45"/>
          <p:cNvSpPr>
            <a:spLocks noChangeShapeType="1"/>
          </p:cNvSpPr>
          <p:nvPr/>
        </p:nvSpPr>
        <p:spPr bwMode="auto">
          <a:xfrm>
            <a:off x="2371725" y="1800225"/>
            <a:ext cx="1495425" cy="10287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36" name="Line 46"/>
          <p:cNvSpPr>
            <a:spLocks noChangeShapeType="1"/>
          </p:cNvSpPr>
          <p:nvPr/>
        </p:nvSpPr>
        <p:spPr bwMode="auto">
          <a:xfrm>
            <a:off x="2376488" y="2487613"/>
            <a:ext cx="1658937" cy="4413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37" name="Line 47"/>
          <p:cNvSpPr>
            <a:spLocks noChangeShapeType="1"/>
          </p:cNvSpPr>
          <p:nvPr/>
        </p:nvSpPr>
        <p:spPr bwMode="auto">
          <a:xfrm flipV="1">
            <a:off x="2397125" y="3041650"/>
            <a:ext cx="1827213" cy="2444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38" name="Freeform 48"/>
          <p:cNvSpPr>
            <a:spLocks/>
          </p:cNvSpPr>
          <p:nvPr/>
        </p:nvSpPr>
        <p:spPr bwMode="auto">
          <a:xfrm>
            <a:off x="2390775" y="3105150"/>
            <a:ext cx="2314575" cy="704850"/>
          </a:xfrm>
          <a:custGeom>
            <a:avLst/>
            <a:gdLst>
              <a:gd name="T0" fmla="*/ 0 w 1458"/>
              <a:gd name="T1" fmla="*/ 2147483646 h 444"/>
              <a:gd name="T2" fmla="*/ 2147483646 w 1458"/>
              <a:gd name="T3" fmla="*/ 0 h 444"/>
              <a:gd name="T4" fmla="*/ 2147483646 w 1458"/>
              <a:gd name="T5" fmla="*/ 2147483646 h 444"/>
              <a:gd name="T6" fmla="*/ 0 60000 65536"/>
              <a:gd name="T7" fmla="*/ 0 60000 65536"/>
              <a:gd name="T8" fmla="*/ 0 60000 65536"/>
            </a:gdLst>
            <a:ahLst/>
            <a:cxnLst>
              <a:cxn ang="T6">
                <a:pos x="T0" y="T1"/>
              </a:cxn>
              <a:cxn ang="T7">
                <a:pos x="T2" y="T3"/>
              </a:cxn>
              <a:cxn ang="T8">
                <a:pos x="T4" y="T5"/>
              </a:cxn>
            </a:cxnLst>
            <a:rect l="0" t="0" r="r" b="b"/>
            <a:pathLst>
              <a:path w="1458" h="444">
                <a:moveTo>
                  <a:pt x="0" y="444"/>
                </a:moveTo>
                <a:lnTo>
                  <a:pt x="1248" y="0"/>
                </a:lnTo>
                <a:lnTo>
                  <a:pt x="1458" y="6"/>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9" name="Text Box 49"/>
          <p:cNvSpPr txBox="1">
            <a:spLocks noChangeArrowheads="1"/>
          </p:cNvSpPr>
          <p:nvPr/>
        </p:nvSpPr>
        <p:spPr bwMode="auto">
          <a:xfrm>
            <a:off x="7439025" y="3008313"/>
            <a:ext cx="1250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800">
                <a:latin typeface="Arial" panose="020B0604020202020204" pitchFamily="34" charset="0"/>
              </a:rPr>
              <a:t># bytes </a:t>
            </a:r>
          </a:p>
          <a:p>
            <a:pPr>
              <a:lnSpc>
                <a:spcPct val="100000"/>
              </a:lnSpc>
              <a:spcBef>
                <a:spcPct val="0"/>
              </a:spcBef>
              <a:buClrTx/>
              <a:buSzTx/>
              <a:buFontTx/>
              <a:buNone/>
            </a:pPr>
            <a:r>
              <a:rPr lang="en-US" altLang="en-US" sz="1800">
                <a:latin typeface="Arial" panose="020B0604020202020204" pitchFamily="34" charset="0"/>
              </a:rPr>
              <a:t>rcvr willing</a:t>
            </a:r>
          </a:p>
          <a:p>
            <a:pPr>
              <a:lnSpc>
                <a:spcPct val="100000"/>
              </a:lnSpc>
              <a:spcBef>
                <a:spcPct val="0"/>
              </a:spcBef>
              <a:buClrTx/>
              <a:buSzTx/>
              <a:buFontTx/>
              <a:buNone/>
            </a:pPr>
            <a:r>
              <a:rPr lang="en-US" altLang="en-US" sz="1800">
                <a:latin typeface="Arial" panose="020B0604020202020204" pitchFamily="34" charset="0"/>
              </a:rPr>
              <a:t>to accept</a:t>
            </a:r>
          </a:p>
        </p:txBody>
      </p:sp>
      <p:sp>
        <p:nvSpPr>
          <p:cNvPr id="63540" name="Text Box 50"/>
          <p:cNvSpPr txBox="1">
            <a:spLocks noChangeArrowheads="1"/>
          </p:cNvSpPr>
          <p:nvPr/>
        </p:nvSpPr>
        <p:spPr bwMode="auto">
          <a:xfrm>
            <a:off x="7132638" y="1522413"/>
            <a:ext cx="17716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800">
                <a:latin typeface="Arial" panose="020B0604020202020204" pitchFamily="34" charset="0"/>
              </a:rPr>
              <a:t>counting</a:t>
            </a:r>
          </a:p>
          <a:p>
            <a:pPr>
              <a:lnSpc>
                <a:spcPct val="100000"/>
              </a:lnSpc>
              <a:spcBef>
                <a:spcPct val="0"/>
              </a:spcBef>
              <a:buClrTx/>
              <a:buSzTx/>
              <a:buFontTx/>
              <a:buNone/>
            </a:pPr>
            <a:r>
              <a:rPr lang="en-US" altLang="en-US" sz="1800">
                <a:latin typeface="Arial" panose="020B0604020202020204" pitchFamily="34" charset="0"/>
              </a:rPr>
              <a:t>by bytes </a:t>
            </a:r>
          </a:p>
          <a:p>
            <a:pPr>
              <a:lnSpc>
                <a:spcPct val="100000"/>
              </a:lnSpc>
              <a:spcBef>
                <a:spcPct val="0"/>
              </a:spcBef>
              <a:buClrTx/>
              <a:buSzTx/>
              <a:buFontTx/>
              <a:buNone/>
            </a:pPr>
            <a:r>
              <a:rPr lang="en-US" altLang="en-US" sz="1800">
                <a:latin typeface="Arial" panose="020B0604020202020204" pitchFamily="34" charset="0"/>
              </a:rPr>
              <a:t>of data</a:t>
            </a:r>
          </a:p>
          <a:p>
            <a:pPr>
              <a:lnSpc>
                <a:spcPct val="100000"/>
              </a:lnSpc>
              <a:spcBef>
                <a:spcPct val="0"/>
              </a:spcBef>
              <a:buClrTx/>
              <a:buSzTx/>
              <a:buFontTx/>
              <a:buNone/>
            </a:pPr>
            <a:r>
              <a:rPr lang="en-US" altLang="en-US" sz="1800">
                <a:latin typeface="Arial" panose="020B0604020202020204" pitchFamily="34" charset="0"/>
              </a:rPr>
              <a:t>(not segments!)</a:t>
            </a:r>
          </a:p>
        </p:txBody>
      </p:sp>
      <p:sp>
        <p:nvSpPr>
          <p:cNvPr id="63541" name="Text Box 51"/>
          <p:cNvSpPr txBox="1">
            <a:spLocks noChangeArrowheads="1"/>
          </p:cNvSpPr>
          <p:nvPr/>
        </p:nvSpPr>
        <p:spPr bwMode="auto">
          <a:xfrm>
            <a:off x="982663" y="4960938"/>
            <a:ext cx="13652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800">
                <a:latin typeface="Arial" panose="020B0604020202020204" pitchFamily="34" charset="0"/>
              </a:rPr>
              <a:t>Internet</a:t>
            </a:r>
          </a:p>
          <a:p>
            <a:pPr algn="r">
              <a:lnSpc>
                <a:spcPct val="100000"/>
              </a:lnSpc>
              <a:spcBef>
                <a:spcPct val="0"/>
              </a:spcBef>
              <a:buClrTx/>
              <a:buSzTx/>
              <a:buFontTx/>
              <a:buNone/>
            </a:pPr>
            <a:r>
              <a:rPr lang="en-US" altLang="en-US" sz="1800">
                <a:latin typeface="Arial" panose="020B0604020202020204" pitchFamily="34" charset="0"/>
              </a:rPr>
              <a:t>checksum</a:t>
            </a:r>
          </a:p>
          <a:p>
            <a:pPr algn="r">
              <a:lnSpc>
                <a:spcPct val="100000"/>
              </a:lnSpc>
              <a:spcBef>
                <a:spcPct val="0"/>
              </a:spcBef>
              <a:buClrTx/>
              <a:buSzTx/>
              <a:buFontTx/>
              <a:buNone/>
            </a:pPr>
            <a:r>
              <a:rPr lang="en-US" altLang="en-US" sz="1800">
                <a:latin typeface="Arial" panose="020B0604020202020204" pitchFamily="34" charset="0"/>
              </a:rPr>
              <a:t>(as in UDP)</a:t>
            </a:r>
          </a:p>
        </p:txBody>
      </p:sp>
      <p:sp>
        <p:nvSpPr>
          <p:cNvPr id="63542" name="Line 52"/>
          <p:cNvSpPr>
            <a:spLocks noChangeShapeType="1"/>
          </p:cNvSpPr>
          <p:nvPr/>
        </p:nvSpPr>
        <p:spPr bwMode="auto">
          <a:xfrm flipV="1">
            <a:off x="2266950" y="3429000"/>
            <a:ext cx="2105025" cy="1981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43" name="Line 53"/>
          <p:cNvSpPr>
            <a:spLocks noChangeShapeType="1"/>
          </p:cNvSpPr>
          <p:nvPr/>
        </p:nvSpPr>
        <p:spPr bwMode="auto">
          <a:xfrm flipH="1" flipV="1">
            <a:off x="6686550" y="3019425"/>
            <a:ext cx="809625" cy="4667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44" name="Line 54"/>
          <p:cNvSpPr>
            <a:spLocks noChangeShapeType="1"/>
          </p:cNvSpPr>
          <p:nvPr/>
        </p:nvSpPr>
        <p:spPr bwMode="auto">
          <a:xfrm flipH="1">
            <a:off x="6619875" y="1724025"/>
            <a:ext cx="552450" cy="8858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45" name="Line 55"/>
          <p:cNvSpPr>
            <a:spLocks noChangeShapeType="1"/>
          </p:cNvSpPr>
          <p:nvPr/>
        </p:nvSpPr>
        <p:spPr bwMode="auto">
          <a:xfrm flipH="1">
            <a:off x="6581775" y="1714500"/>
            <a:ext cx="571500" cy="5238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64515"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7AB45ECB-0AF4-492A-9EF1-4791E459EC0E}" type="slidenum">
              <a:rPr lang="en-US" altLang="en-US" sz="1200">
                <a:latin typeface="Tahoma" panose="020B0604030504040204" pitchFamily="34" charset="0"/>
              </a:rPr>
              <a:pPr>
                <a:lnSpc>
                  <a:spcPct val="100000"/>
                </a:lnSpc>
                <a:spcBef>
                  <a:spcPct val="0"/>
                </a:spcBef>
                <a:buClrTx/>
                <a:buSzTx/>
                <a:buFontTx/>
                <a:buNone/>
              </a:pPr>
              <a:t>49</a:t>
            </a:fld>
            <a:endParaRPr lang="en-US" altLang="en-US" sz="1200">
              <a:latin typeface="Tahoma" panose="020B0604030504040204" pitchFamily="34" charset="0"/>
            </a:endParaRPr>
          </a:p>
        </p:txBody>
      </p:sp>
      <p:pic>
        <p:nvPicPr>
          <p:cNvPr id="64516" name="Picture 35"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815975"/>
            <a:ext cx="5942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Rectangle 4"/>
          <p:cNvSpPr>
            <a:spLocks noGrp="1" noChangeArrowheads="1"/>
          </p:cNvSpPr>
          <p:nvPr>
            <p:ph type="title"/>
          </p:nvPr>
        </p:nvSpPr>
        <p:spPr>
          <a:xfrm>
            <a:off x="366713" y="150813"/>
            <a:ext cx="7772400" cy="885825"/>
          </a:xfrm>
        </p:spPr>
        <p:txBody>
          <a:bodyPr/>
          <a:lstStyle/>
          <a:p>
            <a:pPr>
              <a:defRPr/>
            </a:pPr>
            <a:r>
              <a:rPr lang="en-US">
                <a:ea typeface="ＭＳ Ｐゴシック" charset="0"/>
                <a:cs typeface="+mj-cs"/>
              </a:rPr>
              <a:t>TCP seq. numbers, ACKs</a:t>
            </a:r>
          </a:p>
        </p:txBody>
      </p:sp>
      <p:sp>
        <p:nvSpPr>
          <p:cNvPr id="64518" name="Rectangle 5"/>
          <p:cNvSpPr>
            <a:spLocks noGrp="1" noChangeArrowheads="1"/>
          </p:cNvSpPr>
          <p:nvPr>
            <p:ph type="body" sz="half" idx="1"/>
          </p:nvPr>
        </p:nvSpPr>
        <p:spPr>
          <a:xfrm>
            <a:off x="355600" y="1339850"/>
            <a:ext cx="3927475" cy="2872554"/>
          </a:xfrm>
        </p:spPr>
        <p:txBody>
          <a:bodyPr/>
          <a:lstStyle/>
          <a:p>
            <a:pPr marL="234950" indent="-123825">
              <a:buFont typeface="Wingdings" panose="05000000000000000000" pitchFamily="2" charset="2"/>
              <a:buNone/>
            </a:pPr>
            <a:r>
              <a:rPr lang="en-US" altLang="en-US" sz="2400" u="sng" dirty="0" smtClean="0">
                <a:solidFill>
                  <a:srgbClr val="CC0000"/>
                </a:solidFill>
              </a:rPr>
              <a:t>sequence numbers:</a:t>
            </a:r>
            <a:endParaRPr lang="en-US" altLang="en-US" sz="2400" dirty="0" smtClean="0">
              <a:solidFill>
                <a:srgbClr val="CC0000"/>
              </a:solidFill>
            </a:endParaRPr>
          </a:p>
          <a:p>
            <a:pPr marL="512763" lvl="1" indent="-163513"/>
            <a:r>
              <a:rPr lang="en-US" altLang="en-US" dirty="0" smtClean="0"/>
              <a:t>byte stream </a:t>
            </a:r>
            <a:r>
              <a:rPr lang="ja-JP" altLang="en-US" dirty="0" smtClean="0"/>
              <a:t>“</a:t>
            </a:r>
            <a:r>
              <a:rPr lang="en-US" altLang="ja-JP" dirty="0" smtClean="0"/>
              <a:t>number</a:t>
            </a:r>
            <a:r>
              <a:rPr lang="ja-JP" altLang="en-US" dirty="0" smtClean="0"/>
              <a:t>”</a:t>
            </a:r>
            <a:r>
              <a:rPr lang="en-US" altLang="ja-JP" dirty="0" smtClean="0"/>
              <a:t> of first byte in segment</a:t>
            </a:r>
            <a:r>
              <a:rPr lang="ja-JP" altLang="en-US" dirty="0" smtClean="0"/>
              <a:t>’</a:t>
            </a:r>
            <a:r>
              <a:rPr lang="en-US" altLang="ja-JP" dirty="0" smtClean="0"/>
              <a:t>s data</a:t>
            </a:r>
            <a:endParaRPr lang="en-US" altLang="ja-JP" sz="2000" dirty="0" smtClean="0"/>
          </a:p>
          <a:p>
            <a:pPr marL="234950" indent="-123825">
              <a:buFont typeface="Wingdings" panose="05000000000000000000" pitchFamily="2" charset="2"/>
              <a:buNone/>
            </a:pPr>
            <a:r>
              <a:rPr lang="en-US" altLang="en-US" sz="2400" u="sng" dirty="0" smtClean="0">
                <a:solidFill>
                  <a:srgbClr val="CC0000"/>
                </a:solidFill>
              </a:rPr>
              <a:t>acknowledgements:</a:t>
            </a:r>
            <a:endParaRPr lang="en-US" altLang="en-US" sz="2400" dirty="0" smtClean="0">
              <a:solidFill>
                <a:srgbClr val="CC0000"/>
              </a:solidFill>
            </a:endParaRPr>
          </a:p>
          <a:p>
            <a:pPr marL="512763" lvl="1" indent="-163513"/>
            <a:r>
              <a:rPr lang="en-US" altLang="en-US" dirty="0" err="1" smtClean="0"/>
              <a:t>seq</a:t>
            </a:r>
            <a:r>
              <a:rPr lang="en-US" altLang="en-US" dirty="0" smtClean="0"/>
              <a:t> # of next byte expected from other side</a:t>
            </a:r>
          </a:p>
          <a:p>
            <a:pPr marL="512763" lvl="1" indent="-163513"/>
            <a:r>
              <a:rPr lang="en-US" altLang="en-US" dirty="0" smtClean="0"/>
              <a:t>cumulative ACK</a:t>
            </a:r>
          </a:p>
        </p:txBody>
      </p:sp>
      <p:sp>
        <p:nvSpPr>
          <p:cNvPr id="109" name="Rectangle 5"/>
          <p:cNvSpPr txBox="1">
            <a:spLocks noChangeArrowheads="1"/>
          </p:cNvSpPr>
          <p:nvPr/>
        </p:nvSpPr>
        <p:spPr bwMode="auto">
          <a:xfrm>
            <a:off x="4907052" y="1339850"/>
            <a:ext cx="3927475" cy="163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pitchFamily="34" charset="-128"/>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MS PGothic" panose="020B0600070205080204" pitchFamily="34" charset="-128"/>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MS PGothic" panose="020B0600070205080204" pitchFamily="34" charset="-128"/>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indent="-123825">
              <a:buFont typeface="Wingdings" panose="05000000000000000000" pitchFamily="2" charset="2"/>
              <a:buNone/>
            </a:pPr>
            <a:r>
              <a:rPr lang="en-US" altLang="en-US" sz="2400" kern="0" dirty="0" smtClean="0">
                <a:solidFill>
                  <a:srgbClr val="CC0000"/>
                </a:solidFill>
              </a:rPr>
              <a:t>Q:</a:t>
            </a:r>
            <a:r>
              <a:rPr lang="en-US" altLang="en-US" sz="2400" kern="0" dirty="0" smtClean="0"/>
              <a:t> how receiver handles out-of-order segments</a:t>
            </a:r>
          </a:p>
          <a:p>
            <a:pPr marL="512763" lvl="1" indent="-163513"/>
            <a:r>
              <a:rPr lang="en-US" altLang="en-US" kern="0" dirty="0" smtClean="0">
                <a:solidFill>
                  <a:srgbClr val="000099"/>
                </a:solidFill>
              </a:rPr>
              <a:t>A</a:t>
            </a:r>
            <a:r>
              <a:rPr lang="en-US" altLang="en-US" kern="0" dirty="0" smtClean="0"/>
              <a:t>: TCP spec doesn’</a:t>
            </a:r>
            <a:r>
              <a:rPr lang="en-US" altLang="ja-JP" kern="0" dirty="0" smtClean="0"/>
              <a:t>t say, - up to implementer</a:t>
            </a:r>
            <a:endParaRPr lang="en-US" altLang="en-US" kern="0" dirty="0" smtClean="0"/>
          </a:p>
        </p:txBody>
      </p:sp>
      <p:pic>
        <p:nvPicPr>
          <p:cNvPr id="2" name="Picture 1"/>
          <p:cNvPicPr>
            <a:picLocks noChangeAspect="1"/>
          </p:cNvPicPr>
          <p:nvPr/>
        </p:nvPicPr>
        <p:blipFill>
          <a:blip r:embed="rId4"/>
          <a:stretch>
            <a:fillRect/>
          </a:stretch>
        </p:blipFill>
        <p:spPr>
          <a:xfrm>
            <a:off x="750013" y="4229867"/>
            <a:ext cx="7722475" cy="2093849"/>
          </a:xfrm>
          <a:prstGeom prst="rect">
            <a:avLst/>
          </a:prstGeom>
        </p:spPr>
      </p:pic>
      <p:sp>
        <p:nvSpPr>
          <p:cNvPr id="3" name="TextBox 2"/>
          <p:cNvSpPr txBox="1"/>
          <p:nvPr/>
        </p:nvSpPr>
        <p:spPr>
          <a:xfrm>
            <a:off x="4907052" y="4129541"/>
            <a:ext cx="2640458" cy="369332"/>
          </a:xfrm>
          <a:prstGeom prst="rect">
            <a:avLst/>
          </a:prstGeom>
          <a:noFill/>
        </p:spPr>
        <p:txBody>
          <a:bodyPr wrap="square" rtlCol="0">
            <a:spAutoFit/>
          </a:bodyPr>
          <a:lstStyle/>
          <a:p>
            <a:r>
              <a:rPr lang="en-US" sz="1800" dirty="0" smtClean="0">
                <a:latin typeface="+mn-lt"/>
              </a:rPr>
              <a:t>e.g., of size 500,000 bytes</a:t>
            </a:r>
            <a:endParaRPr lang="en-US" sz="18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9">
                                            <p:txEl>
                                              <p:pRg st="1" end="1"/>
                                            </p:txEl>
                                          </p:spTgt>
                                        </p:tgtEl>
                                        <p:attrNameLst>
                                          <p:attrName>style.visibility</p:attrName>
                                        </p:attrNameLst>
                                      </p:cBhvr>
                                      <p:to>
                                        <p:strVal val="visible"/>
                                      </p:to>
                                    </p:set>
                                    <p:animEffect transition="in" filter="dissolve">
                                      <p:cBhvr>
                                        <p:cTn id="11" dur="500"/>
                                        <p:tgtEl>
                                          <p:spTgt spid="10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8195"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E5723FEF-9880-4AF3-9A44-CB47C30F9938}" type="slidenum">
              <a:rPr lang="en-US" altLang="en-US" sz="1200">
                <a:latin typeface="Tahoma" panose="020B0604030504040204" pitchFamily="34" charset="0"/>
              </a:rPr>
              <a:pPr>
                <a:lnSpc>
                  <a:spcPct val="100000"/>
                </a:lnSpc>
                <a:spcBef>
                  <a:spcPct val="0"/>
                </a:spcBef>
                <a:buClrTx/>
                <a:buSzTx/>
                <a:buFontTx/>
                <a:buNone/>
              </a:pPr>
              <a:t>5</a:t>
            </a:fld>
            <a:endParaRPr lang="en-US" altLang="en-US" sz="1200">
              <a:latin typeface="Tahoma" panose="020B0604030504040204" pitchFamily="34" charset="0"/>
            </a:endParaRPr>
          </a:p>
        </p:txBody>
      </p:sp>
      <p:pic>
        <p:nvPicPr>
          <p:cNvPr id="8196" name="Picture 10"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039813"/>
            <a:ext cx="658177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2"/>
          <p:cNvSpPr>
            <a:spLocks noGrp="1" noChangeArrowheads="1"/>
          </p:cNvSpPr>
          <p:nvPr>
            <p:ph type="title"/>
          </p:nvPr>
        </p:nvSpPr>
        <p:spPr/>
        <p:txBody>
          <a:bodyPr/>
          <a:lstStyle/>
          <a:p>
            <a:pPr>
              <a:defRPr/>
            </a:pPr>
            <a:r>
              <a:rPr lang="en-US">
                <a:ea typeface="ＭＳ Ｐゴシック" charset="0"/>
                <a:cs typeface="+mj-cs"/>
              </a:rPr>
              <a:t>Transport vs. network layer</a:t>
            </a:r>
          </a:p>
        </p:txBody>
      </p:sp>
      <p:sp>
        <p:nvSpPr>
          <p:cNvPr id="5126" name="Rectangle 3"/>
          <p:cNvSpPr>
            <a:spLocks noGrp="1" noChangeArrowheads="1"/>
          </p:cNvSpPr>
          <p:nvPr>
            <p:ph type="body" sz="half" idx="1"/>
          </p:nvPr>
        </p:nvSpPr>
        <p:spPr>
          <a:xfrm>
            <a:off x="533400" y="1589088"/>
            <a:ext cx="3810000" cy="4648200"/>
          </a:xfrm>
        </p:spPr>
        <p:txBody>
          <a:bodyPr/>
          <a:lstStyle/>
          <a:p>
            <a:pPr>
              <a:lnSpc>
                <a:spcPct val="70000"/>
              </a:lnSpc>
              <a:buFont typeface="Wingdings" charset="2"/>
              <a:buChar char="§"/>
              <a:defRPr/>
            </a:pPr>
            <a:r>
              <a:rPr lang="en-US" sz="3200" i="1" dirty="0">
                <a:solidFill>
                  <a:srgbClr val="000099"/>
                </a:solidFill>
                <a:ea typeface="ＭＳ Ｐゴシック" charset="0"/>
                <a:cs typeface="+mn-cs"/>
              </a:rPr>
              <a:t>network layer:</a:t>
            </a:r>
            <a:r>
              <a:rPr lang="en-US" sz="3200" dirty="0">
                <a:ea typeface="ＭＳ Ｐゴシック" charset="0"/>
                <a:cs typeface="+mn-cs"/>
              </a:rPr>
              <a:t> logical communication between </a:t>
            </a:r>
            <a:r>
              <a:rPr lang="en-US" sz="3200" dirty="0">
                <a:solidFill>
                  <a:srgbClr val="CC0000"/>
                </a:solidFill>
                <a:ea typeface="ＭＳ Ｐゴシック" charset="0"/>
                <a:cs typeface="+mn-cs"/>
              </a:rPr>
              <a:t>hosts</a:t>
            </a:r>
          </a:p>
          <a:p>
            <a:pPr>
              <a:lnSpc>
                <a:spcPct val="70000"/>
              </a:lnSpc>
              <a:buFont typeface="Wingdings" charset="2"/>
              <a:buChar char="§"/>
              <a:defRPr/>
            </a:pPr>
            <a:r>
              <a:rPr lang="en-US" sz="3200" i="1" dirty="0">
                <a:solidFill>
                  <a:srgbClr val="000099"/>
                </a:solidFill>
                <a:ea typeface="ＭＳ Ｐゴシック" charset="0"/>
                <a:cs typeface="+mn-cs"/>
              </a:rPr>
              <a:t>transport layer:</a:t>
            </a:r>
            <a:r>
              <a:rPr lang="en-US" sz="3200" dirty="0">
                <a:ea typeface="ＭＳ Ｐゴシック" charset="0"/>
                <a:cs typeface="+mn-cs"/>
              </a:rPr>
              <a:t> logical communication between </a:t>
            </a:r>
            <a:r>
              <a:rPr lang="en-US" sz="3200" dirty="0">
                <a:solidFill>
                  <a:srgbClr val="CC0000"/>
                </a:solidFill>
                <a:ea typeface="ＭＳ Ｐゴシック" charset="0"/>
                <a:cs typeface="+mn-cs"/>
              </a:rPr>
              <a:t>processes</a:t>
            </a:r>
            <a:r>
              <a:rPr lang="en-US" dirty="0">
                <a:ea typeface="ＭＳ Ｐゴシック" charset="0"/>
                <a:cs typeface="+mn-cs"/>
              </a:rPr>
              <a:t> </a:t>
            </a:r>
          </a:p>
          <a:p>
            <a:pPr lvl="1">
              <a:lnSpc>
                <a:spcPct val="70000"/>
              </a:lnSpc>
              <a:buFont typeface="Arial"/>
              <a:buChar char="•"/>
              <a:defRPr/>
            </a:pPr>
            <a:r>
              <a:rPr lang="en-US" sz="2800" dirty="0">
                <a:ea typeface="ＭＳ Ｐゴシック" charset="0"/>
              </a:rPr>
              <a:t>relies on, enhances, network layer services</a:t>
            </a:r>
          </a:p>
        </p:txBody>
      </p:sp>
      <p:sp>
        <p:nvSpPr>
          <p:cNvPr id="8199" name="Rectangle 4"/>
          <p:cNvSpPr>
            <a:spLocks noGrp="1" noChangeArrowheads="1"/>
          </p:cNvSpPr>
          <p:nvPr>
            <p:ph type="body" sz="half" idx="2"/>
          </p:nvPr>
        </p:nvSpPr>
        <p:spPr>
          <a:xfrm>
            <a:off x="4760913" y="2230438"/>
            <a:ext cx="3967162" cy="4249737"/>
          </a:xfrm>
        </p:spPr>
        <p:txBody>
          <a:bodyPr/>
          <a:lstStyle/>
          <a:p>
            <a:pPr>
              <a:lnSpc>
                <a:spcPct val="70000"/>
              </a:lnSpc>
              <a:buFont typeface="Wingdings" panose="05000000000000000000" pitchFamily="2" charset="2"/>
              <a:buNone/>
            </a:pPr>
            <a:r>
              <a:rPr lang="en-US" altLang="en-US" sz="2400" i="1" dirty="0" smtClean="0"/>
              <a:t>12 kids in Ann</a:t>
            </a:r>
            <a:r>
              <a:rPr lang="ja-JP" altLang="en-US" sz="2400" i="1" dirty="0" smtClean="0"/>
              <a:t>’</a:t>
            </a:r>
            <a:r>
              <a:rPr lang="en-US" altLang="ja-JP" sz="2400" i="1" dirty="0" smtClean="0"/>
              <a:t>s house sending letters to 12 kids in Bill</a:t>
            </a:r>
            <a:r>
              <a:rPr lang="ja-JP" altLang="en-US" sz="2400" i="1" dirty="0" smtClean="0"/>
              <a:t>’</a:t>
            </a:r>
            <a:r>
              <a:rPr lang="en-US" altLang="ja-JP" sz="2400" i="1" dirty="0" smtClean="0"/>
              <a:t>s house:</a:t>
            </a:r>
            <a:endParaRPr lang="en-US" altLang="ja-JP" sz="2400" dirty="0" smtClean="0"/>
          </a:p>
          <a:p>
            <a:pPr>
              <a:lnSpc>
                <a:spcPct val="70000"/>
              </a:lnSpc>
            </a:pPr>
            <a:r>
              <a:rPr lang="en-US" altLang="en-US" sz="2400" dirty="0" smtClean="0"/>
              <a:t>hosts = houses</a:t>
            </a:r>
          </a:p>
          <a:p>
            <a:pPr>
              <a:lnSpc>
                <a:spcPct val="70000"/>
              </a:lnSpc>
            </a:pPr>
            <a:r>
              <a:rPr lang="en-US" altLang="en-US" sz="2400" dirty="0" smtClean="0"/>
              <a:t>processes = kids</a:t>
            </a:r>
          </a:p>
          <a:p>
            <a:pPr>
              <a:lnSpc>
                <a:spcPct val="70000"/>
              </a:lnSpc>
            </a:pPr>
            <a:r>
              <a:rPr lang="en-US" altLang="en-US" sz="2400" dirty="0" smtClean="0"/>
              <a:t>app messages = letters in envelopes</a:t>
            </a:r>
          </a:p>
          <a:p>
            <a:pPr>
              <a:lnSpc>
                <a:spcPct val="70000"/>
              </a:lnSpc>
            </a:pPr>
            <a:r>
              <a:rPr lang="en-US" altLang="en-US" sz="2400" dirty="0" smtClean="0"/>
              <a:t>transport protocol = Ann and Bill who </a:t>
            </a:r>
            <a:r>
              <a:rPr lang="en-US" altLang="en-US" sz="2400" dirty="0" err="1" smtClean="0"/>
              <a:t>demux</a:t>
            </a:r>
            <a:r>
              <a:rPr lang="en-US" altLang="en-US" sz="2400" dirty="0" smtClean="0"/>
              <a:t> to in-house siblings</a:t>
            </a:r>
          </a:p>
          <a:p>
            <a:pPr>
              <a:lnSpc>
                <a:spcPct val="70000"/>
              </a:lnSpc>
            </a:pPr>
            <a:r>
              <a:rPr lang="en-US" altLang="en-US" sz="2400" dirty="0" smtClean="0"/>
              <a:t>network-layer protocol = postal service</a:t>
            </a:r>
          </a:p>
          <a:p>
            <a:pPr>
              <a:lnSpc>
                <a:spcPct val="70000"/>
              </a:lnSpc>
              <a:buFont typeface="Wingdings" panose="05000000000000000000" pitchFamily="2" charset="2"/>
              <a:buNone/>
            </a:pPr>
            <a:endParaRPr lang="en-US" altLang="en-US" sz="2400" dirty="0" smtClean="0"/>
          </a:p>
        </p:txBody>
      </p:sp>
      <p:sp>
        <p:nvSpPr>
          <p:cNvPr id="8200" name="Rectangle 7"/>
          <p:cNvSpPr>
            <a:spLocks noChangeArrowheads="1"/>
          </p:cNvSpPr>
          <p:nvPr/>
        </p:nvSpPr>
        <p:spPr bwMode="auto">
          <a:xfrm>
            <a:off x="4779963" y="1947863"/>
            <a:ext cx="4016375" cy="3836987"/>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201" name="Text Box 11"/>
          <p:cNvSpPr txBox="1">
            <a:spLocks noChangeArrowheads="1"/>
          </p:cNvSpPr>
          <p:nvPr/>
        </p:nvSpPr>
        <p:spPr bwMode="auto">
          <a:xfrm>
            <a:off x="4900613" y="1724025"/>
            <a:ext cx="2695575" cy="433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80000"/>
              </a:lnSpc>
              <a:spcBef>
                <a:spcPct val="45000"/>
              </a:spcBef>
              <a:buSzPct val="65000"/>
              <a:buFont typeface="Wingdings" panose="05000000000000000000" pitchFamily="2" charset="2"/>
              <a:buNone/>
            </a:pPr>
            <a:r>
              <a:rPr lang="en-US" altLang="en-US" sz="2800" i="1">
                <a:solidFill>
                  <a:srgbClr val="000099"/>
                </a:solidFill>
              </a:rPr>
              <a:t>household analogy:</a:t>
            </a:r>
            <a:endParaRPr lang="en-US" altLang="en-US" sz="2800" i="1"/>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65539"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A1338A07-4C6C-44C6-BAC2-A167B394907B}" type="slidenum">
              <a:rPr lang="en-US" altLang="en-US" sz="1200">
                <a:latin typeface="Tahoma" panose="020B0604030504040204" pitchFamily="34" charset="0"/>
              </a:rPr>
              <a:pPr>
                <a:lnSpc>
                  <a:spcPct val="100000"/>
                </a:lnSpc>
                <a:spcBef>
                  <a:spcPct val="0"/>
                </a:spcBef>
                <a:buClrTx/>
                <a:buSzTx/>
                <a:buFontTx/>
                <a:buNone/>
              </a:pPr>
              <a:t>50</a:t>
            </a:fld>
            <a:endParaRPr lang="en-US" altLang="en-US" sz="1200">
              <a:latin typeface="Tahoma" panose="020B0604030504040204" pitchFamily="34" charset="0"/>
            </a:endParaRPr>
          </a:p>
        </p:txBody>
      </p:sp>
      <p:pic>
        <p:nvPicPr>
          <p:cNvPr id="65540" name="Picture 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815975"/>
            <a:ext cx="5942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Line 3"/>
          <p:cNvSpPr>
            <a:spLocks noChangeShapeType="1"/>
          </p:cNvSpPr>
          <p:nvPr/>
        </p:nvSpPr>
        <p:spPr bwMode="auto">
          <a:xfrm>
            <a:off x="3279775" y="4483100"/>
            <a:ext cx="2590800" cy="50641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42" name="Line 4"/>
          <p:cNvSpPr>
            <a:spLocks noChangeShapeType="1"/>
          </p:cNvSpPr>
          <p:nvPr/>
        </p:nvSpPr>
        <p:spPr bwMode="auto">
          <a:xfrm>
            <a:off x="3294063" y="2714625"/>
            <a:ext cx="2586037"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47" name="Rectangle 5"/>
          <p:cNvSpPr>
            <a:spLocks noGrp="1" noChangeArrowheads="1"/>
          </p:cNvSpPr>
          <p:nvPr>
            <p:ph type="title"/>
          </p:nvPr>
        </p:nvSpPr>
        <p:spPr>
          <a:xfrm>
            <a:off x="366713" y="150813"/>
            <a:ext cx="7772400" cy="885825"/>
          </a:xfrm>
        </p:spPr>
        <p:txBody>
          <a:bodyPr/>
          <a:lstStyle/>
          <a:p>
            <a:pPr>
              <a:defRPr/>
            </a:pPr>
            <a:r>
              <a:rPr lang="en-US">
                <a:ea typeface="ＭＳ Ｐゴシック" charset="0"/>
                <a:cs typeface="+mj-cs"/>
              </a:rPr>
              <a:t>TCP seq. numbers, </a:t>
            </a:r>
            <a:r>
              <a:rPr lang="en-US" sz="4000">
                <a:ea typeface="ＭＳ Ｐゴシック" charset="0"/>
                <a:cs typeface="+mj-cs"/>
              </a:rPr>
              <a:t>ACK</a:t>
            </a:r>
            <a:r>
              <a:rPr lang="en-US">
                <a:ea typeface="ＭＳ Ｐゴシック" charset="0"/>
                <a:cs typeface="+mj-cs"/>
              </a:rPr>
              <a:t>s</a:t>
            </a:r>
          </a:p>
        </p:txBody>
      </p:sp>
      <p:sp>
        <p:nvSpPr>
          <p:cNvPr id="65544" name="Text Box 7"/>
          <p:cNvSpPr txBox="1">
            <a:spLocks noChangeArrowheads="1"/>
          </p:cNvSpPr>
          <p:nvPr/>
        </p:nvSpPr>
        <p:spPr bwMode="auto">
          <a:xfrm>
            <a:off x="2484438" y="2320925"/>
            <a:ext cx="80962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600">
                <a:latin typeface="Tahoma" panose="020B0604030504040204" pitchFamily="34" charset="0"/>
              </a:rPr>
              <a:t>User</a:t>
            </a:r>
          </a:p>
          <a:p>
            <a:pPr algn="r">
              <a:lnSpc>
                <a:spcPct val="90000"/>
              </a:lnSpc>
              <a:spcBef>
                <a:spcPct val="0"/>
              </a:spcBef>
              <a:buClrTx/>
              <a:buSzTx/>
              <a:buFontTx/>
              <a:buNone/>
            </a:pPr>
            <a:r>
              <a:rPr lang="en-US" altLang="en-US" sz="1600">
                <a:latin typeface="Tahoma" panose="020B0604030504040204" pitchFamily="34" charset="0"/>
              </a:rPr>
              <a:t>types</a:t>
            </a:r>
          </a:p>
          <a:p>
            <a:pPr algn="r">
              <a:lnSpc>
                <a:spcPct val="90000"/>
              </a:lnSpc>
              <a:spcBef>
                <a:spcPct val="0"/>
              </a:spcBef>
              <a:buClrTx/>
              <a:buSzTx/>
              <a:buFontTx/>
              <a:buNone/>
            </a:pPr>
            <a:r>
              <a:rPr lang="ja-JP" altLang="en-US" sz="1600">
                <a:latin typeface="Tahoma" panose="020B0604030504040204" pitchFamily="34" charset="0"/>
              </a:rPr>
              <a:t>‘</a:t>
            </a:r>
            <a:r>
              <a:rPr lang="en-US" altLang="ja-JP" sz="1600">
                <a:latin typeface="Tahoma" panose="020B0604030504040204" pitchFamily="34" charset="0"/>
              </a:rPr>
              <a:t>C</a:t>
            </a:r>
            <a:r>
              <a:rPr lang="ja-JP" altLang="en-US" sz="1600">
                <a:latin typeface="Tahoma" panose="020B0604030504040204" pitchFamily="34" charset="0"/>
              </a:rPr>
              <a:t>’</a:t>
            </a:r>
            <a:endParaRPr lang="en-US" altLang="en-US" sz="1000">
              <a:latin typeface="Tahoma" panose="020B0604030504040204" pitchFamily="34" charset="0"/>
            </a:endParaRPr>
          </a:p>
        </p:txBody>
      </p:sp>
      <p:sp>
        <p:nvSpPr>
          <p:cNvPr id="65545" name="Text Box 8"/>
          <p:cNvSpPr txBox="1">
            <a:spLocks noChangeArrowheads="1"/>
          </p:cNvSpPr>
          <p:nvPr/>
        </p:nvSpPr>
        <p:spPr bwMode="auto">
          <a:xfrm>
            <a:off x="2233613" y="3933825"/>
            <a:ext cx="1084262"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600">
                <a:latin typeface="Tahoma" panose="020B0604030504040204" pitchFamily="34" charset="0"/>
              </a:rPr>
              <a:t>host ACKs</a:t>
            </a:r>
          </a:p>
          <a:p>
            <a:pPr algn="r">
              <a:lnSpc>
                <a:spcPct val="90000"/>
              </a:lnSpc>
              <a:spcBef>
                <a:spcPct val="0"/>
              </a:spcBef>
              <a:buClrTx/>
              <a:buSzTx/>
              <a:buFontTx/>
              <a:buNone/>
            </a:pPr>
            <a:r>
              <a:rPr lang="en-US" altLang="en-US" sz="1600">
                <a:latin typeface="Tahoma" panose="020B0604030504040204" pitchFamily="34" charset="0"/>
              </a:rPr>
              <a:t>receipt </a:t>
            </a:r>
          </a:p>
          <a:p>
            <a:pPr algn="r">
              <a:lnSpc>
                <a:spcPct val="90000"/>
              </a:lnSpc>
              <a:spcBef>
                <a:spcPct val="0"/>
              </a:spcBef>
              <a:buClrTx/>
              <a:buSzTx/>
              <a:buFontTx/>
              <a:buNone/>
            </a:pPr>
            <a:r>
              <a:rPr lang="en-US" altLang="en-US" sz="1600">
                <a:latin typeface="Tahoma" panose="020B0604030504040204" pitchFamily="34" charset="0"/>
              </a:rPr>
              <a:t>of echoed</a:t>
            </a:r>
          </a:p>
          <a:p>
            <a:pPr algn="r">
              <a:lnSpc>
                <a:spcPct val="90000"/>
              </a:lnSpc>
              <a:spcBef>
                <a:spcPct val="0"/>
              </a:spcBef>
              <a:buClrTx/>
              <a:buSzTx/>
              <a:buFontTx/>
              <a:buNone/>
            </a:pPr>
            <a:r>
              <a:rPr lang="ja-JP" altLang="en-US" sz="1600">
                <a:latin typeface="Tahoma" panose="020B0604030504040204" pitchFamily="34" charset="0"/>
              </a:rPr>
              <a:t>‘</a:t>
            </a:r>
            <a:r>
              <a:rPr lang="en-US" altLang="ja-JP" sz="1600">
                <a:latin typeface="Tahoma" panose="020B0604030504040204" pitchFamily="34" charset="0"/>
              </a:rPr>
              <a:t>C</a:t>
            </a:r>
            <a:r>
              <a:rPr lang="ja-JP" altLang="en-US" sz="1600">
                <a:latin typeface="Tahoma" panose="020B0604030504040204" pitchFamily="34" charset="0"/>
              </a:rPr>
              <a:t>’</a:t>
            </a:r>
            <a:endParaRPr lang="en-US" altLang="en-US" sz="1000">
              <a:latin typeface="Tahoma" panose="020B0604030504040204" pitchFamily="34" charset="0"/>
            </a:endParaRPr>
          </a:p>
        </p:txBody>
      </p:sp>
      <p:sp>
        <p:nvSpPr>
          <p:cNvPr id="65546" name="Text Box 9"/>
          <p:cNvSpPr txBox="1">
            <a:spLocks noChangeArrowheads="1"/>
          </p:cNvSpPr>
          <p:nvPr/>
        </p:nvSpPr>
        <p:spPr bwMode="auto">
          <a:xfrm>
            <a:off x="5894388" y="3055938"/>
            <a:ext cx="11382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600">
                <a:latin typeface="Tahoma" panose="020B0604030504040204" pitchFamily="34" charset="0"/>
              </a:rPr>
              <a:t>host ACKs</a:t>
            </a:r>
          </a:p>
          <a:p>
            <a:pPr>
              <a:lnSpc>
                <a:spcPct val="100000"/>
              </a:lnSpc>
              <a:spcBef>
                <a:spcPct val="0"/>
              </a:spcBef>
              <a:buClrTx/>
              <a:buSzTx/>
              <a:buFontTx/>
              <a:buNone/>
            </a:pPr>
            <a:r>
              <a:rPr lang="en-US" altLang="en-US" sz="1600">
                <a:latin typeface="Tahoma" panose="020B0604030504040204" pitchFamily="34" charset="0"/>
              </a:rPr>
              <a:t>receipt of</a:t>
            </a:r>
          </a:p>
          <a:p>
            <a:pPr>
              <a:lnSpc>
                <a:spcPct val="100000"/>
              </a:lnSpc>
              <a:spcBef>
                <a:spcPct val="0"/>
              </a:spcBef>
              <a:buClrTx/>
              <a:buSzTx/>
              <a:buFontTx/>
              <a:buNone/>
            </a:pPr>
            <a:r>
              <a:rPr lang="ja-JP" altLang="en-US" sz="1600">
                <a:latin typeface="Tahoma" panose="020B0604030504040204" pitchFamily="34" charset="0"/>
              </a:rPr>
              <a:t>‘</a:t>
            </a:r>
            <a:r>
              <a:rPr lang="en-US" altLang="ja-JP" sz="1600">
                <a:latin typeface="Tahoma" panose="020B0604030504040204" pitchFamily="34" charset="0"/>
              </a:rPr>
              <a:t>C</a:t>
            </a:r>
            <a:r>
              <a:rPr lang="ja-JP" altLang="en-US" sz="1600">
                <a:latin typeface="Tahoma" panose="020B0604030504040204" pitchFamily="34" charset="0"/>
              </a:rPr>
              <a:t>’</a:t>
            </a:r>
            <a:r>
              <a:rPr lang="en-US" altLang="ja-JP" sz="1600">
                <a:latin typeface="Tahoma" panose="020B0604030504040204" pitchFamily="34" charset="0"/>
              </a:rPr>
              <a:t>, echoes</a:t>
            </a:r>
          </a:p>
          <a:p>
            <a:pPr>
              <a:lnSpc>
                <a:spcPct val="100000"/>
              </a:lnSpc>
              <a:spcBef>
                <a:spcPct val="0"/>
              </a:spcBef>
              <a:buClrTx/>
              <a:buSzTx/>
              <a:buFontTx/>
              <a:buNone/>
            </a:pPr>
            <a:r>
              <a:rPr lang="en-US" altLang="en-US" sz="1600">
                <a:latin typeface="Tahoma" panose="020B0604030504040204" pitchFamily="34" charset="0"/>
              </a:rPr>
              <a:t>back </a:t>
            </a:r>
            <a:r>
              <a:rPr lang="ja-JP" altLang="en-US" sz="1600">
                <a:latin typeface="Tahoma" panose="020B0604030504040204" pitchFamily="34" charset="0"/>
              </a:rPr>
              <a:t>‘</a:t>
            </a:r>
            <a:r>
              <a:rPr lang="en-US" altLang="ja-JP" sz="1600">
                <a:latin typeface="Tahoma" panose="020B0604030504040204" pitchFamily="34" charset="0"/>
              </a:rPr>
              <a:t>C</a:t>
            </a:r>
            <a:r>
              <a:rPr lang="ja-JP" altLang="en-US" sz="1600">
                <a:latin typeface="Tahoma" panose="020B0604030504040204" pitchFamily="34" charset="0"/>
              </a:rPr>
              <a:t>’</a:t>
            </a:r>
            <a:endParaRPr lang="en-US" altLang="en-US" sz="1600">
              <a:latin typeface="Tahoma" panose="020B0604030504040204" pitchFamily="34" charset="0"/>
            </a:endParaRPr>
          </a:p>
        </p:txBody>
      </p:sp>
      <p:sp>
        <p:nvSpPr>
          <p:cNvPr id="65547" name="Line 10"/>
          <p:cNvSpPr>
            <a:spLocks noChangeShapeType="1"/>
          </p:cNvSpPr>
          <p:nvPr/>
        </p:nvSpPr>
        <p:spPr bwMode="auto">
          <a:xfrm flipH="1">
            <a:off x="3284538" y="3487738"/>
            <a:ext cx="2554287" cy="8001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48" name="Text Box 11"/>
          <p:cNvSpPr txBox="1">
            <a:spLocks noChangeArrowheads="1"/>
          </p:cNvSpPr>
          <p:nvPr/>
        </p:nvSpPr>
        <p:spPr bwMode="auto">
          <a:xfrm>
            <a:off x="3478213" y="5291138"/>
            <a:ext cx="2379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dirty="0">
                <a:solidFill>
                  <a:srgbClr val="000099"/>
                </a:solidFill>
                <a:latin typeface="Tahoma" panose="020B0604030504040204" pitchFamily="34" charset="0"/>
              </a:rPr>
              <a:t>simple </a:t>
            </a:r>
            <a:r>
              <a:rPr lang="en-US" altLang="en-US" sz="1800" dirty="0">
                <a:solidFill>
                  <a:srgbClr val="CC0000"/>
                </a:solidFill>
                <a:latin typeface="Tahoma" panose="020B0604030504040204" pitchFamily="34" charset="0"/>
              </a:rPr>
              <a:t>telnet</a:t>
            </a:r>
            <a:r>
              <a:rPr lang="en-US" altLang="en-US" sz="1800" dirty="0">
                <a:solidFill>
                  <a:srgbClr val="000099"/>
                </a:solidFill>
                <a:latin typeface="Tahoma" panose="020B0604030504040204" pitchFamily="34" charset="0"/>
              </a:rPr>
              <a:t> scenario</a:t>
            </a:r>
            <a:endParaRPr lang="en-US" altLang="en-US" sz="1000" dirty="0">
              <a:solidFill>
                <a:srgbClr val="000099"/>
              </a:solidFill>
              <a:latin typeface="Tahoma" panose="020B0604030504040204" pitchFamily="34" charset="0"/>
            </a:endParaRPr>
          </a:p>
        </p:txBody>
      </p:sp>
      <p:sp>
        <p:nvSpPr>
          <p:cNvPr id="65549" name="Text Box 13"/>
          <p:cNvSpPr txBox="1">
            <a:spLocks noChangeArrowheads="1"/>
          </p:cNvSpPr>
          <p:nvPr/>
        </p:nvSpPr>
        <p:spPr bwMode="auto">
          <a:xfrm>
            <a:off x="5468938" y="1430338"/>
            <a:ext cx="773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Host B</a:t>
            </a:r>
          </a:p>
        </p:txBody>
      </p:sp>
      <p:sp>
        <p:nvSpPr>
          <p:cNvPr id="65550" name="Text Box 17"/>
          <p:cNvSpPr txBox="1">
            <a:spLocks noChangeArrowheads="1"/>
          </p:cNvSpPr>
          <p:nvPr/>
        </p:nvSpPr>
        <p:spPr bwMode="auto">
          <a:xfrm>
            <a:off x="2898775" y="1436688"/>
            <a:ext cx="773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Host A</a:t>
            </a:r>
          </a:p>
        </p:txBody>
      </p:sp>
      <p:sp>
        <p:nvSpPr>
          <p:cNvPr id="65551" name="Rectangle 18"/>
          <p:cNvSpPr>
            <a:spLocks noChangeArrowheads="1"/>
          </p:cNvSpPr>
          <p:nvPr/>
        </p:nvSpPr>
        <p:spPr bwMode="auto">
          <a:xfrm>
            <a:off x="4106863" y="2806700"/>
            <a:ext cx="814387" cy="379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5552" name="Text Box 19"/>
          <p:cNvSpPr txBox="1">
            <a:spLocks noChangeArrowheads="1"/>
          </p:cNvSpPr>
          <p:nvPr/>
        </p:nvSpPr>
        <p:spPr bwMode="auto">
          <a:xfrm>
            <a:off x="3398838" y="2859088"/>
            <a:ext cx="2422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Seq=42, ACK=79, data = </a:t>
            </a:r>
            <a:r>
              <a:rPr lang="ja-JP" altLang="en-US" sz="1400">
                <a:latin typeface="Tahoma" panose="020B0604030504040204" pitchFamily="34" charset="0"/>
              </a:rPr>
              <a:t>‘</a:t>
            </a:r>
            <a:r>
              <a:rPr lang="en-US" altLang="ja-JP" sz="1400">
                <a:latin typeface="Tahoma" panose="020B0604030504040204" pitchFamily="34" charset="0"/>
              </a:rPr>
              <a:t>C</a:t>
            </a:r>
            <a:r>
              <a:rPr lang="ja-JP" altLang="en-US" sz="1400">
                <a:latin typeface="Tahoma" panose="020B0604030504040204" pitchFamily="34" charset="0"/>
              </a:rPr>
              <a:t>’</a:t>
            </a:r>
            <a:endParaRPr lang="en-US" altLang="en-US" sz="1400">
              <a:latin typeface="Tahoma" panose="020B0604030504040204" pitchFamily="34" charset="0"/>
            </a:endParaRPr>
          </a:p>
        </p:txBody>
      </p:sp>
      <p:sp>
        <p:nvSpPr>
          <p:cNvPr id="65553" name="Rectangle 20"/>
          <p:cNvSpPr>
            <a:spLocks noChangeArrowheads="1"/>
          </p:cNvSpPr>
          <p:nvPr/>
        </p:nvSpPr>
        <p:spPr bwMode="auto">
          <a:xfrm>
            <a:off x="4141788" y="3765550"/>
            <a:ext cx="823912"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5554" name="Text Box 21"/>
          <p:cNvSpPr txBox="1">
            <a:spLocks noChangeArrowheads="1"/>
          </p:cNvSpPr>
          <p:nvPr/>
        </p:nvSpPr>
        <p:spPr bwMode="auto">
          <a:xfrm>
            <a:off x="3402013" y="3754438"/>
            <a:ext cx="2417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Seq=79, ACK=43, data = </a:t>
            </a:r>
            <a:r>
              <a:rPr lang="ja-JP" altLang="en-US" sz="1400">
                <a:latin typeface="Arial" panose="020B0604020202020204" pitchFamily="34" charset="0"/>
              </a:rPr>
              <a:t>‘</a:t>
            </a:r>
            <a:r>
              <a:rPr lang="en-US" altLang="ja-JP" sz="1400">
                <a:latin typeface="Arial" panose="020B0604020202020204" pitchFamily="34" charset="0"/>
              </a:rPr>
              <a:t>C</a:t>
            </a:r>
            <a:r>
              <a:rPr lang="ja-JP" altLang="en-US" sz="1400">
                <a:latin typeface="Arial" panose="020B0604020202020204" pitchFamily="34" charset="0"/>
              </a:rPr>
              <a:t>’</a:t>
            </a:r>
            <a:endParaRPr lang="en-US" altLang="en-US" sz="1000">
              <a:latin typeface="Times New Roman" panose="02020603050405020304" pitchFamily="18" charset="0"/>
            </a:endParaRPr>
          </a:p>
        </p:txBody>
      </p:sp>
      <p:sp>
        <p:nvSpPr>
          <p:cNvPr id="65555" name="Rectangle 22"/>
          <p:cNvSpPr>
            <a:spLocks noChangeArrowheads="1"/>
          </p:cNvSpPr>
          <p:nvPr/>
        </p:nvSpPr>
        <p:spPr bwMode="auto">
          <a:xfrm>
            <a:off x="4208463" y="4613275"/>
            <a:ext cx="958850" cy="357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65556" name="Text Box 23"/>
          <p:cNvSpPr txBox="1">
            <a:spLocks noChangeArrowheads="1"/>
          </p:cNvSpPr>
          <p:nvPr/>
        </p:nvSpPr>
        <p:spPr bwMode="auto">
          <a:xfrm>
            <a:off x="3887788" y="4627563"/>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400">
                <a:latin typeface="Arial" panose="020B0604020202020204" pitchFamily="34" charset="0"/>
              </a:rPr>
              <a:t>Seq=43, ACK=80</a:t>
            </a:r>
            <a:endParaRPr lang="en-US" altLang="en-US" sz="1000">
              <a:latin typeface="Times New Roman" panose="02020603050405020304" pitchFamily="18" charset="0"/>
            </a:endParaRPr>
          </a:p>
        </p:txBody>
      </p:sp>
      <p:sp>
        <p:nvSpPr>
          <p:cNvPr id="65557" name="Line 24"/>
          <p:cNvSpPr>
            <a:spLocks noChangeShapeType="1"/>
          </p:cNvSpPr>
          <p:nvPr/>
        </p:nvSpPr>
        <p:spPr bwMode="auto">
          <a:xfrm>
            <a:off x="3271838" y="2473325"/>
            <a:ext cx="0" cy="25876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5558" name="Line 25"/>
          <p:cNvSpPr>
            <a:spLocks noChangeShapeType="1"/>
          </p:cNvSpPr>
          <p:nvPr/>
        </p:nvSpPr>
        <p:spPr bwMode="auto">
          <a:xfrm>
            <a:off x="5934075" y="2525713"/>
            <a:ext cx="0" cy="25876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65559" name="Group 27"/>
          <p:cNvGrpSpPr>
            <a:grpSpLocks/>
          </p:cNvGrpSpPr>
          <p:nvPr/>
        </p:nvGrpSpPr>
        <p:grpSpPr bwMode="auto">
          <a:xfrm>
            <a:off x="2763838" y="1652588"/>
            <a:ext cx="755650" cy="782637"/>
            <a:chOff x="-44" y="1473"/>
            <a:chExt cx="981" cy="1105"/>
          </a:xfrm>
        </p:grpSpPr>
        <p:pic>
          <p:nvPicPr>
            <p:cNvPr id="65563" name="Picture 28"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64" name="Freeform 2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5560" name="Group 30"/>
          <p:cNvGrpSpPr>
            <a:grpSpLocks/>
          </p:cNvGrpSpPr>
          <p:nvPr/>
        </p:nvGrpSpPr>
        <p:grpSpPr bwMode="auto">
          <a:xfrm flipH="1">
            <a:off x="5626100" y="1692275"/>
            <a:ext cx="788988" cy="862013"/>
            <a:chOff x="-44" y="1473"/>
            <a:chExt cx="981" cy="1105"/>
          </a:xfrm>
        </p:grpSpPr>
        <p:pic>
          <p:nvPicPr>
            <p:cNvPr id="65561" name="Picture 31"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62" name="Freeform 32"/>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69635"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18499E76-F9E7-408C-93BA-957B4D17A02B}" type="slidenum">
              <a:rPr lang="en-US" altLang="en-US" sz="1200">
                <a:latin typeface="Tahoma" panose="020B0604030504040204" pitchFamily="34" charset="0"/>
              </a:rPr>
              <a:pPr>
                <a:lnSpc>
                  <a:spcPct val="100000"/>
                </a:lnSpc>
                <a:spcBef>
                  <a:spcPct val="0"/>
                </a:spcBef>
                <a:buClrTx/>
                <a:buSzTx/>
                <a:buFontTx/>
                <a:buNone/>
              </a:pPr>
              <a:t>51</a:t>
            </a:fld>
            <a:endParaRPr lang="en-US" altLang="en-US" sz="1200">
              <a:latin typeface="Tahoma" panose="020B0604030504040204" pitchFamily="34" charset="0"/>
            </a:endParaRPr>
          </a:p>
        </p:txBody>
      </p:sp>
      <p:sp>
        <p:nvSpPr>
          <p:cNvPr id="65540" name="Rectangle 2"/>
          <p:cNvSpPr>
            <a:spLocks noGrp="1" noChangeArrowheads="1"/>
          </p:cNvSpPr>
          <p:nvPr>
            <p:ph type="title"/>
          </p:nvPr>
        </p:nvSpPr>
        <p:spPr/>
        <p:txBody>
          <a:bodyPr/>
          <a:lstStyle/>
          <a:p>
            <a:pPr>
              <a:defRPr/>
            </a:pPr>
            <a:r>
              <a:rPr lang="en-US" dirty="0" smtClean="0">
                <a:ea typeface="ＭＳ Ｐゴシック" charset="0"/>
                <a:cs typeface="+mj-cs"/>
              </a:rPr>
              <a:t>Outline</a:t>
            </a:r>
            <a:endParaRPr lang="en-US" dirty="0">
              <a:ea typeface="ＭＳ Ｐゴシック" charset="0"/>
              <a:cs typeface="+mj-cs"/>
            </a:endParaRPr>
          </a:p>
        </p:txBody>
      </p:sp>
      <p:sp>
        <p:nvSpPr>
          <p:cNvPr id="65541" name="Rectangle 3"/>
          <p:cNvSpPr>
            <a:spLocks noGrp="1" noChangeArrowheads="1"/>
          </p:cNvSpPr>
          <p:nvPr>
            <p:ph type="body" sz="half" idx="1"/>
          </p:nvPr>
        </p:nvSpPr>
        <p:spPr/>
        <p:txBody>
          <a:bodyPr/>
          <a:lstStyle/>
          <a:p>
            <a:pPr marL="566738" indent="-566738">
              <a:buFont typeface="Wingdings" charset="0"/>
              <a:buNone/>
              <a:defRPr/>
            </a:pPr>
            <a:r>
              <a:rPr lang="en-US">
                <a:ea typeface="ＭＳ Ｐゴシック" charset="0"/>
                <a:cs typeface="+mn-cs"/>
              </a:rPr>
              <a:t>3.1 transport-layer services</a:t>
            </a:r>
          </a:p>
          <a:p>
            <a:pPr marL="566738" indent="-566738">
              <a:buFont typeface="Wingdings" charset="0"/>
              <a:buNone/>
              <a:defRPr/>
            </a:pPr>
            <a:r>
              <a:rPr lang="en-US">
                <a:ea typeface="ＭＳ Ｐゴシック" charset="0"/>
                <a:cs typeface="+mn-cs"/>
              </a:rPr>
              <a:t>3.2 multiplexing and demultiplexing</a:t>
            </a:r>
          </a:p>
          <a:p>
            <a:pPr marL="566738" indent="-566738">
              <a:buFont typeface="Wingdings" charset="0"/>
              <a:buNone/>
              <a:defRPr/>
            </a:pPr>
            <a:r>
              <a:rPr lang="en-US">
                <a:ea typeface="ＭＳ Ｐゴシック" charset="0"/>
                <a:cs typeface="+mn-cs"/>
              </a:rPr>
              <a:t>3.3 connectionless transport: UDP</a:t>
            </a:r>
          </a:p>
          <a:p>
            <a:pPr marL="566738" indent="-566738">
              <a:buFont typeface="Wingdings" charset="0"/>
              <a:buNone/>
              <a:defRPr/>
            </a:pPr>
            <a:r>
              <a:rPr lang="en-US">
                <a:ea typeface="ＭＳ Ｐゴシック" charset="0"/>
                <a:cs typeface="+mn-cs"/>
              </a:rPr>
              <a:t>3.4 principles of reliable data transfer</a:t>
            </a:r>
          </a:p>
        </p:txBody>
      </p:sp>
      <p:sp>
        <p:nvSpPr>
          <p:cNvPr id="65542" name="Rectangle 4"/>
          <p:cNvSpPr>
            <a:spLocks noGrp="1" noChangeArrowheads="1"/>
          </p:cNvSpPr>
          <p:nvPr>
            <p:ph type="body" sz="half" idx="2"/>
          </p:nvPr>
        </p:nvSpPr>
        <p:spPr>
          <a:xfrm>
            <a:off x="4495800" y="1600200"/>
            <a:ext cx="4251325" cy="4648200"/>
          </a:xfrm>
        </p:spPr>
        <p:txBody>
          <a:bodyPr/>
          <a:lstStyle/>
          <a:p>
            <a:pPr marL="566738" indent="-566738">
              <a:buFont typeface="Wingdings" charset="0"/>
              <a:buNone/>
              <a:defRPr/>
            </a:pPr>
            <a:r>
              <a:rPr lang="en-US" dirty="0">
                <a:solidFill>
                  <a:srgbClr val="CC0000"/>
                </a:solidFill>
                <a:ea typeface="ＭＳ Ｐゴシック" charset="0"/>
                <a:cs typeface="+mn-cs"/>
              </a:rPr>
              <a:t>3.5 connection-oriented transport: TCP</a:t>
            </a:r>
          </a:p>
          <a:p>
            <a:pPr marL="912813" lvl="1">
              <a:buFont typeface="Arial"/>
              <a:buChar char="•"/>
              <a:defRPr/>
            </a:pPr>
            <a:r>
              <a:rPr lang="en-US" dirty="0">
                <a:ea typeface="ＭＳ Ｐゴシック" charset="0"/>
              </a:rPr>
              <a:t>segment structure</a:t>
            </a:r>
          </a:p>
          <a:p>
            <a:pPr marL="912813" lvl="1">
              <a:buFont typeface="Arial"/>
              <a:buChar char="•"/>
              <a:defRPr/>
            </a:pPr>
            <a:r>
              <a:rPr lang="en-US" dirty="0">
                <a:solidFill>
                  <a:srgbClr val="CC0000"/>
                </a:solidFill>
                <a:ea typeface="ＭＳ Ｐゴシック" charset="0"/>
              </a:rPr>
              <a:t>reliable data transfer</a:t>
            </a:r>
          </a:p>
          <a:p>
            <a:pPr marL="912813" lvl="1">
              <a:buFont typeface="Arial"/>
              <a:buChar char="•"/>
              <a:defRPr/>
            </a:pPr>
            <a:r>
              <a:rPr lang="en-US" dirty="0" smtClean="0">
                <a:ea typeface="ＭＳ Ｐゴシック" charset="0"/>
              </a:rPr>
              <a:t>connection management</a:t>
            </a:r>
            <a:endParaRPr lang="en-US" dirty="0">
              <a:ea typeface="ＭＳ Ｐゴシック" charset="0"/>
            </a:endParaRPr>
          </a:p>
        </p:txBody>
      </p:sp>
      <p:pic>
        <p:nvPicPr>
          <p:cNvPr id="69639" name="Picture 5" descr="underline_base"/>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313" y="1039813"/>
            <a:ext cx="228600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73731" name="Slide Number Placeholder 4"/>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84E0DCBA-0104-4D28-B1AF-74E8043473DB}" type="slidenum">
              <a:rPr lang="en-US" altLang="en-US" sz="1200">
                <a:latin typeface="Tahoma" panose="020B0604030504040204" pitchFamily="34" charset="0"/>
              </a:rPr>
              <a:pPr>
                <a:lnSpc>
                  <a:spcPct val="100000"/>
                </a:lnSpc>
                <a:spcBef>
                  <a:spcPct val="0"/>
                </a:spcBef>
                <a:buClrTx/>
                <a:buSzTx/>
                <a:buFontTx/>
                <a:buNone/>
              </a:pPr>
              <a:t>52</a:t>
            </a:fld>
            <a:endParaRPr lang="en-US" altLang="en-US" sz="1200">
              <a:latin typeface="Tahoma" panose="020B0604030504040204" pitchFamily="34" charset="0"/>
            </a:endParaRPr>
          </a:p>
        </p:txBody>
      </p:sp>
      <p:sp>
        <p:nvSpPr>
          <p:cNvPr id="69636" name="Rectangle 7"/>
          <p:cNvSpPr>
            <a:spLocks noGrp="1" noChangeArrowheads="1"/>
          </p:cNvSpPr>
          <p:nvPr>
            <p:ph type="title"/>
          </p:nvPr>
        </p:nvSpPr>
        <p:spPr>
          <a:xfrm>
            <a:off x="476250" y="238125"/>
            <a:ext cx="7772400" cy="904875"/>
          </a:xfrm>
        </p:spPr>
        <p:txBody>
          <a:bodyPr/>
          <a:lstStyle/>
          <a:p>
            <a:pPr>
              <a:defRPr/>
            </a:pPr>
            <a:r>
              <a:rPr lang="en-US" sz="4000">
                <a:ea typeface="ＭＳ Ｐゴシック" charset="0"/>
                <a:cs typeface="+mj-cs"/>
              </a:rPr>
              <a:t>TCP: retransmission scenarios</a:t>
            </a:r>
            <a:endParaRPr lang="en-US">
              <a:ea typeface="ＭＳ Ｐゴシック" charset="0"/>
              <a:cs typeface="+mj-cs"/>
            </a:endParaRPr>
          </a:p>
        </p:txBody>
      </p:sp>
      <p:sp>
        <p:nvSpPr>
          <p:cNvPr id="73733" name="Text Box 105"/>
          <p:cNvSpPr txBox="1">
            <a:spLocks noChangeArrowheads="1"/>
          </p:cNvSpPr>
          <p:nvPr/>
        </p:nvSpPr>
        <p:spPr bwMode="auto">
          <a:xfrm>
            <a:off x="1282700" y="5946775"/>
            <a:ext cx="1922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latin typeface="Tahoma" panose="020B0604030504040204" pitchFamily="34" charset="0"/>
              </a:rPr>
              <a:t>lost ACK scenario</a:t>
            </a:r>
            <a:endParaRPr lang="en-US" altLang="en-US" sz="1000">
              <a:latin typeface="Tahoma" panose="020B0604030504040204" pitchFamily="34" charset="0"/>
            </a:endParaRPr>
          </a:p>
        </p:txBody>
      </p:sp>
      <p:sp>
        <p:nvSpPr>
          <p:cNvPr id="73734" name="Line 99"/>
          <p:cNvSpPr>
            <a:spLocks noChangeShapeType="1"/>
          </p:cNvSpPr>
          <p:nvPr/>
        </p:nvSpPr>
        <p:spPr bwMode="auto">
          <a:xfrm>
            <a:off x="1065213" y="4184650"/>
            <a:ext cx="2351087" cy="50641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35" name="Line 100"/>
          <p:cNvSpPr>
            <a:spLocks noChangeShapeType="1"/>
          </p:cNvSpPr>
          <p:nvPr/>
        </p:nvSpPr>
        <p:spPr bwMode="auto">
          <a:xfrm>
            <a:off x="1077913" y="2416175"/>
            <a:ext cx="234632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36" name="Line 104"/>
          <p:cNvSpPr>
            <a:spLocks noChangeShapeType="1"/>
          </p:cNvSpPr>
          <p:nvPr/>
        </p:nvSpPr>
        <p:spPr bwMode="auto">
          <a:xfrm flipH="1">
            <a:off x="2114550" y="3078163"/>
            <a:ext cx="1273175" cy="4270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37" name="Text Box 107"/>
          <p:cNvSpPr txBox="1">
            <a:spLocks noChangeArrowheads="1"/>
          </p:cNvSpPr>
          <p:nvPr/>
        </p:nvSpPr>
        <p:spPr bwMode="auto">
          <a:xfrm>
            <a:off x="3016250" y="1257300"/>
            <a:ext cx="773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Host B</a:t>
            </a:r>
          </a:p>
        </p:txBody>
      </p:sp>
      <p:sp>
        <p:nvSpPr>
          <p:cNvPr id="73738" name="Text Box 111"/>
          <p:cNvSpPr txBox="1">
            <a:spLocks noChangeArrowheads="1"/>
          </p:cNvSpPr>
          <p:nvPr/>
        </p:nvSpPr>
        <p:spPr bwMode="auto">
          <a:xfrm>
            <a:off x="682625" y="1274763"/>
            <a:ext cx="776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Host A</a:t>
            </a:r>
          </a:p>
        </p:txBody>
      </p:sp>
      <p:sp>
        <p:nvSpPr>
          <p:cNvPr id="73739" name="Rectangle 112"/>
          <p:cNvSpPr>
            <a:spLocks noChangeArrowheads="1"/>
          </p:cNvSpPr>
          <p:nvPr/>
        </p:nvSpPr>
        <p:spPr bwMode="auto">
          <a:xfrm>
            <a:off x="1781175" y="2497138"/>
            <a:ext cx="869950" cy="401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740" name="Text Box 113"/>
          <p:cNvSpPr txBox="1">
            <a:spLocks noChangeArrowheads="1"/>
          </p:cNvSpPr>
          <p:nvPr/>
        </p:nvSpPr>
        <p:spPr bwMode="auto">
          <a:xfrm>
            <a:off x="1222375" y="2549525"/>
            <a:ext cx="2085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Seq=92, 8 bytes of data</a:t>
            </a:r>
          </a:p>
        </p:txBody>
      </p:sp>
      <p:sp>
        <p:nvSpPr>
          <p:cNvPr id="73741" name="Rectangle 114"/>
          <p:cNvSpPr>
            <a:spLocks noChangeArrowheads="1"/>
          </p:cNvSpPr>
          <p:nvPr/>
        </p:nvSpPr>
        <p:spPr bwMode="auto">
          <a:xfrm>
            <a:off x="2349500" y="3163888"/>
            <a:ext cx="747713" cy="246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742" name="Text Box 115"/>
          <p:cNvSpPr txBox="1">
            <a:spLocks noChangeArrowheads="1"/>
          </p:cNvSpPr>
          <p:nvPr/>
        </p:nvSpPr>
        <p:spPr bwMode="auto">
          <a:xfrm>
            <a:off x="2270125" y="3119438"/>
            <a:ext cx="949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ACK=100</a:t>
            </a:r>
            <a:endParaRPr lang="en-US" altLang="en-US" sz="1000">
              <a:latin typeface="Times New Roman" panose="02020603050405020304" pitchFamily="18" charset="0"/>
            </a:endParaRPr>
          </a:p>
        </p:txBody>
      </p:sp>
      <p:sp>
        <p:nvSpPr>
          <p:cNvPr id="73743" name="Line 118"/>
          <p:cNvSpPr>
            <a:spLocks noChangeShapeType="1"/>
          </p:cNvSpPr>
          <p:nvPr/>
        </p:nvSpPr>
        <p:spPr bwMode="auto">
          <a:xfrm>
            <a:off x="1057275" y="2174875"/>
            <a:ext cx="0" cy="352583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3744" name="Line 119"/>
          <p:cNvSpPr>
            <a:spLocks noChangeShapeType="1"/>
          </p:cNvSpPr>
          <p:nvPr/>
        </p:nvSpPr>
        <p:spPr bwMode="auto">
          <a:xfrm>
            <a:off x="3484563" y="2170113"/>
            <a:ext cx="0" cy="353853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3745" name="Rectangle 122"/>
          <p:cNvSpPr>
            <a:spLocks noChangeArrowheads="1"/>
          </p:cNvSpPr>
          <p:nvPr/>
        </p:nvSpPr>
        <p:spPr bwMode="auto">
          <a:xfrm>
            <a:off x="1674813" y="4178300"/>
            <a:ext cx="989012" cy="430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746" name="Text Box 123"/>
          <p:cNvSpPr txBox="1">
            <a:spLocks noChangeArrowheads="1"/>
          </p:cNvSpPr>
          <p:nvPr/>
        </p:nvSpPr>
        <p:spPr bwMode="auto">
          <a:xfrm>
            <a:off x="1211263" y="4259263"/>
            <a:ext cx="2085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Seq=92, 8 bytes of data</a:t>
            </a:r>
          </a:p>
        </p:txBody>
      </p:sp>
      <p:sp>
        <p:nvSpPr>
          <p:cNvPr id="73747" name="Text Box 124"/>
          <p:cNvSpPr txBox="1">
            <a:spLocks noChangeArrowheads="1"/>
          </p:cNvSpPr>
          <p:nvPr/>
        </p:nvSpPr>
        <p:spPr bwMode="auto">
          <a:xfrm>
            <a:off x="1903413" y="3309938"/>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b="1">
                <a:solidFill>
                  <a:srgbClr val="FF0000"/>
                </a:solidFill>
                <a:latin typeface="Tahoma" panose="020B0604030504040204" pitchFamily="34" charset="0"/>
              </a:rPr>
              <a:t>X</a:t>
            </a:r>
          </a:p>
        </p:txBody>
      </p:sp>
      <p:sp>
        <p:nvSpPr>
          <p:cNvPr id="73748" name="Text Box 126"/>
          <p:cNvSpPr txBox="1">
            <a:spLocks noChangeArrowheads="1"/>
          </p:cNvSpPr>
          <p:nvPr/>
        </p:nvSpPr>
        <p:spPr bwMode="auto">
          <a:xfrm rot="10800000">
            <a:off x="684213" y="2963863"/>
            <a:ext cx="3968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timeout</a:t>
            </a:r>
          </a:p>
        </p:txBody>
      </p:sp>
      <p:sp>
        <p:nvSpPr>
          <p:cNvPr id="73749" name="Line 127"/>
          <p:cNvSpPr>
            <a:spLocks noChangeShapeType="1"/>
          </p:cNvSpPr>
          <p:nvPr/>
        </p:nvSpPr>
        <p:spPr bwMode="auto">
          <a:xfrm flipH="1">
            <a:off x="1054100" y="4776788"/>
            <a:ext cx="2338388" cy="7826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50" name="Rectangle 128"/>
          <p:cNvSpPr>
            <a:spLocks noChangeArrowheads="1"/>
          </p:cNvSpPr>
          <p:nvPr/>
        </p:nvSpPr>
        <p:spPr bwMode="auto">
          <a:xfrm>
            <a:off x="1887538" y="5033963"/>
            <a:ext cx="747712" cy="246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751" name="Text Box 129"/>
          <p:cNvSpPr txBox="1">
            <a:spLocks noChangeArrowheads="1"/>
          </p:cNvSpPr>
          <p:nvPr/>
        </p:nvSpPr>
        <p:spPr bwMode="auto">
          <a:xfrm>
            <a:off x="1808163" y="4989513"/>
            <a:ext cx="949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ACK=100</a:t>
            </a:r>
            <a:endParaRPr lang="en-US" altLang="en-US" sz="1000">
              <a:latin typeface="Times New Roman" panose="02020603050405020304" pitchFamily="18" charset="0"/>
            </a:endParaRPr>
          </a:p>
        </p:txBody>
      </p:sp>
      <p:grpSp>
        <p:nvGrpSpPr>
          <p:cNvPr id="73752" name="Group 134"/>
          <p:cNvGrpSpPr>
            <a:grpSpLocks/>
          </p:cNvGrpSpPr>
          <p:nvPr/>
        </p:nvGrpSpPr>
        <p:grpSpPr bwMode="auto">
          <a:xfrm>
            <a:off x="825500" y="2420938"/>
            <a:ext cx="104775" cy="508000"/>
            <a:chOff x="3099" y="1749"/>
            <a:chExt cx="66" cy="320"/>
          </a:xfrm>
        </p:grpSpPr>
        <p:sp>
          <p:nvSpPr>
            <p:cNvPr id="73806" name="Line 132"/>
            <p:cNvSpPr>
              <a:spLocks noChangeShapeType="1"/>
            </p:cNvSpPr>
            <p:nvPr/>
          </p:nvSpPr>
          <p:spPr bwMode="auto">
            <a:xfrm flipV="1">
              <a:off x="3129" y="1749"/>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3807" name="Line 133"/>
            <p:cNvSpPr>
              <a:spLocks noChangeShapeType="1"/>
            </p:cNvSpPr>
            <p:nvPr/>
          </p:nvSpPr>
          <p:spPr bwMode="auto">
            <a:xfrm>
              <a:off x="3099" y="1752"/>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73753" name="Group 135"/>
          <p:cNvGrpSpPr>
            <a:grpSpLocks/>
          </p:cNvGrpSpPr>
          <p:nvPr/>
        </p:nvGrpSpPr>
        <p:grpSpPr bwMode="auto">
          <a:xfrm rot="10800000">
            <a:off x="820738" y="3663950"/>
            <a:ext cx="104775" cy="508000"/>
            <a:chOff x="3099" y="1749"/>
            <a:chExt cx="66" cy="320"/>
          </a:xfrm>
        </p:grpSpPr>
        <p:sp>
          <p:nvSpPr>
            <p:cNvPr id="73804" name="Line 136"/>
            <p:cNvSpPr>
              <a:spLocks noChangeShapeType="1"/>
            </p:cNvSpPr>
            <p:nvPr/>
          </p:nvSpPr>
          <p:spPr bwMode="auto">
            <a:xfrm flipV="1">
              <a:off x="3136" y="1756"/>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3805" name="Line 137"/>
            <p:cNvSpPr>
              <a:spLocks noChangeShapeType="1"/>
            </p:cNvSpPr>
            <p:nvPr/>
          </p:nvSpPr>
          <p:spPr bwMode="auto">
            <a:xfrm>
              <a:off x="3106" y="1759"/>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73754" name="Text Box 172"/>
          <p:cNvSpPr txBox="1">
            <a:spLocks noChangeArrowheads="1"/>
          </p:cNvSpPr>
          <p:nvPr/>
        </p:nvSpPr>
        <p:spPr bwMode="auto">
          <a:xfrm>
            <a:off x="5945188" y="5953125"/>
            <a:ext cx="2073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latin typeface="Tahoma" panose="020B0604030504040204" pitchFamily="34" charset="0"/>
              </a:rPr>
              <a:t>premature timeout</a:t>
            </a:r>
            <a:endParaRPr lang="en-US" altLang="en-US" sz="1000">
              <a:latin typeface="Tahoma" panose="020B0604030504040204" pitchFamily="34" charset="0"/>
            </a:endParaRPr>
          </a:p>
        </p:txBody>
      </p:sp>
      <p:sp>
        <p:nvSpPr>
          <p:cNvPr id="73755" name="Line 173"/>
          <p:cNvSpPr>
            <a:spLocks noChangeShapeType="1"/>
          </p:cNvSpPr>
          <p:nvPr/>
        </p:nvSpPr>
        <p:spPr bwMode="auto">
          <a:xfrm>
            <a:off x="5781675" y="4191000"/>
            <a:ext cx="2441575" cy="66516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56" name="Line 174"/>
          <p:cNvSpPr>
            <a:spLocks noChangeShapeType="1"/>
          </p:cNvSpPr>
          <p:nvPr/>
        </p:nvSpPr>
        <p:spPr bwMode="auto">
          <a:xfrm>
            <a:off x="5815013" y="2422525"/>
            <a:ext cx="234632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57" name="Line 175"/>
          <p:cNvSpPr>
            <a:spLocks noChangeShapeType="1"/>
          </p:cNvSpPr>
          <p:nvPr/>
        </p:nvSpPr>
        <p:spPr bwMode="auto">
          <a:xfrm flipH="1">
            <a:off x="5789613" y="3084513"/>
            <a:ext cx="2335212" cy="158908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58" name="Text Box 177"/>
          <p:cNvSpPr txBox="1">
            <a:spLocks noChangeArrowheads="1"/>
          </p:cNvSpPr>
          <p:nvPr/>
        </p:nvSpPr>
        <p:spPr bwMode="auto">
          <a:xfrm>
            <a:off x="7753350" y="1263650"/>
            <a:ext cx="773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Host B</a:t>
            </a:r>
          </a:p>
        </p:txBody>
      </p:sp>
      <p:sp>
        <p:nvSpPr>
          <p:cNvPr id="73759" name="Text Box 181"/>
          <p:cNvSpPr txBox="1">
            <a:spLocks noChangeArrowheads="1"/>
          </p:cNvSpPr>
          <p:nvPr/>
        </p:nvSpPr>
        <p:spPr bwMode="auto">
          <a:xfrm>
            <a:off x="5419725" y="1281113"/>
            <a:ext cx="776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Host A</a:t>
            </a:r>
          </a:p>
        </p:txBody>
      </p:sp>
      <p:sp>
        <p:nvSpPr>
          <p:cNvPr id="73760" name="Rectangle 182"/>
          <p:cNvSpPr>
            <a:spLocks noChangeArrowheads="1"/>
          </p:cNvSpPr>
          <p:nvPr/>
        </p:nvSpPr>
        <p:spPr bwMode="auto">
          <a:xfrm>
            <a:off x="6518275" y="2503488"/>
            <a:ext cx="869950" cy="401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761" name="Text Box 183"/>
          <p:cNvSpPr txBox="1">
            <a:spLocks noChangeArrowheads="1"/>
          </p:cNvSpPr>
          <p:nvPr/>
        </p:nvSpPr>
        <p:spPr bwMode="auto">
          <a:xfrm>
            <a:off x="5959475" y="2555875"/>
            <a:ext cx="2085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Seq=92, 8 bytes of data</a:t>
            </a:r>
          </a:p>
        </p:txBody>
      </p:sp>
      <p:grpSp>
        <p:nvGrpSpPr>
          <p:cNvPr id="73762" name="Group 202"/>
          <p:cNvGrpSpPr>
            <a:grpSpLocks/>
          </p:cNvGrpSpPr>
          <p:nvPr/>
        </p:nvGrpSpPr>
        <p:grpSpPr bwMode="auto">
          <a:xfrm>
            <a:off x="6691313" y="3576638"/>
            <a:ext cx="949325" cy="304800"/>
            <a:chOff x="4215" y="2253"/>
            <a:chExt cx="598" cy="192"/>
          </a:xfrm>
        </p:grpSpPr>
        <p:sp>
          <p:nvSpPr>
            <p:cNvPr id="73802" name="Rectangle 184"/>
            <p:cNvSpPr>
              <a:spLocks noChangeArrowheads="1"/>
            </p:cNvSpPr>
            <p:nvPr/>
          </p:nvSpPr>
          <p:spPr bwMode="auto">
            <a:xfrm>
              <a:off x="4265" y="2274"/>
              <a:ext cx="471" cy="1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803" name="Text Box 185"/>
            <p:cNvSpPr txBox="1">
              <a:spLocks noChangeArrowheads="1"/>
            </p:cNvSpPr>
            <p:nvPr/>
          </p:nvSpPr>
          <p:spPr bwMode="auto">
            <a:xfrm>
              <a:off x="4215" y="2253"/>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ACK=100</a:t>
              </a:r>
              <a:endParaRPr lang="en-US" altLang="en-US" sz="1000">
                <a:latin typeface="Times New Roman" panose="02020603050405020304" pitchFamily="18" charset="0"/>
              </a:endParaRPr>
            </a:p>
          </p:txBody>
        </p:sp>
      </p:grpSp>
      <p:sp>
        <p:nvSpPr>
          <p:cNvPr id="73763" name="Line 186"/>
          <p:cNvSpPr>
            <a:spLocks noChangeShapeType="1"/>
          </p:cNvSpPr>
          <p:nvPr/>
        </p:nvSpPr>
        <p:spPr bwMode="auto">
          <a:xfrm>
            <a:off x="5794375" y="2181225"/>
            <a:ext cx="0" cy="352583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3764" name="Line 187"/>
          <p:cNvSpPr>
            <a:spLocks noChangeShapeType="1"/>
          </p:cNvSpPr>
          <p:nvPr/>
        </p:nvSpPr>
        <p:spPr bwMode="auto">
          <a:xfrm>
            <a:off x="8199438" y="2176463"/>
            <a:ext cx="0" cy="353853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3765" name="Rectangle 188"/>
          <p:cNvSpPr>
            <a:spLocks noChangeArrowheads="1"/>
          </p:cNvSpPr>
          <p:nvPr/>
        </p:nvSpPr>
        <p:spPr bwMode="auto">
          <a:xfrm>
            <a:off x="6807200" y="4308475"/>
            <a:ext cx="1057275" cy="50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766" name="Text Box 189"/>
          <p:cNvSpPr txBox="1">
            <a:spLocks noChangeArrowheads="1"/>
          </p:cNvSpPr>
          <p:nvPr/>
        </p:nvSpPr>
        <p:spPr bwMode="auto">
          <a:xfrm>
            <a:off x="6727825" y="4341813"/>
            <a:ext cx="12128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400">
                <a:latin typeface="Tahoma" panose="020B0604030504040204" pitchFamily="34" charset="0"/>
              </a:rPr>
              <a:t>Seq=92,  8</a:t>
            </a:r>
          </a:p>
          <a:p>
            <a:pPr>
              <a:lnSpc>
                <a:spcPct val="100000"/>
              </a:lnSpc>
              <a:spcBef>
                <a:spcPct val="0"/>
              </a:spcBef>
              <a:buClrTx/>
              <a:buSzTx/>
              <a:buFontTx/>
              <a:buNone/>
            </a:pPr>
            <a:r>
              <a:rPr lang="en-US" altLang="en-US" sz="1400">
                <a:latin typeface="Tahoma" panose="020B0604030504040204" pitchFamily="34" charset="0"/>
              </a:rPr>
              <a:t>bytes of data</a:t>
            </a:r>
          </a:p>
        </p:txBody>
      </p:sp>
      <p:sp>
        <p:nvSpPr>
          <p:cNvPr id="73767" name="Text Box 191"/>
          <p:cNvSpPr txBox="1">
            <a:spLocks noChangeArrowheads="1"/>
          </p:cNvSpPr>
          <p:nvPr/>
        </p:nvSpPr>
        <p:spPr bwMode="auto">
          <a:xfrm rot="10800000">
            <a:off x="5421313" y="2970213"/>
            <a:ext cx="3968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timeout</a:t>
            </a:r>
          </a:p>
        </p:txBody>
      </p:sp>
      <p:sp>
        <p:nvSpPr>
          <p:cNvPr id="73768" name="Line 192"/>
          <p:cNvSpPr>
            <a:spLocks noChangeShapeType="1"/>
          </p:cNvSpPr>
          <p:nvPr/>
        </p:nvSpPr>
        <p:spPr bwMode="auto">
          <a:xfrm flipH="1">
            <a:off x="5813425" y="4894263"/>
            <a:ext cx="2338388" cy="7826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69" name="Rectangle 193"/>
          <p:cNvSpPr>
            <a:spLocks noChangeArrowheads="1"/>
          </p:cNvSpPr>
          <p:nvPr/>
        </p:nvSpPr>
        <p:spPr bwMode="auto">
          <a:xfrm>
            <a:off x="6646863" y="5151438"/>
            <a:ext cx="747712" cy="246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770" name="Text Box 194"/>
          <p:cNvSpPr txBox="1">
            <a:spLocks noChangeArrowheads="1"/>
          </p:cNvSpPr>
          <p:nvPr/>
        </p:nvSpPr>
        <p:spPr bwMode="auto">
          <a:xfrm>
            <a:off x="6567488" y="5106988"/>
            <a:ext cx="949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ACK=120</a:t>
            </a:r>
            <a:endParaRPr lang="en-US" altLang="en-US" sz="1000">
              <a:latin typeface="Times New Roman" panose="02020603050405020304" pitchFamily="18" charset="0"/>
            </a:endParaRPr>
          </a:p>
        </p:txBody>
      </p:sp>
      <p:grpSp>
        <p:nvGrpSpPr>
          <p:cNvPr id="73771" name="Group 195"/>
          <p:cNvGrpSpPr>
            <a:grpSpLocks/>
          </p:cNvGrpSpPr>
          <p:nvPr/>
        </p:nvGrpSpPr>
        <p:grpSpPr bwMode="auto">
          <a:xfrm>
            <a:off x="5562600" y="2427288"/>
            <a:ext cx="104775" cy="508000"/>
            <a:chOff x="3099" y="1749"/>
            <a:chExt cx="66" cy="320"/>
          </a:xfrm>
        </p:grpSpPr>
        <p:sp>
          <p:nvSpPr>
            <p:cNvPr id="73800" name="Line 196"/>
            <p:cNvSpPr>
              <a:spLocks noChangeShapeType="1"/>
            </p:cNvSpPr>
            <p:nvPr/>
          </p:nvSpPr>
          <p:spPr bwMode="auto">
            <a:xfrm flipV="1">
              <a:off x="3129" y="1749"/>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3801" name="Line 197"/>
            <p:cNvSpPr>
              <a:spLocks noChangeShapeType="1"/>
            </p:cNvSpPr>
            <p:nvPr/>
          </p:nvSpPr>
          <p:spPr bwMode="auto">
            <a:xfrm>
              <a:off x="3099" y="1752"/>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73772" name="Group 198"/>
          <p:cNvGrpSpPr>
            <a:grpSpLocks/>
          </p:cNvGrpSpPr>
          <p:nvPr/>
        </p:nvGrpSpPr>
        <p:grpSpPr bwMode="auto">
          <a:xfrm rot="10800000">
            <a:off x="5557838" y="3670300"/>
            <a:ext cx="104775" cy="508000"/>
            <a:chOff x="3099" y="1749"/>
            <a:chExt cx="66" cy="320"/>
          </a:xfrm>
        </p:grpSpPr>
        <p:sp>
          <p:nvSpPr>
            <p:cNvPr id="73798" name="Line 199"/>
            <p:cNvSpPr>
              <a:spLocks noChangeShapeType="1"/>
            </p:cNvSpPr>
            <p:nvPr/>
          </p:nvSpPr>
          <p:spPr bwMode="auto">
            <a:xfrm flipV="1">
              <a:off x="3137" y="1756"/>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3799" name="Line 200"/>
            <p:cNvSpPr>
              <a:spLocks noChangeShapeType="1"/>
            </p:cNvSpPr>
            <p:nvPr/>
          </p:nvSpPr>
          <p:spPr bwMode="auto">
            <a:xfrm>
              <a:off x="3107" y="1759"/>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73773" name="Group 206"/>
          <p:cNvGrpSpPr>
            <a:grpSpLocks/>
          </p:cNvGrpSpPr>
          <p:nvPr/>
        </p:nvGrpSpPr>
        <p:grpSpPr bwMode="auto">
          <a:xfrm>
            <a:off x="5800725" y="2808288"/>
            <a:ext cx="2346325" cy="571500"/>
            <a:chOff x="3759" y="1622"/>
            <a:chExt cx="1478" cy="360"/>
          </a:xfrm>
        </p:grpSpPr>
        <p:sp>
          <p:nvSpPr>
            <p:cNvPr id="73795" name="Line 203"/>
            <p:cNvSpPr>
              <a:spLocks noChangeShapeType="1"/>
            </p:cNvSpPr>
            <p:nvPr/>
          </p:nvSpPr>
          <p:spPr bwMode="auto">
            <a:xfrm>
              <a:off x="3759" y="1622"/>
              <a:ext cx="1478" cy="36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96" name="Rectangle 204"/>
            <p:cNvSpPr>
              <a:spLocks noChangeArrowheads="1"/>
            </p:cNvSpPr>
            <p:nvPr/>
          </p:nvSpPr>
          <p:spPr bwMode="auto">
            <a:xfrm>
              <a:off x="4202" y="1673"/>
              <a:ext cx="548" cy="2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797" name="Text Box 205"/>
            <p:cNvSpPr txBox="1">
              <a:spLocks noChangeArrowheads="1"/>
            </p:cNvSpPr>
            <p:nvPr/>
          </p:nvSpPr>
          <p:spPr bwMode="auto">
            <a:xfrm>
              <a:off x="3790" y="1706"/>
              <a:ext cx="1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Seq=100, 20 bytes of data</a:t>
              </a:r>
            </a:p>
          </p:txBody>
        </p:sp>
      </p:grpSp>
      <p:sp>
        <p:nvSpPr>
          <p:cNvPr id="73774" name="Line 207"/>
          <p:cNvSpPr>
            <a:spLocks noChangeShapeType="1"/>
          </p:cNvSpPr>
          <p:nvPr/>
        </p:nvSpPr>
        <p:spPr bwMode="auto">
          <a:xfrm flipH="1">
            <a:off x="5794375" y="3440113"/>
            <a:ext cx="2335213" cy="158908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3775" name="Group 208"/>
          <p:cNvGrpSpPr>
            <a:grpSpLocks/>
          </p:cNvGrpSpPr>
          <p:nvPr/>
        </p:nvGrpSpPr>
        <p:grpSpPr bwMode="auto">
          <a:xfrm>
            <a:off x="6931025" y="3852863"/>
            <a:ext cx="949325" cy="304800"/>
            <a:chOff x="4215" y="2253"/>
            <a:chExt cx="598" cy="192"/>
          </a:xfrm>
        </p:grpSpPr>
        <p:sp>
          <p:nvSpPr>
            <p:cNvPr id="73793" name="Rectangle 209"/>
            <p:cNvSpPr>
              <a:spLocks noChangeArrowheads="1"/>
            </p:cNvSpPr>
            <p:nvPr/>
          </p:nvSpPr>
          <p:spPr bwMode="auto">
            <a:xfrm>
              <a:off x="4265" y="2274"/>
              <a:ext cx="471" cy="1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3794" name="Text Box 210"/>
            <p:cNvSpPr txBox="1">
              <a:spLocks noChangeArrowheads="1"/>
            </p:cNvSpPr>
            <p:nvPr/>
          </p:nvSpPr>
          <p:spPr bwMode="auto">
            <a:xfrm>
              <a:off x="4215" y="2253"/>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ACK=120</a:t>
              </a:r>
              <a:endParaRPr lang="en-US" altLang="en-US" sz="1000">
                <a:latin typeface="Times New Roman" panose="02020603050405020304" pitchFamily="18" charset="0"/>
              </a:endParaRPr>
            </a:p>
          </p:txBody>
        </p:sp>
      </p:grpSp>
      <p:sp>
        <p:nvSpPr>
          <p:cNvPr id="73776" name="Text Box 211"/>
          <p:cNvSpPr txBox="1">
            <a:spLocks noChangeArrowheads="1"/>
          </p:cNvSpPr>
          <p:nvPr/>
        </p:nvSpPr>
        <p:spPr bwMode="auto">
          <a:xfrm>
            <a:off x="4427538" y="4495800"/>
            <a:ext cx="1363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SendBase=100</a:t>
            </a:r>
          </a:p>
        </p:txBody>
      </p:sp>
      <p:sp>
        <p:nvSpPr>
          <p:cNvPr id="73777" name="Text Box 212"/>
          <p:cNvSpPr txBox="1">
            <a:spLocks noChangeArrowheads="1"/>
          </p:cNvSpPr>
          <p:nvPr/>
        </p:nvSpPr>
        <p:spPr bwMode="auto">
          <a:xfrm>
            <a:off x="4446588" y="4837113"/>
            <a:ext cx="1363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SendBase=120</a:t>
            </a:r>
          </a:p>
        </p:txBody>
      </p:sp>
      <p:sp>
        <p:nvSpPr>
          <p:cNvPr id="73778" name="Text Box 213"/>
          <p:cNvSpPr txBox="1">
            <a:spLocks noChangeArrowheads="1"/>
          </p:cNvSpPr>
          <p:nvPr/>
        </p:nvSpPr>
        <p:spPr bwMode="auto">
          <a:xfrm>
            <a:off x="4465638" y="5511800"/>
            <a:ext cx="1363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SendBase=120</a:t>
            </a:r>
          </a:p>
        </p:txBody>
      </p:sp>
      <p:sp>
        <p:nvSpPr>
          <p:cNvPr id="73779" name="Text Box 214"/>
          <p:cNvSpPr txBox="1">
            <a:spLocks noChangeArrowheads="1"/>
          </p:cNvSpPr>
          <p:nvPr/>
        </p:nvSpPr>
        <p:spPr bwMode="auto">
          <a:xfrm>
            <a:off x="4492625" y="2266950"/>
            <a:ext cx="12668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SendBase=92</a:t>
            </a:r>
          </a:p>
        </p:txBody>
      </p:sp>
      <p:pic>
        <p:nvPicPr>
          <p:cNvPr id="73780" name="Picture 21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912813"/>
            <a:ext cx="63992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3781" name="Group 219"/>
          <p:cNvGrpSpPr>
            <a:grpSpLocks/>
          </p:cNvGrpSpPr>
          <p:nvPr/>
        </p:nvGrpSpPr>
        <p:grpSpPr bwMode="auto">
          <a:xfrm>
            <a:off x="5372100" y="1543050"/>
            <a:ext cx="630238" cy="533400"/>
            <a:chOff x="-44" y="1473"/>
            <a:chExt cx="981" cy="1105"/>
          </a:xfrm>
        </p:grpSpPr>
        <p:pic>
          <p:nvPicPr>
            <p:cNvPr id="73791" name="Picture 22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92" name="Freeform 221"/>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3782" name="Group 225"/>
          <p:cNvGrpSpPr>
            <a:grpSpLocks/>
          </p:cNvGrpSpPr>
          <p:nvPr/>
        </p:nvGrpSpPr>
        <p:grpSpPr bwMode="auto">
          <a:xfrm flipH="1">
            <a:off x="7939088" y="1549400"/>
            <a:ext cx="631825" cy="622300"/>
            <a:chOff x="-44" y="1473"/>
            <a:chExt cx="981" cy="1105"/>
          </a:xfrm>
        </p:grpSpPr>
        <p:pic>
          <p:nvPicPr>
            <p:cNvPr id="73789" name="Picture 226"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90" name="Freeform 227"/>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3783" name="Group 228"/>
          <p:cNvGrpSpPr>
            <a:grpSpLocks/>
          </p:cNvGrpSpPr>
          <p:nvPr/>
        </p:nvGrpSpPr>
        <p:grpSpPr bwMode="auto">
          <a:xfrm>
            <a:off x="647700" y="1547813"/>
            <a:ext cx="630238" cy="533400"/>
            <a:chOff x="-44" y="1473"/>
            <a:chExt cx="981" cy="1105"/>
          </a:xfrm>
        </p:grpSpPr>
        <p:pic>
          <p:nvPicPr>
            <p:cNvPr id="73787" name="Picture 229"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88" name="Freeform 230"/>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3784" name="Group 231"/>
          <p:cNvGrpSpPr>
            <a:grpSpLocks/>
          </p:cNvGrpSpPr>
          <p:nvPr/>
        </p:nvGrpSpPr>
        <p:grpSpPr bwMode="auto">
          <a:xfrm flipH="1">
            <a:off x="3225800" y="1531938"/>
            <a:ext cx="709613" cy="600075"/>
            <a:chOff x="-44" y="1473"/>
            <a:chExt cx="981" cy="1105"/>
          </a:xfrm>
        </p:grpSpPr>
        <p:pic>
          <p:nvPicPr>
            <p:cNvPr id="73785" name="Picture 232"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86" name="Freeform 233"/>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75779" name="Slide Number Placeholder 4"/>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B664A139-E394-4DEE-921D-A7FA71B61239}" type="slidenum">
              <a:rPr lang="en-US" altLang="en-US" sz="1200">
                <a:latin typeface="Tahoma" panose="020B0604030504040204" pitchFamily="34" charset="0"/>
              </a:rPr>
              <a:pPr>
                <a:lnSpc>
                  <a:spcPct val="100000"/>
                </a:lnSpc>
                <a:spcBef>
                  <a:spcPct val="0"/>
                </a:spcBef>
                <a:buClrTx/>
                <a:buSzTx/>
                <a:buFontTx/>
                <a:buNone/>
              </a:pPr>
              <a:t>53</a:t>
            </a:fld>
            <a:endParaRPr lang="en-US" altLang="en-US" sz="1200">
              <a:latin typeface="Tahoma" panose="020B0604030504040204" pitchFamily="34" charset="0"/>
            </a:endParaRPr>
          </a:p>
        </p:txBody>
      </p:sp>
      <p:sp>
        <p:nvSpPr>
          <p:cNvPr id="70660" name="Rectangle 2"/>
          <p:cNvSpPr>
            <a:spLocks noGrp="1" noChangeArrowheads="1"/>
          </p:cNvSpPr>
          <p:nvPr>
            <p:ph type="title"/>
          </p:nvPr>
        </p:nvSpPr>
        <p:spPr>
          <a:xfrm>
            <a:off x="476250" y="238125"/>
            <a:ext cx="7772400" cy="904875"/>
          </a:xfrm>
        </p:spPr>
        <p:txBody>
          <a:bodyPr/>
          <a:lstStyle/>
          <a:p>
            <a:pPr>
              <a:defRPr/>
            </a:pPr>
            <a:r>
              <a:rPr lang="en-US" sz="4000">
                <a:ea typeface="ＭＳ Ｐゴシック" charset="0"/>
                <a:cs typeface="+mj-cs"/>
              </a:rPr>
              <a:t>TCP: retransmission scenarios</a:t>
            </a:r>
            <a:endParaRPr lang="en-US">
              <a:ea typeface="ＭＳ Ｐゴシック" charset="0"/>
              <a:cs typeface="+mj-cs"/>
            </a:endParaRPr>
          </a:p>
        </p:txBody>
      </p:sp>
      <p:sp>
        <p:nvSpPr>
          <p:cNvPr id="75781" name="Text Box 22"/>
          <p:cNvSpPr txBox="1">
            <a:spLocks noChangeArrowheads="1"/>
          </p:cNvSpPr>
          <p:nvPr/>
        </p:nvSpPr>
        <p:spPr bwMode="auto">
          <a:xfrm>
            <a:off x="1958975" y="3468688"/>
            <a:ext cx="35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b="1">
                <a:solidFill>
                  <a:srgbClr val="FF0000"/>
                </a:solidFill>
                <a:latin typeface="Tahoma" panose="020B0604030504040204" pitchFamily="34" charset="0"/>
              </a:rPr>
              <a:t>X</a:t>
            </a:r>
          </a:p>
        </p:txBody>
      </p:sp>
      <p:sp>
        <p:nvSpPr>
          <p:cNvPr id="75782" name="Text Box 34"/>
          <p:cNvSpPr txBox="1">
            <a:spLocks noChangeArrowheads="1"/>
          </p:cNvSpPr>
          <p:nvPr/>
        </p:nvSpPr>
        <p:spPr bwMode="auto">
          <a:xfrm>
            <a:off x="1639888" y="5975350"/>
            <a:ext cx="1751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latin typeface="Tahoma" panose="020B0604030504040204" pitchFamily="34" charset="0"/>
              </a:rPr>
              <a:t>cumulative ACK</a:t>
            </a:r>
            <a:endParaRPr lang="en-US" altLang="en-US" sz="1000">
              <a:latin typeface="Tahoma" panose="020B0604030504040204" pitchFamily="34" charset="0"/>
            </a:endParaRPr>
          </a:p>
        </p:txBody>
      </p:sp>
      <p:sp>
        <p:nvSpPr>
          <p:cNvPr id="75783" name="Line 35"/>
          <p:cNvSpPr>
            <a:spLocks noChangeShapeType="1"/>
          </p:cNvSpPr>
          <p:nvPr/>
        </p:nvSpPr>
        <p:spPr bwMode="auto">
          <a:xfrm>
            <a:off x="1368425" y="4540250"/>
            <a:ext cx="2441575" cy="66516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84" name="Line 36"/>
          <p:cNvSpPr>
            <a:spLocks noChangeShapeType="1"/>
          </p:cNvSpPr>
          <p:nvPr/>
        </p:nvSpPr>
        <p:spPr bwMode="auto">
          <a:xfrm>
            <a:off x="1344613" y="2444750"/>
            <a:ext cx="234632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85" name="Line 37"/>
          <p:cNvSpPr>
            <a:spLocks noChangeShapeType="1"/>
          </p:cNvSpPr>
          <p:nvPr/>
        </p:nvSpPr>
        <p:spPr bwMode="auto">
          <a:xfrm flipH="1">
            <a:off x="2222500" y="3106738"/>
            <a:ext cx="1431925" cy="57308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86" name="Text Box 39"/>
          <p:cNvSpPr txBox="1">
            <a:spLocks noChangeArrowheads="1"/>
          </p:cNvSpPr>
          <p:nvPr/>
        </p:nvSpPr>
        <p:spPr bwMode="auto">
          <a:xfrm>
            <a:off x="3270250" y="1273175"/>
            <a:ext cx="773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Host B</a:t>
            </a:r>
          </a:p>
        </p:txBody>
      </p:sp>
      <p:sp>
        <p:nvSpPr>
          <p:cNvPr id="75787" name="Text Box 43"/>
          <p:cNvSpPr txBox="1">
            <a:spLocks noChangeArrowheads="1"/>
          </p:cNvSpPr>
          <p:nvPr/>
        </p:nvSpPr>
        <p:spPr bwMode="auto">
          <a:xfrm>
            <a:off x="949325" y="1303338"/>
            <a:ext cx="776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Host A</a:t>
            </a:r>
          </a:p>
        </p:txBody>
      </p:sp>
      <p:sp>
        <p:nvSpPr>
          <p:cNvPr id="75788" name="Rectangle 44"/>
          <p:cNvSpPr>
            <a:spLocks noChangeArrowheads="1"/>
          </p:cNvSpPr>
          <p:nvPr/>
        </p:nvSpPr>
        <p:spPr bwMode="auto">
          <a:xfrm>
            <a:off x="2047875" y="2525713"/>
            <a:ext cx="869950" cy="401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5789" name="Text Box 45"/>
          <p:cNvSpPr txBox="1">
            <a:spLocks noChangeArrowheads="1"/>
          </p:cNvSpPr>
          <p:nvPr/>
        </p:nvSpPr>
        <p:spPr bwMode="auto">
          <a:xfrm>
            <a:off x="1489075" y="2578100"/>
            <a:ext cx="2085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Seq=92, 8 bytes of data</a:t>
            </a:r>
          </a:p>
        </p:txBody>
      </p:sp>
      <p:grpSp>
        <p:nvGrpSpPr>
          <p:cNvPr id="75790" name="Group 46"/>
          <p:cNvGrpSpPr>
            <a:grpSpLocks/>
          </p:cNvGrpSpPr>
          <p:nvPr/>
        </p:nvGrpSpPr>
        <p:grpSpPr bwMode="auto">
          <a:xfrm>
            <a:off x="2244725" y="3306763"/>
            <a:ext cx="949325" cy="304800"/>
            <a:chOff x="4215" y="2253"/>
            <a:chExt cx="598" cy="192"/>
          </a:xfrm>
        </p:grpSpPr>
        <p:sp>
          <p:nvSpPr>
            <p:cNvPr id="75819" name="Rectangle 47"/>
            <p:cNvSpPr>
              <a:spLocks noChangeArrowheads="1"/>
            </p:cNvSpPr>
            <p:nvPr/>
          </p:nvSpPr>
          <p:spPr bwMode="auto">
            <a:xfrm>
              <a:off x="4265" y="2274"/>
              <a:ext cx="471" cy="1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5820" name="Text Box 48"/>
            <p:cNvSpPr txBox="1">
              <a:spLocks noChangeArrowheads="1"/>
            </p:cNvSpPr>
            <p:nvPr/>
          </p:nvSpPr>
          <p:spPr bwMode="auto">
            <a:xfrm>
              <a:off x="4215" y="2253"/>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ACK=100</a:t>
              </a:r>
              <a:endParaRPr lang="en-US" altLang="en-US" sz="1000">
                <a:latin typeface="Times New Roman" panose="02020603050405020304" pitchFamily="18" charset="0"/>
              </a:endParaRPr>
            </a:p>
          </p:txBody>
        </p:sp>
      </p:grpSp>
      <p:sp>
        <p:nvSpPr>
          <p:cNvPr id="75791" name="Line 49"/>
          <p:cNvSpPr>
            <a:spLocks noChangeShapeType="1"/>
          </p:cNvSpPr>
          <p:nvPr/>
        </p:nvSpPr>
        <p:spPr bwMode="auto">
          <a:xfrm>
            <a:off x="1323975" y="2203450"/>
            <a:ext cx="0" cy="352583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792" name="Line 50"/>
          <p:cNvSpPr>
            <a:spLocks noChangeShapeType="1"/>
          </p:cNvSpPr>
          <p:nvPr/>
        </p:nvSpPr>
        <p:spPr bwMode="auto">
          <a:xfrm>
            <a:off x="3729038" y="2198688"/>
            <a:ext cx="0" cy="353853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5793" name="Rectangle 51"/>
          <p:cNvSpPr>
            <a:spLocks noChangeArrowheads="1"/>
          </p:cNvSpPr>
          <p:nvPr/>
        </p:nvSpPr>
        <p:spPr bwMode="auto">
          <a:xfrm>
            <a:off x="2065338" y="4613275"/>
            <a:ext cx="933450" cy="50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5794" name="Text Box 52"/>
          <p:cNvSpPr txBox="1">
            <a:spLocks noChangeArrowheads="1"/>
          </p:cNvSpPr>
          <p:nvPr/>
        </p:nvSpPr>
        <p:spPr bwMode="auto">
          <a:xfrm>
            <a:off x="1339850" y="4700588"/>
            <a:ext cx="2652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400">
                <a:latin typeface="Tahoma" panose="020B0604030504040204" pitchFamily="34" charset="0"/>
              </a:rPr>
              <a:t>Seq=120,  15 bytes of data</a:t>
            </a:r>
          </a:p>
        </p:txBody>
      </p:sp>
      <p:sp>
        <p:nvSpPr>
          <p:cNvPr id="75795" name="Rectangle 55"/>
          <p:cNvSpPr>
            <a:spLocks noChangeArrowheads="1"/>
          </p:cNvSpPr>
          <p:nvPr/>
        </p:nvSpPr>
        <p:spPr bwMode="auto">
          <a:xfrm>
            <a:off x="2176463" y="5173663"/>
            <a:ext cx="747712" cy="246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75796" name="Group 75"/>
          <p:cNvGrpSpPr>
            <a:grpSpLocks/>
          </p:cNvGrpSpPr>
          <p:nvPr/>
        </p:nvGrpSpPr>
        <p:grpSpPr bwMode="auto">
          <a:xfrm>
            <a:off x="949325" y="2449513"/>
            <a:ext cx="396875" cy="2406650"/>
            <a:chOff x="3414" y="1529"/>
            <a:chExt cx="250" cy="1103"/>
          </a:xfrm>
        </p:grpSpPr>
        <p:sp>
          <p:nvSpPr>
            <p:cNvPr id="75812" name="Text Box 53"/>
            <p:cNvSpPr txBox="1">
              <a:spLocks noChangeArrowheads="1"/>
            </p:cNvSpPr>
            <p:nvPr/>
          </p:nvSpPr>
          <p:spPr bwMode="auto">
            <a:xfrm rot="10800000">
              <a:off x="3414" y="1931"/>
              <a:ext cx="25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timeout</a:t>
              </a:r>
            </a:p>
          </p:txBody>
        </p:sp>
        <p:grpSp>
          <p:nvGrpSpPr>
            <p:cNvPr id="75813" name="Group 57"/>
            <p:cNvGrpSpPr>
              <a:grpSpLocks/>
            </p:cNvGrpSpPr>
            <p:nvPr/>
          </p:nvGrpSpPr>
          <p:grpSpPr bwMode="auto">
            <a:xfrm>
              <a:off x="3504" y="1529"/>
              <a:ext cx="66" cy="320"/>
              <a:chOff x="3099" y="1749"/>
              <a:chExt cx="66" cy="320"/>
            </a:xfrm>
          </p:grpSpPr>
          <p:sp>
            <p:nvSpPr>
              <p:cNvPr id="75817" name="Line 58"/>
              <p:cNvSpPr>
                <a:spLocks noChangeShapeType="1"/>
              </p:cNvSpPr>
              <p:nvPr/>
            </p:nvSpPr>
            <p:spPr bwMode="auto">
              <a:xfrm flipV="1">
                <a:off x="3129" y="1749"/>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5818" name="Line 59"/>
              <p:cNvSpPr>
                <a:spLocks noChangeShapeType="1"/>
              </p:cNvSpPr>
              <p:nvPr/>
            </p:nvSpPr>
            <p:spPr bwMode="auto">
              <a:xfrm>
                <a:off x="3099" y="1752"/>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75814" name="Group 60"/>
            <p:cNvGrpSpPr>
              <a:grpSpLocks/>
            </p:cNvGrpSpPr>
            <p:nvPr/>
          </p:nvGrpSpPr>
          <p:grpSpPr bwMode="auto">
            <a:xfrm rot="10800000">
              <a:off x="3501" y="2312"/>
              <a:ext cx="66" cy="320"/>
              <a:chOff x="3099" y="1749"/>
              <a:chExt cx="66" cy="320"/>
            </a:xfrm>
          </p:grpSpPr>
          <p:sp>
            <p:nvSpPr>
              <p:cNvPr id="75815" name="Line 61"/>
              <p:cNvSpPr>
                <a:spLocks noChangeShapeType="1"/>
              </p:cNvSpPr>
              <p:nvPr/>
            </p:nvSpPr>
            <p:spPr bwMode="auto">
              <a:xfrm flipV="1">
                <a:off x="3136" y="1750"/>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5816" name="Line 62"/>
              <p:cNvSpPr>
                <a:spLocks noChangeShapeType="1"/>
              </p:cNvSpPr>
              <p:nvPr/>
            </p:nvSpPr>
            <p:spPr bwMode="auto">
              <a:xfrm>
                <a:off x="3106" y="1758"/>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grpSp>
        <p:nvGrpSpPr>
          <p:cNvPr id="75797" name="Group 63"/>
          <p:cNvGrpSpPr>
            <a:grpSpLocks/>
          </p:cNvGrpSpPr>
          <p:nvPr/>
        </p:nvGrpSpPr>
        <p:grpSpPr bwMode="auto">
          <a:xfrm>
            <a:off x="1330325" y="2830513"/>
            <a:ext cx="2346325" cy="571500"/>
            <a:chOff x="3759" y="1622"/>
            <a:chExt cx="1478" cy="360"/>
          </a:xfrm>
        </p:grpSpPr>
        <p:sp>
          <p:nvSpPr>
            <p:cNvPr id="75809" name="Line 64"/>
            <p:cNvSpPr>
              <a:spLocks noChangeShapeType="1"/>
            </p:cNvSpPr>
            <p:nvPr/>
          </p:nvSpPr>
          <p:spPr bwMode="auto">
            <a:xfrm>
              <a:off x="3759" y="1622"/>
              <a:ext cx="1478" cy="36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810" name="Rectangle 65"/>
            <p:cNvSpPr>
              <a:spLocks noChangeArrowheads="1"/>
            </p:cNvSpPr>
            <p:nvPr/>
          </p:nvSpPr>
          <p:spPr bwMode="auto">
            <a:xfrm>
              <a:off x="4202" y="1673"/>
              <a:ext cx="548" cy="2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5811" name="Text Box 66"/>
            <p:cNvSpPr txBox="1">
              <a:spLocks noChangeArrowheads="1"/>
            </p:cNvSpPr>
            <p:nvPr/>
          </p:nvSpPr>
          <p:spPr bwMode="auto">
            <a:xfrm>
              <a:off x="3790" y="1706"/>
              <a:ext cx="14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Seq=100, 20 bytes of data</a:t>
              </a:r>
            </a:p>
          </p:txBody>
        </p:sp>
      </p:grpSp>
      <p:sp>
        <p:nvSpPr>
          <p:cNvPr id="75798" name="Line 67"/>
          <p:cNvSpPr>
            <a:spLocks noChangeShapeType="1"/>
          </p:cNvSpPr>
          <p:nvPr/>
        </p:nvSpPr>
        <p:spPr bwMode="auto">
          <a:xfrm flipH="1">
            <a:off x="1335088" y="3462338"/>
            <a:ext cx="2324100" cy="10255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5799" name="Group 68"/>
          <p:cNvGrpSpPr>
            <a:grpSpLocks/>
          </p:cNvGrpSpPr>
          <p:nvPr/>
        </p:nvGrpSpPr>
        <p:grpSpPr bwMode="auto">
          <a:xfrm>
            <a:off x="1978025" y="3863975"/>
            <a:ext cx="949325" cy="304800"/>
            <a:chOff x="4215" y="2253"/>
            <a:chExt cx="598" cy="192"/>
          </a:xfrm>
        </p:grpSpPr>
        <p:sp>
          <p:nvSpPr>
            <p:cNvPr id="75807" name="Rectangle 69"/>
            <p:cNvSpPr>
              <a:spLocks noChangeArrowheads="1"/>
            </p:cNvSpPr>
            <p:nvPr/>
          </p:nvSpPr>
          <p:spPr bwMode="auto">
            <a:xfrm>
              <a:off x="4265" y="2274"/>
              <a:ext cx="471" cy="1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5808" name="Text Box 70"/>
            <p:cNvSpPr txBox="1">
              <a:spLocks noChangeArrowheads="1"/>
            </p:cNvSpPr>
            <p:nvPr/>
          </p:nvSpPr>
          <p:spPr bwMode="auto">
            <a:xfrm>
              <a:off x="4215" y="2253"/>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ACK=120</a:t>
              </a:r>
              <a:endParaRPr lang="en-US" altLang="en-US" sz="1000">
                <a:latin typeface="Times New Roman" panose="02020603050405020304" pitchFamily="18" charset="0"/>
              </a:endParaRPr>
            </a:p>
          </p:txBody>
        </p:sp>
      </p:grpSp>
      <p:pic>
        <p:nvPicPr>
          <p:cNvPr id="75800" name="Picture 77"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912813"/>
            <a:ext cx="63992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5801" name="Group 84"/>
          <p:cNvGrpSpPr>
            <a:grpSpLocks/>
          </p:cNvGrpSpPr>
          <p:nvPr/>
        </p:nvGrpSpPr>
        <p:grpSpPr bwMode="auto">
          <a:xfrm>
            <a:off x="903288" y="1565275"/>
            <a:ext cx="630237" cy="533400"/>
            <a:chOff x="-44" y="1473"/>
            <a:chExt cx="981" cy="1105"/>
          </a:xfrm>
        </p:grpSpPr>
        <p:pic>
          <p:nvPicPr>
            <p:cNvPr id="75805" name="Picture 8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06" name="Freeform 86"/>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5802" name="Group 87"/>
          <p:cNvGrpSpPr>
            <a:grpSpLocks/>
          </p:cNvGrpSpPr>
          <p:nvPr/>
        </p:nvGrpSpPr>
        <p:grpSpPr bwMode="auto">
          <a:xfrm flipH="1">
            <a:off x="3481388" y="1560513"/>
            <a:ext cx="674687" cy="590550"/>
            <a:chOff x="-44" y="1473"/>
            <a:chExt cx="981" cy="1105"/>
          </a:xfrm>
        </p:grpSpPr>
        <p:pic>
          <p:nvPicPr>
            <p:cNvPr id="75803" name="Picture 88"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04" name="Freeform 8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78851"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55365F6-AB38-476F-BFDC-2E31379CD474}" type="slidenum">
              <a:rPr lang="en-US" altLang="en-US" sz="1200">
                <a:latin typeface="Tahoma" panose="020B0604030504040204" pitchFamily="34" charset="0"/>
              </a:rPr>
              <a:pPr>
                <a:lnSpc>
                  <a:spcPct val="100000"/>
                </a:lnSpc>
                <a:spcBef>
                  <a:spcPct val="0"/>
                </a:spcBef>
                <a:buClrTx/>
                <a:buSzTx/>
                <a:buFontTx/>
                <a:buNone/>
              </a:pPr>
              <a:t>54</a:t>
            </a:fld>
            <a:endParaRPr lang="en-US" altLang="en-US" sz="1200">
              <a:latin typeface="Tahoma" panose="020B0604030504040204" pitchFamily="34" charset="0"/>
            </a:endParaRPr>
          </a:p>
        </p:txBody>
      </p:sp>
      <p:sp>
        <p:nvSpPr>
          <p:cNvPr id="72708" name="Rectangle 2"/>
          <p:cNvSpPr>
            <a:spLocks noGrp="1" noChangeArrowheads="1"/>
          </p:cNvSpPr>
          <p:nvPr>
            <p:ph type="title"/>
          </p:nvPr>
        </p:nvSpPr>
        <p:spPr>
          <a:xfrm>
            <a:off x="533400" y="220663"/>
            <a:ext cx="5040313" cy="906462"/>
          </a:xfrm>
        </p:spPr>
        <p:txBody>
          <a:bodyPr/>
          <a:lstStyle/>
          <a:p>
            <a:pPr>
              <a:defRPr/>
            </a:pPr>
            <a:r>
              <a:rPr lang="en-US">
                <a:ea typeface="ＭＳ Ｐゴシック" charset="0"/>
                <a:cs typeface="+mj-cs"/>
              </a:rPr>
              <a:t>TCP fast retransmit</a:t>
            </a:r>
          </a:p>
        </p:txBody>
      </p:sp>
      <p:sp>
        <p:nvSpPr>
          <p:cNvPr id="72709" name="Rectangle 3"/>
          <p:cNvSpPr>
            <a:spLocks noGrp="1" noChangeArrowheads="1"/>
          </p:cNvSpPr>
          <p:nvPr>
            <p:ph type="body" sz="half" idx="1"/>
          </p:nvPr>
        </p:nvSpPr>
        <p:spPr>
          <a:xfrm>
            <a:off x="488950" y="1397000"/>
            <a:ext cx="3810000" cy="4648200"/>
          </a:xfrm>
        </p:spPr>
        <p:txBody>
          <a:bodyPr/>
          <a:lstStyle/>
          <a:p>
            <a:pPr>
              <a:buFont typeface="Wingdings" charset="2"/>
              <a:buChar char="§"/>
              <a:defRPr/>
            </a:pPr>
            <a:r>
              <a:rPr lang="en-US" dirty="0">
                <a:ea typeface="ＭＳ Ｐゴシック" charset="0"/>
                <a:cs typeface="+mn-cs"/>
              </a:rPr>
              <a:t>time-out period  often relatively long:</a:t>
            </a:r>
          </a:p>
          <a:p>
            <a:pPr lvl="1">
              <a:buFont typeface="Arial"/>
              <a:buChar char="•"/>
              <a:defRPr/>
            </a:pPr>
            <a:r>
              <a:rPr lang="en-US" dirty="0">
                <a:ea typeface="ＭＳ Ｐゴシック" charset="0"/>
              </a:rPr>
              <a:t>long delay before resending lost packet</a:t>
            </a:r>
          </a:p>
          <a:p>
            <a:pPr>
              <a:buFont typeface="Wingdings" charset="2"/>
              <a:buChar char="§"/>
              <a:defRPr/>
            </a:pPr>
            <a:r>
              <a:rPr lang="en-US" dirty="0">
                <a:ea typeface="ＭＳ Ｐゴシック" charset="0"/>
                <a:cs typeface="+mn-cs"/>
              </a:rPr>
              <a:t>detect lost segments via </a:t>
            </a:r>
            <a:r>
              <a:rPr lang="en-US" dirty="0">
                <a:solidFill>
                  <a:srgbClr val="CC0000"/>
                </a:solidFill>
                <a:ea typeface="ＭＳ Ｐゴシック" charset="0"/>
                <a:cs typeface="+mn-cs"/>
              </a:rPr>
              <a:t>duplicate</a:t>
            </a:r>
            <a:r>
              <a:rPr lang="en-US" dirty="0">
                <a:ea typeface="ＭＳ Ｐゴシック" charset="0"/>
                <a:cs typeface="+mn-cs"/>
              </a:rPr>
              <a:t> ACKs.</a:t>
            </a:r>
          </a:p>
          <a:p>
            <a:pPr lvl="1">
              <a:buFont typeface="Arial"/>
              <a:buChar char="•"/>
              <a:defRPr/>
            </a:pPr>
            <a:r>
              <a:rPr lang="en-US" dirty="0">
                <a:ea typeface="ＭＳ Ｐゴシック" charset="0"/>
              </a:rPr>
              <a:t>sender often sends many segments back-to-back</a:t>
            </a:r>
          </a:p>
          <a:p>
            <a:pPr lvl="1">
              <a:buFont typeface="Arial"/>
              <a:buChar char="•"/>
              <a:defRPr/>
            </a:pPr>
            <a:r>
              <a:rPr lang="en-US" dirty="0">
                <a:ea typeface="ＭＳ Ｐゴシック" charset="0"/>
              </a:rPr>
              <a:t>if segment is lost, there will likely be many duplicate ACKs.</a:t>
            </a:r>
          </a:p>
          <a:p>
            <a:pPr lvl="1">
              <a:buFont typeface="Arial"/>
              <a:buChar char="•"/>
              <a:defRPr/>
            </a:pPr>
            <a:endParaRPr lang="en-US" dirty="0">
              <a:ea typeface="ＭＳ Ｐゴシック" charset="0"/>
            </a:endParaRPr>
          </a:p>
          <a:p>
            <a:pPr lvl="1">
              <a:buFont typeface="Arial"/>
              <a:buChar char="•"/>
              <a:defRPr/>
            </a:pPr>
            <a:endParaRPr lang="en-US" dirty="0">
              <a:ea typeface="ＭＳ Ｐゴシック" charset="0"/>
            </a:endParaRPr>
          </a:p>
        </p:txBody>
      </p:sp>
      <p:sp>
        <p:nvSpPr>
          <p:cNvPr id="78854" name="Rectangle 5"/>
          <p:cNvSpPr>
            <a:spLocks noChangeArrowheads="1"/>
          </p:cNvSpPr>
          <p:nvPr/>
        </p:nvSpPr>
        <p:spPr bwMode="auto">
          <a:xfrm>
            <a:off x="4827588" y="2143125"/>
            <a:ext cx="3567112" cy="3813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463550" indent="-238125">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buSzPct val="65000"/>
              <a:buFont typeface="Wingdings" panose="05000000000000000000" pitchFamily="2" charset="2"/>
              <a:buNone/>
            </a:pPr>
            <a:r>
              <a:rPr lang="en-US" altLang="en-US" sz="2800" dirty="0"/>
              <a:t>if sender receives 3 ACKs for same data</a:t>
            </a:r>
          </a:p>
          <a:p>
            <a:pPr>
              <a:spcBef>
                <a:spcPts val="1200"/>
              </a:spcBef>
              <a:buSzPct val="65000"/>
              <a:buFont typeface="Wingdings" panose="05000000000000000000" pitchFamily="2" charset="2"/>
              <a:buNone/>
            </a:pPr>
            <a:r>
              <a:rPr lang="en-US" altLang="en-US" sz="2400" dirty="0"/>
              <a:t>(</a:t>
            </a:r>
            <a:r>
              <a:rPr lang="ja-JP" altLang="en-US" sz="2400" dirty="0"/>
              <a:t>“</a:t>
            </a:r>
            <a:r>
              <a:rPr lang="en-US" altLang="ja-JP" sz="2400" dirty="0"/>
              <a:t>triple duplicate ACKs</a:t>
            </a:r>
            <a:r>
              <a:rPr lang="ja-JP" altLang="en-US" sz="2400" dirty="0"/>
              <a:t>”</a:t>
            </a:r>
            <a:r>
              <a:rPr lang="en-US" altLang="ja-JP" sz="2400" dirty="0"/>
              <a:t>),</a:t>
            </a:r>
            <a:r>
              <a:rPr lang="en-US" altLang="ja-JP" sz="2800" dirty="0"/>
              <a:t> resend </a:t>
            </a:r>
            <a:r>
              <a:rPr lang="en-US" altLang="ja-JP" sz="2800" dirty="0" err="1"/>
              <a:t>unacked</a:t>
            </a:r>
            <a:r>
              <a:rPr lang="en-US" altLang="ja-JP" sz="2800" dirty="0"/>
              <a:t> segment with smallest </a:t>
            </a:r>
            <a:r>
              <a:rPr lang="en-US" altLang="ja-JP" sz="2800" dirty="0" err="1"/>
              <a:t>seq</a:t>
            </a:r>
            <a:r>
              <a:rPr lang="en-US" altLang="ja-JP" sz="2800" dirty="0"/>
              <a:t> #</a:t>
            </a:r>
          </a:p>
          <a:p>
            <a:pPr lvl="1">
              <a:buFont typeface="Wingdings" panose="05000000000000000000" pitchFamily="2" charset="2"/>
              <a:buChar char="§"/>
            </a:pPr>
            <a:r>
              <a:rPr lang="en-US" altLang="en-US" sz="2400" dirty="0"/>
              <a:t>likely that </a:t>
            </a:r>
            <a:r>
              <a:rPr lang="en-US" altLang="en-US" sz="2400" dirty="0" err="1"/>
              <a:t>unacked</a:t>
            </a:r>
            <a:r>
              <a:rPr lang="en-US" altLang="en-US" sz="2400" dirty="0"/>
              <a:t> segment lost, so don</a:t>
            </a:r>
            <a:r>
              <a:rPr lang="ja-JP" altLang="en-US" sz="2400" dirty="0"/>
              <a:t>’</a:t>
            </a:r>
            <a:r>
              <a:rPr lang="en-US" altLang="ja-JP" sz="2400" dirty="0"/>
              <a:t>t wait for timeout</a:t>
            </a:r>
            <a:endParaRPr lang="en-US" altLang="en-US" sz="2400" dirty="0"/>
          </a:p>
        </p:txBody>
      </p:sp>
      <p:sp>
        <p:nvSpPr>
          <p:cNvPr id="78855" name="Rectangle 6"/>
          <p:cNvSpPr>
            <a:spLocks noChangeArrowheads="1"/>
          </p:cNvSpPr>
          <p:nvPr/>
        </p:nvSpPr>
        <p:spPr bwMode="auto">
          <a:xfrm>
            <a:off x="4751388" y="1914525"/>
            <a:ext cx="3509962" cy="3681413"/>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8856" name="Text Box 7"/>
          <p:cNvSpPr txBox="1">
            <a:spLocks noChangeArrowheads="1"/>
          </p:cNvSpPr>
          <p:nvPr/>
        </p:nvSpPr>
        <p:spPr bwMode="auto">
          <a:xfrm>
            <a:off x="4883150" y="1679575"/>
            <a:ext cx="27733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400" i="1" dirty="0">
                <a:solidFill>
                  <a:srgbClr val="CC0000"/>
                </a:solidFill>
                <a:latin typeface="Tahoma" panose="020B0604030504040204" pitchFamily="34" charset="0"/>
              </a:rPr>
              <a:t>TCP fast retransmit</a:t>
            </a:r>
          </a:p>
        </p:txBody>
      </p:sp>
      <p:sp>
        <p:nvSpPr>
          <p:cNvPr id="78857" name="Rectangle 9"/>
          <p:cNvSpPr>
            <a:spLocks noChangeArrowheads="1"/>
          </p:cNvSpPr>
          <p:nvPr/>
        </p:nvSpPr>
        <p:spPr bwMode="auto">
          <a:xfrm>
            <a:off x="4794250" y="2925763"/>
            <a:ext cx="3408363" cy="541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buSzPct val="65000"/>
              <a:buFont typeface="Wingdings" panose="05000000000000000000" pitchFamily="2" charset="2"/>
              <a:buNone/>
            </a:pPr>
            <a:r>
              <a:rPr lang="en-US" altLang="en-US" sz="2400" dirty="0"/>
              <a:t>(</a:t>
            </a:r>
            <a:r>
              <a:rPr lang="ja-JP" altLang="en-US" sz="2400" dirty="0"/>
              <a:t>“</a:t>
            </a:r>
            <a:r>
              <a:rPr lang="en-US" altLang="ja-JP" sz="2400" dirty="0"/>
              <a:t>triple duplicate ACKs</a:t>
            </a:r>
            <a:r>
              <a:rPr lang="ja-JP" altLang="en-US" sz="2400" dirty="0"/>
              <a:t>”</a:t>
            </a:r>
            <a:r>
              <a:rPr lang="en-US" altLang="ja-JP" sz="2400" dirty="0"/>
              <a:t>),</a:t>
            </a:r>
            <a:r>
              <a:rPr lang="en-US" altLang="ja-JP" sz="2800" dirty="0"/>
              <a:t> </a:t>
            </a:r>
            <a:endParaRPr lang="en-US" altLang="en-US" sz="2800" dirty="0"/>
          </a:p>
        </p:txBody>
      </p:sp>
      <p:pic>
        <p:nvPicPr>
          <p:cNvPr id="78858" name="Picture 10"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903288"/>
            <a:ext cx="45704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2709">
                                            <p:txEl>
                                              <p:pRg st="2" end="2"/>
                                            </p:txEl>
                                          </p:spTgt>
                                        </p:tgtEl>
                                        <p:attrNameLst>
                                          <p:attrName>style.visibility</p:attrName>
                                        </p:attrNameLst>
                                      </p:cBhvr>
                                      <p:to>
                                        <p:strVal val="visible"/>
                                      </p:to>
                                    </p:set>
                                    <p:animEffect transition="in" filter="dissolve">
                                      <p:cBhvr>
                                        <p:cTn id="7" dur="500"/>
                                        <p:tgtEl>
                                          <p:spTgt spid="72709">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2709">
                                            <p:txEl>
                                              <p:pRg st="3" end="3"/>
                                            </p:txEl>
                                          </p:spTgt>
                                        </p:tgtEl>
                                        <p:attrNameLst>
                                          <p:attrName>style.visibility</p:attrName>
                                        </p:attrNameLst>
                                      </p:cBhvr>
                                      <p:to>
                                        <p:strVal val="visible"/>
                                      </p:to>
                                    </p:set>
                                    <p:animEffect transition="in" filter="dissolve">
                                      <p:cBhvr>
                                        <p:cTn id="10" dur="500"/>
                                        <p:tgtEl>
                                          <p:spTgt spid="72709">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2709">
                                            <p:txEl>
                                              <p:pRg st="4" end="4"/>
                                            </p:txEl>
                                          </p:spTgt>
                                        </p:tgtEl>
                                        <p:attrNameLst>
                                          <p:attrName>style.visibility</p:attrName>
                                        </p:attrNameLst>
                                      </p:cBhvr>
                                      <p:to>
                                        <p:strVal val="visible"/>
                                      </p:to>
                                    </p:set>
                                    <p:animEffect transition="in" filter="dissolve">
                                      <p:cBhvr>
                                        <p:cTn id="13" dur="500"/>
                                        <p:tgtEl>
                                          <p:spTgt spid="7270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8854"/>
                                        </p:tgtEl>
                                        <p:attrNameLst>
                                          <p:attrName>style.visibility</p:attrName>
                                        </p:attrNameLst>
                                      </p:cBhvr>
                                      <p:to>
                                        <p:strVal val="visible"/>
                                      </p:to>
                                    </p:set>
                                    <p:animEffect transition="in" filter="dissolve">
                                      <p:cBhvr>
                                        <p:cTn id="18" dur="500"/>
                                        <p:tgtEl>
                                          <p:spTgt spid="7885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8855"/>
                                        </p:tgtEl>
                                        <p:attrNameLst>
                                          <p:attrName>style.visibility</p:attrName>
                                        </p:attrNameLst>
                                      </p:cBhvr>
                                      <p:to>
                                        <p:strVal val="visible"/>
                                      </p:to>
                                    </p:set>
                                    <p:animEffect transition="in" filter="dissolve">
                                      <p:cBhvr>
                                        <p:cTn id="21" dur="500"/>
                                        <p:tgtEl>
                                          <p:spTgt spid="7885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8856"/>
                                        </p:tgtEl>
                                        <p:attrNameLst>
                                          <p:attrName>style.visibility</p:attrName>
                                        </p:attrNameLst>
                                      </p:cBhvr>
                                      <p:to>
                                        <p:strVal val="visible"/>
                                      </p:to>
                                    </p:set>
                                    <p:animEffect transition="in" filter="dissolve">
                                      <p:cBhvr>
                                        <p:cTn id="24" dur="500"/>
                                        <p:tgtEl>
                                          <p:spTgt spid="78856"/>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8857"/>
                                        </p:tgtEl>
                                        <p:attrNameLst>
                                          <p:attrName>style.visibility</p:attrName>
                                        </p:attrNameLst>
                                      </p:cBhvr>
                                      <p:to>
                                        <p:strVal val="visible"/>
                                      </p:to>
                                    </p:set>
                                    <p:animEffect transition="in" filter="dissolve">
                                      <p:cBhvr>
                                        <p:cTn id="27" dur="500"/>
                                        <p:tgtEl>
                                          <p:spTgt spid="78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nimBg="1"/>
      <p:bldP spid="78855" grpId="0" animBg="1"/>
      <p:bldP spid="78856" grpId="0" animBg="1"/>
      <p:bldP spid="7885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79875" name="Slide Number Placeholder 4"/>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F9050D3E-5A2C-4E20-9EA8-05F40838CF1C}" type="slidenum">
              <a:rPr lang="en-US" altLang="en-US" sz="1200">
                <a:latin typeface="Tahoma" panose="020B0604030504040204" pitchFamily="34" charset="0"/>
              </a:rPr>
              <a:pPr>
                <a:lnSpc>
                  <a:spcPct val="100000"/>
                </a:lnSpc>
                <a:spcBef>
                  <a:spcPct val="0"/>
                </a:spcBef>
                <a:buClrTx/>
                <a:buSzTx/>
                <a:buFontTx/>
                <a:buNone/>
              </a:pPr>
              <a:t>55</a:t>
            </a:fld>
            <a:endParaRPr lang="en-US" altLang="en-US" sz="1200">
              <a:latin typeface="Tahoma" panose="020B0604030504040204" pitchFamily="34" charset="0"/>
            </a:endParaRPr>
          </a:p>
        </p:txBody>
      </p:sp>
      <p:sp>
        <p:nvSpPr>
          <p:cNvPr id="79876" name="Line 3"/>
          <p:cNvSpPr>
            <a:spLocks noChangeShapeType="1"/>
          </p:cNvSpPr>
          <p:nvPr/>
        </p:nvSpPr>
        <p:spPr bwMode="auto">
          <a:xfrm>
            <a:off x="3068638" y="2319338"/>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77" name="Line 9"/>
          <p:cNvSpPr>
            <a:spLocks noChangeShapeType="1"/>
          </p:cNvSpPr>
          <p:nvPr/>
        </p:nvSpPr>
        <p:spPr bwMode="auto">
          <a:xfrm>
            <a:off x="3068638" y="2547938"/>
            <a:ext cx="1757362" cy="4143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78" name="Line 10"/>
          <p:cNvSpPr>
            <a:spLocks noChangeShapeType="1"/>
          </p:cNvSpPr>
          <p:nvPr/>
        </p:nvSpPr>
        <p:spPr bwMode="auto">
          <a:xfrm flipH="1">
            <a:off x="3065463" y="2014538"/>
            <a:ext cx="3175" cy="39941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79" name="Line 11"/>
          <p:cNvSpPr>
            <a:spLocks noChangeShapeType="1"/>
          </p:cNvSpPr>
          <p:nvPr/>
        </p:nvSpPr>
        <p:spPr bwMode="auto">
          <a:xfrm>
            <a:off x="5583238" y="2090738"/>
            <a:ext cx="11112" cy="3903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0" name="Line 12"/>
          <p:cNvSpPr>
            <a:spLocks noChangeShapeType="1"/>
          </p:cNvSpPr>
          <p:nvPr/>
        </p:nvSpPr>
        <p:spPr bwMode="auto">
          <a:xfrm flipH="1">
            <a:off x="3032125" y="2962275"/>
            <a:ext cx="2519363" cy="8096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1" name="Line 14"/>
          <p:cNvSpPr>
            <a:spLocks noChangeShapeType="1"/>
          </p:cNvSpPr>
          <p:nvPr/>
        </p:nvSpPr>
        <p:spPr bwMode="auto">
          <a:xfrm>
            <a:off x="3068638" y="2776538"/>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2" name="Line 15"/>
          <p:cNvSpPr>
            <a:spLocks noChangeShapeType="1"/>
          </p:cNvSpPr>
          <p:nvPr/>
        </p:nvSpPr>
        <p:spPr bwMode="auto">
          <a:xfrm>
            <a:off x="3068638" y="3233738"/>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3" name="Line 16"/>
          <p:cNvSpPr>
            <a:spLocks noChangeShapeType="1"/>
          </p:cNvSpPr>
          <p:nvPr/>
        </p:nvSpPr>
        <p:spPr bwMode="auto">
          <a:xfrm>
            <a:off x="3068638" y="3005138"/>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4" name="Line 17"/>
          <p:cNvSpPr>
            <a:spLocks noChangeShapeType="1"/>
          </p:cNvSpPr>
          <p:nvPr/>
        </p:nvSpPr>
        <p:spPr bwMode="auto">
          <a:xfrm flipH="1">
            <a:off x="3033713" y="3386138"/>
            <a:ext cx="2530475" cy="83026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5" name="Line 18"/>
          <p:cNvSpPr>
            <a:spLocks noChangeShapeType="1"/>
          </p:cNvSpPr>
          <p:nvPr/>
        </p:nvSpPr>
        <p:spPr bwMode="auto">
          <a:xfrm flipH="1">
            <a:off x="3068638" y="3614738"/>
            <a:ext cx="2506662" cy="8874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6" name="Line 19"/>
          <p:cNvSpPr>
            <a:spLocks noChangeShapeType="1"/>
          </p:cNvSpPr>
          <p:nvPr/>
        </p:nvSpPr>
        <p:spPr bwMode="auto">
          <a:xfrm flipH="1">
            <a:off x="3068638" y="3843338"/>
            <a:ext cx="2495550" cy="9001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7" name="Text Box 20"/>
          <p:cNvSpPr txBox="1">
            <a:spLocks noChangeArrowheads="1"/>
          </p:cNvSpPr>
          <p:nvPr/>
        </p:nvSpPr>
        <p:spPr bwMode="auto">
          <a:xfrm>
            <a:off x="4741863" y="2714625"/>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400">
                <a:solidFill>
                  <a:srgbClr val="FF0000"/>
                </a:solidFill>
                <a:latin typeface="Arial" panose="020B0604020202020204" pitchFamily="34" charset="0"/>
              </a:rPr>
              <a:t>X</a:t>
            </a:r>
            <a:endParaRPr lang="en-US" altLang="en-US" sz="1000">
              <a:latin typeface="Times New Roman" panose="02020603050405020304" pitchFamily="18" charset="0"/>
            </a:endParaRPr>
          </a:p>
        </p:txBody>
      </p:sp>
      <p:sp>
        <p:nvSpPr>
          <p:cNvPr id="79888" name="Line 24"/>
          <p:cNvSpPr>
            <a:spLocks noChangeShapeType="1"/>
          </p:cNvSpPr>
          <p:nvPr/>
        </p:nvSpPr>
        <p:spPr bwMode="auto">
          <a:xfrm>
            <a:off x="3094038" y="478472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9" name="Text Box 29"/>
          <p:cNvSpPr txBox="1">
            <a:spLocks noChangeArrowheads="1"/>
          </p:cNvSpPr>
          <p:nvPr/>
        </p:nvSpPr>
        <p:spPr bwMode="auto">
          <a:xfrm>
            <a:off x="2806700" y="5986463"/>
            <a:ext cx="3178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latin typeface="Tahoma" panose="020B0604030504040204" pitchFamily="34" charset="0"/>
              </a:rPr>
              <a:t>fast retransmit after sender </a:t>
            </a:r>
          </a:p>
          <a:p>
            <a:pPr algn="ctr">
              <a:lnSpc>
                <a:spcPct val="100000"/>
              </a:lnSpc>
              <a:spcBef>
                <a:spcPct val="0"/>
              </a:spcBef>
              <a:buClrTx/>
              <a:buSzTx/>
              <a:buFontTx/>
              <a:buNone/>
            </a:pPr>
            <a:r>
              <a:rPr lang="en-US" altLang="en-US" sz="1800">
                <a:latin typeface="Tahoma" panose="020B0604030504040204" pitchFamily="34" charset="0"/>
              </a:rPr>
              <a:t>receipt of triple duplicate ACK</a:t>
            </a:r>
            <a:endParaRPr lang="en-US" altLang="en-US" sz="1000">
              <a:latin typeface="Tahoma" panose="020B0604030504040204" pitchFamily="34" charset="0"/>
            </a:endParaRPr>
          </a:p>
        </p:txBody>
      </p:sp>
      <p:sp>
        <p:nvSpPr>
          <p:cNvPr id="79890" name="Text Box 34"/>
          <p:cNvSpPr txBox="1">
            <a:spLocks noChangeArrowheads="1"/>
          </p:cNvSpPr>
          <p:nvPr/>
        </p:nvSpPr>
        <p:spPr bwMode="auto">
          <a:xfrm>
            <a:off x="5110163" y="1139825"/>
            <a:ext cx="773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Host B</a:t>
            </a:r>
          </a:p>
        </p:txBody>
      </p:sp>
      <p:sp>
        <p:nvSpPr>
          <p:cNvPr id="79891" name="Text Box 38"/>
          <p:cNvSpPr txBox="1">
            <a:spLocks noChangeArrowheads="1"/>
          </p:cNvSpPr>
          <p:nvPr/>
        </p:nvSpPr>
        <p:spPr bwMode="auto">
          <a:xfrm>
            <a:off x="2776538" y="1157288"/>
            <a:ext cx="776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Host A</a:t>
            </a:r>
          </a:p>
        </p:txBody>
      </p:sp>
      <p:sp>
        <p:nvSpPr>
          <p:cNvPr id="79892" name="Text Box 40"/>
          <p:cNvSpPr txBox="1">
            <a:spLocks noChangeArrowheads="1"/>
          </p:cNvSpPr>
          <p:nvPr/>
        </p:nvSpPr>
        <p:spPr bwMode="auto">
          <a:xfrm>
            <a:off x="3216275" y="2239963"/>
            <a:ext cx="20859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Seq=92, 8 bytes of data</a:t>
            </a:r>
          </a:p>
        </p:txBody>
      </p:sp>
      <p:grpSp>
        <p:nvGrpSpPr>
          <p:cNvPr id="79893" name="Group 41"/>
          <p:cNvGrpSpPr>
            <a:grpSpLocks/>
          </p:cNvGrpSpPr>
          <p:nvPr/>
        </p:nvGrpSpPr>
        <p:grpSpPr bwMode="auto">
          <a:xfrm>
            <a:off x="3170238" y="3489325"/>
            <a:ext cx="949325" cy="304800"/>
            <a:chOff x="4215" y="2253"/>
            <a:chExt cx="598" cy="192"/>
          </a:xfrm>
        </p:grpSpPr>
        <p:sp>
          <p:nvSpPr>
            <p:cNvPr id="79923" name="Rectangle 42"/>
            <p:cNvSpPr>
              <a:spLocks noChangeArrowheads="1"/>
            </p:cNvSpPr>
            <p:nvPr/>
          </p:nvSpPr>
          <p:spPr bwMode="auto">
            <a:xfrm>
              <a:off x="4265" y="2274"/>
              <a:ext cx="471" cy="1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9924" name="Text Box 43"/>
            <p:cNvSpPr txBox="1">
              <a:spLocks noChangeArrowheads="1"/>
            </p:cNvSpPr>
            <p:nvPr/>
          </p:nvSpPr>
          <p:spPr bwMode="auto">
            <a:xfrm>
              <a:off x="4215" y="2253"/>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ACK=100</a:t>
              </a:r>
              <a:endParaRPr lang="en-US" altLang="en-US" sz="1000">
                <a:latin typeface="Times New Roman" panose="02020603050405020304" pitchFamily="18" charset="0"/>
              </a:endParaRPr>
            </a:p>
          </p:txBody>
        </p:sp>
      </p:grpSp>
      <p:grpSp>
        <p:nvGrpSpPr>
          <p:cNvPr id="79894" name="Group 78"/>
          <p:cNvGrpSpPr>
            <a:grpSpLocks/>
          </p:cNvGrpSpPr>
          <p:nvPr/>
        </p:nvGrpSpPr>
        <p:grpSpPr bwMode="auto">
          <a:xfrm>
            <a:off x="2684463" y="2292350"/>
            <a:ext cx="396875" cy="3524250"/>
            <a:chOff x="397" y="868"/>
            <a:chExt cx="250" cy="2220"/>
          </a:xfrm>
        </p:grpSpPr>
        <p:sp>
          <p:nvSpPr>
            <p:cNvPr id="79916" name="Text Box 50"/>
            <p:cNvSpPr txBox="1">
              <a:spLocks noChangeArrowheads="1"/>
            </p:cNvSpPr>
            <p:nvPr/>
          </p:nvSpPr>
          <p:spPr bwMode="auto">
            <a:xfrm rot="10800000">
              <a:off x="397" y="1778"/>
              <a:ext cx="25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timeout</a:t>
              </a:r>
            </a:p>
          </p:txBody>
        </p:sp>
        <p:grpSp>
          <p:nvGrpSpPr>
            <p:cNvPr id="79917" name="Group 51"/>
            <p:cNvGrpSpPr>
              <a:grpSpLocks/>
            </p:cNvGrpSpPr>
            <p:nvPr/>
          </p:nvGrpSpPr>
          <p:grpSpPr bwMode="auto">
            <a:xfrm>
              <a:off x="488" y="868"/>
              <a:ext cx="66" cy="893"/>
              <a:chOff x="3099" y="1749"/>
              <a:chExt cx="66" cy="320"/>
            </a:xfrm>
          </p:grpSpPr>
          <p:sp>
            <p:nvSpPr>
              <p:cNvPr id="79921" name="Line 52"/>
              <p:cNvSpPr>
                <a:spLocks noChangeShapeType="1"/>
              </p:cNvSpPr>
              <p:nvPr/>
            </p:nvSpPr>
            <p:spPr bwMode="auto">
              <a:xfrm flipV="1">
                <a:off x="3129" y="1749"/>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9922" name="Line 53"/>
              <p:cNvSpPr>
                <a:spLocks noChangeShapeType="1"/>
              </p:cNvSpPr>
              <p:nvPr/>
            </p:nvSpPr>
            <p:spPr bwMode="auto">
              <a:xfrm>
                <a:off x="3099" y="1752"/>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79918" name="Group 54"/>
            <p:cNvGrpSpPr>
              <a:grpSpLocks/>
            </p:cNvGrpSpPr>
            <p:nvPr/>
          </p:nvGrpSpPr>
          <p:grpSpPr bwMode="auto">
            <a:xfrm rot="10800000">
              <a:off x="485" y="2224"/>
              <a:ext cx="66" cy="864"/>
              <a:chOff x="3099" y="1749"/>
              <a:chExt cx="66" cy="320"/>
            </a:xfrm>
          </p:grpSpPr>
          <p:sp>
            <p:nvSpPr>
              <p:cNvPr id="79919" name="Line 55"/>
              <p:cNvSpPr>
                <a:spLocks noChangeShapeType="1"/>
              </p:cNvSpPr>
              <p:nvPr/>
            </p:nvSpPr>
            <p:spPr bwMode="auto">
              <a:xfrm flipV="1">
                <a:off x="3132" y="1749"/>
                <a:ext cx="0" cy="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9920" name="Line 56"/>
              <p:cNvSpPr>
                <a:spLocks noChangeShapeType="1"/>
              </p:cNvSpPr>
              <p:nvPr/>
            </p:nvSpPr>
            <p:spPr bwMode="auto">
              <a:xfrm>
                <a:off x="3106" y="1752"/>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grpSp>
        <p:nvGrpSpPr>
          <p:cNvPr id="79895" name="Group 71"/>
          <p:cNvGrpSpPr>
            <a:grpSpLocks/>
          </p:cNvGrpSpPr>
          <p:nvPr/>
        </p:nvGrpSpPr>
        <p:grpSpPr bwMode="auto">
          <a:xfrm>
            <a:off x="3181350" y="3800475"/>
            <a:ext cx="949325" cy="304800"/>
            <a:chOff x="35" y="1825"/>
            <a:chExt cx="598" cy="192"/>
          </a:xfrm>
        </p:grpSpPr>
        <p:sp>
          <p:nvSpPr>
            <p:cNvPr id="79914" name="Rectangle 66"/>
            <p:cNvSpPr>
              <a:spLocks noChangeArrowheads="1"/>
            </p:cNvSpPr>
            <p:nvPr/>
          </p:nvSpPr>
          <p:spPr bwMode="auto">
            <a:xfrm>
              <a:off x="101" y="1859"/>
              <a:ext cx="471" cy="1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9915" name="Text Box 67"/>
            <p:cNvSpPr txBox="1">
              <a:spLocks noChangeArrowheads="1"/>
            </p:cNvSpPr>
            <p:nvPr/>
          </p:nvSpPr>
          <p:spPr bwMode="auto">
            <a:xfrm>
              <a:off x="35" y="1825"/>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ACK=100</a:t>
              </a:r>
              <a:endParaRPr lang="en-US" altLang="en-US" sz="1000">
                <a:latin typeface="Times New Roman" panose="02020603050405020304" pitchFamily="18" charset="0"/>
              </a:endParaRPr>
            </a:p>
          </p:txBody>
        </p:sp>
      </p:grpSp>
      <p:grpSp>
        <p:nvGrpSpPr>
          <p:cNvPr id="79896" name="Group 72"/>
          <p:cNvGrpSpPr>
            <a:grpSpLocks/>
          </p:cNvGrpSpPr>
          <p:nvPr/>
        </p:nvGrpSpPr>
        <p:grpSpPr bwMode="auto">
          <a:xfrm>
            <a:off x="3167063" y="4130675"/>
            <a:ext cx="949325" cy="304800"/>
            <a:chOff x="35" y="1825"/>
            <a:chExt cx="598" cy="192"/>
          </a:xfrm>
        </p:grpSpPr>
        <p:sp>
          <p:nvSpPr>
            <p:cNvPr id="79912" name="Rectangle 73"/>
            <p:cNvSpPr>
              <a:spLocks noChangeArrowheads="1"/>
            </p:cNvSpPr>
            <p:nvPr/>
          </p:nvSpPr>
          <p:spPr bwMode="auto">
            <a:xfrm>
              <a:off x="101" y="1859"/>
              <a:ext cx="471" cy="1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9913" name="Text Box 74"/>
            <p:cNvSpPr txBox="1">
              <a:spLocks noChangeArrowheads="1"/>
            </p:cNvSpPr>
            <p:nvPr/>
          </p:nvSpPr>
          <p:spPr bwMode="auto">
            <a:xfrm>
              <a:off x="35" y="1825"/>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ACK=100</a:t>
              </a:r>
              <a:endParaRPr lang="en-US" altLang="en-US" sz="1000">
                <a:latin typeface="Times New Roman" panose="02020603050405020304" pitchFamily="18" charset="0"/>
              </a:endParaRPr>
            </a:p>
          </p:txBody>
        </p:sp>
      </p:grpSp>
      <p:grpSp>
        <p:nvGrpSpPr>
          <p:cNvPr id="79897" name="Group 75"/>
          <p:cNvGrpSpPr>
            <a:grpSpLocks/>
          </p:cNvGrpSpPr>
          <p:nvPr/>
        </p:nvGrpSpPr>
        <p:grpSpPr bwMode="auto">
          <a:xfrm>
            <a:off x="3175000" y="4427538"/>
            <a:ext cx="949325" cy="304800"/>
            <a:chOff x="35" y="1825"/>
            <a:chExt cx="598" cy="192"/>
          </a:xfrm>
        </p:grpSpPr>
        <p:sp>
          <p:nvSpPr>
            <p:cNvPr id="79910" name="Rectangle 76"/>
            <p:cNvSpPr>
              <a:spLocks noChangeArrowheads="1"/>
            </p:cNvSpPr>
            <p:nvPr/>
          </p:nvSpPr>
          <p:spPr bwMode="auto">
            <a:xfrm>
              <a:off x="101" y="1859"/>
              <a:ext cx="471" cy="1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9911" name="Text Box 77"/>
            <p:cNvSpPr txBox="1">
              <a:spLocks noChangeArrowheads="1"/>
            </p:cNvSpPr>
            <p:nvPr/>
          </p:nvSpPr>
          <p:spPr bwMode="auto">
            <a:xfrm>
              <a:off x="35" y="1825"/>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Arial" panose="020B0604020202020204" pitchFamily="34" charset="0"/>
                </a:rPr>
                <a:t>ACK=100</a:t>
              </a:r>
              <a:endParaRPr lang="en-US" altLang="en-US" sz="1000">
                <a:latin typeface="Times New Roman" panose="02020603050405020304" pitchFamily="18" charset="0"/>
              </a:endParaRPr>
            </a:p>
          </p:txBody>
        </p:sp>
      </p:grpSp>
      <p:sp>
        <p:nvSpPr>
          <p:cNvPr id="73754" name="Rectangle 81"/>
          <p:cNvSpPr>
            <a:spLocks noGrp="1" noChangeArrowheads="1"/>
          </p:cNvSpPr>
          <p:nvPr>
            <p:ph type="title"/>
          </p:nvPr>
        </p:nvSpPr>
        <p:spPr>
          <a:xfrm>
            <a:off x="533400" y="220663"/>
            <a:ext cx="5040313" cy="906462"/>
          </a:xfrm>
        </p:spPr>
        <p:txBody>
          <a:bodyPr/>
          <a:lstStyle/>
          <a:p>
            <a:pPr>
              <a:defRPr/>
            </a:pPr>
            <a:r>
              <a:rPr lang="en-US">
                <a:ea typeface="ＭＳ Ｐゴシック" charset="0"/>
                <a:cs typeface="+mj-cs"/>
              </a:rPr>
              <a:t>TCP fast retransmit</a:t>
            </a:r>
          </a:p>
        </p:txBody>
      </p:sp>
      <p:pic>
        <p:nvPicPr>
          <p:cNvPr id="79899" name="Picture 8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903288"/>
            <a:ext cx="45704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00" name="Rectangle 84"/>
          <p:cNvSpPr>
            <a:spLocks noChangeArrowheads="1"/>
          </p:cNvSpPr>
          <p:nvPr/>
        </p:nvSpPr>
        <p:spPr bwMode="auto">
          <a:xfrm>
            <a:off x="3284538" y="2562225"/>
            <a:ext cx="757237"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9901" name="Text Box 83"/>
          <p:cNvSpPr txBox="1">
            <a:spLocks noChangeArrowheads="1"/>
          </p:cNvSpPr>
          <p:nvPr/>
        </p:nvSpPr>
        <p:spPr bwMode="auto">
          <a:xfrm>
            <a:off x="3192463" y="2506663"/>
            <a:ext cx="2281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Seq=100, 20 bytes of data</a:t>
            </a:r>
          </a:p>
        </p:txBody>
      </p:sp>
      <p:sp>
        <p:nvSpPr>
          <p:cNvPr id="79902" name="Rectangle 85"/>
          <p:cNvSpPr>
            <a:spLocks noChangeArrowheads="1"/>
          </p:cNvSpPr>
          <p:nvPr/>
        </p:nvSpPr>
        <p:spPr bwMode="auto">
          <a:xfrm>
            <a:off x="3246438" y="4770438"/>
            <a:ext cx="757237"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9903" name="Text Box 86"/>
          <p:cNvSpPr txBox="1">
            <a:spLocks noChangeArrowheads="1"/>
          </p:cNvSpPr>
          <p:nvPr/>
        </p:nvSpPr>
        <p:spPr bwMode="auto">
          <a:xfrm>
            <a:off x="3154363" y="4714875"/>
            <a:ext cx="2281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Tahoma" panose="020B0604030504040204" pitchFamily="34" charset="0"/>
              </a:rPr>
              <a:t>Seq=100, 20 bytes of data</a:t>
            </a:r>
          </a:p>
        </p:txBody>
      </p:sp>
      <p:grpSp>
        <p:nvGrpSpPr>
          <p:cNvPr id="79904" name="Group 93"/>
          <p:cNvGrpSpPr>
            <a:grpSpLocks/>
          </p:cNvGrpSpPr>
          <p:nvPr/>
        </p:nvGrpSpPr>
        <p:grpSpPr bwMode="auto">
          <a:xfrm>
            <a:off x="2686050" y="1397000"/>
            <a:ext cx="630238" cy="533400"/>
            <a:chOff x="-44" y="1473"/>
            <a:chExt cx="981" cy="1105"/>
          </a:xfrm>
        </p:grpSpPr>
        <p:pic>
          <p:nvPicPr>
            <p:cNvPr id="79908" name="Picture 9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09" name="Freeform 95"/>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905" name="Group 96"/>
          <p:cNvGrpSpPr>
            <a:grpSpLocks/>
          </p:cNvGrpSpPr>
          <p:nvPr/>
        </p:nvGrpSpPr>
        <p:grpSpPr bwMode="auto">
          <a:xfrm flipH="1">
            <a:off x="5264150" y="1423988"/>
            <a:ext cx="654050" cy="579437"/>
            <a:chOff x="-44" y="1473"/>
            <a:chExt cx="981" cy="1105"/>
          </a:xfrm>
        </p:grpSpPr>
        <p:pic>
          <p:nvPicPr>
            <p:cNvPr id="79906" name="Picture 9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07" name="Freeform 98"/>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83971"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A61D9FFA-72A8-4B10-AF17-FBC63118813D}" type="slidenum">
              <a:rPr lang="en-US" altLang="en-US" sz="1200">
                <a:latin typeface="Tahoma" panose="020B0604030504040204" pitchFamily="34" charset="0"/>
              </a:rPr>
              <a:pPr>
                <a:lnSpc>
                  <a:spcPct val="100000"/>
                </a:lnSpc>
                <a:spcBef>
                  <a:spcPct val="0"/>
                </a:spcBef>
                <a:buClrTx/>
                <a:buSzTx/>
                <a:buFontTx/>
                <a:buNone/>
              </a:pPr>
              <a:t>56</a:t>
            </a:fld>
            <a:endParaRPr lang="en-US" altLang="en-US" sz="1200">
              <a:latin typeface="Tahoma" panose="020B0604030504040204" pitchFamily="34" charset="0"/>
            </a:endParaRPr>
          </a:p>
        </p:txBody>
      </p:sp>
      <p:sp>
        <p:nvSpPr>
          <p:cNvPr id="77828" name="Rectangle 2"/>
          <p:cNvSpPr>
            <a:spLocks noGrp="1" noChangeArrowheads="1"/>
          </p:cNvSpPr>
          <p:nvPr>
            <p:ph type="title"/>
          </p:nvPr>
        </p:nvSpPr>
        <p:spPr/>
        <p:txBody>
          <a:bodyPr/>
          <a:lstStyle/>
          <a:p>
            <a:pPr>
              <a:defRPr/>
            </a:pPr>
            <a:r>
              <a:rPr lang="en-US" dirty="0" smtClean="0">
                <a:ea typeface="ＭＳ Ｐゴシック" charset="0"/>
                <a:cs typeface="+mj-cs"/>
              </a:rPr>
              <a:t>Outline</a:t>
            </a:r>
            <a:endParaRPr lang="en-US" dirty="0">
              <a:ea typeface="ＭＳ Ｐゴシック" charset="0"/>
              <a:cs typeface="+mj-cs"/>
            </a:endParaRPr>
          </a:p>
        </p:txBody>
      </p:sp>
      <p:sp>
        <p:nvSpPr>
          <p:cNvPr id="77829" name="Rectangle 3"/>
          <p:cNvSpPr>
            <a:spLocks noGrp="1" noChangeArrowheads="1"/>
          </p:cNvSpPr>
          <p:nvPr>
            <p:ph type="body" sz="half" idx="1"/>
          </p:nvPr>
        </p:nvSpPr>
        <p:spPr/>
        <p:txBody>
          <a:bodyPr/>
          <a:lstStyle/>
          <a:p>
            <a:pPr marL="566738" indent="-566738">
              <a:buFont typeface="Wingdings" charset="0"/>
              <a:buNone/>
              <a:defRPr/>
            </a:pPr>
            <a:r>
              <a:rPr lang="en-US">
                <a:ea typeface="ＭＳ Ｐゴシック" charset="0"/>
                <a:cs typeface="+mn-cs"/>
              </a:rPr>
              <a:t>3.1 transport-layer services</a:t>
            </a:r>
          </a:p>
          <a:p>
            <a:pPr marL="566738" indent="-566738">
              <a:buFont typeface="Wingdings" charset="0"/>
              <a:buNone/>
              <a:defRPr/>
            </a:pPr>
            <a:r>
              <a:rPr lang="en-US">
                <a:ea typeface="ＭＳ Ｐゴシック" charset="0"/>
                <a:cs typeface="+mn-cs"/>
              </a:rPr>
              <a:t>3.2 multiplexing and demultiplexing</a:t>
            </a:r>
          </a:p>
          <a:p>
            <a:pPr marL="566738" indent="-566738">
              <a:buFont typeface="Wingdings" charset="0"/>
              <a:buNone/>
              <a:defRPr/>
            </a:pPr>
            <a:r>
              <a:rPr lang="en-US">
                <a:ea typeface="ＭＳ Ｐゴシック" charset="0"/>
                <a:cs typeface="+mn-cs"/>
              </a:rPr>
              <a:t>3.3 connectionless transport: UDP</a:t>
            </a:r>
          </a:p>
          <a:p>
            <a:pPr marL="566738" indent="-566738">
              <a:buFont typeface="Wingdings" charset="0"/>
              <a:buNone/>
              <a:defRPr/>
            </a:pPr>
            <a:r>
              <a:rPr lang="en-US">
                <a:ea typeface="ＭＳ Ｐゴシック" charset="0"/>
                <a:cs typeface="+mn-cs"/>
              </a:rPr>
              <a:t>3.4 principles of reliable data transfer</a:t>
            </a:r>
          </a:p>
        </p:txBody>
      </p:sp>
      <p:sp>
        <p:nvSpPr>
          <p:cNvPr id="77830" name="Rectangle 4"/>
          <p:cNvSpPr>
            <a:spLocks noGrp="1" noChangeArrowheads="1"/>
          </p:cNvSpPr>
          <p:nvPr>
            <p:ph type="body" sz="half" idx="2"/>
          </p:nvPr>
        </p:nvSpPr>
        <p:spPr>
          <a:xfrm>
            <a:off x="4495800" y="1600200"/>
            <a:ext cx="4251325" cy="4648200"/>
          </a:xfrm>
        </p:spPr>
        <p:txBody>
          <a:bodyPr/>
          <a:lstStyle/>
          <a:p>
            <a:pPr marL="566738" indent="-566738">
              <a:buFont typeface="Wingdings" charset="0"/>
              <a:buNone/>
              <a:defRPr/>
            </a:pPr>
            <a:r>
              <a:rPr lang="en-US" dirty="0">
                <a:solidFill>
                  <a:srgbClr val="CC0000"/>
                </a:solidFill>
                <a:ea typeface="ＭＳ Ｐゴシック" charset="0"/>
                <a:cs typeface="+mn-cs"/>
              </a:rPr>
              <a:t>3.5 connection-oriented transport: TCP</a:t>
            </a:r>
          </a:p>
          <a:p>
            <a:pPr marL="912813" lvl="1">
              <a:buFont typeface="Arial"/>
              <a:buChar char="•"/>
              <a:defRPr/>
            </a:pPr>
            <a:r>
              <a:rPr lang="en-US" dirty="0">
                <a:ea typeface="ＭＳ Ｐゴシック" charset="0"/>
              </a:rPr>
              <a:t>segment structure</a:t>
            </a:r>
          </a:p>
          <a:p>
            <a:pPr marL="912813" lvl="1">
              <a:buFont typeface="Arial"/>
              <a:buChar char="•"/>
              <a:defRPr/>
            </a:pPr>
            <a:r>
              <a:rPr lang="en-US" dirty="0">
                <a:ea typeface="ＭＳ Ｐゴシック" charset="0"/>
              </a:rPr>
              <a:t>reliable data transfer</a:t>
            </a:r>
          </a:p>
          <a:p>
            <a:pPr marL="912813" lvl="1">
              <a:buFont typeface="Arial"/>
              <a:buChar char="•"/>
              <a:defRPr/>
            </a:pPr>
            <a:r>
              <a:rPr lang="en-US" dirty="0" smtClean="0">
                <a:solidFill>
                  <a:srgbClr val="CC0000"/>
                </a:solidFill>
                <a:ea typeface="ＭＳ Ｐゴシック" charset="0"/>
              </a:rPr>
              <a:t>connection management</a:t>
            </a:r>
            <a:endParaRPr lang="en-US" dirty="0">
              <a:solidFill>
                <a:srgbClr val="CC0000"/>
              </a:solidFill>
              <a:ea typeface="ＭＳ Ｐゴシック" charset="0"/>
            </a:endParaRPr>
          </a:p>
        </p:txBody>
      </p:sp>
      <p:pic>
        <p:nvPicPr>
          <p:cNvPr id="83975" name="Picture 5" descr="underline_base"/>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313" y="1039813"/>
            <a:ext cx="228600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84995"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0586B69-A067-4F7F-AB20-292EA96E2F7B}" type="slidenum">
              <a:rPr lang="en-US" altLang="en-US" sz="1200">
                <a:latin typeface="Tahoma" panose="020B0604030504040204" pitchFamily="34" charset="0"/>
              </a:rPr>
              <a:pPr>
                <a:lnSpc>
                  <a:spcPct val="100000"/>
                </a:lnSpc>
                <a:spcBef>
                  <a:spcPct val="0"/>
                </a:spcBef>
                <a:buClrTx/>
                <a:buSzTx/>
                <a:buFontTx/>
                <a:buNone/>
              </a:pPr>
              <a:t>57</a:t>
            </a:fld>
            <a:endParaRPr lang="en-US" altLang="en-US" sz="1200">
              <a:latin typeface="Tahoma" panose="020B0604030504040204" pitchFamily="34" charset="0"/>
            </a:endParaRPr>
          </a:p>
        </p:txBody>
      </p:sp>
      <p:pic>
        <p:nvPicPr>
          <p:cNvPr id="84996" name="Picture 8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 y="833438"/>
            <a:ext cx="5027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62"/>
          <p:cNvSpPr>
            <a:spLocks noChangeArrowheads="1"/>
          </p:cNvSpPr>
          <p:nvPr/>
        </p:nvSpPr>
        <p:spPr bwMode="auto">
          <a:xfrm>
            <a:off x="1249363" y="2936875"/>
            <a:ext cx="2279650" cy="241458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4998" name="Rectangle 45"/>
          <p:cNvSpPr>
            <a:spLocks noChangeArrowheads="1"/>
          </p:cNvSpPr>
          <p:nvPr/>
        </p:nvSpPr>
        <p:spPr bwMode="auto">
          <a:xfrm>
            <a:off x="1209675" y="2990850"/>
            <a:ext cx="2270125" cy="2471738"/>
          </a:xfrm>
          <a:prstGeom prst="rect">
            <a:avLst/>
          </a:prstGeom>
          <a:solidFill>
            <a:schemeClr val="bg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78855" name="Rectangle 2"/>
          <p:cNvSpPr>
            <a:spLocks noGrp="1" noChangeArrowheads="1"/>
          </p:cNvSpPr>
          <p:nvPr>
            <p:ph type="title"/>
          </p:nvPr>
        </p:nvSpPr>
        <p:spPr>
          <a:xfrm>
            <a:off x="511175" y="193675"/>
            <a:ext cx="7772400" cy="911225"/>
          </a:xfrm>
        </p:spPr>
        <p:txBody>
          <a:bodyPr/>
          <a:lstStyle/>
          <a:p>
            <a:pPr>
              <a:defRPr/>
            </a:pPr>
            <a:r>
              <a:rPr lang="en-US" sz="3600">
                <a:ea typeface="ＭＳ Ｐゴシック" charset="0"/>
                <a:cs typeface="+mj-cs"/>
              </a:rPr>
              <a:t>Connection Management</a:t>
            </a:r>
            <a:endParaRPr lang="en-US">
              <a:ea typeface="ＭＳ Ｐゴシック" charset="0"/>
              <a:cs typeface="+mj-cs"/>
            </a:endParaRPr>
          </a:p>
        </p:txBody>
      </p:sp>
      <p:sp>
        <p:nvSpPr>
          <p:cNvPr id="85000" name="Rectangle 5"/>
          <p:cNvSpPr>
            <a:spLocks noGrp="1" noChangeArrowheads="1"/>
          </p:cNvSpPr>
          <p:nvPr>
            <p:ph type="body" sz="half" idx="4294967295"/>
          </p:nvPr>
        </p:nvSpPr>
        <p:spPr>
          <a:xfrm>
            <a:off x="660400" y="1073150"/>
            <a:ext cx="8335963" cy="2187575"/>
          </a:xfrm>
        </p:spPr>
        <p:txBody>
          <a:bodyPr/>
          <a:lstStyle/>
          <a:p>
            <a:pPr>
              <a:buFont typeface="Wingdings" panose="05000000000000000000" pitchFamily="2" charset="2"/>
              <a:buNone/>
            </a:pPr>
            <a:r>
              <a:rPr lang="en-US" altLang="en-US" sz="2800" smtClean="0"/>
              <a:t>before exchanging data, sender/receiver </a:t>
            </a:r>
            <a:r>
              <a:rPr lang="ja-JP" altLang="en-US" sz="2800" smtClean="0"/>
              <a:t>“</a:t>
            </a:r>
            <a:r>
              <a:rPr lang="en-US" altLang="ja-JP" sz="2800" smtClean="0"/>
              <a:t>handshake</a:t>
            </a:r>
            <a:r>
              <a:rPr lang="ja-JP" altLang="en-US" sz="2800" smtClean="0"/>
              <a:t>”</a:t>
            </a:r>
            <a:r>
              <a:rPr lang="en-US" altLang="ja-JP" sz="2800" smtClean="0"/>
              <a:t>:</a:t>
            </a:r>
          </a:p>
          <a:p>
            <a:r>
              <a:rPr lang="en-US" altLang="en-US" sz="2400" smtClean="0"/>
              <a:t>agree to establish connection (each knowing the other willing to establish connection)</a:t>
            </a:r>
          </a:p>
          <a:p>
            <a:r>
              <a:rPr lang="en-US" altLang="en-US" sz="2400" smtClean="0"/>
              <a:t>agree on connection parameters</a:t>
            </a:r>
          </a:p>
        </p:txBody>
      </p:sp>
      <p:sp>
        <p:nvSpPr>
          <p:cNvPr id="85001" name="Line 55"/>
          <p:cNvSpPr>
            <a:spLocks noChangeShapeType="1"/>
          </p:cNvSpPr>
          <p:nvPr/>
        </p:nvSpPr>
        <p:spPr bwMode="auto">
          <a:xfrm>
            <a:off x="1209675" y="3432175"/>
            <a:ext cx="2270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5002" name="Text Box 6"/>
          <p:cNvSpPr txBox="1">
            <a:spLocks noChangeArrowheads="1"/>
          </p:cNvSpPr>
          <p:nvPr/>
        </p:nvSpPr>
        <p:spPr bwMode="auto">
          <a:xfrm>
            <a:off x="1223963" y="3544888"/>
            <a:ext cx="2335212"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230188">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400">
                <a:latin typeface="Tahoma" panose="020B0604030504040204" pitchFamily="34" charset="0"/>
              </a:rPr>
              <a:t>connection state: ESTAB</a:t>
            </a:r>
          </a:p>
          <a:p>
            <a:pPr>
              <a:lnSpc>
                <a:spcPct val="100000"/>
              </a:lnSpc>
              <a:spcBef>
                <a:spcPct val="0"/>
              </a:spcBef>
              <a:buClrTx/>
              <a:buSzTx/>
              <a:buFontTx/>
              <a:buNone/>
            </a:pPr>
            <a:r>
              <a:rPr lang="en-US" altLang="en-US" sz="1400">
                <a:latin typeface="Tahoma" panose="020B0604030504040204" pitchFamily="34" charset="0"/>
              </a:rPr>
              <a:t>connection variables:</a:t>
            </a:r>
          </a:p>
          <a:p>
            <a:pPr lvl="1">
              <a:lnSpc>
                <a:spcPct val="100000"/>
              </a:lnSpc>
              <a:spcBef>
                <a:spcPct val="0"/>
              </a:spcBef>
              <a:buClrTx/>
              <a:buFontTx/>
              <a:buNone/>
            </a:pPr>
            <a:r>
              <a:rPr lang="en-US" altLang="en-US" sz="1400">
                <a:latin typeface="Tahoma" panose="020B0604030504040204" pitchFamily="34" charset="0"/>
              </a:rPr>
              <a:t>seq # client-to-server</a:t>
            </a:r>
          </a:p>
          <a:p>
            <a:pPr lvl="1">
              <a:lnSpc>
                <a:spcPct val="100000"/>
              </a:lnSpc>
              <a:spcBef>
                <a:spcPct val="0"/>
              </a:spcBef>
              <a:buClrTx/>
              <a:buFontTx/>
              <a:buNone/>
            </a:pPr>
            <a:r>
              <a:rPr lang="en-US" altLang="en-US" sz="1400">
                <a:latin typeface="Tahoma" panose="020B0604030504040204" pitchFamily="34" charset="0"/>
              </a:rPr>
              <a:t>         server-to-client</a:t>
            </a:r>
          </a:p>
          <a:p>
            <a:pPr lvl="1">
              <a:lnSpc>
                <a:spcPct val="100000"/>
              </a:lnSpc>
              <a:spcBef>
                <a:spcPct val="0"/>
              </a:spcBef>
              <a:buClrTx/>
              <a:buFontTx/>
              <a:buNone/>
            </a:pPr>
            <a:r>
              <a:rPr lang="en-US" altLang="en-US" sz="1400" b="1">
                <a:latin typeface="Courier New" panose="02070309020205020404" pitchFamily="49" charset="0"/>
              </a:rPr>
              <a:t>rcvBuffer</a:t>
            </a:r>
            <a:r>
              <a:rPr lang="en-US" altLang="en-US" sz="1400">
                <a:latin typeface="Tahoma" panose="020B0604030504040204" pitchFamily="34" charset="0"/>
              </a:rPr>
              <a:t> size</a:t>
            </a:r>
          </a:p>
          <a:p>
            <a:pPr lvl="1">
              <a:lnSpc>
                <a:spcPct val="100000"/>
              </a:lnSpc>
              <a:spcBef>
                <a:spcPct val="0"/>
              </a:spcBef>
              <a:buClrTx/>
              <a:buFontTx/>
              <a:buNone/>
            </a:pPr>
            <a:r>
              <a:rPr lang="en-US" altLang="en-US" sz="1400">
                <a:latin typeface="Tahoma" panose="020B0604030504040204" pitchFamily="34" charset="0"/>
              </a:rPr>
              <a:t>   at server,client </a:t>
            </a:r>
          </a:p>
          <a:p>
            <a:pPr lvl="1">
              <a:lnSpc>
                <a:spcPct val="100000"/>
              </a:lnSpc>
              <a:spcBef>
                <a:spcPct val="0"/>
              </a:spcBef>
              <a:buClrTx/>
              <a:buFontTx/>
              <a:buNone/>
            </a:pPr>
            <a:r>
              <a:rPr lang="en-US" altLang="en-US" sz="1400">
                <a:latin typeface="Tahoma" panose="020B0604030504040204" pitchFamily="34" charset="0"/>
              </a:rPr>
              <a:t>           </a:t>
            </a:r>
          </a:p>
        </p:txBody>
      </p:sp>
      <p:grpSp>
        <p:nvGrpSpPr>
          <p:cNvPr id="85003" name="Group 46"/>
          <p:cNvGrpSpPr>
            <a:grpSpLocks/>
          </p:cNvGrpSpPr>
          <p:nvPr/>
        </p:nvGrpSpPr>
        <p:grpSpPr bwMode="auto">
          <a:xfrm>
            <a:off x="2157413" y="3346450"/>
            <a:ext cx="438150" cy="206375"/>
            <a:chOff x="344" y="1846"/>
            <a:chExt cx="336" cy="130"/>
          </a:xfrm>
        </p:grpSpPr>
        <p:sp>
          <p:nvSpPr>
            <p:cNvPr id="85065" name="Rectangle 47"/>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66" name="Rectangle 48"/>
            <p:cNvSpPr>
              <a:spLocks noChangeArrowheads="1"/>
            </p:cNvSpPr>
            <p:nvPr/>
          </p:nvSpPr>
          <p:spPr bwMode="auto">
            <a:xfrm>
              <a:off x="454" y="1863"/>
              <a:ext cx="112" cy="99"/>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67" name="Rectangle 49"/>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68" name="Rectangle 50"/>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85004" name="Text Box 54"/>
          <p:cNvSpPr txBox="1">
            <a:spLocks noChangeArrowheads="1"/>
          </p:cNvSpPr>
          <p:nvPr/>
        </p:nvSpPr>
        <p:spPr bwMode="auto">
          <a:xfrm>
            <a:off x="1154113" y="3048000"/>
            <a:ext cx="1146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application</a:t>
            </a:r>
          </a:p>
        </p:txBody>
      </p:sp>
      <p:sp>
        <p:nvSpPr>
          <p:cNvPr id="85005" name="Line 56"/>
          <p:cNvSpPr>
            <a:spLocks noChangeShapeType="1"/>
          </p:cNvSpPr>
          <p:nvPr/>
        </p:nvSpPr>
        <p:spPr bwMode="auto">
          <a:xfrm>
            <a:off x="1216025" y="4927600"/>
            <a:ext cx="2268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5006" name="Text Box 57"/>
          <p:cNvSpPr txBox="1">
            <a:spLocks noChangeArrowheads="1"/>
          </p:cNvSpPr>
          <p:nvPr/>
        </p:nvSpPr>
        <p:spPr bwMode="auto">
          <a:xfrm>
            <a:off x="1168400" y="4995863"/>
            <a:ext cx="908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network</a:t>
            </a:r>
          </a:p>
        </p:txBody>
      </p:sp>
      <p:sp>
        <p:nvSpPr>
          <p:cNvPr id="85007" name="Rectangle 58"/>
          <p:cNvSpPr>
            <a:spLocks noChangeArrowheads="1"/>
          </p:cNvSpPr>
          <p:nvPr/>
        </p:nvSpPr>
        <p:spPr bwMode="auto">
          <a:xfrm>
            <a:off x="1181100" y="5349875"/>
            <a:ext cx="2335213"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08" name="Line 59"/>
          <p:cNvSpPr>
            <a:spLocks noChangeShapeType="1"/>
          </p:cNvSpPr>
          <p:nvPr/>
        </p:nvSpPr>
        <p:spPr bwMode="auto">
          <a:xfrm>
            <a:off x="1209675" y="5338763"/>
            <a:ext cx="0" cy="2365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5009" name="Line 60"/>
          <p:cNvSpPr>
            <a:spLocks noChangeShapeType="1"/>
          </p:cNvSpPr>
          <p:nvPr/>
        </p:nvSpPr>
        <p:spPr bwMode="auto">
          <a:xfrm>
            <a:off x="3473450" y="5310188"/>
            <a:ext cx="0" cy="2365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5010" name="Freeform 8"/>
          <p:cNvSpPr>
            <a:spLocks/>
          </p:cNvSpPr>
          <p:nvPr/>
        </p:nvSpPr>
        <p:spPr bwMode="auto">
          <a:xfrm flipH="1">
            <a:off x="736600" y="2994025"/>
            <a:ext cx="468313" cy="2490788"/>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1" name="Rectangle 63"/>
          <p:cNvSpPr>
            <a:spLocks noChangeArrowheads="1"/>
          </p:cNvSpPr>
          <p:nvPr/>
        </p:nvSpPr>
        <p:spPr bwMode="auto">
          <a:xfrm>
            <a:off x="5551488" y="2943225"/>
            <a:ext cx="2279650" cy="241458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12" name="Rectangle 64"/>
          <p:cNvSpPr>
            <a:spLocks noChangeArrowheads="1"/>
          </p:cNvSpPr>
          <p:nvPr/>
        </p:nvSpPr>
        <p:spPr bwMode="auto">
          <a:xfrm>
            <a:off x="5511800" y="2997200"/>
            <a:ext cx="2270125" cy="2471738"/>
          </a:xfrm>
          <a:prstGeom prst="rect">
            <a:avLst/>
          </a:prstGeom>
          <a:solidFill>
            <a:schemeClr val="bg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13" name="Line 65"/>
          <p:cNvSpPr>
            <a:spLocks noChangeShapeType="1"/>
          </p:cNvSpPr>
          <p:nvPr/>
        </p:nvSpPr>
        <p:spPr bwMode="auto">
          <a:xfrm>
            <a:off x="5511800" y="3438525"/>
            <a:ext cx="2270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5014" name="Text Box 66"/>
          <p:cNvSpPr txBox="1">
            <a:spLocks noChangeArrowheads="1"/>
          </p:cNvSpPr>
          <p:nvPr/>
        </p:nvSpPr>
        <p:spPr bwMode="auto">
          <a:xfrm>
            <a:off x="5526088" y="3551238"/>
            <a:ext cx="2335212"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230188">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400">
                <a:latin typeface="Tahoma" panose="020B0604030504040204" pitchFamily="34" charset="0"/>
              </a:rPr>
              <a:t>connection state: ESTAB</a:t>
            </a:r>
          </a:p>
          <a:p>
            <a:pPr>
              <a:lnSpc>
                <a:spcPct val="100000"/>
              </a:lnSpc>
              <a:spcBef>
                <a:spcPct val="0"/>
              </a:spcBef>
              <a:buClrTx/>
              <a:buSzTx/>
              <a:buFontTx/>
              <a:buNone/>
            </a:pPr>
            <a:r>
              <a:rPr lang="en-US" altLang="en-US" sz="1400">
                <a:latin typeface="Tahoma" panose="020B0604030504040204" pitchFamily="34" charset="0"/>
              </a:rPr>
              <a:t>connection Variables:</a:t>
            </a:r>
          </a:p>
          <a:p>
            <a:pPr lvl="1">
              <a:lnSpc>
                <a:spcPct val="100000"/>
              </a:lnSpc>
              <a:spcBef>
                <a:spcPct val="0"/>
              </a:spcBef>
              <a:buClrTx/>
              <a:buFontTx/>
              <a:buNone/>
            </a:pPr>
            <a:r>
              <a:rPr lang="en-US" altLang="en-US" sz="1400">
                <a:latin typeface="Tahoma" panose="020B0604030504040204" pitchFamily="34" charset="0"/>
              </a:rPr>
              <a:t>seq # client-to-server</a:t>
            </a:r>
          </a:p>
          <a:p>
            <a:pPr lvl="1">
              <a:lnSpc>
                <a:spcPct val="100000"/>
              </a:lnSpc>
              <a:spcBef>
                <a:spcPct val="0"/>
              </a:spcBef>
              <a:buClrTx/>
              <a:buFontTx/>
              <a:buNone/>
            </a:pPr>
            <a:r>
              <a:rPr lang="en-US" altLang="en-US" sz="1400">
                <a:latin typeface="Tahoma" panose="020B0604030504040204" pitchFamily="34" charset="0"/>
              </a:rPr>
              <a:t>          server-to-client</a:t>
            </a:r>
          </a:p>
          <a:p>
            <a:pPr lvl="1">
              <a:lnSpc>
                <a:spcPct val="100000"/>
              </a:lnSpc>
              <a:spcBef>
                <a:spcPct val="0"/>
              </a:spcBef>
              <a:buClrTx/>
              <a:buFontTx/>
              <a:buNone/>
            </a:pPr>
            <a:r>
              <a:rPr lang="en-US" altLang="en-US" sz="1400" b="1">
                <a:latin typeface="Courier New" panose="02070309020205020404" pitchFamily="49" charset="0"/>
              </a:rPr>
              <a:t>rcvBuffer</a:t>
            </a:r>
            <a:r>
              <a:rPr lang="en-US" altLang="en-US" sz="1400">
                <a:latin typeface="Tahoma" panose="020B0604030504040204" pitchFamily="34" charset="0"/>
              </a:rPr>
              <a:t> size</a:t>
            </a:r>
          </a:p>
          <a:p>
            <a:pPr lvl="1">
              <a:lnSpc>
                <a:spcPct val="100000"/>
              </a:lnSpc>
              <a:spcBef>
                <a:spcPct val="0"/>
              </a:spcBef>
              <a:buClrTx/>
              <a:buFontTx/>
              <a:buNone/>
            </a:pPr>
            <a:r>
              <a:rPr lang="en-US" altLang="en-US" sz="1400">
                <a:latin typeface="Tahoma" panose="020B0604030504040204" pitchFamily="34" charset="0"/>
              </a:rPr>
              <a:t>   at server,client </a:t>
            </a:r>
          </a:p>
          <a:p>
            <a:pPr lvl="1">
              <a:lnSpc>
                <a:spcPct val="100000"/>
              </a:lnSpc>
              <a:spcBef>
                <a:spcPct val="0"/>
              </a:spcBef>
              <a:buClrTx/>
              <a:buFontTx/>
              <a:buNone/>
            </a:pPr>
            <a:r>
              <a:rPr lang="en-US" altLang="en-US" sz="1400">
                <a:latin typeface="Tahoma" panose="020B0604030504040204" pitchFamily="34" charset="0"/>
              </a:rPr>
              <a:t>           </a:t>
            </a:r>
          </a:p>
        </p:txBody>
      </p:sp>
      <p:grpSp>
        <p:nvGrpSpPr>
          <p:cNvPr id="85015" name="Group 67"/>
          <p:cNvGrpSpPr>
            <a:grpSpLocks/>
          </p:cNvGrpSpPr>
          <p:nvPr/>
        </p:nvGrpSpPr>
        <p:grpSpPr bwMode="auto">
          <a:xfrm>
            <a:off x="6459538" y="3352800"/>
            <a:ext cx="438150" cy="206375"/>
            <a:chOff x="344" y="1846"/>
            <a:chExt cx="336" cy="130"/>
          </a:xfrm>
        </p:grpSpPr>
        <p:sp>
          <p:nvSpPr>
            <p:cNvPr id="85061" name="Rectangle 68"/>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62" name="Rectangle 69"/>
            <p:cNvSpPr>
              <a:spLocks noChangeArrowheads="1"/>
            </p:cNvSpPr>
            <p:nvPr/>
          </p:nvSpPr>
          <p:spPr bwMode="auto">
            <a:xfrm>
              <a:off x="454" y="1863"/>
              <a:ext cx="112" cy="99"/>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63" name="Rectangle 70"/>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64" name="Rectangle 71"/>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85016" name="Text Box 72"/>
          <p:cNvSpPr txBox="1">
            <a:spLocks noChangeArrowheads="1"/>
          </p:cNvSpPr>
          <p:nvPr/>
        </p:nvSpPr>
        <p:spPr bwMode="auto">
          <a:xfrm>
            <a:off x="5456238" y="3054350"/>
            <a:ext cx="1146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application</a:t>
            </a:r>
          </a:p>
        </p:txBody>
      </p:sp>
      <p:sp>
        <p:nvSpPr>
          <p:cNvPr id="85017" name="Line 73"/>
          <p:cNvSpPr>
            <a:spLocks noChangeShapeType="1"/>
          </p:cNvSpPr>
          <p:nvPr/>
        </p:nvSpPr>
        <p:spPr bwMode="auto">
          <a:xfrm>
            <a:off x="5518150" y="4933950"/>
            <a:ext cx="2268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5018" name="Text Box 74"/>
          <p:cNvSpPr txBox="1">
            <a:spLocks noChangeArrowheads="1"/>
          </p:cNvSpPr>
          <p:nvPr/>
        </p:nvSpPr>
        <p:spPr bwMode="auto">
          <a:xfrm>
            <a:off x="5470525" y="5002213"/>
            <a:ext cx="908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network</a:t>
            </a:r>
          </a:p>
        </p:txBody>
      </p:sp>
      <p:sp>
        <p:nvSpPr>
          <p:cNvPr id="85019" name="Rectangle 75"/>
          <p:cNvSpPr>
            <a:spLocks noChangeArrowheads="1"/>
          </p:cNvSpPr>
          <p:nvPr/>
        </p:nvSpPr>
        <p:spPr bwMode="auto">
          <a:xfrm>
            <a:off x="5483225" y="5356225"/>
            <a:ext cx="2335213"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20" name="Line 76"/>
          <p:cNvSpPr>
            <a:spLocks noChangeShapeType="1"/>
          </p:cNvSpPr>
          <p:nvPr/>
        </p:nvSpPr>
        <p:spPr bwMode="auto">
          <a:xfrm>
            <a:off x="5511800" y="5345113"/>
            <a:ext cx="0" cy="2365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5021" name="Line 77"/>
          <p:cNvSpPr>
            <a:spLocks noChangeShapeType="1"/>
          </p:cNvSpPr>
          <p:nvPr/>
        </p:nvSpPr>
        <p:spPr bwMode="auto">
          <a:xfrm>
            <a:off x="7775575" y="5316538"/>
            <a:ext cx="0" cy="2365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5022" name="Freeform 78"/>
          <p:cNvSpPr>
            <a:spLocks/>
          </p:cNvSpPr>
          <p:nvPr/>
        </p:nvSpPr>
        <p:spPr bwMode="auto">
          <a:xfrm>
            <a:off x="7793038" y="2933700"/>
            <a:ext cx="468312" cy="2490788"/>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3" name="Text Box 83"/>
          <p:cNvSpPr txBox="1">
            <a:spLocks noChangeArrowheads="1"/>
          </p:cNvSpPr>
          <p:nvPr/>
        </p:nvSpPr>
        <p:spPr bwMode="auto">
          <a:xfrm>
            <a:off x="1087438" y="5815013"/>
            <a:ext cx="28940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b="1">
                <a:latin typeface="Courier New" panose="02070309020205020404" pitchFamily="49" charset="0"/>
              </a:rPr>
              <a:t>Socket clientSocket =   </a:t>
            </a:r>
          </a:p>
          <a:p>
            <a:pPr>
              <a:lnSpc>
                <a:spcPct val="100000"/>
              </a:lnSpc>
              <a:spcBef>
                <a:spcPct val="0"/>
              </a:spcBef>
              <a:buClrTx/>
              <a:buSzTx/>
              <a:buFontTx/>
              <a:buNone/>
            </a:pPr>
            <a:r>
              <a:rPr lang="en-US" altLang="en-US" sz="1200" b="1">
                <a:latin typeface="Courier New" panose="02070309020205020404" pitchFamily="49" charset="0"/>
              </a:rPr>
              <a:t>  newSocket("hostname","port number");</a:t>
            </a:r>
          </a:p>
        </p:txBody>
      </p:sp>
      <p:sp>
        <p:nvSpPr>
          <p:cNvPr id="85024" name="Text Box 85"/>
          <p:cNvSpPr txBox="1">
            <a:spLocks noChangeArrowheads="1"/>
          </p:cNvSpPr>
          <p:nvPr/>
        </p:nvSpPr>
        <p:spPr bwMode="auto">
          <a:xfrm>
            <a:off x="5387975" y="5829300"/>
            <a:ext cx="289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b="1">
                <a:latin typeface="Courier New" panose="02070309020205020404" pitchFamily="49" charset="0"/>
              </a:rPr>
              <a:t>Socket connectionSocket = welcomeSocket.accept();</a:t>
            </a:r>
          </a:p>
        </p:txBody>
      </p:sp>
      <p:grpSp>
        <p:nvGrpSpPr>
          <p:cNvPr id="85025" name="Group 89"/>
          <p:cNvGrpSpPr>
            <a:grpSpLocks/>
          </p:cNvGrpSpPr>
          <p:nvPr/>
        </p:nvGrpSpPr>
        <p:grpSpPr bwMode="auto">
          <a:xfrm>
            <a:off x="260350" y="5026025"/>
            <a:ext cx="698500" cy="612775"/>
            <a:chOff x="-44" y="1473"/>
            <a:chExt cx="981" cy="1105"/>
          </a:xfrm>
        </p:grpSpPr>
        <p:pic>
          <p:nvPicPr>
            <p:cNvPr id="85059" name="Picture 9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60" name="Freeform 91"/>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5026" name="Group 92"/>
          <p:cNvGrpSpPr>
            <a:grpSpLocks/>
          </p:cNvGrpSpPr>
          <p:nvPr/>
        </p:nvGrpSpPr>
        <p:grpSpPr bwMode="auto">
          <a:xfrm>
            <a:off x="8075613" y="4924425"/>
            <a:ext cx="415925" cy="627063"/>
            <a:chOff x="4140" y="429"/>
            <a:chExt cx="1425" cy="2396"/>
          </a:xfrm>
        </p:grpSpPr>
        <p:sp>
          <p:nvSpPr>
            <p:cNvPr id="85027" name="Freeform 93"/>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8" name="Rectangle 94"/>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29" name="Freeform 95"/>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0" name="Freeform 96"/>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1" name="Rectangle 97"/>
            <p:cNvSpPr>
              <a:spLocks noChangeArrowheads="1"/>
            </p:cNvSpPr>
            <p:nvPr/>
          </p:nvSpPr>
          <p:spPr bwMode="auto">
            <a:xfrm>
              <a:off x="4211" y="696"/>
              <a:ext cx="598" cy="42"/>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85032" name="Group 98"/>
            <p:cNvGrpSpPr>
              <a:grpSpLocks/>
            </p:cNvGrpSpPr>
            <p:nvPr/>
          </p:nvGrpSpPr>
          <p:grpSpPr bwMode="auto">
            <a:xfrm>
              <a:off x="4749" y="668"/>
              <a:ext cx="581" cy="145"/>
              <a:chOff x="614" y="2568"/>
              <a:chExt cx="725" cy="139"/>
            </a:xfrm>
          </p:grpSpPr>
          <p:sp>
            <p:nvSpPr>
              <p:cNvPr id="85057" name="AutoShape 99"/>
              <p:cNvSpPr>
                <a:spLocks noChangeArrowheads="1"/>
              </p:cNvSpPr>
              <p:nvPr/>
            </p:nvSpPr>
            <p:spPr bwMode="auto">
              <a:xfrm>
                <a:off x="614" y="2566"/>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58" name="AutoShape 100"/>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85033" name="Rectangle 101"/>
            <p:cNvSpPr>
              <a:spLocks noChangeArrowheads="1"/>
            </p:cNvSpPr>
            <p:nvPr/>
          </p:nvSpPr>
          <p:spPr bwMode="auto">
            <a:xfrm>
              <a:off x="4222" y="1017"/>
              <a:ext cx="598"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85034" name="Group 102"/>
            <p:cNvGrpSpPr>
              <a:grpSpLocks/>
            </p:cNvGrpSpPr>
            <p:nvPr/>
          </p:nvGrpSpPr>
          <p:grpSpPr bwMode="auto">
            <a:xfrm>
              <a:off x="4747" y="994"/>
              <a:ext cx="581" cy="134"/>
              <a:chOff x="614" y="2568"/>
              <a:chExt cx="725" cy="139"/>
            </a:xfrm>
          </p:grpSpPr>
          <p:sp>
            <p:nvSpPr>
              <p:cNvPr id="85055" name="AutoShape 103"/>
              <p:cNvSpPr>
                <a:spLocks noChangeArrowheads="1"/>
              </p:cNvSpPr>
              <p:nvPr/>
            </p:nvSpPr>
            <p:spPr bwMode="auto">
              <a:xfrm>
                <a:off x="617" y="2567"/>
                <a:ext cx="71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56" name="AutoShape 104"/>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85035" name="Rectangle 105"/>
            <p:cNvSpPr>
              <a:spLocks noChangeArrowheads="1"/>
            </p:cNvSpPr>
            <p:nvPr/>
          </p:nvSpPr>
          <p:spPr bwMode="auto">
            <a:xfrm>
              <a:off x="4216" y="1357"/>
              <a:ext cx="598"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36" name="Rectangle 106"/>
            <p:cNvSpPr>
              <a:spLocks noChangeArrowheads="1"/>
            </p:cNvSpPr>
            <p:nvPr/>
          </p:nvSpPr>
          <p:spPr bwMode="auto">
            <a:xfrm>
              <a:off x="4227" y="1654"/>
              <a:ext cx="598"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85037" name="Group 107"/>
            <p:cNvGrpSpPr>
              <a:grpSpLocks/>
            </p:cNvGrpSpPr>
            <p:nvPr/>
          </p:nvGrpSpPr>
          <p:grpSpPr bwMode="auto">
            <a:xfrm>
              <a:off x="4735" y="1627"/>
              <a:ext cx="582" cy="151"/>
              <a:chOff x="614" y="2568"/>
              <a:chExt cx="725" cy="139"/>
            </a:xfrm>
          </p:grpSpPr>
          <p:sp>
            <p:nvSpPr>
              <p:cNvPr id="85053" name="AutoShape 108"/>
              <p:cNvSpPr>
                <a:spLocks noChangeArrowheads="1"/>
              </p:cNvSpPr>
              <p:nvPr/>
            </p:nvSpPr>
            <p:spPr bwMode="auto">
              <a:xfrm>
                <a:off x="611" y="2576"/>
                <a:ext cx="725" cy="12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54" name="AutoShape 109"/>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85038" name="Freeform 110"/>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039" name="Group 111"/>
            <p:cNvGrpSpPr>
              <a:grpSpLocks/>
            </p:cNvGrpSpPr>
            <p:nvPr/>
          </p:nvGrpSpPr>
          <p:grpSpPr bwMode="auto">
            <a:xfrm>
              <a:off x="4739" y="1327"/>
              <a:ext cx="582" cy="139"/>
              <a:chOff x="614" y="2568"/>
              <a:chExt cx="725" cy="139"/>
            </a:xfrm>
          </p:grpSpPr>
          <p:sp>
            <p:nvSpPr>
              <p:cNvPr id="85051" name="AutoShape 112"/>
              <p:cNvSpPr>
                <a:spLocks noChangeArrowheads="1"/>
              </p:cNvSpPr>
              <p:nvPr/>
            </p:nvSpPr>
            <p:spPr bwMode="auto">
              <a:xfrm>
                <a:off x="613" y="2568"/>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52" name="AutoShape 113"/>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85040" name="Rectangle 114"/>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41" name="Freeform 115"/>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42" name="Freeform 116"/>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43" name="Oval 117"/>
            <p:cNvSpPr>
              <a:spLocks noChangeArrowheads="1"/>
            </p:cNvSpPr>
            <p:nvPr/>
          </p:nvSpPr>
          <p:spPr bwMode="auto">
            <a:xfrm>
              <a:off x="5516" y="2613"/>
              <a:ext cx="49"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44" name="Freeform 118"/>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45" name="AutoShape 119"/>
            <p:cNvSpPr>
              <a:spLocks noChangeArrowheads="1"/>
            </p:cNvSpPr>
            <p:nvPr/>
          </p:nvSpPr>
          <p:spPr bwMode="auto">
            <a:xfrm>
              <a:off x="4140" y="2679"/>
              <a:ext cx="1197" cy="146"/>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46" name="AutoShape 120"/>
            <p:cNvSpPr>
              <a:spLocks noChangeArrowheads="1"/>
            </p:cNvSpPr>
            <p:nvPr/>
          </p:nvSpPr>
          <p:spPr bwMode="auto">
            <a:xfrm>
              <a:off x="4205" y="2710"/>
              <a:ext cx="1071"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47" name="Oval 121"/>
            <p:cNvSpPr>
              <a:spLocks noChangeArrowheads="1"/>
            </p:cNvSpPr>
            <p:nvPr/>
          </p:nvSpPr>
          <p:spPr bwMode="auto">
            <a:xfrm>
              <a:off x="4309"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48" name="Oval 122"/>
            <p:cNvSpPr>
              <a:spLocks noChangeArrowheads="1"/>
            </p:cNvSpPr>
            <p:nvPr/>
          </p:nvSpPr>
          <p:spPr bwMode="auto">
            <a:xfrm>
              <a:off x="4488"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85049" name="Oval 123"/>
            <p:cNvSpPr>
              <a:spLocks noChangeArrowheads="1"/>
            </p:cNvSpPr>
            <p:nvPr/>
          </p:nvSpPr>
          <p:spPr bwMode="auto">
            <a:xfrm>
              <a:off x="4662"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5050" name="Rectangle 124"/>
            <p:cNvSpPr>
              <a:spLocks noChangeArrowheads="1"/>
            </p:cNvSpPr>
            <p:nvPr/>
          </p:nvSpPr>
          <p:spPr bwMode="auto">
            <a:xfrm>
              <a:off x="5065" y="1836"/>
              <a:ext cx="82" cy="758"/>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88067"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96D7976E-BC57-4E56-85F9-6CF9E189102F}" type="slidenum">
              <a:rPr lang="en-US" altLang="en-US" sz="1200">
                <a:latin typeface="Tahoma" panose="020B0604030504040204" pitchFamily="34" charset="0"/>
              </a:rPr>
              <a:pPr>
                <a:lnSpc>
                  <a:spcPct val="100000"/>
                </a:lnSpc>
                <a:spcBef>
                  <a:spcPct val="0"/>
                </a:spcBef>
                <a:buClrTx/>
                <a:buSzTx/>
                <a:buFontTx/>
                <a:buNone/>
              </a:pPr>
              <a:t>58</a:t>
            </a:fld>
            <a:endParaRPr lang="en-US" altLang="en-US" sz="1200">
              <a:latin typeface="Tahoma" panose="020B0604030504040204" pitchFamily="34" charset="0"/>
            </a:endParaRPr>
          </a:p>
        </p:txBody>
      </p:sp>
      <p:pic>
        <p:nvPicPr>
          <p:cNvPr id="88068" name="Picture 80"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79463"/>
            <a:ext cx="45704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Rectangle 3"/>
          <p:cNvSpPr>
            <a:spLocks noGrp="1" noChangeArrowheads="1"/>
          </p:cNvSpPr>
          <p:nvPr>
            <p:ph type="title"/>
          </p:nvPr>
        </p:nvSpPr>
        <p:spPr>
          <a:xfrm>
            <a:off x="500063" y="166688"/>
            <a:ext cx="5356225" cy="849312"/>
          </a:xfrm>
        </p:spPr>
        <p:txBody>
          <a:bodyPr/>
          <a:lstStyle/>
          <a:p>
            <a:pPr>
              <a:defRPr/>
            </a:pPr>
            <a:r>
              <a:rPr lang="en-US" sz="3600">
                <a:ea typeface="ＭＳ Ｐゴシック" charset="0"/>
                <a:cs typeface="+mj-cs"/>
              </a:rPr>
              <a:t>TCP 3-way handshake</a:t>
            </a:r>
            <a:endParaRPr lang="en-US">
              <a:ea typeface="ＭＳ Ｐゴシック" charset="0"/>
              <a:cs typeface="+mj-cs"/>
            </a:endParaRPr>
          </a:p>
        </p:txBody>
      </p:sp>
      <p:sp>
        <p:nvSpPr>
          <p:cNvPr id="88070" name="Line 5"/>
          <p:cNvSpPr>
            <a:spLocks noChangeShapeType="1"/>
          </p:cNvSpPr>
          <p:nvPr/>
        </p:nvSpPr>
        <p:spPr bwMode="auto">
          <a:xfrm flipH="1">
            <a:off x="3282950" y="2314575"/>
            <a:ext cx="1588" cy="247015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94342" name="Group 102"/>
          <p:cNvGrpSpPr>
            <a:grpSpLocks/>
          </p:cNvGrpSpPr>
          <p:nvPr/>
        </p:nvGrpSpPr>
        <p:grpSpPr bwMode="auto">
          <a:xfrm>
            <a:off x="1296988" y="2241550"/>
            <a:ext cx="4494212" cy="955675"/>
            <a:chOff x="810" y="1363"/>
            <a:chExt cx="2831" cy="602"/>
          </a:xfrm>
        </p:grpSpPr>
        <p:sp>
          <p:nvSpPr>
            <p:cNvPr id="88136" name="Line 10"/>
            <p:cNvSpPr>
              <a:spLocks noChangeShapeType="1"/>
            </p:cNvSpPr>
            <p:nvPr/>
          </p:nvSpPr>
          <p:spPr bwMode="auto">
            <a:xfrm>
              <a:off x="2062" y="1502"/>
              <a:ext cx="1579" cy="46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8137" name="Rectangle 12"/>
            <p:cNvSpPr>
              <a:spLocks noChangeArrowheads="1"/>
            </p:cNvSpPr>
            <p:nvPr/>
          </p:nvSpPr>
          <p:spPr bwMode="auto">
            <a:xfrm>
              <a:off x="2518" y="1565"/>
              <a:ext cx="590" cy="2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8138" name="Text Box 13"/>
            <p:cNvSpPr txBox="1">
              <a:spLocks noChangeArrowheads="1"/>
            </p:cNvSpPr>
            <p:nvPr/>
          </p:nvSpPr>
          <p:spPr bwMode="auto">
            <a:xfrm>
              <a:off x="2310" y="1624"/>
              <a:ext cx="10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SYNbit=1, Seq=x</a:t>
              </a:r>
            </a:p>
          </p:txBody>
        </p:sp>
        <p:sp>
          <p:nvSpPr>
            <p:cNvPr id="88139" name="Text Box 21"/>
            <p:cNvSpPr txBox="1">
              <a:spLocks noChangeArrowheads="1"/>
            </p:cNvSpPr>
            <p:nvPr/>
          </p:nvSpPr>
          <p:spPr bwMode="auto">
            <a:xfrm>
              <a:off x="810" y="1363"/>
              <a:ext cx="123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400">
                  <a:latin typeface="Tahoma" panose="020B0604030504040204" pitchFamily="34" charset="0"/>
                </a:rPr>
                <a:t>choose init seq num, x</a:t>
              </a:r>
            </a:p>
            <a:p>
              <a:pPr algn="r">
                <a:lnSpc>
                  <a:spcPct val="90000"/>
                </a:lnSpc>
                <a:spcBef>
                  <a:spcPct val="0"/>
                </a:spcBef>
                <a:buClrTx/>
                <a:buSzTx/>
                <a:buFontTx/>
                <a:buNone/>
              </a:pPr>
              <a:r>
                <a:rPr lang="en-US" altLang="en-US" sz="1400">
                  <a:latin typeface="Tahoma" panose="020B0604030504040204" pitchFamily="34" charset="0"/>
                </a:rPr>
                <a:t>send TCP SYN msg</a:t>
              </a:r>
            </a:p>
          </p:txBody>
        </p:sp>
      </p:grpSp>
      <p:sp>
        <p:nvSpPr>
          <p:cNvPr id="88072" name="Line 22"/>
          <p:cNvSpPr>
            <a:spLocks noChangeShapeType="1"/>
          </p:cNvSpPr>
          <p:nvPr/>
        </p:nvSpPr>
        <p:spPr bwMode="auto">
          <a:xfrm flipH="1">
            <a:off x="5872163" y="2384425"/>
            <a:ext cx="1587" cy="3417888"/>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94349" name="Group 109"/>
          <p:cNvGrpSpPr>
            <a:grpSpLocks/>
          </p:cNvGrpSpPr>
          <p:nvPr/>
        </p:nvGrpSpPr>
        <p:grpSpPr bwMode="auto">
          <a:xfrm>
            <a:off x="3281363" y="2911475"/>
            <a:ext cx="4519612" cy="1425575"/>
            <a:chOff x="2060" y="1785"/>
            <a:chExt cx="2847" cy="898"/>
          </a:xfrm>
        </p:grpSpPr>
        <p:sp>
          <p:nvSpPr>
            <p:cNvPr id="88132" name="Line 11"/>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8133" name="Rectangle 14"/>
            <p:cNvSpPr>
              <a:spLocks noChangeArrowheads="1"/>
            </p:cNvSpPr>
            <p:nvPr/>
          </p:nvSpPr>
          <p:spPr bwMode="auto">
            <a:xfrm>
              <a:off x="2381" y="2206"/>
              <a:ext cx="896"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8134" name="Text Box 83"/>
            <p:cNvSpPr txBox="1">
              <a:spLocks noChangeArrowheads="1"/>
            </p:cNvSpPr>
            <p:nvPr/>
          </p:nvSpPr>
          <p:spPr bwMode="auto">
            <a:xfrm>
              <a:off x="2159" y="2169"/>
              <a:ext cx="153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SYNbit=1, Seq=y</a:t>
              </a:r>
            </a:p>
            <a:p>
              <a:pPr algn="ctr">
                <a:lnSpc>
                  <a:spcPct val="100000"/>
                </a:lnSpc>
                <a:spcBef>
                  <a:spcPct val="0"/>
                </a:spcBef>
                <a:buClrTx/>
                <a:buSzTx/>
                <a:buFontTx/>
                <a:buNone/>
              </a:pPr>
              <a:r>
                <a:rPr lang="en-US" altLang="en-US" sz="1600">
                  <a:latin typeface="Tahoma" panose="020B0604030504040204" pitchFamily="34" charset="0"/>
                </a:rPr>
                <a:t>ACKbit=1; ACKnum=x+1</a:t>
              </a:r>
            </a:p>
          </p:txBody>
        </p:sp>
        <p:sp>
          <p:nvSpPr>
            <p:cNvPr id="88135" name="Text Box 93"/>
            <p:cNvSpPr txBox="1">
              <a:spLocks noChangeArrowheads="1"/>
            </p:cNvSpPr>
            <p:nvPr/>
          </p:nvSpPr>
          <p:spPr bwMode="auto">
            <a:xfrm>
              <a:off x="3676" y="1785"/>
              <a:ext cx="1231"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FontTx/>
                <a:buNone/>
              </a:pPr>
              <a:r>
                <a:rPr lang="en-US" altLang="en-US" sz="1400">
                  <a:latin typeface="Tahoma" panose="020B0604030504040204" pitchFamily="34" charset="0"/>
                </a:rPr>
                <a:t>choose init seq num, y</a:t>
              </a:r>
            </a:p>
            <a:p>
              <a:pPr>
                <a:lnSpc>
                  <a:spcPct val="90000"/>
                </a:lnSpc>
                <a:spcBef>
                  <a:spcPct val="0"/>
                </a:spcBef>
                <a:buClrTx/>
                <a:buSzTx/>
                <a:buFontTx/>
                <a:buNone/>
              </a:pPr>
              <a:r>
                <a:rPr lang="en-US" altLang="en-US" sz="1400">
                  <a:latin typeface="Tahoma" panose="020B0604030504040204" pitchFamily="34" charset="0"/>
                </a:rPr>
                <a:t>send TCP SYNACK</a:t>
              </a:r>
            </a:p>
            <a:p>
              <a:pPr>
                <a:lnSpc>
                  <a:spcPct val="90000"/>
                </a:lnSpc>
                <a:spcBef>
                  <a:spcPct val="0"/>
                </a:spcBef>
                <a:buClrTx/>
                <a:buSzTx/>
                <a:buFontTx/>
                <a:buNone/>
              </a:pPr>
              <a:r>
                <a:rPr lang="en-US" altLang="en-US" sz="1400">
                  <a:latin typeface="Tahoma" panose="020B0604030504040204" pitchFamily="34" charset="0"/>
                </a:rPr>
                <a:t>msg, acking SYN</a:t>
              </a:r>
            </a:p>
          </p:txBody>
        </p:sp>
      </p:grpSp>
      <p:grpSp>
        <p:nvGrpSpPr>
          <p:cNvPr id="394350" name="Group 110"/>
          <p:cNvGrpSpPr>
            <a:grpSpLocks/>
          </p:cNvGrpSpPr>
          <p:nvPr/>
        </p:nvGrpSpPr>
        <p:grpSpPr bwMode="auto">
          <a:xfrm>
            <a:off x="998538" y="4010025"/>
            <a:ext cx="6630987" cy="1373188"/>
            <a:chOff x="622" y="2477"/>
            <a:chExt cx="4177" cy="865"/>
          </a:xfrm>
        </p:grpSpPr>
        <p:sp>
          <p:nvSpPr>
            <p:cNvPr id="88127" name="Line 84"/>
            <p:cNvSpPr>
              <a:spLocks noChangeShapeType="1"/>
            </p:cNvSpPr>
            <p:nvPr/>
          </p:nvSpPr>
          <p:spPr bwMode="auto">
            <a:xfrm>
              <a:off x="2073" y="2728"/>
              <a:ext cx="1579" cy="463"/>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8128" name="Rectangle 89"/>
            <p:cNvSpPr>
              <a:spLocks noChangeArrowheads="1"/>
            </p:cNvSpPr>
            <p:nvPr/>
          </p:nvSpPr>
          <p:spPr bwMode="auto">
            <a:xfrm>
              <a:off x="2486" y="2806"/>
              <a:ext cx="775" cy="2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8129" name="Text Box 90"/>
            <p:cNvSpPr txBox="1">
              <a:spLocks noChangeArrowheads="1"/>
            </p:cNvSpPr>
            <p:nvPr/>
          </p:nvSpPr>
          <p:spPr bwMode="auto">
            <a:xfrm>
              <a:off x="2092" y="2852"/>
              <a:ext cx="15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ACKbit=1, ACKnum=y+1</a:t>
              </a:r>
            </a:p>
          </p:txBody>
        </p:sp>
        <p:sp>
          <p:nvSpPr>
            <p:cNvPr id="88130" name="Text Box 94"/>
            <p:cNvSpPr txBox="1">
              <a:spLocks noChangeArrowheads="1"/>
            </p:cNvSpPr>
            <p:nvPr/>
          </p:nvSpPr>
          <p:spPr bwMode="auto">
            <a:xfrm>
              <a:off x="622" y="2477"/>
              <a:ext cx="1422"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400">
                  <a:latin typeface="Tahoma" panose="020B0604030504040204" pitchFamily="34" charset="0"/>
                </a:rPr>
                <a:t>received SYNACK(x) </a:t>
              </a:r>
            </a:p>
            <a:p>
              <a:pPr algn="r">
                <a:lnSpc>
                  <a:spcPct val="90000"/>
                </a:lnSpc>
                <a:spcBef>
                  <a:spcPct val="0"/>
                </a:spcBef>
                <a:buClrTx/>
                <a:buSzTx/>
                <a:buFontTx/>
                <a:buNone/>
              </a:pPr>
              <a:r>
                <a:rPr lang="en-US" altLang="en-US" sz="1400">
                  <a:latin typeface="Tahoma" panose="020B0604030504040204" pitchFamily="34" charset="0"/>
                </a:rPr>
                <a:t>indicates server is live;</a:t>
              </a:r>
            </a:p>
            <a:p>
              <a:pPr algn="r">
                <a:lnSpc>
                  <a:spcPct val="90000"/>
                </a:lnSpc>
                <a:spcBef>
                  <a:spcPct val="0"/>
                </a:spcBef>
                <a:buClrTx/>
                <a:buSzTx/>
                <a:buFontTx/>
                <a:buNone/>
              </a:pPr>
              <a:r>
                <a:rPr lang="en-US" altLang="en-US" sz="1400">
                  <a:latin typeface="Tahoma" panose="020B0604030504040204" pitchFamily="34" charset="0"/>
                </a:rPr>
                <a:t>send ACK for SYNACK;</a:t>
              </a:r>
            </a:p>
            <a:p>
              <a:pPr algn="r">
                <a:lnSpc>
                  <a:spcPct val="90000"/>
                </a:lnSpc>
                <a:spcBef>
                  <a:spcPct val="0"/>
                </a:spcBef>
                <a:buClrTx/>
                <a:buSzTx/>
                <a:buFontTx/>
                <a:buNone/>
              </a:pPr>
              <a:r>
                <a:rPr lang="en-US" altLang="en-US" sz="1400">
                  <a:latin typeface="Tahoma" panose="020B0604030504040204" pitchFamily="34" charset="0"/>
                </a:rPr>
                <a:t>this segment may contain </a:t>
              </a:r>
            </a:p>
            <a:p>
              <a:pPr algn="r">
                <a:lnSpc>
                  <a:spcPct val="90000"/>
                </a:lnSpc>
                <a:spcBef>
                  <a:spcPct val="0"/>
                </a:spcBef>
                <a:buClrTx/>
                <a:buSzTx/>
                <a:buFontTx/>
                <a:buNone/>
              </a:pPr>
              <a:r>
                <a:rPr lang="en-US" altLang="en-US" sz="1400">
                  <a:latin typeface="Tahoma" panose="020B0604030504040204" pitchFamily="34" charset="0"/>
                </a:rPr>
                <a:t>client-to-server data</a:t>
              </a:r>
            </a:p>
          </p:txBody>
        </p:sp>
        <p:sp>
          <p:nvSpPr>
            <p:cNvPr id="88131" name="Text Box 95"/>
            <p:cNvSpPr txBox="1">
              <a:spLocks noChangeArrowheads="1"/>
            </p:cNvSpPr>
            <p:nvPr/>
          </p:nvSpPr>
          <p:spPr bwMode="auto">
            <a:xfrm>
              <a:off x="3640" y="3042"/>
              <a:ext cx="11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FontTx/>
                <a:buNone/>
              </a:pPr>
              <a:r>
                <a:rPr lang="en-US" altLang="en-US" sz="1400">
                  <a:latin typeface="Tahoma" panose="020B0604030504040204" pitchFamily="34" charset="0"/>
                </a:rPr>
                <a:t>received ACK(y) </a:t>
              </a:r>
            </a:p>
            <a:p>
              <a:pPr>
                <a:lnSpc>
                  <a:spcPct val="90000"/>
                </a:lnSpc>
                <a:spcBef>
                  <a:spcPct val="0"/>
                </a:spcBef>
                <a:buClrTx/>
                <a:buSzTx/>
                <a:buFontTx/>
                <a:buNone/>
              </a:pPr>
              <a:r>
                <a:rPr lang="en-US" altLang="en-US" sz="1400">
                  <a:latin typeface="Tahoma" panose="020B0604030504040204" pitchFamily="34" charset="0"/>
                </a:rPr>
                <a:t>indicates client is live</a:t>
              </a:r>
            </a:p>
          </p:txBody>
        </p:sp>
      </p:grpSp>
      <p:grpSp>
        <p:nvGrpSpPr>
          <p:cNvPr id="88080" name="Group 113"/>
          <p:cNvGrpSpPr>
            <a:grpSpLocks/>
          </p:cNvGrpSpPr>
          <p:nvPr/>
        </p:nvGrpSpPr>
        <p:grpSpPr bwMode="auto">
          <a:xfrm>
            <a:off x="3038476" y="1665287"/>
            <a:ext cx="2968625" cy="600075"/>
            <a:chOff x="1914" y="1049"/>
            <a:chExt cx="1870" cy="378"/>
          </a:xfrm>
        </p:grpSpPr>
        <p:grpSp>
          <p:nvGrpSpPr>
            <p:cNvPr id="88085" name="Group 118"/>
            <p:cNvGrpSpPr>
              <a:grpSpLocks/>
            </p:cNvGrpSpPr>
            <p:nvPr/>
          </p:nvGrpSpPr>
          <p:grpSpPr bwMode="auto">
            <a:xfrm>
              <a:off x="1914" y="1049"/>
              <a:ext cx="405" cy="378"/>
              <a:chOff x="-44" y="1473"/>
              <a:chExt cx="981" cy="1105"/>
            </a:xfrm>
          </p:grpSpPr>
          <p:pic>
            <p:nvPicPr>
              <p:cNvPr id="88119" name="Picture 11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0" name="Freeform 120"/>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8086" name="Group 121"/>
            <p:cNvGrpSpPr>
              <a:grpSpLocks/>
            </p:cNvGrpSpPr>
            <p:nvPr/>
          </p:nvGrpSpPr>
          <p:grpSpPr bwMode="auto">
            <a:xfrm>
              <a:off x="3572" y="1051"/>
              <a:ext cx="212" cy="323"/>
              <a:chOff x="4140" y="429"/>
              <a:chExt cx="1425" cy="2396"/>
            </a:xfrm>
          </p:grpSpPr>
          <p:sp>
            <p:nvSpPr>
              <p:cNvPr id="88087" name="Freeform 122"/>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8" name="Rectangle 12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8089" name="Freeform 124"/>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0" name="Freeform 125"/>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1" name="Rectangle 12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88092" name="Group 127"/>
              <p:cNvGrpSpPr>
                <a:grpSpLocks/>
              </p:cNvGrpSpPr>
              <p:nvPr/>
            </p:nvGrpSpPr>
            <p:grpSpPr bwMode="auto">
              <a:xfrm>
                <a:off x="4749" y="668"/>
                <a:ext cx="581" cy="145"/>
                <a:chOff x="614" y="2568"/>
                <a:chExt cx="725" cy="139"/>
              </a:xfrm>
            </p:grpSpPr>
            <p:sp>
              <p:nvSpPr>
                <p:cNvPr id="88117" name="AutoShape 128"/>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8118" name="AutoShape 12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88093" name="Rectangle 13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88094" name="Group 131"/>
              <p:cNvGrpSpPr>
                <a:grpSpLocks/>
              </p:cNvGrpSpPr>
              <p:nvPr/>
            </p:nvGrpSpPr>
            <p:grpSpPr bwMode="auto">
              <a:xfrm>
                <a:off x="4747" y="994"/>
                <a:ext cx="581" cy="134"/>
                <a:chOff x="614" y="2568"/>
                <a:chExt cx="725" cy="139"/>
              </a:xfrm>
            </p:grpSpPr>
            <p:sp>
              <p:nvSpPr>
                <p:cNvPr id="88115" name="AutoShape 132"/>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8116" name="AutoShape 13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88095" name="Rectangle 13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8096" name="Rectangle 13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88097" name="Group 136"/>
              <p:cNvGrpSpPr>
                <a:grpSpLocks/>
              </p:cNvGrpSpPr>
              <p:nvPr/>
            </p:nvGrpSpPr>
            <p:grpSpPr bwMode="auto">
              <a:xfrm>
                <a:off x="4735" y="1627"/>
                <a:ext cx="582" cy="151"/>
                <a:chOff x="614" y="2568"/>
                <a:chExt cx="725" cy="139"/>
              </a:xfrm>
            </p:grpSpPr>
            <p:sp>
              <p:nvSpPr>
                <p:cNvPr id="88113" name="AutoShape 137"/>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8114" name="AutoShape 13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88098" name="Freeform 139"/>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8099" name="Group 140"/>
              <p:cNvGrpSpPr>
                <a:grpSpLocks/>
              </p:cNvGrpSpPr>
              <p:nvPr/>
            </p:nvGrpSpPr>
            <p:grpSpPr bwMode="auto">
              <a:xfrm>
                <a:off x="4739" y="1327"/>
                <a:ext cx="582" cy="139"/>
                <a:chOff x="614" y="2568"/>
                <a:chExt cx="725" cy="139"/>
              </a:xfrm>
            </p:grpSpPr>
            <p:sp>
              <p:nvSpPr>
                <p:cNvPr id="88111" name="AutoShape 141"/>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8112" name="AutoShape 14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88100" name="Rectangle 14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8101" name="Freeform 144"/>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02" name="Freeform 145"/>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03" name="Oval 146"/>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8104" name="Freeform 147"/>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05" name="AutoShape 14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8106" name="AutoShape 14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8107" name="Oval 150"/>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8108" name="Oval 151"/>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88109" name="Oval 152"/>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88110" name="Rectangle 15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4342"/>
                                        </p:tgtEl>
                                        <p:attrNameLst>
                                          <p:attrName>style.visibility</p:attrName>
                                        </p:attrNameLst>
                                      </p:cBhvr>
                                      <p:to>
                                        <p:strVal val="visible"/>
                                      </p:to>
                                    </p:set>
                                    <p:animEffect transition="in" filter="wipe(left)">
                                      <p:cBhvr>
                                        <p:cTn id="7" dur="500"/>
                                        <p:tgtEl>
                                          <p:spTgt spid="394342"/>
                                        </p:tgtEl>
                                      </p:cBhvr>
                                    </p:animEffect>
                                  </p:childTnLst>
                                </p:cTn>
                              </p:par>
                              <p:par>
                                <p:cTn id="8" presetID="22" presetClass="entr" presetSubtype="2" fill="hold" nodeType="withEffect">
                                  <p:stCondLst>
                                    <p:cond delay="0"/>
                                  </p:stCondLst>
                                  <p:childTnLst>
                                    <p:set>
                                      <p:cBhvr>
                                        <p:cTn id="9" dur="1" fill="hold">
                                          <p:stCondLst>
                                            <p:cond delay="0"/>
                                          </p:stCondLst>
                                        </p:cTn>
                                        <p:tgtEl>
                                          <p:spTgt spid="394349"/>
                                        </p:tgtEl>
                                        <p:attrNameLst>
                                          <p:attrName>style.visibility</p:attrName>
                                        </p:attrNameLst>
                                      </p:cBhvr>
                                      <p:to>
                                        <p:strVal val="visible"/>
                                      </p:to>
                                    </p:set>
                                    <p:animEffect transition="in" filter="wipe(right)">
                                      <p:cBhvr>
                                        <p:cTn id="10" dur="500"/>
                                        <p:tgtEl>
                                          <p:spTgt spid="3943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94350"/>
                                        </p:tgtEl>
                                        <p:attrNameLst>
                                          <p:attrName>style.visibility</p:attrName>
                                        </p:attrNameLst>
                                      </p:cBhvr>
                                      <p:to>
                                        <p:strVal val="visible"/>
                                      </p:to>
                                    </p:set>
                                    <p:animEffect transition="in" filter="wipe(left)">
                                      <p:cBhvr>
                                        <p:cTn id="15" dur="500"/>
                                        <p:tgtEl>
                                          <p:spTgt spid="394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90115"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0568238-FC89-4B6F-BA49-1210EA6B8909}" type="slidenum">
              <a:rPr lang="en-US" altLang="en-US" sz="1200">
                <a:latin typeface="Tahoma" panose="020B0604030504040204" pitchFamily="34" charset="0"/>
              </a:rPr>
              <a:pPr>
                <a:lnSpc>
                  <a:spcPct val="100000"/>
                </a:lnSpc>
                <a:spcBef>
                  <a:spcPct val="0"/>
                </a:spcBef>
                <a:buClrTx/>
                <a:buSzTx/>
                <a:buFontTx/>
                <a:buNone/>
              </a:pPr>
              <a:t>59</a:t>
            </a:fld>
            <a:endParaRPr lang="en-US" altLang="en-US" sz="1200">
              <a:latin typeface="Tahoma" panose="020B0604030504040204" pitchFamily="34" charset="0"/>
            </a:endParaRPr>
          </a:p>
        </p:txBody>
      </p:sp>
      <p:pic>
        <p:nvPicPr>
          <p:cNvPr id="90116" name="Picture 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 y="838200"/>
            <a:ext cx="6399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Rectangle 45"/>
          <p:cNvSpPr>
            <a:spLocks noGrp="1" noChangeArrowheads="1"/>
          </p:cNvSpPr>
          <p:nvPr>
            <p:ph type="title"/>
          </p:nvPr>
        </p:nvSpPr>
        <p:spPr>
          <a:xfrm>
            <a:off x="433388" y="241300"/>
            <a:ext cx="7772400" cy="727075"/>
          </a:xfrm>
        </p:spPr>
        <p:txBody>
          <a:bodyPr/>
          <a:lstStyle/>
          <a:p>
            <a:pPr>
              <a:defRPr/>
            </a:pPr>
            <a:r>
              <a:rPr lang="en-US">
                <a:ea typeface="ＭＳ Ｐゴシック" charset="0"/>
                <a:cs typeface="+mj-cs"/>
              </a:rPr>
              <a:t>TCP: closing a connection</a:t>
            </a:r>
          </a:p>
        </p:txBody>
      </p:sp>
      <p:sp>
        <p:nvSpPr>
          <p:cNvPr id="83974" name="Rectangle 47"/>
          <p:cNvSpPr>
            <a:spLocks noGrp="1" noChangeArrowheads="1"/>
          </p:cNvSpPr>
          <p:nvPr>
            <p:ph type="body" sz="half" idx="2"/>
          </p:nvPr>
        </p:nvSpPr>
        <p:spPr>
          <a:xfrm>
            <a:off x="736600" y="1328738"/>
            <a:ext cx="7683500" cy="4648200"/>
          </a:xfrm>
        </p:spPr>
        <p:txBody>
          <a:bodyPr/>
          <a:lstStyle/>
          <a:p>
            <a:pPr>
              <a:buFont typeface="Wingdings" charset="2"/>
              <a:buChar char="§"/>
              <a:defRPr/>
            </a:pPr>
            <a:r>
              <a:rPr lang="en-US">
                <a:ea typeface="ＭＳ Ｐゴシック" charset="0"/>
                <a:cs typeface="+mn-cs"/>
              </a:rPr>
              <a:t>client, server each close their side of connection</a:t>
            </a:r>
          </a:p>
          <a:p>
            <a:pPr lvl="1">
              <a:buFont typeface="Arial"/>
              <a:buChar char="•"/>
              <a:defRPr/>
            </a:pPr>
            <a:r>
              <a:rPr lang="en-US">
                <a:ea typeface="ＭＳ Ｐゴシック" charset="0"/>
              </a:rPr>
              <a:t>send TCP segment with FIN bit = 1</a:t>
            </a:r>
          </a:p>
          <a:p>
            <a:pPr>
              <a:buFont typeface="Wingdings" charset="2"/>
              <a:buChar char="§"/>
              <a:defRPr/>
            </a:pPr>
            <a:r>
              <a:rPr lang="en-US">
                <a:ea typeface="ＭＳ Ｐゴシック" charset="0"/>
                <a:cs typeface="+mn-cs"/>
              </a:rPr>
              <a:t>respond to received FIN with ACK</a:t>
            </a:r>
          </a:p>
          <a:p>
            <a:pPr lvl="1">
              <a:buFont typeface="Arial"/>
              <a:buChar char="•"/>
              <a:defRPr/>
            </a:pPr>
            <a:r>
              <a:rPr lang="en-US">
                <a:ea typeface="ＭＳ Ｐゴシック" charset="0"/>
              </a:rPr>
              <a:t>on receiving FIN, ACK can be combined with own FIN</a:t>
            </a:r>
          </a:p>
          <a:p>
            <a:pPr>
              <a:buFont typeface="Wingdings" charset="2"/>
              <a:buChar char="§"/>
              <a:defRPr/>
            </a:pPr>
            <a:r>
              <a:rPr lang="en-US">
                <a:ea typeface="ＭＳ Ｐゴシック" charset="0"/>
                <a:cs typeface="+mn-cs"/>
              </a:rPr>
              <a:t>simultaneous FIN exchanges can be handled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9219"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AF80FE8E-A7FD-4EED-8D0A-32D66384915C}" type="slidenum">
              <a:rPr lang="en-US" altLang="en-US" sz="1200">
                <a:latin typeface="Tahoma" panose="020B0604030504040204" pitchFamily="34" charset="0"/>
              </a:rPr>
              <a:pPr>
                <a:lnSpc>
                  <a:spcPct val="100000"/>
                </a:lnSpc>
                <a:spcBef>
                  <a:spcPct val="0"/>
                </a:spcBef>
                <a:buClrTx/>
                <a:buSzTx/>
                <a:buFontTx/>
                <a:buNone/>
              </a:pPr>
              <a:t>6</a:t>
            </a:fld>
            <a:endParaRPr lang="en-US" altLang="en-US" sz="1200">
              <a:latin typeface="Tahoma" panose="020B0604030504040204" pitchFamily="34" charset="0"/>
            </a:endParaRPr>
          </a:p>
        </p:txBody>
      </p:sp>
      <p:grpSp>
        <p:nvGrpSpPr>
          <p:cNvPr id="9220" name="Group 940"/>
          <p:cNvGrpSpPr>
            <a:grpSpLocks/>
          </p:cNvGrpSpPr>
          <p:nvPr/>
        </p:nvGrpSpPr>
        <p:grpSpPr bwMode="auto">
          <a:xfrm>
            <a:off x="5048250" y="1524000"/>
            <a:ext cx="3540125" cy="4545013"/>
            <a:chOff x="3277" y="974"/>
            <a:chExt cx="2230" cy="2863"/>
          </a:xfrm>
        </p:grpSpPr>
        <p:sp>
          <p:nvSpPr>
            <p:cNvPr id="9350" name="Freeform 941"/>
            <p:cNvSpPr>
              <a:spLocks/>
            </p:cNvSpPr>
            <p:nvPr/>
          </p:nvSpPr>
          <p:spPr bwMode="auto">
            <a:xfrm>
              <a:off x="3277" y="1079"/>
              <a:ext cx="1094" cy="675"/>
            </a:xfrm>
            <a:custGeom>
              <a:avLst/>
              <a:gdLst>
                <a:gd name="T0" fmla="*/ 1178 w 1036"/>
                <a:gd name="T1" fmla="*/ 11 h 675"/>
                <a:gd name="T2" fmla="*/ 711 w 1036"/>
                <a:gd name="T3" fmla="*/ 53 h 675"/>
                <a:gd name="T4" fmla="*/ 376 w 1036"/>
                <a:gd name="T5" fmla="*/ 129 h 675"/>
                <a:gd name="T6" fmla="*/ 279 w 1036"/>
                <a:gd name="T7" fmla="*/ 229 h 675"/>
                <a:gd name="T8" fmla="*/ 39 w 1036"/>
                <a:gd name="T9" fmla="*/ 297 h 675"/>
                <a:gd name="T10" fmla="*/ 31 w 1036"/>
                <a:gd name="T11" fmla="*/ 459 h 675"/>
                <a:gd name="T12" fmla="*/ 240 w 1036"/>
                <a:gd name="T13" fmla="*/ 489 h 675"/>
                <a:gd name="T14" fmla="*/ 836 w 1036"/>
                <a:gd name="T15" fmla="*/ 489 h 675"/>
                <a:gd name="T16" fmla="*/ 1088 w 1036"/>
                <a:gd name="T17" fmla="*/ 555 h 675"/>
                <a:gd name="T18" fmla="*/ 1369 w 1036"/>
                <a:gd name="T19" fmla="*/ 657 h 675"/>
                <a:gd name="T20" fmla="*/ 1583 w 1036"/>
                <a:gd name="T21" fmla="*/ 661 h 675"/>
                <a:gd name="T22" fmla="*/ 1732 w 1036"/>
                <a:gd name="T23" fmla="*/ 603 h 675"/>
                <a:gd name="T24" fmla="*/ 1807 w 1036"/>
                <a:gd name="T25" fmla="*/ 445 h 675"/>
                <a:gd name="T26" fmla="*/ 1853 w 1036"/>
                <a:gd name="T27" fmla="*/ 291 h 675"/>
                <a:gd name="T28" fmla="*/ 1859 w 1036"/>
                <a:gd name="T29" fmla="*/ 107 h 675"/>
                <a:gd name="T30" fmla="*/ 1701 w 1036"/>
                <a:gd name="T31" fmla="*/ 17 h 675"/>
                <a:gd name="T32" fmla="*/ 1412 w 1036"/>
                <a:gd name="T33" fmla="*/ 3 h 675"/>
                <a:gd name="T34" fmla="*/ 117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351" name="Group 942"/>
            <p:cNvGrpSpPr>
              <a:grpSpLocks/>
            </p:cNvGrpSpPr>
            <p:nvPr/>
          </p:nvGrpSpPr>
          <p:grpSpPr bwMode="auto">
            <a:xfrm>
              <a:off x="3383" y="1920"/>
              <a:ext cx="919" cy="588"/>
              <a:chOff x="2889" y="1631"/>
              <a:chExt cx="980" cy="743"/>
            </a:xfrm>
          </p:grpSpPr>
          <p:sp>
            <p:nvSpPr>
              <p:cNvPr id="9729" name="Rectangle 943"/>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730" name="AutoShape 944"/>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sz="2400">
                  <a:solidFill>
                    <a:srgbClr val="00CCFF"/>
                  </a:solidFill>
                  <a:latin typeface="Arial" panose="020B0604020202020204" pitchFamily="34" charset="0"/>
                </a:endParaRPr>
              </a:p>
            </p:txBody>
          </p:sp>
        </p:grpSp>
        <p:sp>
          <p:nvSpPr>
            <p:cNvPr id="9352" name="Freeform 945"/>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53" name="Line 946"/>
            <p:cNvSpPr>
              <a:spLocks noChangeShapeType="1"/>
            </p:cNvSpPr>
            <p:nvPr/>
          </p:nvSpPr>
          <p:spPr bwMode="auto">
            <a:xfrm rot="-5400000">
              <a:off x="4942" y="3252"/>
              <a:ext cx="330" cy="8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54" name="Line 947"/>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55" name="Line 948"/>
            <p:cNvSpPr>
              <a:spLocks noChangeShapeType="1"/>
            </p:cNvSpPr>
            <p:nvPr/>
          </p:nvSpPr>
          <p:spPr bwMode="auto">
            <a:xfrm rot="-5400000">
              <a:off x="5151" y="3225"/>
              <a:ext cx="0" cy="7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56" name="Line 949"/>
            <p:cNvSpPr>
              <a:spLocks noChangeShapeType="1"/>
            </p:cNvSpPr>
            <p:nvPr/>
          </p:nvSpPr>
          <p:spPr bwMode="auto">
            <a:xfrm flipH="1">
              <a:off x="3827" y="2977"/>
              <a:ext cx="160" cy="2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57" name="Line 950"/>
            <p:cNvSpPr>
              <a:spLocks noChangeShapeType="1"/>
            </p:cNvSpPr>
            <p:nvPr/>
          </p:nvSpPr>
          <p:spPr bwMode="auto">
            <a:xfrm>
              <a:off x="3843" y="3009"/>
              <a:ext cx="12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58" name="Line 951"/>
            <p:cNvSpPr>
              <a:spLocks noChangeShapeType="1"/>
            </p:cNvSpPr>
            <p:nvPr/>
          </p:nvSpPr>
          <p:spPr bwMode="auto">
            <a:xfrm>
              <a:off x="3680" y="3221"/>
              <a:ext cx="17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59" name="Line 952"/>
            <p:cNvSpPr>
              <a:spLocks noChangeShapeType="1"/>
            </p:cNvSpPr>
            <p:nvPr/>
          </p:nvSpPr>
          <p:spPr bwMode="auto">
            <a:xfrm>
              <a:off x="3914" y="3271"/>
              <a:ext cx="30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60" name="Line 953"/>
            <p:cNvSpPr>
              <a:spLocks noChangeShapeType="1"/>
            </p:cNvSpPr>
            <p:nvPr/>
          </p:nvSpPr>
          <p:spPr bwMode="auto">
            <a:xfrm flipH="1">
              <a:off x="4065" y="3213"/>
              <a:ext cx="34" cy="5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61" name="Line 954"/>
            <p:cNvSpPr>
              <a:spLocks noChangeShapeType="1"/>
            </p:cNvSpPr>
            <p:nvPr/>
          </p:nvSpPr>
          <p:spPr bwMode="auto">
            <a:xfrm>
              <a:off x="3947" y="3269"/>
              <a:ext cx="1" cy="5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62" name="Line 955"/>
            <p:cNvSpPr>
              <a:spLocks noChangeShapeType="1"/>
            </p:cNvSpPr>
            <p:nvPr/>
          </p:nvSpPr>
          <p:spPr bwMode="auto">
            <a:xfrm flipH="1" flipV="1">
              <a:off x="4197" y="3274"/>
              <a:ext cx="0" cy="4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63" name="Line 956"/>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64" name="Line 957"/>
            <p:cNvSpPr>
              <a:spLocks noChangeShapeType="1"/>
            </p:cNvSpPr>
            <p:nvPr/>
          </p:nvSpPr>
          <p:spPr bwMode="auto">
            <a:xfrm>
              <a:off x="3901" y="3144"/>
              <a:ext cx="51"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65" name="Line 958"/>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66" name="Line 959"/>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367" name="Group 960"/>
            <p:cNvGrpSpPr>
              <a:grpSpLocks/>
            </p:cNvGrpSpPr>
            <p:nvPr/>
          </p:nvGrpSpPr>
          <p:grpSpPr bwMode="auto">
            <a:xfrm>
              <a:off x="3535" y="2207"/>
              <a:ext cx="319" cy="222"/>
              <a:chOff x="2967" y="478"/>
              <a:chExt cx="788" cy="625"/>
            </a:xfrm>
          </p:grpSpPr>
          <p:pic>
            <p:nvPicPr>
              <p:cNvPr id="9727" name="Picture 961"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 name="Picture 962" descr="antenna_radiation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368" name="Freeform 963"/>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69" name="Freeform 964"/>
            <p:cNvSpPr>
              <a:spLocks/>
            </p:cNvSpPr>
            <p:nvPr/>
          </p:nvSpPr>
          <p:spPr bwMode="auto">
            <a:xfrm>
              <a:off x="4417" y="1263"/>
              <a:ext cx="1090" cy="709"/>
            </a:xfrm>
            <a:custGeom>
              <a:avLst/>
              <a:gdLst>
                <a:gd name="T0" fmla="*/ 20841 w 765"/>
                <a:gd name="T1" fmla="*/ 1179 h 459"/>
                <a:gd name="T2" fmla="*/ 14124 w 765"/>
                <a:gd name="T3" fmla="*/ 8372 h 459"/>
                <a:gd name="T4" fmla="*/ 4725 w 765"/>
                <a:gd name="T5" fmla="*/ 11916 h 459"/>
                <a:gd name="T6" fmla="*/ 675 w 765"/>
                <a:gd name="T7" fmla="*/ 40153 h 459"/>
                <a:gd name="T8" fmla="*/ 8837 w 765"/>
                <a:gd name="T9" fmla="*/ 53053 h 459"/>
                <a:gd name="T10" fmla="*/ 16987 w 765"/>
                <a:gd name="T11" fmla="*/ 50852 h 459"/>
                <a:gd name="T12" fmla="*/ 28673 w 765"/>
                <a:gd name="T13" fmla="*/ 53053 h 459"/>
                <a:gd name="T14" fmla="*/ 34311 w 765"/>
                <a:gd name="T15" fmla="*/ 51822 h 459"/>
                <a:gd name="T16" fmla="*/ 36933 w 765"/>
                <a:gd name="T17" fmla="*/ 44463 h 459"/>
                <a:gd name="T18" fmla="*/ 36868 w 765"/>
                <a:gd name="T19" fmla="*/ 18873 h 459"/>
                <a:gd name="T20" fmla="*/ 32538 w 765"/>
                <a:gd name="T21" fmla="*/ 4117 h 459"/>
                <a:gd name="T22" fmla="*/ 20841 w 765"/>
                <a:gd name="T23" fmla="*/ 1179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70" name="Line 965"/>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71" name="Line 966"/>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72" name="Line 967"/>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73" name="Line 968"/>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74" name="Line 969"/>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75" name="Line 970"/>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76" name="Line 971"/>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77" name="Line 972"/>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78" name="Line 973"/>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79" name="Line 974"/>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80" name="Line 975"/>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81" name="Line 976"/>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82" name="Line 977"/>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83" name="Line 978"/>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84" name="Line 979"/>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85" name="Line 980"/>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86" name="Line 981"/>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387" name="Group 982"/>
            <p:cNvGrpSpPr>
              <a:grpSpLocks/>
            </p:cNvGrpSpPr>
            <p:nvPr/>
          </p:nvGrpSpPr>
          <p:grpSpPr bwMode="auto">
            <a:xfrm>
              <a:off x="3813" y="1163"/>
              <a:ext cx="295" cy="391"/>
              <a:chOff x="1653" y="3023"/>
              <a:chExt cx="622" cy="911"/>
            </a:xfrm>
          </p:grpSpPr>
          <p:sp>
            <p:nvSpPr>
              <p:cNvPr id="9710" name="Line 270"/>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11" name="Line 271"/>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12" name="Line 272"/>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13" name="Line 273"/>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14" name="Line 274"/>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15" name="Line 275"/>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16" name="Line 276"/>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17" name="Line 277"/>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18" name="Line 278"/>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19" name="Line 279"/>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20" name="Line 280"/>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21" name="Line 281"/>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22" name="Line 282"/>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23" name="Line 283"/>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24" name="Line 284"/>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25" name="Oval 998"/>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pic>
            <p:nvPicPr>
              <p:cNvPr id="9726" name="Picture 999" descr="cell_tower_radiation_gr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388" name="Group 1000"/>
            <p:cNvGrpSpPr>
              <a:grpSpLocks/>
            </p:cNvGrpSpPr>
            <p:nvPr/>
          </p:nvGrpSpPr>
          <p:grpSpPr bwMode="auto">
            <a:xfrm>
              <a:off x="3962" y="1516"/>
              <a:ext cx="286" cy="160"/>
              <a:chOff x="3843" y="1516"/>
              <a:chExt cx="286" cy="160"/>
            </a:xfrm>
          </p:grpSpPr>
          <p:sp>
            <p:nvSpPr>
              <p:cNvPr id="9701" name="Line 1001"/>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02"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703"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704"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705" name="Group 1005"/>
              <p:cNvGrpSpPr>
                <a:grpSpLocks/>
              </p:cNvGrpSpPr>
              <p:nvPr/>
            </p:nvGrpSpPr>
            <p:grpSpPr bwMode="auto">
              <a:xfrm>
                <a:off x="3932" y="1587"/>
                <a:ext cx="138" cy="33"/>
                <a:chOff x="2468" y="1332"/>
                <a:chExt cx="310" cy="60"/>
              </a:xfrm>
            </p:grpSpPr>
            <p:sp>
              <p:nvSpPr>
                <p:cNvPr id="9708" name="Freeform 10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09" name="Freeform 10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06" name="Line 1008"/>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07" name="Line 1009"/>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389" name="Group 1010"/>
            <p:cNvGrpSpPr>
              <a:grpSpLocks/>
            </p:cNvGrpSpPr>
            <p:nvPr/>
          </p:nvGrpSpPr>
          <p:grpSpPr bwMode="auto">
            <a:xfrm>
              <a:off x="4537" y="1571"/>
              <a:ext cx="246" cy="110"/>
              <a:chOff x="4334" y="1470"/>
              <a:chExt cx="246" cy="107"/>
            </a:xfrm>
          </p:grpSpPr>
          <p:sp>
            <p:nvSpPr>
              <p:cNvPr id="969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9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9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696" name="Group 1014"/>
              <p:cNvGrpSpPr>
                <a:grpSpLocks/>
              </p:cNvGrpSpPr>
              <p:nvPr/>
            </p:nvGrpSpPr>
            <p:grpSpPr bwMode="auto">
              <a:xfrm>
                <a:off x="4383" y="1488"/>
                <a:ext cx="138" cy="33"/>
                <a:chOff x="2468" y="1332"/>
                <a:chExt cx="310" cy="60"/>
              </a:xfrm>
            </p:grpSpPr>
            <p:sp>
              <p:nvSpPr>
                <p:cNvPr id="9699" name="Freeform 10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00" name="Freeform 10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697" name="Line 1017"/>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98" name="Line 1018"/>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390" name="Group 1019"/>
            <p:cNvGrpSpPr>
              <a:grpSpLocks/>
            </p:cNvGrpSpPr>
            <p:nvPr/>
          </p:nvGrpSpPr>
          <p:grpSpPr bwMode="auto">
            <a:xfrm>
              <a:off x="4544" y="1737"/>
              <a:ext cx="246" cy="110"/>
              <a:chOff x="4334" y="1470"/>
              <a:chExt cx="246" cy="107"/>
            </a:xfrm>
          </p:grpSpPr>
          <p:sp>
            <p:nvSpPr>
              <p:cNvPr id="968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8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8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688" name="Group 1023"/>
              <p:cNvGrpSpPr>
                <a:grpSpLocks/>
              </p:cNvGrpSpPr>
              <p:nvPr/>
            </p:nvGrpSpPr>
            <p:grpSpPr bwMode="auto">
              <a:xfrm>
                <a:off x="4383" y="1488"/>
                <a:ext cx="138" cy="33"/>
                <a:chOff x="2468" y="1332"/>
                <a:chExt cx="310" cy="60"/>
              </a:xfrm>
            </p:grpSpPr>
            <p:sp>
              <p:nvSpPr>
                <p:cNvPr id="9691" name="Freeform 102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2" name="Freeform 102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689" name="Line 1026"/>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90" name="Line 1027"/>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391" name="Group 1028"/>
            <p:cNvGrpSpPr>
              <a:grpSpLocks/>
            </p:cNvGrpSpPr>
            <p:nvPr/>
          </p:nvGrpSpPr>
          <p:grpSpPr bwMode="auto">
            <a:xfrm>
              <a:off x="4890" y="1738"/>
              <a:ext cx="246" cy="110"/>
              <a:chOff x="4334" y="1470"/>
              <a:chExt cx="246" cy="107"/>
            </a:xfrm>
          </p:grpSpPr>
          <p:sp>
            <p:nvSpPr>
              <p:cNvPr id="967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7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7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680" name="Group 1032"/>
              <p:cNvGrpSpPr>
                <a:grpSpLocks/>
              </p:cNvGrpSpPr>
              <p:nvPr/>
            </p:nvGrpSpPr>
            <p:grpSpPr bwMode="auto">
              <a:xfrm>
                <a:off x="4383" y="1488"/>
                <a:ext cx="138" cy="33"/>
                <a:chOff x="2468" y="1332"/>
                <a:chExt cx="310" cy="60"/>
              </a:xfrm>
            </p:grpSpPr>
            <p:sp>
              <p:nvSpPr>
                <p:cNvPr id="9683" name="Freeform 10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84" name="Freeform 10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681" name="Line 1035"/>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82" name="Line 1036"/>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392" name="Group 1037"/>
            <p:cNvGrpSpPr>
              <a:grpSpLocks/>
            </p:cNvGrpSpPr>
            <p:nvPr/>
          </p:nvGrpSpPr>
          <p:grpSpPr bwMode="auto">
            <a:xfrm>
              <a:off x="4844" y="1508"/>
              <a:ext cx="246" cy="110"/>
              <a:chOff x="4334" y="1470"/>
              <a:chExt cx="246" cy="107"/>
            </a:xfrm>
          </p:grpSpPr>
          <p:sp>
            <p:nvSpPr>
              <p:cNvPr id="966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7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7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672" name="Group 1041"/>
              <p:cNvGrpSpPr>
                <a:grpSpLocks/>
              </p:cNvGrpSpPr>
              <p:nvPr/>
            </p:nvGrpSpPr>
            <p:grpSpPr bwMode="auto">
              <a:xfrm>
                <a:off x="4383" y="1488"/>
                <a:ext cx="138" cy="33"/>
                <a:chOff x="2468" y="1332"/>
                <a:chExt cx="310" cy="60"/>
              </a:xfrm>
            </p:grpSpPr>
            <p:sp>
              <p:nvSpPr>
                <p:cNvPr id="9675" name="Freeform 10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76" name="Freeform 10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673" name="Line 1044"/>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74" name="Line 1045"/>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393" name="Group 1046"/>
            <p:cNvGrpSpPr>
              <a:grpSpLocks/>
            </p:cNvGrpSpPr>
            <p:nvPr/>
          </p:nvGrpSpPr>
          <p:grpSpPr bwMode="auto">
            <a:xfrm>
              <a:off x="4874" y="2296"/>
              <a:ext cx="310" cy="130"/>
              <a:chOff x="4334" y="1470"/>
              <a:chExt cx="246" cy="107"/>
            </a:xfrm>
          </p:grpSpPr>
          <p:sp>
            <p:nvSpPr>
              <p:cNvPr id="966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6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6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664" name="Group 1050"/>
              <p:cNvGrpSpPr>
                <a:grpSpLocks/>
              </p:cNvGrpSpPr>
              <p:nvPr/>
            </p:nvGrpSpPr>
            <p:grpSpPr bwMode="auto">
              <a:xfrm>
                <a:off x="4383" y="1488"/>
                <a:ext cx="138" cy="33"/>
                <a:chOff x="2468" y="1332"/>
                <a:chExt cx="310" cy="60"/>
              </a:xfrm>
            </p:grpSpPr>
            <p:sp>
              <p:nvSpPr>
                <p:cNvPr id="9667" name="Freeform 105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68" name="Freeform 105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665" name="Line 1053"/>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66" name="Line 1054"/>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394" name="Line 1055"/>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395" name="Group 1056"/>
            <p:cNvGrpSpPr>
              <a:grpSpLocks/>
            </p:cNvGrpSpPr>
            <p:nvPr/>
          </p:nvGrpSpPr>
          <p:grpSpPr bwMode="auto">
            <a:xfrm>
              <a:off x="4464" y="2288"/>
              <a:ext cx="310" cy="130"/>
              <a:chOff x="4334" y="1470"/>
              <a:chExt cx="246" cy="107"/>
            </a:xfrm>
          </p:grpSpPr>
          <p:sp>
            <p:nvSpPr>
              <p:cNvPr id="965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5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5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656" name="Group 1060"/>
              <p:cNvGrpSpPr>
                <a:grpSpLocks/>
              </p:cNvGrpSpPr>
              <p:nvPr/>
            </p:nvGrpSpPr>
            <p:grpSpPr bwMode="auto">
              <a:xfrm>
                <a:off x="4383" y="1488"/>
                <a:ext cx="138" cy="33"/>
                <a:chOff x="2468" y="1332"/>
                <a:chExt cx="310" cy="60"/>
              </a:xfrm>
            </p:grpSpPr>
            <p:sp>
              <p:nvSpPr>
                <p:cNvPr id="9659" name="Freeform 106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60" name="Freeform 106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657" name="Line 1063"/>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58" name="Line 1064"/>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396" name="Group 1065"/>
            <p:cNvGrpSpPr>
              <a:grpSpLocks/>
            </p:cNvGrpSpPr>
            <p:nvPr/>
          </p:nvGrpSpPr>
          <p:grpSpPr bwMode="auto">
            <a:xfrm>
              <a:off x="4660" y="2464"/>
              <a:ext cx="310" cy="130"/>
              <a:chOff x="4334" y="1470"/>
              <a:chExt cx="246" cy="107"/>
            </a:xfrm>
          </p:grpSpPr>
          <p:sp>
            <p:nvSpPr>
              <p:cNvPr id="964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4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4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648" name="Group 1069"/>
              <p:cNvGrpSpPr>
                <a:grpSpLocks/>
              </p:cNvGrpSpPr>
              <p:nvPr/>
            </p:nvGrpSpPr>
            <p:grpSpPr bwMode="auto">
              <a:xfrm>
                <a:off x="4383" y="1488"/>
                <a:ext cx="138" cy="33"/>
                <a:chOff x="2468" y="1332"/>
                <a:chExt cx="310" cy="60"/>
              </a:xfrm>
            </p:grpSpPr>
            <p:sp>
              <p:nvSpPr>
                <p:cNvPr id="9651" name="Freeform 107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52" name="Freeform 107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649" name="Line 1072"/>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50" name="Line 1073"/>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397" name="Group 1074"/>
            <p:cNvGrpSpPr>
              <a:grpSpLocks/>
            </p:cNvGrpSpPr>
            <p:nvPr/>
          </p:nvGrpSpPr>
          <p:grpSpPr bwMode="auto">
            <a:xfrm>
              <a:off x="4782" y="3028"/>
              <a:ext cx="392" cy="154"/>
              <a:chOff x="4334" y="1470"/>
              <a:chExt cx="246" cy="107"/>
            </a:xfrm>
          </p:grpSpPr>
          <p:sp>
            <p:nvSpPr>
              <p:cNvPr id="963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3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3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640" name="Group 1078"/>
              <p:cNvGrpSpPr>
                <a:grpSpLocks/>
              </p:cNvGrpSpPr>
              <p:nvPr/>
            </p:nvGrpSpPr>
            <p:grpSpPr bwMode="auto">
              <a:xfrm>
                <a:off x="4383" y="1488"/>
                <a:ext cx="138" cy="33"/>
                <a:chOff x="2468" y="1332"/>
                <a:chExt cx="310" cy="60"/>
              </a:xfrm>
            </p:grpSpPr>
            <p:sp>
              <p:nvSpPr>
                <p:cNvPr id="9643" name="Freeform 107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44" name="Freeform 108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641" name="Line 1081"/>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42" name="Line 1082"/>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398" name="Group 1083"/>
            <p:cNvGrpSpPr>
              <a:grpSpLocks/>
            </p:cNvGrpSpPr>
            <p:nvPr/>
          </p:nvGrpSpPr>
          <p:grpSpPr bwMode="auto">
            <a:xfrm>
              <a:off x="4388" y="2840"/>
              <a:ext cx="392" cy="154"/>
              <a:chOff x="4334" y="1470"/>
              <a:chExt cx="246" cy="107"/>
            </a:xfrm>
          </p:grpSpPr>
          <p:sp>
            <p:nvSpPr>
              <p:cNvPr id="962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3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3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632" name="Group 1087"/>
              <p:cNvGrpSpPr>
                <a:grpSpLocks/>
              </p:cNvGrpSpPr>
              <p:nvPr/>
            </p:nvGrpSpPr>
            <p:grpSpPr bwMode="auto">
              <a:xfrm>
                <a:off x="4383" y="1488"/>
                <a:ext cx="138" cy="33"/>
                <a:chOff x="2468" y="1332"/>
                <a:chExt cx="310" cy="60"/>
              </a:xfrm>
            </p:grpSpPr>
            <p:sp>
              <p:nvSpPr>
                <p:cNvPr id="9635" name="Freeform 108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36" name="Freeform 108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633" name="Line 1090"/>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4" name="Line 1091"/>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399" name="Group 1092"/>
            <p:cNvGrpSpPr>
              <a:grpSpLocks/>
            </p:cNvGrpSpPr>
            <p:nvPr/>
          </p:nvGrpSpPr>
          <p:grpSpPr bwMode="auto">
            <a:xfrm>
              <a:off x="3932" y="3056"/>
              <a:ext cx="392" cy="154"/>
              <a:chOff x="4334" y="1470"/>
              <a:chExt cx="246" cy="107"/>
            </a:xfrm>
          </p:grpSpPr>
          <p:sp>
            <p:nvSpPr>
              <p:cNvPr id="962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2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2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624" name="Group 1096"/>
              <p:cNvGrpSpPr>
                <a:grpSpLocks/>
              </p:cNvGrpSpPr>
              <p:nvPr/>
            </p:nvGrpSpPr>
            <p:grpSpPr bwMode="auto">
              <a:xfrm>
                <a:off x="4383" y="1488"/>
                <a:ext cx="138" cy="33"/>
                <a:chOff x="2468" y="1332"/>
                <a:chExt cx="310" cy="60"/>
              </a:xfrm>
            </p:grpSpPr>
            <p:sp>
              <p:nvSpPr>
                <p:cNvPr id="9627" name="Freeform 109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 name="Freeform 109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625" name="Line 1099"/>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 name="Line 1100"/>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00" name="Group 1101"/>
            <p:cNvGrpSpPr>
              <a:grpSpLocks/>
            </p:cNvGrpSpPr>
            <p:nvPr/>
          </p:nvGrpSpPr>
          <p:grpSpPr bwMode="auto">
            <a:xfrm>
              <a:off x="3812" y="2296"/>
              <a:ext cx="246" cy="108"/>
              <a:chOff x="4334" y="1470"/>
              <a:chExt cx="246" cy="107"/>
            </a:xfrm>
          </p:grpSpPr>
          <p:sp>
            <p:nvSpPr>
              <p:cNvPr id="961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1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61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616" name="Group 1105"/>
              <p:cNvGrpSpPr>
                <a:grpSpLocks/>
              </p:cNvGrpSpPr>
              <p:nvPr/>
            </p:nvGrpSpPr>
            <p:grpSpPr bwMode="auto">
              <a:xfrm>
                <a:off x="4383" y="1488"/>
                <a:ext cx="138" cy="33"/>
                <a:chOff x="2468" y="1332"/>
                <a:chExt cx="310" cy="60"/>
              </a:xfrm>
            </p:grpSpPr>
            <p:sp>
              <p:nvSpPr>
                <p:cNvPr id="9619" name="Freeform 11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0" name="Freeform 11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617" name="Line 1108"/>
              <p:cNvSpPr>
                <a:spLocks noChangeShapeType="1"/>
              </p:cNvSpPr>
              <p:nvPr/>
            </p:nvSpPr>
            <p:spPr bwMode="auto">
              <a:xfrm>
                <a:off x="4335" y="1503"/>
                <a:ext cx="0" cy="5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18" name="Line 1109"/>
              <p:cNvSpPr>
                <a:spLocks noChangeShapeType="1"/>
              </p:cNvSpPr>
              <p:nvPr/>
            </p:nvSpPr>
            <p:spPr bwMode="auto">
              <a:xfrm>
                <a:off x="4578" y="1505"/>
                <a:ext cx="0" cy="5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401" name="Group 1110"/>
            <p:cNvGrpSpPr>
              <a:grpSpLocks/>
            </p:cNvGrpSpPr>
            <p:nvPr/>
          </p:nvGrpSpPr>
          <p:grpSpPr bwMode="auto">
            <a:xfrm>
              <a:off x="4511" y="3153"/>
              <a:ext cx="281" cy="266"/>
              <a:chOff x="5072" y="3611"/>
              <a:chExt cx="459" cy="380"/>
            </a:xfrm>
          </p:grpSpPr>
          <p:grpSp>
            <p:nvGrpSpPr>
              <p:cNvPr id="9599" name="Group 1111"/>
              <p:cNvGrpSpPr>
                <a:grpSpLocks/>
              </p:cNvGrpSpPr>
              <p:nvPr/>
            </p:nvGrpSpPr>
            <p:grpSpPr bwMode="auto">
              <a:xfrm>
                <a:off x="5144" y="3611"/>
                <a:ext cx="387" cy="99"/>
                <a:chOff x="5030" y="2639"/>
                <a:chExt cx="387" cy="99"/>
              </a:xfrm>
            </p:grpSpPr>
            <p:sp>
              <p:nvSpPr>
                <p:cNvPr id="9601" name="Freeform 1112"/>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02" name="Freeform 1113"/>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03" name="Freeform 1114"/>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04" name="Freeform 1115"/>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05" name="Freeform 1116"/>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06" name="Freeform 1117"/>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07" name="Freeform 1118"/>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9608" name="Freeform 1119"/>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9609" name="Freeform 1120"/>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9610" name="Freeform 1121"/>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9611" name="Freeform 1122"/>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9612" name="Freeform 1123"/>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9600" name="Picture 1124" descr="access_point_stylized_gray_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402" name="Group 1125"/>
            <p:cNvGrpSpPr>
              <a:grpSpLocks/>
            </p:cNvGrpSpPr>
            <p:nvPr/>
          </p:nvGrpSpPr>
          <p:grpSpPr bwMode="auto">
            <a:xfrm>
              <a:off x="3552" y="2211"/>
              <a:ext cx="251" cy="226"/>
              <a:chOff x="5072" y="3611"/>
              <a:chExt cx="459" cy="380"/>
            </a:xfrm>
          </p:grpSpPr>
          <p:grpSp>
            <p:nvGrpSpPr>
              <p:cNvPr id="9585" name="Group 1126"/>
              <p:cNvGrpSpPr>
                <a:grpSpLocks/>
              </p:cNvGrpSpPr>
              <p:nvPr/>
            </p:nvGrpSpPr>
            <p:grpSpPr bwMode="auto">
              <a:xfrm>
                <a:off x="5144" y="3611"/>
                <a:ext cx="387" cy="99"/>
                <a:chOff x="5030" y="2639"/>
                <a:chExt cx="387" cy="99"/>
              </a:xfrm>
            </p:grpSpPr>
            <p:sp>
              <p:nvSpPr>
                <p:cNvPr id="9587" name="Freeform 1127"/>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88" name="Freeform 1128"/>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89" name="Freeform 1129"/>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90" name="Freeform 1130"/>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91" name="Freeform 1131"/>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92" name="Freeform 1132"/>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93" name="Freeform 1133"/>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9594" name="Freeform 1134"/>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9595" name="Freeform 1135"/>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9596" name="Freeform 1136"/>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9597" name="Freeform 1137"/>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9598" name="Freeform 1138"/>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9586" name="Picture 1139" descr="access_point_stylized_gray_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403" name="Line 1140"/>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404" name="Group 1141"/>
            <p:cNvGrpSpPr>
              <a:grpSpLocks/>
            </p:cNvGrpSpPr>
            <p:nvPr/>
          </p:nvGrpSpPr>
          <p:grpSpPr bwMode="auto">
            <a:xfrm flipH="1">
              <a:off x="3638" y="2856"/>
              <a:ext cx="261" cy="235"/>
              <a:chOff x="2839" y="3501"/>
              <a:chExt cx="755" cy="803"/>
            </a:xfrm>
          </p:grpSpPr>
          <p:pic>
            <p:nvPicPr>
              <p:cNvPr id="9583" name="Picture 1142"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84" name="Freeform 114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405" name="Group 1144"/>
            <p:cNvGrpSpPr>
              <a:grpSpLocks/>
            </p:cNvGrpSpPr>
            <p:nvPr/>
          </p:nvGrpSpPr>
          <p:grpSpPr bwMode="auto">
            <a:xfrm flipH="1">
              <a:off x="3438" y="3121"/>
              <a:ext cx="304" cy="256"/>
              <a:chOff x="2839" y="3501"/>
              <a:chExt cx="755" cy="803"/>
            </a:xfrm>
          </p:grpSpPr>
          <p:pic>
            <p:nvPicPr>
              <p:cNvPr id="9581" name="Picture 1145" descr="desktop_computer_stylized_medi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82" name="Freeform 114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406" name="Group 1147"/>
            <p:cNvGrpSpPr>
              <a:grpSpLocks/>
            </p:cNvGrpSpPr>
            <p:nvPr/>
          </p:nvGrpSpPr>
          <p:grpSpPr bwMode="auto">
            <a:xfrm flipH="1">
              <a:off x="3739" y="3311"/>
              <a:ext cx="269" cy="220"/>
              <a:chOff x="2839" y="3501"/>
              <a:chExt cx="755" cy="803"/>
            </a:xfrm>
          </p:grpSpPr>
          <p:pic>
            <p:nvPicPr>
              <p:cNvPr id="9579" name="Picture 1148" descr="desktop_computer_stylized_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80" name="Freeform 114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407" name="Group 1150"/>
            <p:cNvGrpSpPr>
              <a:grpSpLocks/>
            </p:cNvGrpSpPr>
            <p:nvPr/>
          </p:nvGrpSpPr>
          <p:grpSpPr bwMode="auto">
            <a:xfrm>
              <a:off x="4126" y="3300"/>
              <a:ext cx="269" cy="221"/>
              <a:chOff x="2839" y="3501"/>
              <a:chExt cx="755" cy="803"/>
            </a:xfrm>
          </p:grpSpPr>
          <p:pic>
            <p:nvPicPr>
              <p:cNvPr id="9577" name="Picture 1151" descr="desktop_computer_stylized_mediu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78" name="Freeform 115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9408" name="Picture 1153" descr="car_icon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409" name="Group 1154"/>
            <p:cNvGrpSpPr>
              <a:grpSpLocks/>
            </p:cNvGrpSpPr>
            <p:nvPr/>
          </p:nvGrpSpPr>
          <p:grpSpPr bwMode="auto">
            <a:xfrm>
              <a:off x="3536" y="974"/>
              <a:ext cx="262" cy="243"/>
              <a:chOff x="2751" y="1851"/>
              <a:chExt cx="462" cy="478"/>
            </a:xfrm>
          </p:grpSpPr>
          <p:pic>
            <p:nvPicPr>
              <p:cNvPr id="9575" name="Picture 1155" descr="iphone_stylized_small"/>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76" name="Picture 1156" descr="antenna_radiation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410" name="Group 1157"/>
            <p:cNvGrpSpPr>
              <a:grpSpLocks/>
            </p:cNvGrpSpPr>
            <p:nvPr/>
          </p:nvGrpSpPr>
          <p:grpSpPr bwMode="auto">
            <a:xfrm>
              <a:off x="5191" y="3151"/>
              <a:ext cx="143" cy="303"/>
              <a:chOff x="4140" y="429"/>
              <a:chExt cx="1425" cy="2396"/>
            </a:xfrm>
          </p:grpSpPr>
          <p:sp>
            <p:nvSpPr>
              <p:cNvPr id="9543" name="Freeform 1158"/>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44" name="Rectangle 115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45" name="Freeform 1160"/>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46" name="Freeform 1161"/>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47" name="Rectangle 116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9548" name="Group 1163"/>
              <p:cNvGrpSpPr>
                <a:grpSpLocks/>
              </p:cNvGrpSpPr>
              <p:nvPr/>
            </p:nvGrpSpPr>
            <p:grpSpPr bwMode="auto">
              <a:xfrm>
                <a:off x="4749" y="668"/>
                <a:ext cx="581" cy="145"/>
                <a:chOff x="614" y="2568"/>
                <a:chExt cx="725" cy="139"/>
              </a:xfrm>
            </p:grpSpPr>
            <p:sp>
              <p:nvSpPr>
                <p:cNvPr id="9573" name="AutoShape 1164"/>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74" name="AutoShape 116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549" name="Rectangle 116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9550" name="Group 1167"/>
              <p:cNvGrpSpPr>
                <a:grpSpLocks/>
              </p:cNvGrpSpPr>
              <p:nvPr/>
            </p:nvGrpSpPr>
            <p:grpSpPr bwMode="auto">
              <a:xfrm>
                <a:off x="4747" y="994"/>
                <a:ext cx="581" cy="134"/>
                <a:chOff x="614" y="2568"/>
                <a:chExt cx="725" cy="139"/>
              </a:xfrm>
            </p:grpSpPr>
            <p:sp>
              <p:nvSpPr>
                <p:cNvPr id="9571" name="AutoShape 1168"/>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72" name="AutoShape 116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551" name="Rectangle 117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52" name="Rectangle 117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9553" name="Group 1172"/>
              <p:cNvGrpSpPr>
                <a:grpSpLocks/>
              </p:cNvGrpSpPr>
              <p:nvPr/>
            </p:nvGrpSpPr>
            <p:grpSpPr bwMode="auto">
              <a:xfrm>
                <a:off x="4735" y="1627"/>
                <a:ext cx="582" cy="151"/>
                <a:chOff x="614" y="2568"/>
                <a:chExt cx="725" cy="139"/>
              </a:xfrm>
            </p:grpSpPr>
            <p:sp>
              <p:nvSpPr>
                <p:cNvPr id="9569" name="AutoShape 1173"/>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70" name="AutoShape 117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554" name="Freeform 1175"/>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555" name="Group 1176"/>
              <p:cNvGrpSpPr>
                <a:grpSpLocks/>
              </p:cNvGrpSpPr>
              <p:nvPr/>
            </p:nvGrpSpPr>
            <p:grpSpPr bwMode="auto">
              <a:xfrm>
                <a:off x="4739" y="1327"/>
                <a:ext cx="582" cy="139"/>
                <a:chOff x="614" y="2568"/>
                <a:chExt cx="725" cy="139"/>
              </a:xfrm>
            </p:grpSpPr>
            <p:sp>
              <p:nvSpPr>
                <p:cNvPr id="9567" name="AutoShape 1177"/>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68" name="AutoShape 117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556" name="Rectangle 117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57" name="Freeform 1180"/>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58" name="Freeform 1181"/>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59" name="Oval 1182"/>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60" name="Freeform 1183"/>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61" name="AutoShape 118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62" name="AutoShape 118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63" name="Oval 1186"/>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64" name="Oval 1187"/>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9565" name="Oval 1188"/>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66" name="Rectangle 118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grpSp>
          <p:nvGrpSpPr>
            <p:cNvPr id="9411" name="Group 1190"/>
            <p:cNvGrpSpPr>
              <a:grpSpLocks/>
            </p:cNvGrpSpPr>
            <p:nvPr/>
          </p:nvGrpSpPr>
          <p:grpSpPr bwMode="auto">
            <a:xfrm>
              <a:off x="4992" y="3341"/>
              <a:ext cx="143" cy="303"/>
              <a:chOff x="4140" y="429"/>
              <a:chExt cx="1425" cy="2396"/>
            </a:xfrm>
          </p:grpSpPr>
          <p:sp>
            <p:nvSpPr>
              <p:cNvPr id="9511" name="Freeform 1191"/>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12" name="Rectangle 119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13" name="Freeform 1193"/>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14" name="Freeform 1194"/>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15" name="Rectangle 119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9516" name="Group 1196"/>
              <p:cNvGrpSpPr>
                <a:grpSpLocks/>
              </p:cNvGrpSpPr>
              <p:nvPr/>
            </p:nvGrpSpPr>
            <p:grpSpPr bwMode="auto">
              <a:xfrm>
                <a:off x="4749" y="668"/>
                <a:ext cx="581" cy="145"/>
                <a:chOff x="614" y="2568"/>
                <a:chExt cx="725" cy="139"/>
              </a:xfrm>
            </p:grpSpPr>
            <p:sp>
              <p:nvSpPr>
                <p:cNvPr id="9541" name="AutoShape 119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42" name="AutoShape 119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517" name="Rectangle 119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9518" name="Group 1200"/>
              <p:cNvGrpSpPr>
                <a:grpSpLocks/>
              </p:cNvGrpSpPr>
              <p:nvPr/>
            </p:nvGrpSpPr>
            <p:grpSpPr bwMode="auto">
              <a:xfrm>
                <a:off x="4747" y="994"/>
                <a:ext cx="581" cy="134"/>
                <a:chOff x="614" y="2568"/>
                <a:chExt cx="725" cy="139"/>
              </a:xfrm>
            </p:grpSpPr>
            <p:sp>
              <p:nvSpPr>
                <p:cNvPr id="9539" name="AutoShape 120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40" name="AutoShape 120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519" name="Rectangle 120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20" name="Rectangle 120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9521" name="Group 1205"/>
              <p:cNvGrpSpPr>
                <a:grpSpLocks/>
              </p:cNvGrpSpPr>
              <p:nvPr/>
            </p:nvGrpSpPr>
            <p:grpSpPr bwMode="auto">
              <a:xfrm>
                <a:off x="4735" y="1627"/>
                <a:ext cx="582" cy="151"/>
                <a:chOff x="614" y="2568"/>
                <a:chExt cx="725" cy="139"/>
              </a:xfrm>
            </p:grpSpPr>
            <p:sp>
              <p:nvSpPr>
                <p:cNvPr id="9537" name="AutoShape 120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38" name="AutoShape 120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522" name="Freeform 1208"/>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523" name="Group 1209"/>
              <p:cNvGrpSpPr>
                <a:grpSpLocks/>
              </p:cNvGrpSpPr>
              <p:nvPr/>
            </p:nvGrpSpPr>
            <p:grpSpPr bwMode="auto">
              <a:xfrm>
                <a:off x="4739" y="1327"/>
                <a:ext cx="582" cy="139"/>
                <a:chOff x="614" y="2568"/>
                <a:chExt cx="725" cy="139"/>
              </a:xfrm>
            </p:grpSpPr>
            <p:sp>
              <p:nvSpPr>
                <p:cNvPr id="9535" name="AutoShape 121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36" name="AutoShape 121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524" name="Rectangle 121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25" name="Freeform 1213"/>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6" name="Freeform 1214"/>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7" name="Oval 121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28" name="Freeform 1216"/>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9" name="AutoShape 121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30" name="AutoShape 121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31" name="Oval 121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32" name="Oval 122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9533" name="Oval 122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534" name="Rectangle 122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grpSp>
          <p:nvGrpSpPr>
            <p:cNvPr id="9412" name="Group 1223"/>
            <p:cNvGrpSpPr>
              <a:grpSpLocks/>
            </p:cNvGrpSpPr>
            <p:nvPr/>
          </p:nvGrpSpPr>
          <p:grpSpPr bwMode="auto">
            <a:xfrm>
              <a:off x="3340" y="1287"/>
              <a:ext cx="337" cy="257"/>
              <a:chOff x="877" y="1008"/>
              <a:chExt cx="2747" cy="2591"/>
            </a:xfrm>
          </p:grpSpPr>
          <p:pic>
            <p:nvPicPr>
              <p:cNvPr id="9488" name="Picture 1224"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89" name="Picture 1225" descr="laptop_keyboar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90" name="Freeform 1226"/>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491" name="Picture 1227" descr="scree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92" name="Freeform 1228"/>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93" name="Freeform 1229"/>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94" name="Freeform 1230"/>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95" name="Freeform 1231"/>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96" name="Freeform 1232"/>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97" name="Freeform 1233"/>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498" name="Group 1234"/>
              <p:cNvGrpSpPr>
                <a:grpSpLocks/>
              </p:cNvGrpSpPr>
              <p:nvPr/>
            </p:nvGrpSpPr>
            <p:grpSpPr bwMode="auto">
              <a:xfrm>
                <a:off x="1709" y="3008"/>
                <a:ext cx="507" cy="234"/>
                <a:chOff x="1740" y="2642"/>
                <a:chExt cx="752" cy="327"/>
              </a:xfrm>
            </p:grpSpPr>
            <p:sp>
              <p:nvSpPr>
                <p:cNvPr id="9505" name="Freeform 123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06" name="Freeform 123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07" name="Freeform 123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08" name="Freeform 123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09" name="Freeform 123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10" name="Freeform 124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499" name="Freeform 1241"/>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00" name="Freeform 1242"/>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01" name="Freeform 1243"/>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02" name="Freeform 1244"/>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03" name="Freeform 1245"/>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04" name="Freeform 1246"/>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413" name="Group 1247"/>
            <p:cNvGrpSpPr>
              <a:grpSpLocks/>
            </p:cNvGrpSpPr>
            <p:nvPr/>
          </p:nvGrpSpPr>
          <p:grpSpPr bwMode="auto">
            <a:xfrm>
              <a:off x="4329" y="3456"/>
              <a:ext cx="299" cy="257"/>
              <a:chOff x="877" y="1008"/>
              <a:chExt cx="2747" cy="2591"/>
            </a:xfrm>
          </p:grpSpPr>
          <p:pic>
            <p:nvPicPr>
              <p:cNvPr id="9465" name="Picture 1248"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66" name="Picture 1249"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67" name="Freeform 1250"/>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468" name="Picture 1251"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69" name="Freeform 1252"/>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70" name="Freeform 1253"/>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71" name="Freeform 1254"/>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72" name="Freeform 1255"/>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73" name="Freeform 1256"/>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74" name="Freeform 1257"/>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475" name="Group 1258"/>
              <p:cNvGrpSpPr>
                <a:grpSpLocks/>
              </p:cNvGrpSpPr>
              <p:nvPr/>
            </p:nvGrpSpPr>
            <p:grpSpPr bwMode="auto">
              <a:xfrm>
                <a:off x="1709" y="3008"/>
                <a:ext cx="507" cy="234"/>
                <a:chOff x="1740" y="2642"/>
                <a:chExt cx="752" cy="327"/>
              </a:xfrm>
            </p:grpSpPr>
            <p:sp>
              <p:nvSpPr>
                <p:cNvPr id="9482" name="Freeform 125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83" name="Freeform 126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84" name="Freeform 126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85" name="Freeform 126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86" name="Freeform 126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87" name="Freeform 126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476" name="Freeform 1265"/>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77" name="Freeform 1266"/>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78" name="Freeform 1267"/>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79" name="Freeform 1268"/>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80" name="Freeform 1269"/>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81" name="Freeform 1270"/>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414" name="Group 1271"/>
            <p:cNvGrpSpPr>
              <a:grpSpLocks/>
            </p:cNvGrpSpPr>
            <p:nvPr/>
          </p:nvGrpSpPr>
          <p:grpSpPr bwMode="auto">
            <a:xfrm>
              <a:off x="3503" y="1916"/>
              <a:ext cx="280" cy="257"/>
              <a:chOff x="877" y="1008"/>
              <a:chExt cx="2747" cy="2591"/>
            </a:xfrm>
          </p:grpSpPr>
          <p:pic>
            <p:nvPicPr>
              <p:cNvPr id="9442" name="Picture 1272"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43" name="Picture 1273" descr="laptop_keyboard"/>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44" name="Freeform 1274"/>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445" name="Picture 1275" descr="scree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46" name="Freeform 1276"/>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47" name="Freeform 1277"/>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48" name="Freeform 1278"/>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49" name="Freeform 1279"/>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50" name="Freeform 1280"/>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51" name="Freeform 1281"/>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452" name="Group 1282"/>
              <p:cNvGrpSpPr>
                <a:grpSpLocks/>
              </p:cNvGrpSpPr>
              <p:nvPr/>
            </p:nvGrpSpPr>
            <p:grpSpPr bwMode="auto">
              <a:xfrm>
                <a:off x="1709" y="3008"/>
                <a:ext cx="507" cy="234"/>
                <a:chOff x="1740" y="2642"/>
                <a:chExt cx="752" cy="327"/>
              </a:xfrm>
            </p:grpSpPr>
            <p:sp>
              <p:nvSpPr>
                <p:cNvPr id="9459" name="Freeform 128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60" name="Freeform 128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61" name="Freeform 128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62" name="Freeform 128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63" name="Freeform 128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64" name="Freeform 128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453" name="Freeform 1289"/>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54" name="Freeform 1290"/>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55" name="Freeform 1291"/>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56" name="Freeform 1292"/>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57" name="Freeform 1293"/>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58" name="Freeform 1294"/>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415" name="Group 1295"/>
            <p:cNvGrpSpPr>
              <a:grpSpLocks/>
            </p:cNvGrpSpPr>
            <p:nvPr/>
          </p:nvGrpSpPr>
          <p:grpSpPr bwMode="auto">
            <a:xfrm flipH="1">
              <a:off x="3742" y="2030"/>
              <a:ext cx="261" cy="235"/>
              <a:chOff x="2839" y="3501"/>
              <a:chExt cx="755" cy="803"/>
            </a:xfrm>
          </p:grpSpPr>
          <p:pic>
            <p:nvPicPr>
              <p:cNvPr id="9440" name="Picture 1296"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41" name="Freeform 129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416" name="Group 1298"/>
            <p:cNvGrpSpPr>
              <a:grpSpLocks/>
            </p:cNvGrpSpPr>
            <p:nvPr/>
          </p:nvGrpSpPr>
          <p:grpSpPr bwMode="auto">
            <a:xfrm>
              <a:off x="4603" y="3416"/>
              <a:ext cx="299" cy="257"/>
              <a:chOff x="877" y="1008"/>
              <a:chExt cx="2747" cy="2591"/>
            </a:xfrm>
          </p:grpSpPr>
          <p:pic>
            <p:nvPicPr>
              <p:cNvPr id="9417" name="Picture 1299"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18" name="Picture 1300"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19" name="Freeform 1301"/>
              <p:cNvSpPr>
                <a:spLocks/>
              </p:cNvSpPr>
              <p:nvPr/>
            </p:nvSpPr>
            <p:spPr bwMode="auto">
              <a:xfrm>
                <a:off x="1753" y="1603"/>
                <a:ext cx="1807" cy="1322"/>
              </a:xfrm>
              <a:custGeom>
                <a:avLst/>
                <a:gdLst>
                  <a:gd name="T0" fmla="*/ 2 w 2982"/>
                  <a:gd name="T1" fmla="*/ 0 h 2442"/>
                  <a:gd name="T2" fmla="*/ 0 w 2982"/>
                  <a:gd name="T3" fmla="*/ 2 h 2442"/>
                  <a:gd name="T4" fmla="*/ 10 w 2982"/>
                  <a:gd name="T5" fmla="*/ 3 h 2442"/>
                  <a:gd name="T6" fmla="*/ 12 w 2982"/>
                  <a:gd name="T7" fmla="*/ 1 h 2442"/>
                  <a:gd name="T8" fmla="*/ 2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420" name="Picture 1302"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 name="Freeform 1303"/>
              <p:cNvSpPr>
                <a:spLocks/>
              </p:cNvSpPr>
              <p:nvPr/>
            </p:nvSpPr>
            <p:spPr bwMode="auto">
              <a:xfrm>
                <a:off x="2082" y="1564"/>
                <a:ext cx="1531" cy="246"/>
              </a:xfrm>
              <a:custGeom>
                <a:avLst/>
                <a:gdLst>
                  <a:gd name="T0" fmla="*/ 1 w 2528"/>
                  <a:gd name="T1" fmla="*/ 0 h 455"/>
                  <a:gd name="T2" fmla="*/ 10 w 2528"/>
                  <a:gd name="T3" fmla="*/ 1 h 455"/>
                  <a:gd name="T4" fmla="*/ 10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2" name="Freeform 1304"/>
              <p:cNvSpPr>
                <a:spLocks/>
              </p:cNvSpPr>
              <p:nvPr/>
            </p:nvSpPr>
            <p:spPr bwMode="auto">
              <a:xfrm>
                <a:off x="1737" y="1562"/>
                <a:ext cx="425" cy="1024"/>
              </a:xfrm>
              <a:custGeom>
                <a:avLst/>
                <a:gdLst>
                  <a:gd name="T0" fmla="*/ 2 w 702"/>
                  <a:gd name="T1" fmla="*/ 0 h 1893"/>
                  <a:gd name="T2" fmla="*/ 0 w 702"/>
                  <a:gd name="T3" fmla="*/ 2 h 1893"/>
                  <a:gd name="T4" fmla="*/ 1 w 702"/>
                  <a:gd name="T5" fmla="*/ 2 h 1893"/>
                  <a:gd name="T6" fmla="*/ 3 w 702"/>
                  <a:gd name="T7" fmla="*/ 1 h 1893"/>
                  <a:gd name="T8" fmla="*/ 2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3" name="Freeform 1305"/>
              <p:cNvSpPr>
                <a:spLocks/>
              </p:cNvSpPr>
              <p:nvPr/>
            </p:nvSpPr>
            <p:spPr bwMode="auto">
              <a:xfrm>
                <a:off x="3144" y="1745"/>
                <a:ext cx="458" cy="1182"/>
              </a:xfrm>
              <a:custGeom>
                <a:avLst/>
                <a:gdLst>
                  <a:gd name="T0" fmla="*/ 3 w 756"/>
                  <a:gd name="T1" fmla="*/ 0 h 2184"/>
                  <a:gd name="T2" fmla="*/ 1 w 756"/>
                  <a:gd name="T3" fmla="*/ 3 h 2184"/>
                  <a:gd name="T4" fmla="*/ 0 w 756"/>
                  <a:gd name="T5" fmla="*/ 3 h 2184"/>
                  <a:gd name="T6" fmla="*/ 2 w 756"/>
                  <a:gd name="T7" fmla="*/ 1 h 2184"/>
                  <a:gd name="T8" fmla="*/ 3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4" name="Freeform 1306"/>
              <p:cNvSpPr>
                <a:spLocks/>
              </p:cNvSpPr>
              <p:nvPr/>
            </p:nvSpPr>
            <p:spPr bwMode="auto">
              <a:xfrm>
                <a:off x="1732" y="2534"/>
                <a:ext cx="1680" cy="399"/>
              </a:xfrm>
              <a:custGeom>
                <a:avLst/>
                <a:gdLst>
                  <a:gd name="T0" fmla="*/ 1 w 2773"/>
                  <a:gd name="T1" fmla="*/ 0 h 738"/>
                  <a:gd name="T2" fmla="*/ 0 w 2773"/>
                  <a:gd name="T3" fmla="*/ 1 h 738"/>
                  <a:gd name="T4" fmla="*/ 10 w 2773"/>
                  <a:gd name="T5" fmla="*/ 1 h 738"/>
                  <a:gd name="T6" fmla="*/ 10 w 2773"/>
                  <a:gd name="T7" fmla="*/ 1 h 738"/>
                  <a:gd name="T8" fmla="*/ 1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5" name="Freeform 1307"/>
              <p:cNvSpPr>
                <a:spLocks/>
              </p:cNvSpPr>
              <p:nvPr/>
            </p:nvSpPr>
            <p:spPr bwMode="auto">
              <a:xfrm>
                <a:off x="3195" y="1755"/>
                <a:ext cx="429" cy="1187"/>
              </a:xfrm>
              <a:custGeom>
                <a:avLst/>
                <a:gdLst>
                  <a:gd name="T0" fmla="*/ 8 w 637"/>
                  <a:gd name="T1" fmla="*/ 0 h 1659"/>
                  <a:gd name="T2" fmla="*/ 8 w 637"/>
                  <a:gd name="T3" fmla="*/ 0 h 1659"/>
                  <a:gd name="T4" fmla="*/ 1 w 637"/>
                  <a:gd name="T5" fmla="*/ 42 h 1659"/>
                  <a:gd name="T6" fmla="*/ 0 w 637"/>
                  <a:gd name="T7" fmla="*/ 41 h 1659"/>
                  <a:gd name="T8" fmla="*/ 8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6" name="Freeform 1308"/>
              <p:cNvSpPr>
                <a:spLocks/>
              </p:cNvSpPr>
              <p:nvPr/>
            </p:nvSpPr>
            <p:spPr bwMode="auto">
              <a:xfrm>
                <a:off x="1734" y="2587"/>
                <a:ext cx="1494" cy="394"/>
              </a:xfrm>
              <a:custGeom>
                <a:avLst/>
                <a:gdLst>
                  <a:gd name="T0" fmla="*/ 0 w 2216"/>
                  <a:gd name="T1" fmla="*/ 0 h 550"/>
                  <a:gd name="T2" fmla="*/ 1 w 2216"/>
                  <a:gd name="T3" fmla="*/ 1 h 550"/>
                  <a:gd name="T4" fmla="*/ 28 w 2216"/>
                  <a:gd name="T5" fmla="*/ 14 h 550"/>
                  <a:gd name="T6" fmla="*/ 28 w 2216"/>
                  <a:gd name="T7" fmla="*/ 12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427" name="Group 1309"/>
              <p:cNvGrpSpPr>
                <a:grpSpLocks/>
              </p:cNvGrpSpPr>
              <p:nvPr/>
            </p:nvGrpSpPr>
            <p:grpSpPr bwMode="auto">
              <a:xfrm>
                <a:off x="1709" y="3008"/>
                <a:ext cx="507" cy="234"/>
                <a:chOff x="1740" y="2642"/>
                <a:chExt cx="752" cy="327"/>
              </a:xfrm>
            </p:grpSpPr>
            <p:sp>
              <p:nvSpPr>
                <p:cNvPr id="9434" name="Freeform 131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35" name="Freeform 131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36" name="Freeform 131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37" name="Freeform 131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38" name="Freeform 131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39" name="Freeform 131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428" name="Freeform 1316"/>
              <p:cNvSpPr>
                <a:spLocks/>
              </p:cNvSpPr>
              <p:nvPr/>
            </p:nvSpPr>
            <p:spPr bwMode="auto">
              <a:xfrm>
                <a:off x="2577" y="3043"/>
                <a:ext cx="614" cy="514"/>
              </a:xfrm>
              <a:custGeom>
                <a:avLst/>
                <a:gdLst>
                  <a:gd name="T0" fmla="*/ 1 w 990"/>
                  <a:gd name="T1" fmla="*/ 6 h 792"/>
                  <a:gd name="T2" fmla="*/ 6 w 990"/>
                  <a:gd name="T3" fmla="*/ 0 h 792"/>
                  <a:gd name="T4" fmla="*/ 6 w 990"/>
                  <a:gd name="T5" fmla="*/ 1 h 792"/>
                  <a:gd name="T6" fmla="*/ 0 w 990"/>
                  <a:gd name="T7" fmla="*/ 6 h 792"/>
                  <a:gd name="T8" fmla="*/ 1 w 990"/>
                  <a:gd name="T9" fmla="*/ 6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9" name="Freeform 1317"/>
              <p:cNvSpPr>
                <a:spLocks/>
              </p:cNvSpPr>
              <p:nvPr/>
            </p:nvSpPr>
            <p:spPr bwMode="auto">
              <a:xfrm>
                <a:off x="1010" y="3084"/>
                <a:ext cx="1571" cy="469"/>
              </a:xfrm>
              <a:custGeom>
                <a:avLst/>
                <a:gdLst>
                  <a:gd name="T0" fmla="*/ 1 w 2532"/>
                  <a:gd name="T1" fmla="*/ 0 h 723"/>
                  <a:gd name="T2" fmla="*/ 1 w 2532"/>
                  <a:gd name="T3" fmla="*/ 0 h 723"/>
                  <a:gd name="T4" fmla="*/ 14 w 2532"/>
                  <a:gd name="T5" fmla="*/ 6 h 723"/>
                  <a:gd name="T6" fmla="*/ 14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30" name="Freeform 1318"/>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31" name="Freeform 1319"/>
              <p:cNvSpPr>
                <a:spLocks/>
              </p:cNvSpPr>
              <p:nvPr/>
            </p:nvSpPr>
            <p:spPr bwMode="auto">
              <a:xfrm>
                <a:off x="1012" y="2611"/>
                <a:ext cx="730" cy="393"/>
              </a:xfrm>
              <a:custGeom>
                <a:avLst/>
                <a:gdLst>
                  <a:gd name="T0" fmla="*/ 6 w 1176"/>
                  <a:gd name="T1" fmla="*/ 0 h 606"/>
                  <a:gd name="T2" fmla="*/ 0 w 1176"/>
                  <a:gd name="T3" fmla="*/ 5 h 606"/>
                  <a:gd name="T4" fmla="*/ 1 w 1176"/>
                  <a:gd name="T5" fmla="*/ 5 h 606"/>
                  <a:gd name="T6" fmla="*/ 6 w 1176"/>
                  <a:gd name="T7" fmla="*/ 1 h 606"/>
                  <a:gd name="T8" fmla="*/ 6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32" name="Freeform 1320"/>
              <p:cNvSpPr>
                <a:spLocks/>
              </p:cNvSpPr>
              <p:nvPr/>
            </p:nvSpPr>
            <p:spPr bwMode="auto">
              <a:xfrm>
                <a:off x="1061" y="3018"/>
                <a:ext cx="1490" cy="451"/>
              </a:xfrm>
              <a:custGeom>
                <a:avLst/>
                <a:gdLst>
                  <a:gd name="T0" fmla="*/ 1 w 2532"/>
                  <a:gd name="T1" fmla="*/ 0 h 723"/>
                  <a:gd name="T2" fmla="*/ 1 w 2532"/>
                  <a:gd name="T3" fmla="*/ 0 h 723"/>
                  <a:gd name="T4" fmla="*/ 7 w 2532"/>
                  <a:gd name="T5" fmla="*/ 4 h 723"/>
                  <a:gd name="T6" fmla="*/ 7 w 2532"/>
                  <a:gd name="T7" fmla="*/ 4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33" name="Freeform 1321"/>
              <p:cNvSpPr>
                <a:spLocks/>
              </p:cNvSpPr>
              <p:nvPr/>
            </p:nvSpPr>
            <p:spPr bwMode="auto">
              <a:xfrm flipV="1">
                <a:off x="2549" y="2986"/>
                <a:ext cx="608" cy="467"/>
              </a:xfrm>
              <a:custGeom>
                <a:avLst/>
                <a:gdLst>
                  <a:gd name="T0" fmla="*/ 0 w 2532"/>
                  <a:gd name="T1" fmla="*/ 0 h 723"/>
                  <a:gd name="T2" fmla="*/ 0 w 2532"/>
                  <a:gd name="T3" fmla="*/ 0 h 723"/>
                  <a:gd name="T4" fmla="*/ 0 w 2532"/>
                  <a:gd name="T5" fmla="*/ 6 h 723"/>
                  <a:gd name="T6" fmla="*/ 0 w 2532"/>
                  <a:gd name="T7" fmla="*/ 6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pic>
        <p:nvPicPr>
          <p:cNvPr id="9221" name="Picture 939" descr="underline_bas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0200" y="936625"/>
            <a:ext cx="8228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2"/>
          <p:cNvSpPr>
            <a:spLocks noGrp="1" noChangeArrowheads="1"/>
          </p:cNvSpPr>
          <p:nvPr>
            <p:ph type="title"/>
          </p:nvPr>
        </p:nvSpPr>
        <p:spPr>
          <a:xfrm>
            <a:off x="279400" y="122238"/>
            <a:ext cx="8566150" cy="1143000"/>
          </a:xfrm>
        </p:spPr>
        <p:txBody>
          <a:bodyPr/>
          <a:lstStyle/>
          <a:p>
            <a:pPr>
              <a:defRPr/>
            </a:pPr>
            <a:r>
              <a:rPr lang="en-US" dirty="0">
                <a:ea typeface="ＭＳ Ｐゴシック" charset="0"/>
                <a:cs typeface="+mj-cs"/>
              </a:rPr>
              <a:t>Internet transport-layer protocols</a:t>
            </a:r>
          </a:p>
        </p:txBody>
      </p:sp>
      <p:sp>
        <p:nvSpPr>
          <p:cNvPr id="9223" name="Rectangle 3"/>
          <p:cNvSpPr>
            <a:spLocks noGrp="1" noChangeArrowheads="1"/>
          </p:cNvSpPr>
          <p:nvPr>
            <p:ph type="body" sz="half" idx="1"/>
          </p:nvPr>
        </p:nvSpPr>
        <p:spPr>
          <a:xfrm>
            <a:off x="438150" y="1400175"/>
            <a:ext cx="3971925" cy="5114925"/>
          </a:xfrm>
        </p:spPr>
        <p:txBody>
          <a:bodyPr/>
          <a:lstStyle/>
          <a:p>
            <a:r>
              <a:rPr lang="en-US" altLang="en-US" smtClean="0"/>
              <a:t>reliable, in-order delivery (TCP)</a:t>
            </a:r>
          </a:p>
          <a:p>
            <a:pPr lvl="1"/>
            <a:r>
              <a:rPr lang="en-US" altLang="en-US" smtClean="0"/>
              <a:t>congestion control </a:t>
            </a:r>
          </a:p>
          <a:p>
            <a:pPr lvl="1"/>
            <a:r>
              <a:rPr lang="en-US" altLang="en-US" smtClean="0"/>
              <a:t>flow control</a:t>
            </a:r>
          </a:p>
          <a:p>
            <a:pPr lvl="1"/>
            <a:r>
              <a:rPr lang="en-US" altLang="en-US" smtClean="0"/>
              <a:t>connection setup</a:t>
            </a:r>
            <a:endParaRPr lang="en-US" altLang="en-US" sz="2800" smtClean="0"/>
          </a:p>
          <a:p>
            <a:r>
              <a:rPr lang="en-US" altLang="en-US" smtClean="0"/>
              <a:t>unreliable, unordered delivery: UDP</a:t>
            </a:r>
          </a:p>
          <a:p>
            <a:pPr lvl="1"/>
            <a:r>
              <a:rPr lang="en-US" altLang="en-US" smtClean="0"/>
              <a:t>no-frills extension of </a:t>
            </a:r>
            <a:r>
              <a:rPr lang="ja-JP" altLang="en-US" smtClean="0"/>
              <a:t>“</a:t>
            </a:r>
            <a:r>
              <a:rPr lang="en-US" altLang="ja-JP" smtClean="0"/>
              <a:t>best-effort</a:t>
            </a:r>
            <a:r>
              <a:rPr lang="ja-JP" altLang="en-US" smtClean="0"/>
              <a:t>”</a:t>
            </a:r>
            <a:r>
              <a:rPr lang="en-US" altLang="ja-JP" smtClean="0"/>
              <a:t> IP</a:t>
            </a:r>
          </a:p>
          <a:p>
            <a:r>
              <a:rPr lang="en-US" altLang="en-US" smtClean="0"/>
              <a:t>services not available: </a:t>
            </a:r>
          </a:p>
          <a:p>
            <a:pPr lvl="1"/>
            <a:r>
              <a:rPr lang="en-US" altLang="en-US" smtClean="0"/>
              <a:t>delay guarantees</a:t>
            </a:r>
          </a:p>
          <a:p>
            <a:pPr lvl="1"/>
            <a:r>
              <a:rPr lang="en-US" altLang="en-US" smtClean="0"/>
              <a:t>bandwidth guarantees</a:t>
            </a:r>
          </a:p>
        </p:txBody>
      </p:sp>
      <p:sp>
        <p:nvSpPr>
          <p:cNvPr id="9224" name="Line 677"/>
          <p:cNvSpPr>
            <a:spLocks noChangeShapeType="1"/>
          </p:cNvSpPr>
          <p:nvPr/>
        </p:nvSpPr>
        <p:spPr bwMode="auto">
          <a:xfrm>
            <a:off x="6456363" y="2490788"/>
            <a:ext cx="509587" cy="31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Line 683"/>
          <p:cNvSpPr>
            <a:spLocks noChangeShapeType="1"/>
          </p:cNvSpPr>
          <p:nvPr/>
        </p:nvSpPr>
        <p:spPr bwMode="auto">
          <a:xfrm>
            <a:off x="7091363" y="4600575"/>
            <a:ext cx="390525" cy="1841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684"/>
          <p:cNvSpPr>
            <a:spLocks noChangeShapeType="1"/>
          </p:cNvSpPr>
          <p:nvPr/>
        </p:nvSpPr>
        <p:spPr bwMode="auto">
          <a:xfrm flipV="1">
            <a:off x="6470650" y="4587875"/>
            <a:ext cx="322263" cy="19843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704"/>
          <p:cNvSpPr>
            <a:spLocks noChangeShapeType="1"/>
          </p:cNvSpPr>
          <p:nvPr/>
        </p:nvSpPr>
        <p:spPr bwMode="auto">
          <a:xfrm flipH="1">
            <a:off x="7029450" y="2836863"/>
            <a:ext cx="98425" cy="7048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228" name="Group 737"/>
          <p:cNvGrpSpPr>
            <a:grpSpLocks/>
          </p:cNvGrpSpPr>
          <p:nvPr/>
        </p:nvGrpSpPr>
        <p:grpSpPr bwMode="auto">
          <a:xfrm>
            <a:off x="6943725" y="2416175"/>
            <a:ext cx="382588" cy="171450"/>
            <a:chOff x="3855" y="1486"/>
            <a:chExt cx="241" cy="108"/>
          </a:xfrm>
        </p:grpSpPr>
        <p:sp>
          <p:nvSpPr>
            <p:cNvPr id="9342"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343"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344"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345" name="Group 741"/>
            <p:cNvGrpSpPr>
              <a:grpSpLocks/>
            </p:cNvGrpSpPr>
            <p:nvPr/>
          </p:nvGrpSpPr>
          <p:grpSpPr bwMode="auto">
            <a:xfrm>
              <a:off x="3905" y="1504"/>
              <a:ext cx="134" cy="33"/>
              <a:chOff x="2468" y="1332"/>
              <a:chExt cx="310" cy="60"/>
            </a:xfrm>
          </p:grpSpPr>
          <p:sp>
            <p:nvSpPr>
              <p:cNvPr id="9348" name="Freeform 7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9" name="Freeform 7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346" name="Line 744"/>
            <p:cNvSpPr>
              <a:spLocks noChangeShapeType="1"/>
            </p:cNvSpPr>
            <p:nvPr/>
          </p:nvSpPr>
          <p:spPr bwMode="auto">
            <a:xfrm>
              <a:off x="3856" y="1520"/>
              <a:ext cx="0" cy="47"/>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47" name="Line 745"/>
            <p:cNvSpPr>
              <a:spLocks noChangeShapeType="1"/>
            </p:cNvSpPr>
            <p:nvPr/>
          </p:nvSpPr>
          <p:spPr bwMode="auto">
            <a:xfrm>
              <a:off x="4096" y="1521"/>
              <a:ext cx="0" cy="47"/>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29" name="Group 746"/>
          <p:cNvGrpSpPr>
            <a:grpSpLocks/>
          </p:cNvGrpSpPr>
          <p:nvPr/>
        </p:nvGrpSpPr>
        <p:grpSpPr bwMode="auto">
          <a:xfrm>
            <a:off x="6969125" y="2660650"/>
            <a:ext cx="382588" cy="171450"/>
            <a:chOff x="3855" y="1486"/>
            <a:chExt cx="241" cy="108"/>
          </a:xfrm>
        </p:grpSpPr>
        <p:sp>
          <p:nvSpPr>
            <p:cNvPr id="9334"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335"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336"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337" name="Group 750"/>
            <p:cNvGrpSpPr>
              <a:grpSpLocks/>
            </p:cNvGrpSpPr>
            <p:nvPr/>
          </p:nvGrpSpPr>
          <p:grpSpPr bwMode="auto">
            <a:xfrm>
              <a:off x="3905" y="1504"/>
              <a:ext cx="134" cy="33"/>
              <a:chOff x="2468" y="1332"/>
              <a:chExt cx="310" cy="60"/>
            </a:xfrm>
          </p:grpSpPr>
          <p:sp>
            <p:nvSpPr>
              <p:cNvPr id="9340" name="Freeform 75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41" name="Freeform 75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338" name="Line 753"/>
            <p:cNvSpPr>
              <a:spLocks noChangeShapeType="1"/>
            </p:cNvSpPr>
            <p:nvPr/>
          </p:nvSpPr>
          <p:spPr bwMode="auto">
            <a:xfrm>
              <a:off x="3856" y="1520"/>
              <a:ext cx="0" cy="47"/>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39" name="Line 754"/>
            <p:cNvSpPr>
              <a:spLocks noChangeShapeType="1"/>
            </p:cNvSpPr>
            <p:nvPr/>
          </p:nvSpPr>
          <p:spPr bwMode="auto">
            <a:xfrm>
              <a:off x="4096" y="1521"/>
              <a:ext cx="0" cy="47"/>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30" name="Group 782"/>
          <p:cNvGrpSpPr>
            <a:grpSpLocks/>
          </p:cNvGrpSpPr>
          <p:nvPr/>
        </p:nvGrpSpPr>
        <p:grpSpPr bwMode="auto">
          <a:xfrm>
            <a:off x="6824663" y="3557588"/>
            <a:ext cx="427037" cy="177800"/>
            <a:chOff x="3855" y="1486"/>
            <a:chExt cx="241" cy="108"/>
          </a:xfrm>
        </p:grpSpPr>
        <p:sp>
          <p:nvSpPr>
            <p:cNvPr id="9326"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327"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328"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329" name="Group 786"/>
            <p:cNvGrpSpPr>
              <a:grpSpLocks/>
            </p:cNvGrpSpPr>
            <p:nvPr/>
          </p:nvGrpSpPr>
          <p:grpSpPr bwMode="auto">
            <a:xfrm>
              <a:off x="3905" y="1504"/>
              <a:ext cx="134" cy="33"/>
              <a:chOff x="2468" y="1332"/>
              <a:chExt cx="310" cy="60"/>
            </a:xfrm>
          </p:grpSpPr>
          <p:sp>
            <p:nvSpPr>
              <p:cNvPr id="9332" name="Freeform 78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33" name="Freeform 78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330" name="Line 789"/>
            <p:cNvSpPr>
              <a:spLocks noChangeShapeType="1"/>
            </p:cNvSpPr>
            <p:nvPr/>
          </p:nvSpPr>
          <p:spPr bwMode="auto">
            <a:xfrm>
              <a:off x="3856" y="1520"/>
              <a:ext cx="0" cy="47"/>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31" name="Line 790"/>
            <p:cNvSpPr>
              <a:spLocks noChangeShapeType="1"/>
            </p:cNvSpPr>
            <p:nvPr/>
          </p:nvSpPr>
          <p:spPr bwMode="auto">
            <a:xfrm>
              <a:off x="4096" y="1521"/>
              <a:ext cx="0" cy="47"/>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31" name="Group 791"/>
          <p:cNvGrpSpPr>
            <a:grpSpLocks/>
          </p:cNvGrpSpPr>
          <p:nvPr/>
        </p:nvGrpSpPr>
        <p:grpSpPr bwMode="auto">
          <a:xfrm>
            <a:off x="7148513" y="3805238"/>
            <a:ext cx="484187" cy="196850"/>
            <a:chOff x="3855" y="1486"/>
            <a:chExt cx="241" cy="108"/>
          </a:xfrm>
        </p:grpSpPr>
        <p:sp>
          <p:nvSpPr>
            <p:cNvPr id="9318"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319"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320"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321" name="Group 795"/>
            <p:cNvGrpSpPr>
              <a:grpSpLocks/>
            </p:cNvGrpSpPr>
            <p:nvPr/>
          </p:nvGrpSpPr>
          <p:grpSpPr bwMode="auto">
            <a:xfrm>
              <a:off x="3905" y="1504"/>
              <a:ext cx="134" cy="33"/>
              <a:chOff x="2468" y="1332"/>
              <a:chExt cx="310" cy="60"/>
            </a:xfrm>
          </p:grpSpPr>
          <p:sp>
            <p:nvSpPr>
              <p:cNvPr id="9324" name="Freeform 79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5" name="Freeform 79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322" name="Line 798"/>
            <p:cNvSpPr>
              <a:spLocks noChangeShapeType="1"/>
            </p:cNvSpPr>
            <p:nvPr/>
          </p:nvSpPr>
          <p:spPr bwMode="auto">
            <a:xfrm>
              <a:off x="3856" y="1520"/>
              <a:ext cx="0" cy="47"/>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3" name="Line 799"/>
            <p:cNvSpPr>
              <a:spLocks noChangeShapeType="1"/>
            </p:cNvSpPr>
            <p:nvPr/>
          </p:nvSpPr>
          <p:spPr bwMode="auto">
            <a:xfrm>
              <a:off x="4096" y="1521"/>
              <a:ext cx="0" cy="47"/>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32" name="Line 813"/>
          <p:cNvSpPr>
            <a:spLocks noChangeShapeType="1"/>
          </p:cNvSpPr>
          <p:nvPr/>
        </p:nvSpPr>
        <p:spPr bwMode="auto">
          <a:xfrm flipV="1">
            <a:off x="7005638" y="3978275"/>
            <a:ext cx="227012" cy="43656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233" name="Group 814"/>
          <p:cNvGrpSpPr>
            <a:grpSpLocks/>
          </p:cNvGrpSpPr>
          <p:nvPr/>
        </p:nvGrpSpPr>
        <p:grpSpPr bwMode="auto">
          <a:xfrm>
            <a:off x="6653213" y="4414838"/>
            <a:ext cx="617537" cy="241300"/>
            <a:chOff x="3855" y="1486"/>
            <a:chExt cx="241" cy="108"/>
          </a:xfrm>
        </p:grpSpPr>
        <p:sp>
          <p:nvSpPr>
            <p:cNvPr id="9310"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311"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312"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313" name="Group 818"/>
            <p:cNvGrpSpPr>
              <a:grpSpLocks/>
            </p:cNvGrpSpPr>
            <p:nvPr/>
          </p:nvGrpSpPr>
          <p:grpSpPr bwMode="auto">
            <a:xfrm>
              <a:off x="3905" y="1504"/>
              <a:ext cx="134" cy="33"/>
              <a:chOff x="2468" y="1332"/>
              <a:chExt cx="310" cy="60"/>
            </a:xfrm>
          </p:grpSpPr>
          <p:sp>
            <p:nvSpPr>
              <p:cNvPr id="9316" name="Freeform 81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17" name="Freeform 82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314" name="Line 821"/>
            <p:cNvSpPr>
              <a:spLocks noChangeShapeType="1"/>
            </p:cNvSpPr>
            <p:nvPr/>
          </p:nvSpPr>
          <p:spPr bwMode="auto">
            <a:xfrm>
              <a:off x="3856" y="1520"/>
              <a:ext cx="0" cy="47"/>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5" name="Line 822"/>
            <p:cNvSpPr>
              <a:spLocks noChangeShapeType="1"/>
            </p:cNvSpPr>
            <p:nvPr/>
          </p:nvSpPr>
          <p:spPr bwMode="auto">
            <a:xfrm>
              <a:off x="4096" y="1521"/>
              <a:ext cx="0" cy="47"/>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34" name="Group 823"/>
          <p:cNvGrpSpPr>
            <a:grpSpLocks/>
          </p:cNvGrpSpPr>
          <p:nvPr/>
        </p:nvGrpSpPr>
        <p:grpSpPr bwMode="auto">
          <a:xfrm>
            <a:off x="7307263" y="4751388"/>
            <a:ext cx="617537" cy="241300"/>
            <a:chOff x="3855" y="1486"/>
            <a:chExt cx="241" cy="108"/>
          </a:xfrm>
        </p:grpSpPr>
        <p:sp>
          <p:nvSpPr>
            <p:cNvPr id="9302" name="Oval 407"/>
            <p:cNvSpPr>
              <a:spLocks noChangeArrowheads="1"/>
            </p:cNvSpPr>
            <p:nvPr/>
          </p:nvSpPr>
          <p:spPr bwMode="auto">
            <a:xfrm>
              <a:off x="3856" y="1533"/>
              <a:ext cx="240" cy="6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303" name="Rectangle 410"/>
            <p:cNvSpPr>
              <a:spLocks noChangeArrowheads="1"/>
            </p:cNvSpPr>
            <p:nvPr/>
          </p:nvSpPr>
          <p:spPr bwMode="auto">
            <a:xfrm>
              <a:off x="3855" y="1527"/>
              <a:ext cx="241" cy="37"/>
            </a:xfrm>
            <a:prstGeom prst="rect">
              <a:avLst/>
            </a:prstGeom>
            <a:gradFill rotWithShape="1">
              <a:gsLst>
                <a:gs pos="0">
                  <a:srgbClr val="80808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9304" name="Oval 411"/>
            <p:cNvSpPr>
              <a:spLocks noChangeArrowheads="1"/>
            </p:cNvSpPr>
            <p:nvPr/>
          </p:nvSpPr>
          <p:spPr bwMode="auto">
            <a:xfrm>
              <a:off x="3856" y="1486"/>
              <a:ext cx="240" cy="71"/>
            </a:xfrm>
            <a:prstGeom prst="ellipse">
              <a:avLst/>
            </a:prstGeom>
            <a:gradFill rotWithShape="1">
              <a:gsLst>
                <a:gs pos="0">
                  <a:srgbClr val="808080"/>
                </a:gs>
                <a:gs pos="100000">
                  <a:srgbClr val="FFFFFF"/>
                </a:gs>
              </a:gsLst>
              <a:lin ang="0" scaled="1"/>
            </a:gradFill>
            <a:ln w="9525">
              <a:solidFill>
                <a:srgbClr val="808080"/>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9305" name="Group 827"/>
            <p:cNvGrpSpPr>
              <a:grpSpLocks/>
            </p:cNvGrpSpPr>
            <p:nvPr/>
          </p:nvGrpSpPr>
          <p:grpSpPr bwMode="auto">
            <a:xfrm>
              <a:off x="3905" y="1504"/>
              <a:ext cx="134" cy="33"/>
              <a:chOff x="2468" y="1332"/>
              <a:chExt cx="310" cy="60"/>
            </a:xfrm>
          </p:grpSpPr>
          <p:sp>
            <p:nvSpPr>
              <p:cNvPr id="9308" name="Freeform 82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09" name="Freeform 82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306" name="Line 830"/>
            <p:cNvSpPr>
              <a:spLocks noChangeShapeType="1"/>
            </p:cNvSpPr>
            <p:nvPr/>
          </p:nvSpPr>
          <p:spPr bwMode="auto">
            <a:xfrm>
              <a:off x="3856" y="1520"/>
              <a:ext cx="0" cy="47"/>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7" name="Line 831"/>
            <p:cNvSpPr>
              <a:spLocks noChangeShapeType="1"/>
            </p:cNvSpPr>
            <p:nvPr/>
          </p:nvSpPr>
          <p:spPr bwMode="auto">
            <a:xfrm>
              <a:off x="4096" y="1521"/>
              <a:ext cx="0" cy="47"/>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35" name="Group 876"/>
          <p:cNvGrpSpPr>
            <a:grpSpLocks/>
          </p:cNvGrpSpPr>
          <p:nvPr/>
        </p:nvGrpSpPr>
        <p:grpSpPr bwMode="auto">
          <a:xfrm>
            <a:off x="5359400" y="1330325"/>
            <a:ext cx="1057275" cy="957263"/>
            <a:chOff x="-153" y="1680"/>
            <a:chExt cx="666" cy="603"/>
          </a:xfrm>
        </p:grpSpPr>
        <p:grpSp>
          <p:nvGrpSpPr>
            <p:cNvPr id="9293" name="Group 877"/>
            <p:cNvGrpSpPr>
              <a:grpSpLocks/>
            </p:cNvGrpSpPr>
            <p:nvPr/>
          </p:nvGrpSpPr>
          <p:grpSpPr bwMode="auto">
            <a:xfrm>
              <a:off x="0" y="1680"/>
              <a:ext cx="513" cy="538"/>
              <a:chOff x="4180" y="744"/>
              <a:chExt cx="513" cy="538"/>
            </a:xfrm>
          </p:grpSpPr>
          <p:sp>
            <p:nvSpPr>
              <p:cNvPr id="9295" name="Rectangle 878"/>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96" name="Rectangle 879"/>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97" name="Rectangle 880"/>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98" name="Text Box 881"/>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000">
                    <a:latin typeface="Tahoma" panose="020B0604030504040204" pitchFamily="34" charset="0"/>
                  </a:rPr>
                  <a:t>application</a:t>
                </a:r>
              </a:p>
              <a:p>
                <a:pPr algn="ctr">
                  <a:lnSpc>
                    <a:spcPct val="100000"/>
                  </a:lnSpc>
                  <a:spcBef>
                    <a:spcPct val="0"/>
                  </a:spcBef>
                  <a:buClrTx/>
                  <a:buSzTx/>
                  <a:buFontTx/>
                  <a:buNone/>
                </a:pPr>
                <a:r>
                  <a:rPr lang="en-US" altLang="en-US" sz="1000">
                    <a:solidFill>
                      <a:schemeClr val="bg1"/>
                    </a:solidFill>
                    <a:latin typeface="Tahoma" panose="020B0604030504040204" pitchFamily="34" charset="0"/>
                  </a:rPr>
                  <a:t>transport</a:t>
                </a:r>
                <a:endParaRPr lang="en-US" altLang="en-US" sz="1000">
                  <a:latin typeface="Tahoma" panose="020B0604030504040204" pitchFamily="34" charset="0"/>
                </a:endParaRPr>
              </a:p>
              <a:p>
                <a:pPr algn="ctr">
                  <a:lnSpc>
                    <a:spcPct val="100000"/>
                  </a:lnSpc>
                  <a:spcBef>
                    <a:spcPct val="0"/>
                  </a:spcBef>
                  <a:buClrTx/>
                  <a:buSzTx/>
                  <a:buFontTx/>
                  <a:buNone/>
                </a:pPr>
                <a:r>
                  <a:rPr lang="en-US" altLang="en-US" sz="1000">
                    <a:latin typeface="Tahoma" panose="020B0604030504040204" pitchFamily="34" charset="0"/>
                  </a:rPr>
                  <a:t>network</a:t>
                </a:r>
              </a:p>
              <a:p>
                <a:pPr algn="ctr">
                  <a:lnSpc>
                    <a:spcPct val="100000"/>
                  </a:lnSpc>
                  <a:spcBef>
                    <a:spcPct val="0"/>
                  </a:spcBef>
                  <a:buClrTx/>
                  <a:buSzTx/>
                  <a:buFontTx/>
                  <a:buNone/>
                </a:pPr>
                <a:r>
                  <a:rPr lang="en-US" altLang="en-US" sz="1000">
                    <a:latin typeface="Tahoma" panose="020B0604030504040204" pitchFamily="34" charset="0"/>
                  </a:rPr>
                  <a:t>data link</a:t>
                </a:r>
              </a:p>
              <a:p>
                <a:pPr algn="ctr">
                  <a:lnSpc>
                    <a:spcPct val="100000"/>
                  </a:lnSpc>
                  <a:spcBef>
                    <a:spcPct val="0"/>
                  </a:spcBef>
                  <a:buClrTx/>
                  <a:buSzTx/>
                  <a:buFontTx/>
                  <a:buNone/>
                </a:pPr>
                <a:r>
                  <a:rPr lang="en-US" altLang="en-US" sz="1000">
                    <a:latin typeface="Tahoma" panose="020B0604030504040204" pitchFamily="34" charset="0"/>
                  </a:rPr>
                  <a:t>physical</a:t>
                </a:r>
                <a:endParaRPr lang="en-US" altLang="en-US" sz="2400">
                  <a:latin typeface="Tahoma" panose="020B0604030504040204" pitchFamily="34" charset="0"/>
                </a:endParaRPr>
              </a:p>
            </p:txBody>
          </p:sp>
          <p:sp>
            <p:nvSpPr>
              <p:cNvPr id="9299" name="Line 882"/>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0" name="Line 883"/>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1" name="Line 884"/>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294" name="Freeform 885"/>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36" name="Group 886"/>
          <p:cNvGrpSpPr>
            <a:grpSpLocks/>
          </p:cNvGrpSpPr>
          <p:nvPr/>
        </p:nvGrpSpPr>
        <p:grpSpPr bwMode="auto">
          <a:xfrm>
            <a:off x="7869238" y="4343400"/>
            <a:ext cx="1057275" cy="957263"/>
            <a:chOff x="-153" y="1680"/>
            <a:chExt cx="666" cy="603"/>
          </a:xfrm>
        </p:grpSpPr>
        <p:grpSp>
          <p:nvGrpSpPr>
            <p:cNvPr id="9284" name="Group 887"/>
            <p:cNvGrpSpPr>
              <a:grpSpLocks/>
            </p:cNvGrpSpPr>
            <p:nvPr/>
          </p:nvGrpSpPr>
          <p:grpSpPr bwMode="auto">
            <a:xfrm>
              <a:off x="0" y="1680"/>
              <a:ext cx="513" cy="538"/>
              <a:chOff x="4180" y="744"/>
              <a:chExt cx="513" cy="538"/>
            </a:xfrm>
          </p:grpSpPr>
          <p:sp>
            <p:nvSpPr>
              <p:cNvPr id="9286" name="Rectangle 888"/>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87" name="Rectangle 889"/>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88" name="Rectangle 890"/>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89" name="Text Box 891"/>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000">
                    <a:latin typeface="Tahoma" panose="020B0604030504040204" pitchFamily="34" charset="0"/>
                  </a:rPr>
                  <a:t>application</a:t>
                </a:r>
              </a:p>
              <a:p>
                <a:pPr algn="ctr">
                  <a:lnSpc>
                    <a:spcPct val="100000"/>
                  </a:lnSpc>
                  <a:spcBef>
                    <a:spcPct val="0"/>
                  </a:spcBef>
                  <a:buClrTx/>
                  <a:buSzTx/>
                  <a:buFontTx/>
                  <a:buNone/>
                </a:pPr>
                <a:r>
                  <a:rPr lang="en-US" altLang="en-US" sz="1000">
                    <a:solidFill>
                      <a:schemeClr val="bg1"/>
                    </a:solidFill>
                    <a:latin typeface="Tahoma" panose="020B0604030504040204" pitchFamily="34" charset="0"/>
                  </a:rPr>
                  <a:t>transport</a:t>
                </a:r>
                <a:endParaRPr lang="en-US" altLang="en-US" sz="1000">
                  <a:latin typeface="Tahoma" panose="020B0604030504040204" pitchFamily="34" charset="0"/>
                </a:endParaRPr>
              </a:p>
              <a:p>
                <a:pPr algn="ctr">
                  <a:lnSpc>
                    <a:spcPct val="100000"/>
                  </a:lnSpc>
                  <a:spcBef>
                    <a:spcPct val="0"/>
                  </a:spcBef>
                  <a:buClrTx/>
                  <a:buSzTx/>
                  <a:buFontTx/>
                  <a:buNone/>
                </a:pPr>
                <a:r>
                  <a:rPr lang="en-US" altLang="en-US" sz="1000">
                    <a:latin typeface="Tahoma" panose="020B0604030504040204" pitchFamily="34" charset="0"/>
                  </a:rPr>
                  <a:t>network</a:t>
                </a:r>
              </a:p>
              <a:p>
                <a:pPr algn="ctr">
                  <a:lnSpc>
                    <a:spcPct val="100000"/>
                  </a:lnSpc>
                  <a:spcBef>
                    <a:spcPct val="0"/>
                  </a:spcBef>
                  <a:buClrTx/>
                  <a:buSzTx/>
                  <a:buFontTx/>
                  <a:buNone/>
                </a:pPr>
                <a:r>
                  <a:rPr lang="en-US" altLang="en-US" sz="1000">
                    <a:latin typeface="Tahoma" panose="020B0604030504040204" pitchFamily="34" charset="0"/>
                  </a:rPr>
                  <a:t>data link</a:t>
                </a:r>
              </a:p>
              <a:p>
                <a:pPr algn="ctr">
                  <a:lnSpc>
                    <a:spcPct val="100000"/>
                  </a:lnSpc>
                  <a:spcBef>
                    <a:spcPct val="0"/>
                  </a:spcBef>
                  <a:buClrTx/>
                  <a:buSzTx/>
                  <a:buFontTx/>
                  <a:buNone/>
                </a:pPr>
                <a:r>
                  <a:rPr lang="en-US" altLang="en-US" sz="1000">
                    <a:latin typeface="Tahoma" panose="020B0604030504040204" pitchFamily="34" charset="0"/>
                  </a:rPr>
                  <a:t>physical</a:t>
                </a:r>
                <a:endParaRPr lang="en-US" altLang="en-US" sz="2400">
                  <a:latin typeface="Tahoma" panose="020B0604030504040204" pitchFamily="34" charset="0"/>
                </a:endParaRPr>
              </a:p>
            </p:txBody>
          </p:sp>
          <p:sp>
            <p:nvSpPr>
              <p:cNvPr id="9290" name="Line 892"/>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91" name="Line 893"/>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92" name="Line 894"/>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285" name="Freeform 895"/>
            <p:cNvSpPr>
              <a:spLocks/>
            </p:cNvSpPr>
            <p:nvPr/>
          </p:nvSpPr>
          <p:spPr bwMode="auto">
            <a:xfrm>
              <a:off x="-153" y="1689"/>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37" name="Group 661"/>
          <p:cNvGrpSpPr>
            <a:grpSpLocks/>
          </p:cNvGrpSpPr>
          <p:nvPr/>
        </p:nvGrpSpPr>
        <p:grpSpPr bwMode="auto">
          <a:xfrm>
            <a:off x="5913438" y="2057400"/>
            <a:ext cx="814387" cy="701675"/>
            <a:chOff x="2923" y="3345"/>
            <a:chExt cx="513" cy="442"/>
          </a:xfrm>
        </p:grpSpPr>
        <p:sp>
          <p:nvSpPr>
            <p:cNvPr id="9279" name="Rectangle 662"/>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80" name="Rectangle 66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81" name="Text Box 664"/>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000">
                <a:latin typeface="Comic Sans MS" panose="030F0702030302020204" pitchFamily="66" charset="0"/>
              </a:endParaRPr>
            </a:p>
            <a:p>
              <a:pPr algn="ctr">
                <a:lnSpc>
                  <a:spcPct val="100000"/>
                </a:lnSpc>
                <a:spcBef>
                  <a:spcPct val="0"/>
                </a:spcBef>
                <a:buClrTx/>
                <a:buSzTx/>
                <a:buFontTx/>
                <a:buNone/>
              </a:pPr>
              <a:r>
                <a:rPr lang="en-US" altLang="en-US" sz="1000">
                  <a:latin typeface="Tahoma" panose="020B0604030504040204" pitchFamily="34" charset="0"/>
                </a:rPr>
                <a:t>network</a:t>
              </a:r>
            </a:p>
            <a:p>
              <a:pPr algn="ctr">
                <a:lnSpc>
                  <a:spcPct val="100000"/>
                </a:lnSpc>
                <a:spcBef>
                  <a:spcPct val="0"/>
                </a:spcBef>
                <a:buClrTx/>
                <a:buSzTx/>
                <a:buFontTx/>
                <a:buNone/>
              </a:pPr>
              <a:r>
                <a:rPr lang="en-US" altLang="en-US" sz="1000">
                  <a:latin typeface="Tahoma" panose="020B0604030504040204" pitchFamily="34" charset="0"/>
                </a:rPr>
                <a:t>data link</a:t>
              </a:r>
            </a:p>
            <a:p>
              <a:pPr algn="ctr">
                <a:lnSpc>
                  <a:spcPct val="100000"/>
                </a:lnSpc>
                <a:spcBef>
                  <a:spcPct val="0"/>
                </a:spcBef>
                <a:buClrTx/>
                <a:buSzTx/>
                <a:buFontTx/>
                <a:buNone/>
              </a:pPr>
              <a:r>
                <a:rPr lang="en-US" altLang="en-US" sz="1000">
                  <a:latin typeface="Tahoma" panose="020B0604030504040204" pitchFamily="34" charset="0"/>
                </a:rPr>
                <a:t>physical</a:t>
              </a:r>
              <a:endParaRPr lang="en-US" altLang="en-US" sz="2400">
                <a:latin typeface="Tahoma" panose="020B0604030504040204" pitchFamily="34" charset="0"/>
              </a:endParaRPr>
            </a:p>
          </p:txBody>
        </p:sp>
        <p:sp>
          <p:nvSpPr>
            <p:cNvPr id="9282" name="Line 665"/>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3" name="Line 666"/>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238" name="Group 901"/>
          <p:cNvGrpSpPr>
            <a:grpSpLocks/>
          </p:cNvGrpSpPr>
          <p:nvPr/>
        </p:nvGrpSpPr>
        <p:grpSpPr bwMode="auto">
          <a:xfrm>
            <a:off x="6729413" y="2479675"/>
            <a:ext cx="814387" cy="701675"/>
            <a:chOff x="2923" y="3345"/>
            <a:chExt cx="513" cy="442"/>
          </a:xfrm>
        </p:grpSpPr>
        <p:sp>
          <p:nvSpPr>
            <p:cNvPr id="9274" name="Rectangle 902"/>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75" name="Rectangle 90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76" name="Text Box 904"/>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000">
                <a:latin typeface="Comic Sans MS" panose="030F0702030302020204" pitchFamily="66" charset="0"/>
              </a:endParaRPr>
            </a:p>
            <a:p>
              <a:pPr algn="ctr">
                <a:lnSpc>
                  <a:spcPct val="100000"/>
                </a:lnSpc>
                <a:spcBef>
                  <a:spcPct val="0"/>
                </a:spcBef>
                <a:buClrTx/>
                <a:buSzTx/>
                <a:buFontTx/>
                <a:buNone/>
              </a:pPr>
              <a:r>
                <a:rPr lang="en-US" altLang="en-US" sz="1000">
                  <a:latin typeface="Tahoma" panose="020B0604030504040204" pitchFamily="34" charset="0"/>
                </a:rPr>
                <a:t>network</a:t>
              </a:r>
            </a:p>
            <a:p>
              <a:pPr algn="ctr">
                <a:lnSpc>
                  <a:spcPct val="100000"/>
                </a:lnSpc>
                <a:spcBef>
                  <a:spcPct val="0"/>
                </a:spcBef>
                <a:buClrTx/>
                <a:buSzTx/>
                <a:buFontTx/>
                <a:buNone/>
              </a:pPr>
              <a:r>
                <a:rPr lang="en-US" altLang="en-US" sz="1000">
                  <a:latin typeface="Tahoma" panose="020B0604030504040204" pitchFamily="34" charset="0"/>
                </a:rPr>
                <a:t>data link</a:t>
              </a:r>
            </a:p>
            <a:p>
              <a:pPr algn="ctr">
                <a:lnSpc>
                  <a:spcPct val="100000"/>
                </a:lnSpc>
                <a:spcBef>
                  <a:spcPct val="0"/>
                </a:spcBef>
                <a:buClrTx/>
                <a:buSzTx/>
                <a:buFontTx/>
                <a:buNone/>
              </a:pPr>
              <a:r>
                <a:rPr lang="en-US" altLang="en-US" sz="1000">
                  <a:latin typeface="Tahoma" panose="020B0604030504040204" pitchFamily="34" charset="0"/>
                </a:rPr>
                <a:t>physical</a:t>
              </a:r>
              <a:endParaRPr lang="en-US" altLang="en-US" sz="2400">
                <a:latin typeface="Tahoma" panose="020B0604030504040204" pitchFamily="34" charset="0"/>
              </a:endParaRPr>
            </a:p>
          </p:txBody>
        </p:sp>
        <p:sp>
          <p:nvSpPr>
            <p:cNvPr id="9277" name="Line 905"/>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8" name="Line 906"/>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239" name="Group 907"/>
          <p:cNvGrpSpPr>
            <a:grpSpLocks/>
          </p:cNvGrpSpPr>
          <p:nvPr/>
        </p:nvGrpSpPr>
        <p:grpSpPr bwMode="auto">
          <a:xfrm>
            <a:off x="6738938" y="1901825"/>
            <a:ext cx="814387" cy="701675"/>
            <a:chOff x="2923" y="3345"/>
            <a:chExt cx="513" cy="442"/>
          </a:xfrm>
        </p:grpSpPr>
        <p:sp>
          <p:nvSpPr>
            <p:cNvPr id="9269" name="Rectangle 908"/>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70" name="Rectangle 909"/>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71" name="Text Box 910"/>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000">
                <a:latin typeface="Comic Sans MS" panose="030F0702030302020204" pitchFamily="66" charset="0"/>
              </a:endParaRPr>
            </a:p>
            <a:p>
              <a:pPr algn="ctr">
                <a:lnSpc>
                  <a:spcPct val="100000"/>
                </a:lnSpc>
                <a:spcBef>
                  <a:spcPct val="0"/>
                </a:spcBef>
                <a:buClrTx/>
                <a:buSzTx/>
                <a:buFontTx/>
                <a:buNone/>
              </a:pPr>
              <a:r>
                <a:rPr lang="en-US" altLang="en-US" sz="1000">
                  <a:latin typeface="Tahoma" panose="020B0604030504040204" pitchFamily="34" charset="0"/>
                </a:rPr>
                <a:t>network</a:t>
              </a:r>
            </a:p>
            <a:p>
              <a:pPr algn="ctr">
                <a:lnSpc>
                  <a:spcPct val="100000"/>
                </a:lnSpc>
                <a:spcBef>
                  <a:spcPct val="0"/>
                </a:spcBef>
                <a:buClrTx/>
                <a:buSzTx/>
                <a:buFontTx/>
                <a:buNone/>
              </a:pPr>
              <a:r>
                <a:rPr lang="en-US" altLang="en-US" sz="1000">
                  <a:latin typeface="Tahoma" panose="020B0604030504040204" pitchFamily="34" charset="0"/>
                </a:rPr>
                <a:t>data link</a:t>
              </a:r>
            </a:p>
            <a:p>
              <a:pPr algn="ctr">
                <a:lnSpc>
                  <a:spcPct val="100000"/>
                </a:lnSpc>
                <a:spcBef>
                  <a:spcPct val="0"/>
                </a:spcBef>
                <a:buClrTx/>
                <a:buSzTx/>
                <a:buFontTx/>
                <a:buNone/>
              </a:pPr>
              <a:r>
                <a:rPr lang="en-US" altLang="en-US" sz="1000">
                  <a:latin typeface="Tahoma" panose="020B0604030504040204" pitchFamily="34" charset="0"/>
                </a:rPr>
                <a:t>physical</a:t>
              </a:r>
              <a:endParaRPr lang="en-US" altLang="en-US" sz="2400">
                <a:latin typeface="Tahoma" panose="020B0604030504040204" pitchFamily="34" charset="0"/>
              </a:endParaRPr>
            </a:p>
          </p:txBody>
        </p:sp>
        <p:sp>
          <p:nvSpPr>
            <p:cNvPr id="9272" name="Line 911"/>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3" name="Line 912"/>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240" name="Group 913"/>
          <p:cNvGrpSpPr>
            <a:grpSpLocks/>
          </p:cNvGrpSpPr>
          <p:nvPr/>
        </p:nvGrpSpPr>
        <p:grpSpPr bwMode="auto">
          <a:xfrm>
            <a:off x="6513513" y="3089275"/>
            <a:ext cx="814387" cy="701675"/>
            <a:chOff x="2923" y="3345"/>
            <a:chExt cx="513" cy="442"/>
          </a:xfrm>
        </p:grpSpPr>
        <p:sp>
          <p:nvSpPr>
            <p:cNvPr id="9264" name="Rectangle 914"/>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65" name="Rectangle 915"/>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66" name="Text Box 916"/>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000">
                <a:latin typeface="Comic Sans MS" panose="030F0702030302020204" pitchFamily="66" charset="0"/>
              </a:endParaRPr>
            </a:p>
            <a:p>
              <a:pPr algn="ctr">
                <a:lnSpc>
                  <a:spcPct val="100000"/>
                </a:lnSpc>
                <a:spcBef>
                  <a:spcPct val="0"/>
                </a:spcBef>
                <a:buClrTx/>
                <a:buSzTx/>
                <a:buFontTx/>
                <a:buNone/>
              </a:pPr>
              <a:r>
                <a:rPr lang="en-US" altLang="en-US" sz="1000">
                  <a:latin typeface="Tahoma" panose="020B0604030504040204" pitchFamily="34" charset="0"/>
                </a:rPr>
                <a:t>network</a:t>
              </a:r>
            </a:p>
            <a:p>
              <a:pPr algn="ctr">
                <a:lnSpc>
                  <a:spcPct val="100000"/>
                </a:lnSpc>
                <a:spcBef>
                  <a:spcPct val="0"/>
                </a:spcBef>
                <a:buClrTx/>
                <a:buSzTx/>
                <a:buFontTx/>
                <a:buNone/>
              </a:pPr>
              <a:r>
                <a:rPr lang="en-US" altLang="en-US" sz="1000">
                  <a:latin typeface="Tahoma" panose="020B0604030504040204" pitchFamily="34" charset="0"/>
                </a:rPr>
                <a:t>data link</a:t>
              </a:r>
            </a:p>
            <a:p>
              <a:pPr algn="ctr">
                <a:lnSpc>
                  <a:spcPct val="100000"/>
                </a:lnSpc>
                <a:spcBef>
                  <a:spcPct val="0"/>
                </a:spcBef>
                <a:buClrTx/>
                <a:buSzTx/>
                <a:buFontTx/>
                <a:buNone/>
              </a:pPr>
              <a:r>
                <a:rPr lang="en-US" altLang="en-US" sz="1000">
                  <a:latin typeface="Tahoma" panose="020B0604030504040204" pitchFamily="34" charset="0"/>
                </a:rPr>
                <a:t>physical</a:t>
              </a:r>
              <a:endParaRPr lang="en-US" altLang="en-US" sz="2400">
                <a:latin typeface="Tahoma" panose="020B0604030504040204" pitchFamily="34" charset="0"/>
              </a:endParaRPr>
            </a:p>
          </p:txBody>
        </p:sp>
        <p:sp>
          <p:nvSpPr>
            <p:cNvPr id="9267" name="Line 917"/>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8" name="Line 918"/>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241" name="Group 919"/>
          <p:cNvGrpSpPr>
            <a:grpSpLocks/>
          </p:cNvGrpSpPr>
          <p:nvPr/>
        </p:nvGrpSpPr>
        <p:grpSpPr bwMode="auto">
          <a:xfrm>
            <a:off x="7100888" y="3594100"/>
            <a:ext cx="814387" cy="701675"/>
            <a:chOff x="2923" y="3345"/>
            <a:chExt cx="513" cy="442"/>
          </a:xfrm>
        </p:grpSpPr>
        <p:sp>
          <p:nvSpPr>
            <p:cNvPr id="9259" name="Rectangle 920"/>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60" name="Rectangle 921"/>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61" name="Text Box 922"/>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000">
                <a:latin typeface="Comic Sans MS" panose="030F0702030302020204" pitchFamily="66" charset="0"/>
              </a:endParaRPr>
            </a:p>
            <a:p>
              <a:pPr algn="ctr">
                <a:lnSpc>
                  <a:spcPct val="100000"/>
                </a:lnSpc>
                <a:spcBef>
                  <a:spcPct val="0"/>
                </a:spcBef>
                <a:buClrTx/>
                <a:buSzTx/>
                <a:buFontTx/>
                <a:buNone/>
              </a:pPr>
              <a:r>
                <a:rPr lang="en-US" altLang="en-US" sz="1000">
                  <a:latin typeface="Tahoma" panose="020B0604030504040204" pitchFamily="34" charset="0"/>
                </a:rPr>
                <a:t>network</a:t>
              </a:r>
            </a:p>
            <a:p>
              <a:pPr algn="ctr">
                <a:lnSpc>
                  <a:spcPct val="100000"/>
                </a:lnSpc>
                <a:spcBef>
                  <a:spcPct val="0"/>
                </a:spcBef>
                <a:buClrTx/>
                <a:buSzTx/>
                <a:buFontTx/>
                <a:buNone/>
              </a:pPr>
              <a:r>
                <a:rPr lang="en-US" altLang="en-US" sz="1000">
                  <a:latin typeface="Tahoma" panose="020B0604030504040204" pitchFamily="34" charset="0"/>
                </a:rPr>
                <a:t>data link</a:t>
              </a:r>
            </a:p>
            <a:p>
              <a:pPr algn="ctr">
                <a:lnSpc>
                  <a:spcPct val="100000"/>
                </a:lnSpc>
                <a:spcBef>
                  <a:spcPct val="0"/>
                </a:spcBef>
                <a:buClrTx/>
                <a:buSzTx/>
                <a:buFontTx/>
                <a:buNone/>
              </a:pPr>
              <a:r>
                <a:rPr lang="en-US" altLang="en-US" sz="1000">
                  <a:latin typeface="Tahoma" panose="020B0604030504040204" pitchFamily="34" charset="0"/>
                </a:rPr>
                <a:t>physical</a:t>
              </a:r>
              <a:endParaRPr lang="en-US" altLang="en-US" sz="2400">
                <a:latin typeface="Tahoma" panose="020B0604030504040204" pitchFamily="34" charset="0"/>
              </a:endParaRPr>
            </a:p>
          </p:txBody>
        </p:sp>
        <p:sp>
          <p:nvSpPr>
            <p:cNvPr id="9262" name="Line 923"/>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3" name="Line 924"/>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242" name="Group 925"/>
          <p:cNvGrpSpPr>
            <a:grpSpLocks/>
          </p:cNvGrpSpPr>
          <p:nvPr/>
        </p:nvGrpSpPr>
        <p:grpSpPr bwMode="auto">
          <a:xfrm>
            <a:off x="6589713" y="4003675"/>
            <a:ext cx="814387" cy="701675"/>
            <a:chOff x="2923" y="3345"/>
            <a:chExt cx="513" cy="442"/>
          </a:xfrm>
        </p:grpSpPr>
        <p:sp>
          <p:nvSpPr>
            <p:cNvPr id="9254" name="Rectangle 926"/>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55" name="Rectangle 927"/>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56" name="Text Box 928"/>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000">
                <a:latin typeface="Comic Sans MS" panose="030F0702030302020204" pitchFamily="66" charset="0"/>
              </a:endParaRPr>
            </a:p>
            <a:p>
              <a:pPr algn="ctr">
                <a:lnSpc>
                  <a:spcPct val="100000"/>
                </a:lnSpc>
                <a:spcBef>
                  <a:spcPct val="0"/>
                </a:spcBef>
                <a:buClrTx/>
                <a:buSzTx/>
                <a:buFontTx/>
                <a:buNone/>
              </a:pPr>
              <a:r>
                <a:rPr lang="en-US" altLang="en-US" sz="1000">
                  <a:latin typeface="Tahoma" panose="020B0604030504040204" pitchFamily="34" charset="0"/>
                </a:rPr>
                <a:t>network</a:t>
              </a:r>
            </a:p>
            <a:p>
              <a:pPr algn="ctr">
                <a:lnSpc>
                  <a:spcPct val="100000"/>
                </a:lnSpc>
                <a:spcBef>
                  <a:spcPct val="0"/>
                </a:spcBef>
                <a:buClrTx/>
                <a:buSzTx/>
                <a:buFontTx/>
                <a:buNone/>
              </a:pPr>
              <a:r>
                <a:rPr lang="en-US" altLang="en-US" sz="1000">
                  <a:latin typeface="Tahoma" panose="020B0604030504040204" pitchFamily="34" charset="0"/>
                </a:rPr>
                <a:t>data link</a:t>
              </a:r>
            </a:p>
            <a:p>
              <a:pPr algn="ctr">
                <a:lnSpc>
                  <a:spcPct val="100000"/>
                </a:lnSpc>
                <a:spcBef>
                  <a:spcPct val="0"/>
                </a:spcBef>
                <a:buClrTx/>
                <a:buSzTx/>
                <a:buFontTx/>
                <a:buNone/>
              </a:pPr>
              <a:r>
                <a:rPr lang="en-US" altLang="en-US" sz="1000">
                  <a:latin typeface="Tahoma" panose="020B0604030504040204" pitchFamily="34" charset="0"/>
                </a:rPr>
                <a:t>physical</a:t>
              </a:r>
              <a:endParaRPr lang="en-US" altLang="en-US" sz="2400">
                <a:latin typeface="Tahoma" panose="020B0604030504040204" pitchFamily="34" charset="0"/>
              </a:endParaRPr>
            </a:p>
          </p:txBody>
        </p:sp>
        <p:sp>
          <p:nvSpPr>
            <p:cNvPr id="9257" name="Line 929"/>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8" name="Line 930"/>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243" name="Group 931"/>
          <p:cNvGrpSpPr>
            <a:grpSpLocks/>
          </p:cNvGrpSpPr>
          <p:nvPr/>
        </p:nvGrpSpPr>
        <p:grpSpPr bwMode="auto">
          <a:xfrm>
            <a:off x="7237413" y="4400550"/>
            <a:ext cx="814387" cy="701675"/>
            <a:chOff x="2923" y="3345"/>
            <a:chExt cx="513" cy="442"/>
          </a:xfrm>
        </p:grpSpPr>
        <p:sp>
          <p:nvSpPr>
            <p:cNvPr id="9249" name="Rectangle 932"/>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50" name="Rectangle 93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51" name="Text Box 934"/>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000">
                <a:latin typeface="Comic Sans MS" panose="030F0702030302020204" pitchFamily="66" charset="0"/>
              </a:endParaRPr>
            </a:p>
            <a:p>
              <a:pPr algn="ctr">
                <a:lnSpc>
                  <a:spcPct val="100000"/>
                </a:lnSpc>
                <a:spcBef>
                  <a:spcPct val="0"/>
                </a:spcBef>
                <a:buClrTx/>
                <a:buSzTx/>
                <a:buFontTx/>
                <a:buNone/>
              </a:pPr>
              <a:r>
                <a:rPr lang="en-US" altLang="en-US" sz="1000">
                  <a:latin typeface="Tahoma" panose="020B0604030504040204" pitchFamily="34" charset="0"/>
                </a:rPr>
                <a:t>network</a:t>
              </a:r>
            </a:p>
            <a:p>
              <a:pPr algn="ctr">
                <a:lnSpc>
                  <a:spcPct val="100000"/>
                </a:lnSpc>
                <a:spcBef>
                  <a:spcPct val="0"/>
                </a:spcBef>
                <a:buClrTx/>
                <a:buSzTx/>
                <a:buFontTx/>
                <a:buNone/>
              </a:pPr>
              <a:r>
                <a:rPr lang="en-US" altLang="en-US" sz="1000">
                  <a:latin typeface="Tahoma" panose="020B0604030504040204" pitchFamily="34" charset="0"/>
                </a:rPr>
                <a:t>data link</a:t>
              </a:r>
            </a:p>
            <a:p>
              <a:pPr algn="ctr">
                <a:lnSpc>
                  <a:spcPct val="100000"/>
                </a:lnSpc>
                <a:spcBef>
                  <a:spcPct val="0"/>
                </a:spcBef>
                <a:buClrTx/>
                <a:buSzTx/>
                <a:buFontTx/>
                <a:buNone/>
              </a:pPr>
              <a:r>
                <a:rPr lang="en-US" altLang="en-US" sz="1000">
                  <a:latin typeface="Tahoma" panose="020B0604030504040204" pitchFamily="34" charset="0"/>
                </a:rPr>
                <a:t>physical</a:t>
              </a:r>
              <a:endParaRPr lang="en-US" altLang="en-US" sz="2400">
                <a:latin typeface="Tahoma" panose="020B0604030504040204" pitchFamily="34" charset="0"/>
              </a:endParaRPr>
            </a:p>
          </p:txBody>
        </p:sp>
        <p:sp>
          <p:nvSpPr>
            <p:cNvPr id="9252" name="Line 935"/>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3" name="Line 936"/>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244" name="Group 896"/>
          <p:cNvGrpSpPr>
            <a:grpSpLocks/>
          </p:cNvGrpSpPr>
          <p:nvPr/>
        </p:nvGrpSpPr>
        <p:grpSpPr bwMode="auto">
          <a:xfrm rot="2937887">
            <a:off x="5389563" y="2911475"/>
            <a:ext cx="3781425" cy="434975"/>
            <a:chOff x="2937" y="3579"/>
            <a:chExt cx="2382" cy="274"/>
          </a:xfrm>
        </p:grpSpPr>
        <p:sp>
          <p:nvSpPr>
            <p:cNvPr id="9245" name="Rectangle 897"/>
            <p:cNvSpPr>
              <a:spLocks noChangeArrowheads="1"/>
            </p:cNvSpPr>
            <p:nvPr/>
          </p:nvSpPr>
          <p:spPr bwMode="auto">
            <a:xfrm>
              <a:off x="3165" y="3631"/>
              <a:ext cx="1920" cy="17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46" name="Text Box 898"/>
            <p:cNvSpPr txBox="1">
              <a:spLocks noChangeArrowheads="1"/>
            </p:cNvSpPr>
            <p:nvPr/>
          </p:nvSpPr>
          <p:spPr bwMode="auto">
            <a:xfrm>
              <a:off x="3384" y="3612"/>
              <a:ext cx="15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solidFill>
                    <a:schemeClr val="bg1"/>
                  </a:solidFill>
                  <a:latin typeface="Tahoma" panose="020B0604030504040204" pitchFamily="34" charset="0"/>
                </a:rPr>
                <a:t>logical end-end transport</a:t>
              </a:r>
              <a:endParaRPr lang="en-US" altLang="en-US" sz="1600">
                <a:latin typeface="Tahoma" panose="020B0604030504040204" pitchFamily="34" charset="0"/>
              </a:endParaRPr>
            </a:p>
          </p:txBody>
        </p:sp>
        <p:sp>
          <p:nvSpPr>
            <p:cNvPr id="9247" name="Freeform 899"/>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8" name="Freeform 900"/>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91139"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2A3208FE-ED5F-472D-AFD9-9F833F5B71E6}" type="slidenum">
              <a:rPr lang="en-US" altLang="en-US" sz="1200">
                <a:latin typeface="Tahoma" panose="020B0604030504040204" pitchFamily="34" charset="0"/>
              </a:rPr>
              <a:pPr>
                <a:lnSpc>
                  <a:spcPct val="100000"/>
                </a:lnSpc>
                <a:spcBef>
                  <a:spcPct val="0"/>
                </a:spcBef>
                <a:buClrTx/>
                <a:buSzTx/>
                <a:buFontTx/>
                <a:buNone/>
              </a:pPr>
              <a:t>60</a:t>
            </a:fld>
            <a:endParaRPr lang="en-US" altLang="en-US" sz="1200">
              <a:latin typeface="Tahoma" panose="020B0604030504040204" pitchFamily="34" charset="0"/>
            </a:endParaRPr>
          </a:p>
        </p:txBody>
      </p:sp>
      <p:pic>
        <p:nvPicPr>
          <p:cNvPr id="91140" name="Picture 63"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 y="838200"/>
            <a:ext cx="6399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8" name="Rectangle 62"/>
          <p:cNvSpPr>
            <a:spLocks noGrp="1" noChangeArrowheads="1"/>
          </p:cNvSpPr>
          <p:nvPr>
            <p:ph type="title"/>
          </p:nvPr>
        </p:nvSpPr>
        <p:spPr>
          <a:xfrm>
            <a:off x="433388" y="241300"/>
            <a:ext cx="7772400" cy="727075"/>
          </a:xfrm>
        </p:spPr>
        <p:txBody>
          <a:bodyPr/>
          <a:lstStyle/>
          <a:p>
            <a:pPr>
              <a:defRPr/>
            </a:pPr>
            <a:r>
              <a:rPr lang="en-US">
                <a:ea typeface="ＭＳ Ｐゴシック" charset="0"/>
                <a:cs typeface="+mj-cs"/>
              </a:rPr>
              <a:t>TCP: closing a connection</a:t>
            </a:r>
          </a:p>
        </p:txBody>
      </p:sp>
      <p:pic>
        <p:nvPicPr>
          <p:cNvPr id="2" name="Picture 1"/>
          <p:cNvPicPr>
            <a:picLocks noChangeAspect="1"/>
          </p:cNvPicPr>
          <p:nvPr/>
        </p:nvPicPr>
        <p:blipFill>
          <a:blip r:embed="rId3"/>
          <a:stretch>
            <a:fillRect/>
          </a:stretch>
        </p:blipFill>
        <p:spPr>
          <a:xfrm>
            <a:off x="1992181" y="1259877"/>
            <a:ext cx="4654813" cy="4936733"/>
          </a:xfrm>
          <a:prstGeom prst="rect">
            <a:avLst/>
          </a:prstGeom>
        </p:spPr>
      </p:pic>
    </p:spTree>
    <p:extLst>
      <p:ext uri="{BB962C8B-B14F-4D97-AF65-F5344CB8AC3E}">
        <p14:creationId xmlns:p14="http://schemas.microsoft.com/office/powerpoint/2010/main" val="41661736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12" name="Text Box 50"/>
          <p:cNvSpPr txBox="1">
            <a:spLocks noChangeArrowheads="1"/>
          </p:cNvSpPr>
          <p:nvPr/>
        </p:nvSpPr>
        <p:spPr bwMode="auto">
          <a:xfrm>
            <a:off x="6059488" y="4291012"/>
            <a:ext cx="1257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FontTx/>
              <a:buNone/>
            </a:pPr>
            <a:r>
              <a:rPr lang="en-US" altLang="en-US" sz="1400" dirty="0">
                <a:latin typeface="Tahoma" panose="020B0604030504040204" pitchFamily="34" charset="0"/>
              </a:rPr>
              <a:t>can no longer</a:t>
            </a:r>
          </a:p>
          <a:p>
            <a:pPr>
              <a:lnSpc>
                <a:spcPct val="90000"/>
              </a:lnSpc>
              <a:spcBef>
                <a:spcPct val="0"/>
              </a:spcBef>
              <a:buClrTx/>
              <a:buSzTx/>
              <a:buFontTx/>
              <a:buNone/>
            </a:pPr>
            <a:r>
              <a:rPr lang="en-US" altLang="en-US" sz="1400" dirty="0">
                <a:latin typeface="Tahoma" panose="020B0604030504040204" pitchFamily="34" charset="0"/>
              </a:rPr>
              <a:t>send data</a:t>
            </a:r>
          </a:p>
        </p:txBody>
      </p:sp>
      <p:sp>
        <p:nvSpPr>
          <p:cNvPr id="91138"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91139"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2A3208FE-ED5F-472D-AFD9-9F833F5B71E6}" type="slidenum">
              <a:rPr lang="en-US" altLang="en-US" sz="1200">
                <a:latin typeface="Tahoma" panose="020B0604030504040204" pitchFamily="34" charset="0"/>
              </a:rPr>
              <a:pPr>
                <a:lnSpc>
                  <a:spcPct val="100000"/>
                </a:lnSpc>
                <a:spcBef>
                  <a:spcPct val="0"/>
                </a:spcBef>
                <a:buClrTx/>
                <a:buSzTx/>
                <a:buFontTx/>
                <a:buNone/>
              </a:pPr>
              <a:t>61</a:t>
            </a:fld>
            <a:endParaRPr lang="en-US" altLang="en-US" sz="1200">
              <a:latin typeface="Tahoma" panose="020B0604030504040204" pitchFamily="34" charset="0"/>
            </a:endParaRPr>
          </a:p>
        </p:txBody>
      </p:sp>
      <p:pic>
        <p:nvPicPr>
          <p:cNvPr id="91140" name="Picture 63"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 y="838200"/>
            <a:ext cx="6399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Line 4"/>
          <p:cNvSpPr>
            <a:spLocks noChangeShapeType="1"/>
          </p:cNvSpPr>
          <p:nvPr/>
        </p:nvSpPr>
        <p:spPr bwMode="auto">
          <a:xfrm flipH="1">
            <a:off x="3471863" y="2081213"/>
            <a:ext cx="1587" cy="3948112"/>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142" name="Line 10"/>
          <p:cNvSpPr>
            <a:spLocks noChangeShapeType="1"/>
          </p:cNvSpPr>
          <p:nvPr/>
        </p:nvSpPr>
        <p:spPr bwMode="auto">
          <a:xfrm flipH="1">
            <a:off x="6061075" y="2151063"/>
            <a:ext cx="1588" cy="3417887"/>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96363" name="Group 75"/>
          <p:cNvGrpSpPr>
            <a:grpSpLocks/>
          </p:cNvGrpSpPr>
          <p:nvPr/>
        </p:nvGrpSpPr>
        <p:grpSpPr bwMode="auto">
          <a:xfrm>
            <a:off x="3513138" y="3870325"/>
            <a:ext cx="2495550" cy="579438"/>
            <a:chOff x="2213" y="2438"/>
            <a:chExt cx="1572" cy="365"/>
          </a:xfrm>
        </p:grpSpPr>
        <p:sp>
          <p:nvSpPr>
            <p:cNvPr id="91224" name="Line 41"/>
            <p:cNvSpPr>
              <a:spLocks noChangeShapeType="1"/>
            </p:cNvSpPr>
            <p:nvPr/>
          </p:nvSpPr>
          <p:spPr bwMode="auto">
            <a:xfrm flipH="1">
              <a:off x="2213" y="2483"/>
              <a:ext cx="1572" cy="32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1225" name="Rectangle 42"/>
            <p:cNvSpPr>
              <a:spLocks noChangeArrowheads="1"/>
            </p:cNvSpPr>
            <p:nvPr/>
          </p:nvSpPr>
          <p:spPr bwMode="auto">
            <a:xfrm>
              <a:off x="2669" y="2438"/>
              <a:ext cx="590"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226" name="Text Box 43"/>
            <p:cNvSpPr txBox="1">
              <a:spLocks noChangeArrowheads="1"/>
            </p:cNvSpPr>
            <p:nvPr/>
          </p:nvSpPr>
          <p:spPr bwMode="auto">
            <a:xfrm>
              <a:off x="2455" y="2562"/>
              <a:ext cx="10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FINbit=1, seq=y</a:t>
              </a:r>
            </a:p>
          </p:txBody>
        </p:sp>
      </p:grpSp>
      <p:grpSp>
        <p:nvGrpSpPr>
          <p:cNvPr id="396368" name="Group 80"/>
          <p:cNvGrpSpPr>
            <a:grpSpLocks/>
          </p:cNvGrpSpPr>
          <p:nvPr/>
        </p:nvGrpSpPr>
        <p:grpSpPr bwMode="auto">
          <a:xfrm>
            <a:off x="3543300" y="4578350"/>
            <a:ext cx="2508250" cy="582613"/>
            <a:chOff x="2232" y="2884"/>
            <a:chExt cx="1580" cy="367"/>
          </a:xfrm>
        </p:grpSpPr>
        <p:sp>
          <p:nvSpPr>
            <p:cNvPr id="91221" name="Line 44"/>
            <p:cNvSpPr>
              <a:spLocks noChangeShapeType="1"/>
            </p:cNvSpPr>
            <p:nvPr/>
          </p:nvSpPr>
          <p:spPr bwMode="auto">
            <a:xfrm>
              <a:off x="2232" y="2884"/>
              <a:ext cx="1580" cy="367"/>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1222" name="Rectangle 46"/>
            <p:cNvSpPr>
              <a:spLocks noChangeArrowheads="1"/>
            </p:cNvSpPr>
            <p:nvPr/>
          </p:nvSpPr>
          <p:spPr bwMode="auto">
            <a:xfrm>
              <a:off x="2553" y="2995"/>
              <a:ext cx="896"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223" name="Text Box 47"/>
            <p:cNvSpPr txBox="1">
              <a:spLocks noChangeArrowheads="1"/>
            </p:cNvSpPr>
            <p:nvPr/>
          </p:nvSpPr>
          <p:spPr bwMode="auto">
            <a:xfrm>
              <a:off x="2246" y="2958"/>
              <a:ext cx="15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ACKbit=1; ACKnum=y+1</a:t>
              </a:r>
            </a:p>
          </p:txBody>
        </p:sp>
      </p:grpSp>
      <p:grpSp>
        <p:nvGrpSpPr>
          <p:cNvPr id="396360" name="Group 72"/>
          <p:cNvGrpSpPr>
            <a:grpSpLocks/>
          </p:cNvGrpSpPr>
          <p:nvPr/>
        </p:nvGrpSpPr>
        <p:grpSpPr bwMode="auto">
          <a:xfrm>
            <a:off x="2090738" y="2901950"/>
            <a:ext cx="4930775" cy="854075"/>
            <a:chOff x="1317" y="1828"/>
            <a:chExt cx="3106" cy="538"/>
          </a:xfrm>
        </p:grpSpPr>
        <p:sp>
          <p:nvSpPr>
            <p:cNvPr id="91216" name="Line 13"/>
            <p:cNvSpPr>
              <a:spLocks noChangeShapeType="1"/>
            </p:cNvSpPr>
            <p:nvPr/>
          </p:nvSpPr>
          <p:spPr bwMode="auto">
            <a:xfrm flipH="1">
              <a:off x="2186" y="1828"/>
              <a:ext cx="1580" cy="367"/>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1217" name="Rectangle 14"/>
            <p:cNvSpPr>
              <a:spLocks noChangeArrowheads="1"/>
            </p:cNvSpPr>
            <p:nvPr/>
          </p:nvSpPr>
          <p:spPr bwMode="auto">
            <a:xfrm>
              <a:off x="2507" y="1912"/>
              <a:ext cx="896"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218" name="Text Box 15"/>
            <p:cNvSpPr txBox="1">
              <a:spLocks noChangeArrowheads="1"/>
            </p:cNvSpPr>
            <p:nvPr/>
          </p:nvSpPr>
          <p:spPr bwMode="auto">
            <a:xfrm>
              <a:off x="2200" y="1875"/>
              <a:ext cx="15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ACKbit=1; ACKnum=x+1</a:t>
              </a:r>
            </a:p>
          </p:txBody>
        </p:sp>
        <p:sp>
          <p:nvSpPr>
            <p:cNvPr id="91219" name="Text Box 21"/>
            <p:cNvSpPr txBox="1">
              <a:spLocks noChangeArrowheads="1"/>
            </p:cNvSpPr>
            <p:nvPr/>
          </p:nvSpPr>
          <p:spPr bwMode="auto">
            <a:xfrm>
              <a:off x="1317" y="2066"/>
              <a:ext cx="86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400">
                  <a:latin typeface="Tahoma" panose="020B0604030504040204" pitchFamily="34" charset="0"/>
                </a:rPr>
                <a:t> wait for server</a:t>
              </a:r>
            </a:p>
            <a:p>
              <a:pPr algn="r">
                <a:lnSpc>
                  <a:spcPct val="90000"/>
                </a:lnSpc>
                <a:spcBef>
                  <a:spcPct val="0"/>
                </a:spcBef>
                <a:buClrTx/>
                <a:buSzTx/>
                <a:buFontTx/>
                <a:buNone/>
              </a:pPr>
              <a:r>
                <a:rPr lang="en-US" altLang="en-US" sz="1400">
                  <a:latin typeface="Tahoma" panose="020B0604030504040204" pitchFamily="34" charset="0"/>
                </a:rPr>
                <a:t>close</a:t>
              </a:r>
            </a:p>
          </p:txBody>
        </p:sp>
        <p:sp>
          <p:nvSpPr>
            <p:cNvPr id="91220" name="Text Box 49"/>
            <p:cNvSpPr txBox="1">
              <a:spLocks noChangeArrowheads="1"/>
            </p:cNvSpPr>
            <p:nvPr/>
          </p:nvSpPr>
          <p:spPr bwMode="auto">
            <a:xfrm>
              <a:off x="3822" y="1979"/>
              <a:ext cx="60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FontTx/>
                <a:buNone/>
              </a:pPr>
              <a:r>
                <a:rPr lang="en-US" altLang="en-US" sz="1400" dirty="0">
                  <a:latin typeface="Tahoma" panose="020B0604030504040204" pitchFamily="34" charset="0"/>
                </a:rPr>
                <a:t>can still</a:t>
              </a:r>
            </a:p>
            <a:p>
              <a:pPr>
                <a:lnSpc>
                  <a:spcPct val="90000"/>
                </a:lnSpc>
                <a:spcBef>
                  <a:spcPct val="0"/>
                </a:spcBef>
                <a:buClrTx/>
                <a:buSzTx/>
                <a:buFontTx/>
                <a:buNone/>
              </a:pPr>
              <a:r>
                <a:rPr lang="en-US" altLang="en-US" sz="1400" dirty="0">
                  <a:latin typeface="Tahoma" panose="020B0604030504040204" pitchFamily="34" charset="0"/>
                </a:rPr>
                <a:t>send data</a:t>
              </a:r>
            </a:p>
          </p:txBody>
        </p:sp>
      </p:grpSp>
      <p:grpSp>
        <p:nvGrpSpPr>
          <p:cNvPr id="396369" name="Group 81"/>
          <p:cNvGrpSpPr>
            <a:grpSpLocks/>
          </p:cNvGrpSpPr>
          <p:nvPr/>
        </p:nvGrpSpPr>
        <p:grpSpPr bwMode="auto">
          <a:xfrm>
            <a:off x="1930401" y="4486275"/>
            <a:ext cx="1487488" cy="1692275"/>
            <a:chOff x="1216" y="2826"/>
            <a:chExt cx="937" cy="1066"/>
          </a:xfrm>
        </p:grpSpPr>
        <p:sp>
          <p:nvSpPr>
            <p:cNvPr id="91202" name="Line 52"/>
            <p:cNvSpPr>
              <a:spLocks noChangeShapeType="1"/>
            </p:cNvSpPr>
            <p:nvPr/>
          </p:nvSpPr>
          <p:spPr bwMode="auto">
            <a:xfrm>
              <a:off x="1820" y="2833"/>
              <a:ext cx="7" cy="10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203" name="Text Box 51"/>
            <p:cNvSpPr txBox="1">
              <a:spLocks noChangeArrowheads="1"/>
            </p:cNvSpPr>
            <p:nvPr/>
          </p:nvSpPr>
          <p:spPr bwMode="auto">
            <a:xfrm>
              <a:off x="1216" y="3093"/>
              <a:ext cx="937"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400">
                  <a:latin typeface="Tahoma" panose="020B0604030504040204" pitchFamily="34" charset="0"/>
                </a:rPr>
                <a:t> timed wait </a:t>
              </a:r>
            </a:p>
            <a:p>
              <a:pPr algn="r">
                <a:lnSpc>
                  <a:spcPct val="90000"/>
                </a:lnSpc>
                <a:spcBef>
                  <a:spcPct val="0"/>
                </a:spcBef>
                <a:buClrTx/>
                <a:buSzTx/>
                <a:buFontTx/>
                <a:buNone/>
              </a:pPr>
              <a:r>
                <a:rPr lang="en-US" altLang="en-US" sz="1400">
                  <a:latin typeface="Tahoma" panose="020B0604030504040204" pitchFamily="34" charset="0"/>
                </a:rPr>
                <a:t>for 2*max </a:t>
              </a:r>
            </a:p>
            <a:p>
              <a:pPr algn="r">
                <a:lnSpc>
                  <a:spcPct val="90000"/>
                </a:lnSpc>
                <a:spcBef>
                  <a:spcPct val="0"/>
                </a:spcBef>
                <a:buClrTx/>
                <a:buSzTx/>
                <a:buFontTx/>
                <a:buNone/>
              </a:pPr>
              <a:r>
                <a:rPr lang="en-US" altLang="en-US" sz="1400">
                  <a:latin typeface="Tahoma" panose="020B0604030504040204" pitchFamily="34" charset="0"/>
                </a:rPr>
                <a:t>segment lifetime</a:t>
              </a:r>
            </a:p>
          </p:txBody>
        </p:sp>
        <p:sp>
          <p:nvSpPr>
            <p:cNvPr id="91204" name="Line 53"/>
            <p:cNvSpPr>
              <a:spLocks noChangeShapeType="1"/>
            </p:cNvSpPr>
            <p:nvPr/>
          </p:nvSpPr>
          <p:spPr bwMode="auto">
            <a:xfrm>
              <a:off x="1742" y="2826"/>
              <a:ext cx="1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1205" name="Line 54"/>
            <p:cNvSpPr>
              <a:spLocks noChangeShapeType="1"/>
            </p:cNvSpPr>
            <p:nvPr/>
          </p:nvSpPr>
          <p:spPr bwMode="auto">
            <a:xfrm>
              <a:off x="1759" y="3889"/>
              <a:ext cx="1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85008" name="Rectangle 62"/>
          <p:cNvSpPr>
            <a:spLocks noGrp="1" noChangeArrowheads="1"/>
          </p:cNvSpPr>
          <p:nvPr>
            <p:ph type="title"/>
          </p:nvPr>
        </p:nvSpPr>
        <p:spPr>
          <a:xfrm>
            <a:off x="433388" y="241300"/>
            <a:ext cx="7772400" cy="727075"/>
          </a:xfrm>
        </p:spPr>
        <p:txBody>
          <a:bodyPr/>
          <a:lstStyle/>
          <a:p>
            <a:pPr>
              <a:defRPr/>
            </a:pPr>
            <a:r>
              <a:rPr lang="en-US">
                <a:ea typeface="ＭＳ Ｐゴシック" charset="0"/>
                <a:cs typeface="+mj-cs"/>
              </a:rPr>
              <a:t>TCP: closing a connection</a:t>
            </a:r>
          </a:p>
        </p:txBody>
      </p:sp>
      <p:grpSp>
        <p:nvGrpSpPr>
          <p:cNvPr id="396358" name="Group 70"/>
          <p:cNvGrpSpPr>
            <a:grpSpLocks/>
          </p:cNvGrpSpPr>
          <p:nvPr/>
        </p:nvGrpSpPr>
        <p:grpSpPr bwMode="auto">
          <a:xfrm>
            <a:off x="1204913" y="2100263"/>
            <a:ext cx="4775200" cy="1014412"/>
            <a:chOff x="759" y="1323"/>
            <a:chExt cx="3008" cy="639"/>
          </a:xfrm>
        </p:grpSpPr>
        <p:sp>
          <p:nvSpPr>
            <p:cNvPr id="91195" name="Line 6"/>
            <p:cNvSpPr>
              <a:spLocks noChangeShapeType="1"/>
            </p:cNvSpPr>
            <p:nvPr/>
          </p:nvSpPr>
          <p:spPr bwMode="auto">
            <a:xfrm>
              <a:off x="2195" y="1442"/>
              <a:ext cx="1572" cy="32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1196" name="Rectangle 7"/>
            <p:cNvSpPr>
              <a:spLocks noChangeArrowheads="1"/>
            </p:cNvSpPr>
            <p:nvPr/>
          </p:nvSpPr>
          <p:spPr bwMode="auto">
            <a:xfrm>
              <a:off x="2644" y="1369"/>
              <a:ext cx="590"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197" name="Text Box 8"/>
            <p:cNvSpPr txBox="1">
              <a:spLocks noChangeArrowheads="1"/>
            </p:cNvSpPr>
            <p:nvPr/>
          </p:nvSpPr>
          <p:spPr bwMode="auto">
            <a:xfrm>
              <a:off x="2430" y="1493"/>
              <a:ext cx="10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FINbit=1, seq=x</a:t>
              </a:r>
            </a:p>
          </p:txBody>
        </p:sp>
        <p:sp>
          <p:nvSpPr>
            <p:cNvPr id="91198" name="Text Box 9"/>
            <p:cNvSpPr txBox="1">
              <a:spLocks noChangeArrowheads="1"/>
            </p:cNvSpPr>
            <p:nvPr/>
          </p:nvSpPr>
          <p:spPr bwMode="auto">
            <a:xfrm>
              <a:off x="1209" y="1541"/>
              <a:ext cx="913"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400">
                  <a:latin typeface="Tahoma" panose="020B0604030504040204" pitchFamily="34" charset="0"/>
                </a:rPr>
                <a:t>can no longer</a:t>
              </a:r>
            </a:p>
            <a:p>
              <a:pPr algn="r">
                <a:lnSpc>
                  <a:spcPct val="90000"/>
                </a:lnSpc>
                <a:spcBef>
                  <a:spcPct val="0"/>
                </a:spcBef>
                <a:buClrTx/>
                <a:buSzTx/>
                <a:buFontTx/>
                <a:buNone/>
              </a:pPr>
              <a:r>
                <a:rPr lang="en-US" altLang="en-US" sz="1400">
                  <a:latin typeface="Tahoma" panose="020B0604030504040204" pitchFamily="34" charset="0"/>
                </a:rPr>
                <a:t>send but can</a:t>
              </a:r>
            </a:p>
            <a:p>
              <a:pPr algn="r">
                <a:lnSpc>
                  <a:spcPct val="90000"/>
                </a:lnSpc>
                <a:spcBef>
                  <a:spcPct val="0"/>
                </a:spcBef>
                <a:buClrTx/>
                <a:buSzTx/>
                <a:buFontTx/>
                <a:buNone/>
              </a:pPr>
              <a:r>
                <a:rPr lang="en-US" altLang="en-US" sz="1400">
                  <a:latin typeface="Tahoma" panose="020B0604030504040204" pitchFamily="34" charset="0"/>
                </a:rPr>
                <a:t> receive data</a:t>
              </a:r>
            </a:p>
          </p:txBody>
        </p:sp>
        <p:sp>
          <p:nvSpPr>
            <p:cNvPr id="91199" name="Text Box 67"/>
            <p:cNvSpPr txBox="1">
              <a:spLocks noChangeArrowheads="1"/>
            </p:cNvSpPr>
            <p:nvPr/>
          </p:nvSpPr>
          <p:spPr bwMode="auto">
            <a:xfrm>
              <a:off x="759" y="1323"/>
              <a:ext cx="14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400">
                  <a:latin typeface="Courier New" panose="02070309020205020404" pitchFamily="49" charset="0"/>
                </a:rPr>
                <a:t>clientSocket.close()</a:t>
              </a:r>
            </a:p>
          </p:txBody>
        </p:sp>
      </p:grpSp>
      <p:grpSp>
        <p:nvGrpSpPr>
          <p:cNvPr id="91159" name="Group 88"/>
          <p:cNvGrpSpPr>
            <a:grpSpLocks/>
          </p:cNvGrpSpPr>
          <p:nvPr/>
        </p:nvGrpSpPr>
        <p:grpSpPr bwMode="auto">
          <a:xfrm>
            <a:off x="3140075" y="1443038"/>
            <a:ext cx="642938" cy="600075"/>
            <a:chOff x="-44" y="1473"/>
            <a:chExt cx="981" cy="1105"/>
          </a:xfrm>
        </p:grpSpPr>
        <p:pic>
          <p:nvPicPr>
            <p:cNvPr id="91193" name="Picture 8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94" name="Freeform 90"/>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1160" name="Group 91"/>
          <p:cNvGrpSpPr>
            <a:grpSpLocks/>
          </p:cNvGrpSpPr>
          <p:nvPr/>
        </p:nvGrpSpPr>
        <p:grpSpPr bwMode="auto">
          <a:xfrm>
            <a:off x="5772150" y="1446213"/>
            <a:ext cx="336550" cy="512762"/>
            <a:chOff x="4140" y="429"/>
            <a:chExt cx="1425" cy="2396"/>
          </a:xfrm>
        </p:grpSpPr>
        <p:sp>
          <p:nvSpPr>
            <p:cNvPr id="91161" name="Freeform 92"/>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2" name="Rectangle 9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163" name="Freeform 94"/>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4" name="Freeform 95"/>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65" name="Rectangle 9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91166" name="Group 97"/>
            <p:cNvGrpSpPr>
              <a:grpSpLocks/>
            </p:cNvGrpSpPr>
            <p:nvPr/>
          </p:nvGrpSpPr>
          <p:grpSpPr bwMode="auto">
            <a:xfrm>
              <a:off x="4749" y="668"/>
              <a:ext cx="581" cy="145"/>
              <a:chOff x="614" y="2568"/>
              <a:chExt cx="725" cy="139"/>
            </a:xfrm>
          </p:grpSpPr>
          <p:sp>
            <p:nvSpPr>
              <p:cNvPr id="91191" name="AutoShape 98"/>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192" name="AutoShape 9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1167" name="Rectangle 10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91168" name="Group 101"/>
            <p:cNvGrpSpPr>
              <a:grpSpLocks/>
            </p:cNvGrpSpPr>
            <p:nvPr/>
          </p:nvGrpSpPr>
          <p:grpSpPr bwMode="auto">
            <a:xfrm>
              <a:off x="4747" y="994"/>
              <a:ext cx="581" cy="134"/>
              <a:chOff x="614" y="2568"/>
              <a:chExt cx="725" cy="139"/>
            </a:xfrm>
          </p:grpSpPr>
          <p:sp>
            <p:nvSpPr>
              <p:cNvPr id="91189" name="AutoShape 102"/>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190" name="AutoShape 10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1169" name="Rectangle 10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170" name="Rectangle 10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91171" name="Group 106"/>
            <p:cNvGrpSpPr>
              <a:grpSpLocks/>
            </p:cNvGrpSpPr>
            <p:nvPr/>
          </p:nvGrpSpPr>
          <p:grpSpPr bwMode="auto">
            <a:xfrm>
              <a:off x="4735" y="1627"/>
              <a:ext cx="582" cy="151"/>
              <a:chOff x="614" y="2568"/>
              <a:chExt cx="725" cy="139"/>
            </a:xfrm>
          </p:grpSpPr>
          <p:sp>
            <p:nvSpPr>
              <p:cNvPr id="91187" name="AutoShape 107"/>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188" name="AutoShape 10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1172" name="Freeform 109"/>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1173" name="Group 110"/>
            <p:cNvGrpSpPr>
              <a:grpSpLocks/>
            </p:cNvGrpSpPr>
            <p:nvPr/>
          </p:nvGrpSpPr>
          <p:grpSpPr bwMode="auto">
            <a:xfrm>
              <a:off x="4739" y="1327"/>
              <a:ext cx="582" cy="139"/>
              <a:chOff x="614" y="2568"/>
              <a:chExt cx="725" cy="139"/>
            </a:xfrm>
          </p:grpSpPr>
          <p:sp>
            <p:nvSpPr>
              <p:cNvPr id="91185" name="AutoShape 111"/>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186" name="AutoShape 11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91174" name="Rectangle 11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175" name="Freeform 114"/>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6" name="Freeform 115"/>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7" name="Oval 116"/>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178" name="Freeform 117"/>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79" name="AutoShape 11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180" name="AutoShape 11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181" name="Oval 120"/>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182" name="Oval 121"/>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91183" name="Oval 122"/>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1184" name="Rectangle 12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6358"/>
                                        </p:tgtEl>
                                        <p:attrNameLst>
                                          <p:attrName>style.visibility</p:attrName>
                                        </p:attrNameLst>
                                      </p:cBhvr>
                                      <p:to>
                                        <p:strVal val="visible"/>
                                      </p:to>
                                    </p:set>
                                    <p:animEffect transition="in" filter="wipe(left)">
                                      <p:cBhvr>
                                        <p:cTn id="7" dur="500"/>
                                        <p:tgtEl>
                                          <p:spTgt spid="3963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96360"/>
                                        </p:tgtEl>
                                        <p:attrNameLst>
                                          <p:attrName>style.visibility</p:attrName>
                                        </p:attrNameLst>
                                      </p:cBhvr>
                                      <p:to>
                                        <p:strVal val="visible"/>
                                      </p:to>
                                    </p:set>
                                    <p:animEffect transition="in" filter="wipe(up)">
                                      <p:cBhvr>
                                        <p:cTn id="12" dur="500"/>
                                        <p:tgtEl>
                                          <p:spTgt spid="3963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96363"/>
                                        </p:tgtEl>
                                        <p:attrNameLst>
                                          <p:attrName>style.visibility</p:attrName>
                                        </p:attrNameLst>
                                      </p:cBhvr>
                                      <p:to>
                                        <p:strVal val="visible"/>
                                      </p:to>
                                    </p:set>
                                    <p:animEffect transition="in" filter="wipe(right)">
                                      <p:cBhvr>
                                        <p:cTn id="17" dur="500"/>
                                        <p:tgtEl>
                                          <p:spTgt spid="396363"/>
                                        </p:tgtEl>
                                      </p:cBhvr>
                                    </p:animEffect>
                                  </p:childTnLst>
                                </p:cTn>
                              </p:par>
                            </p:childTnLst>
                          </p:cTn>
                        </p:par>
                        <p:par>
                          <p:cTn id="18" fill="hold" nodeType="withGroup">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912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96368"/>
                                        </p:tgtEl>
                                        <p:attrNameLst>
                                          <p:attrName>style.visibility</p:attrName>
                                        </p:attrNameLst>
                                      </p:cBhvr>
                                      <p:to>
                                        <p:strVal val="visible"/>
                                      </p:to>
                                    </p:set>
                                    <p:animEffect transition="in" filter="wipe(left)">
                                      <p:cBhvr>
                                        <p:cTn id="25" dur="500"/>
                                        <p:tgtEl>
                                          <p:spTgt spid="396368"/>
                                        </p:tgtEl>
                                      </p:cBhvr>
                                    </p:animEffect>
                                  </p:childTnLst>
                                </p:cTn>
                              </p:par>
                              <p:par>
                                <p:cTn id="26" presetID="22" presetClass="entr" presetSubtype="1" fill="hold" nodeType="withEffect">
                                  <p:stCondLst>
                                    <p:cond delay="0"/>
                                  </p:stCondLst>
                                  <p:childTnLst>
                                    <p:set>
                                      <p:cBhvr>
                                        <p:cTn id="27" dur="1" fill="hold">
                                          <p:stCondLst>
                                            <p:cond delay="0"/>
                                          </p:stCondLst>
                                        </p:cTn>
                                        <p:tgtEl>
                                          <p:spTgt spid="396369"/>
                                        </p:tgtEl>
                                        <p:attrNameLst>
                                          <p:attrName>style.visibility</p:attrName>
                                        </p:attrNameLst>
                                      </p:cBhvr>
                                      <p:to>
                                        <p:strVal val="visible"/>
                                      </p:to>
                                    </p:set>
                                    <p:animEffect transition="in" filter="wipe(up)">
                                      <p:cBhvr>
                                        <p:cTn id="28" dur="500"/>
                                        <p:tgtEl>
                                          <p:spTgt spid="396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116739"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A3CCA90F-C713-4A69-A617-E6A66A26029C}" type="slidenum">
              <a:rPr lang="en-US" altLang="en-US" sz="1200">
                <a:latin typeface="Tahoma" panose="020B0604030504040204" pitchFamily="34" charset="0"/>
              </a:rPr>
              <a:pPr>
                <a:lnSpc>
                  <a:spcPct val="100000"/>
                </a:lnSpc>
                <a:spcBef>
                  <a:spcPct val="0"/>
                </a:spcBef>
                <a:buClrTx/>
                <a:buSzTx/>
                <a:buFontTx/>
                <a:buNone/>
              </a:pPr>
              <a:t>62</a:t>
            </a:fld>
            <a:endParaRPr lang="en-US" altLang="en-US" sz="1200">
              <a:latin typeface="Tahoma" panose="020B0604030504040204" pitchFamily="34" charset="0"/>
            </a:endParaRPr>
          </a:p>
        </p:txBody>
      </p:sp>
      <p:pic>
        <p:nvPicPr>
          <p:cNvPr id="116740" name="Picture 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904875"/>
            <a:ext cx="50276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Rectangle 2"/>
          <p:cNvSpPr>
            <a:spLocks noGrp="1" noChangeArrowheads="1"/>
          </p:cNvSpPr>
          <p:nvPr>
            <p:ph type="title"/>
          </p:nvPr>
        </p:nvSpPr>
        <p:spPr>
          <a:xfrm>
            <a:off x="373063" y="188913"/>
            <a:ext cx="7772400" cy="981075"/>
          </a:xfrm>
        </p:spPr>
        <p:txBody>
          <a:bodyPr/>
          <a:lstStyle/>
          <a:p>
            <a:pPr>
              <a:defRPr/>
            </a:pPr>
            <a:r>
              <a:rPr lang="en-US" dirty="0" smtClean="0">
                <a:ea typeface="ＭＳ Ｐゴシック" charset="0"/>
                <a:cs typeface="+mj-cs"/>
              </a:rPr>
              <a:t>Set </a:t>
            </a:r>
            <a:r>
              <a:rPr lang="en-US" dirty="0">
                <a:ea typeface="ＭＳ Ｐゴシック" charset="0"/>
                <a:cs typeface="+mj-cs"/>
              </a:rPr>
              <a:t>3: summary</a:t>
            </a:r>
          </a:p>
        </p:txBody>
      </p:sp>
      <p:sp>
        <p:nvSpPr>
          <p:cNvPr id="112646" name="Rectangle 3"/>
          <p:cNvSpPr>
            <a:spLocks noGrp="1" noChangeArrowheads="1"/>
          </p:cNvSpPr>
          <p:nvPr>
            <p:ph type="body" sz="half" idx="1"/>
          </p:nvPr>
        </p:nvSpPr>
        <p:spPr>
          <a:xfrm>
            <a:off x="633413" y="1360488"/>
            <a:ext cx="4398962" cy="3952875"/>
          </a:xfrm>
        </p:spPr>
        <p:txBody>
          <a:bodyPr/>
          <a:lstStyle/>
          <a:p>
            <a:pPr>
              <a:buFont typeface="Wingdings" charset="2"/>
              <a:buChar char="§"/>
              <a:defRPr/>
            </a:pPr>
            <a:r>
              <a:rPr lang="en-US" dirty="0">
                <a:ea typeface="ＭＳ Ｐゴシック" charset="0"/>
                <a:cs typeface="+mn-cs"/>
              </a:rPr>
              <a:t>principles behind transport layer services:</a:t>
            </a:r>
          </a:p>
          <a:p>
            <a:pPr lvl="1">
              <a:buFont typeface="Arial"/>
              <a:buChar char="•"/>
              <a:defRPr/>
            </a:pPr>
            <a:r>
              <a:rPr lang="en-US" sz="2800" dirty="0">
                <a:ea typeface="ＭＳ Ｐゴシック" charset="0"/>
              </a:rPr>
              <a:t>multiplexing, </a:t>
            </a:r>
            <a:r>
              <a:rPr lang="en-US" sz="2800" dirty="0" err="1">
                <a:ea typeface="ＭＳ Ｐゴシック" charset="0"/>
              </a:rPr>
              <a:t>demultiplexing</a:t>
            </a:r>
            <a:endParaRPr lang="en-US" sz="2800" dirty="0">
              <a:ea typeface="ＭＳ Ｐゴシック" charset="0"/>
            </a:endParaRPr>
          </a:p>
          <a:p>
            <a:pPr lvl="1">
              <a:buFont typeface="Arial"/>
              <a:buChar char="•"/>
              <a:defRPr/>
            </a:pPr>
            <a:r>
              <a:rPr lang="en-US" sz="2800" dirty="0">
                <a:ea typeface="ＭＳ Ｐゴシック" charset="0"/>
              </a:rPr>
              <a:t>reliable data transfer</a:t>
            </a:r>
          </a:p>
          <a:p>
            <a:pPr lvl="1">
              <a:buFont typeface="Arial"/>
              <a:buChar char="•"/>
              <a:defRPr/>
            </a:pPr>
            <a:r>
              <a:rPr lang="en-US" sz="2800" dirty="0">
                <a:ea typeface="ＭＳ Ｐゴシック" charset="0"/>
              </a:rPr>
              <a:t>flow control</a:t>
            </a:r>
          </a:p>
          <a:p>
            <a:pPr lvl="1">
              <a:buFont typeface="Arial"/>
              <a:buChar char="•"/>
              <a:defRPr/>
            </a:pPr>
            <a:r>
              <a:rPr lang="en-US" sz="2800" dirty="0">
                <a:ea typeface="ＭＳ Ｐゴシック" charset="0"/>
              </a:rPr>
              <a:t>congestion control</a:t>
            </a:r>
          </a:p>
          <a:p>
            <a:pPr>
              <a:buFont typeface="Wingdings" charset="2"/>
              <a:buChar char="§"/>
              <a:defRPr/>
            </a:pPr>
            <a:r>
              <a:rPr lang="en-US" dirty="0">
                <a:ea typeface="ＭＳ Ｐゴシック" charset="0"/>
                <a:cs typeface="+mn-cs"/>
              </a:rPr>
              <a:t>instantiation, implementation in the Internet</a:t>
            </a:r>
          </a:p>
          <a:p>
            <a:pPr lvl="1">
              <a:buFont typeface="Arial"/>
              <a:buChar char="•"/>
              <a:defRPr/>
            </a:pPr>
            <a:r>
              <a:rPr lang="en-US" dirty="0">
                <a:ea typeface="ＭＳ Ｐゴシック" charset="0"/>
              </a:rPr>
              <a:t>UDP</a:t>
            </a:r>
          </a:p>
          <a:p>
            <a:pPr lvl="1">
              <a:buFont typeface="Arial"/>
              <a:buChar char="•"/>
              <a:defRPr/>
            </a:pPr>
            <a:r>
              <a:rPr lang="en-US" dirty="0">
                <a:ea typeface="ＭＳ Ｐゴシック" charset="0"/>
              </a:rPr>
              <a:t>TCP</a:t>
            </a:r>
          </a:p>
        </p:txBody>
      </p:sp>
      <p:sp>
        <p:nvSpPr>
          <p:cNvPr id="116743" name="Rectangle 4"/>
          <p:cNvSpPr>
            <a:spLocks noGrp="1" noChangeArrowheads="1"/>
          </p:cNvSpPr>
          <p:nvPr>
            <p:ph type="body" sz="half" idx="2"/>
          </p:nvPr>
        </p:nvSpPr>
        <p:spPr>
          <a:xfrm>
            <a:off x="5478463" y="1839913"/>
            <a:ext cx="3333750" cy="4321175"/>
          </a:xfrm>
        </p:spPr>
        <p:txBody>
          <a:bodyPr/>
          <a:lstStyle/>
          <a:p>
            <a:pPr>
              <a:buFont typeface="Wingdings" panose="05000000000000000000" pitchFamily="2" charset="2"/>
              <a:buNone/>
            </a:pPr>
            <a:r>
              <a:rPr lang="en-US" altLang="en-US" u="sng" smtClean="0">
                <a:solidFill>
                  <a:srgbClr val="CC0000"/>
                </a:solidFill>
              </a:rPr>
              <a:t>next:</a:t>
            </a:r>
            <a:endParaRPr lang="en-US" altLang="en-US" smtClean="0">
              <a:solidFill>
                <a:srgbClr val="CC0000"/>
              </a:solidFill>
            </a:endParaRPr>
          </a:p>
          <a:p>
            <a:r>
              <a:rPr lang="en-US" altLang="en-US" smtClean="0"/>
              <a:t>leaving the network </a:t>
            </a:r>
            <a:r>
              <a:rPr lang="ja-JP" altLang="en-US" smtClean="0"/>
              <a:t>“</a:t>
            </a:r>
            <a:r>
              <a:rPr lang="en-US" altLang="ja-JP" smtClean="0"/>
              <a:t>edge</a:t>
            </a:r>
            <a:r>
              <a:rPr lang="ja-JP" altLang="en-US" smtClean="0"/>
              <a:t>”</a:t>
            </a:r>
            <a:r>
              <a:rPr lang="en-US" altLang="ja-JP" smtClean="0"/>
              <a:t> (application, transport layers)</a:t>
            </a:r>
          </a:p>
          <a:p>
            <a:r>
              <a:rPr lang="en-US" altLang="en-US" smtClean="0"/>
              <a:t>into the network </a:t>
            </a:r>
            <a:r>
              <a:rPr lang="ja-JP" altLang="en-US" smtClean="0"/>
              <a:t>“</a:t>
            </a:r>
            <a:r>
              <a:rPr lang="en-US" altLang="ja-JP" smtClean="0"/>
              <a:t>core</a:t>
            </a:r>
            <a:r>
              <a:rPr lang="ja-JP" altLang="en-US" smtClean="0"/>
              <a:t>”</a:t>
            </a:r>
            <a:endParaRPr lang="en-US" altLang="ja-JP" smtClean="0"/>
          </a:p>
          <a:p>
            <a:r>
              <a:rPr lang="en-US" altLang="en-US" smtClean="0"/>
              <a:t>two network layer chapters:</a:t>
            </a:r>
          </a:p>
          <a:p>
            <a:pPr lvl="1"/>
            <a:r>
              <a:rPr lang="en-US" altLang="en-US" smtClean="0"/>
              <a:t>data plane</a:t>
            </a:r>
          </a:p>
          <a:p>
            <a:pPr lvl="1"/>
            <a:r>
              <a:rPr lang="en-US" altLang="en-US" smtClean="0"/>
              <a:t>control plane</a:t>
            </a:r>
          </a:p>
          <a:p>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1024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D61D8E4F-6A99-497C-82A8-1FF6E6F42D38}" type="slidenum">
              <a:rPr lang="en-US" altLang="en-US" sz="1200">
                <a:latin typeface="Tahoma" panose="020B0604030504040204" pitchFamily="34" charset="0"/>
              </a:rPr>
              <a:pPr>
                <a:lnSpc>
                  <a:spcPct val="100000"/>
                </a:lnSpc>
                <a:spcBef>
                  <a:spcPct val="0"/>
                </a:spcBef>
                <a:buClrTx/>
                <a:buSzTx/>
                <a:buFontTx/>
                <a:buNone/>
              </a:pPr>
              <a:t>7</a:t>
            </a:fld>
            <a:endParaRPr lang="en-US" altLang="en-US" sz="1200">
              <a:latin typeface="Tahoma" panose="020B0604030504040204" pitchFamily="34" charset="0"/>
            </a:endParaRPr>
          </a:p>
        </p:txBody>
      </p:sp>
      <p:sp>
        <p:nvSpPr>
          <p:cNvPr id="7172" name="Rectangle 3"/>
          <p:cNvSpPr>
            <a:spLocks noGrp="1" noChangeArrowheads="1"/>
          </p:cNvSpPr>
          <p:nvPr>
            <p:ph type="title"/>
          </p:nvPr>
        </p:nvSpPr>
        <p:spPr/>
        <p:txBody>
          <a:bodyPr/>
          <a:lstStyle/>
          <a:p>
            <a:pPr>
              <a:defRPr/>
            </a:pPr>
            <a:r>
              <a:rPr lang="en-US" dirty="0" smtClean="0">
                <a:ea typeface="ＭＳ Ｐゴシック" charset="0"/>
                <a:cs typeface="+mj-cs"/>
              </a:rPr>
              <a:t>Outline</a:t>
            </a:r>
            <a:endParaRPr lang="en-US" dirty="0">
              <a:ea typeface="ＭＳ Ｐゴシック" charset="0"/>
              <a:cs typeface="+mj-cs"/>
            </a:endParaRPr>
          </a:p>
        </p:txBody>
      </p:sp>
      <p:sp>
        <p:nvSpPr>
          <p:cNvPr id="7173" name="Rectangle 4"/>
          <p:cNvSpPr>
            <a:spLocks noGrp="1" noChangeArrowheads="1"/>
          </p:cNvSpPr>
          <p:nvPr>
            <p:ph type="body" sz="half" idx="1"/>
          </p:nvPr>
        </p:nvSpPr>
        <p:spPr/>
        <p:txBody>
          <a:bodyPr/>
          <a:lstStyle/>
          <a:p>
            <a:pPr marL="566738" indent="-566738">
              <a:buFont typeface="Wingdings" charset="0"/>
              <a:buNone/>
              <a:defRPr/>
            </a:pPr>
            <a:r>
              <a:rPr lang="en-US">
                <a:ea typeface="ＭＳ Ｐゴシック" charset="0"/>
                <a:cs typeface="+mn-cs"/>
              </a:rPr>
              <a:t>3.1 transport-layer services</a:t>
            </a:r>
          </a:p>
          <a:p>
            <a:pPr marL="566738" indent="-566738">
              <a:buFont typeface="Wingdings" charset="0"/>
              <a:buNone/>
              <a:defRPr/>
            </a:pPr>
            <a:r>
              <a:rPr lang="en-US">
                <a:solidFill>
                  <a:srgbClr val="CC0000"/>
                </a:solidFill>
                <a:ea typeface="ＭＳ Ｐゴシック" charset="0"/>
                <a:cs typeface="+mn-cs"/>
              </a:rPr>
              <a:t>3.2 multiplexing and demultiplexing</a:t>
            </a:r>
          </a:p>
          <a:p>
            <a:pPr marL="566738" indent="-566738">
              <a:buFont typeface="Wingdings" charset="0"/>
              <a:buNone/>
              <a:defRPr/>
            </a:pPr>
            <a:r>
              <a:rPr lang="en-US">
                <a:ea typeface="ＭＳ Ｐゴシック" charset="0"/>
                <a:cs typeface="+mn-cs"/>
              </a:rPr>
              <a:t>3.3 connectionless transport: UDP</a:t>
            </a:r>
          </a:p>
          <a:p>
            <a:pPr marL="566738" indent="-566738">
              <a:buFont typeface="Wingdings" charset="0"/>
              <a:buNone/>
              <a:defRPr/>
            </a:pPr>
            <a:r>
              <a:rPr lang="en-US">
                <a:ea typeface="ＭＳ Ｐゴシック" charset="0"/>
                <a:cs typeface="+mn-cs"/>
              </a:rPr>
              <a:t>3.4 principles of reliable data transfer</a:t>
            </a:r>
          </a:p>
        </p:txBody>
      </p:sp>
      <p:sp>
        <p:nvSpPr>
          <p:cNvPr id="7174" name="Rectangle 5"/>
          <p:cNvSpPr>
            <a:spLocks noGrp="1" noChangeArrowheads="1"/>
          </p:cNvSpPr>
          <p:nvPr>
            <p:ph type="body" sz="half" idx="2"/>
          </p:nvPr>
        </p:nvSpPr>
        <p:spPr>
          <a:xfrm>
            <a:off x="4495800" y="1600200"/>
            <a:ext cx="4251325" cy="4648200"/>
          </a:xfrm>
        </p:spPr>
        <p:txBody>
          <a:bodyPr/>
          <a:lstStyle/>
          <a:p>
            <a:pPr marL="566738" indent="-566738">
              <a:buFont typeface="Wingdings" charset="0"/>
              <a:buNone/>
              <a:defRPr/>
            </a:pPr>
            <a:r>
              <a:rPr lang="en-US" dirty="0">
                <a:ea typeface="ＭＳ Ｐゴシック" charset="0"/>
                <a:cs typeface="+mn-cs"/>
              </a:rPr>
              <a:t>3.5 connection-oriented transport: TCP</a:t>
            </a:r>
          </a:p>
          <a:p>
            <a:pPr marL="912813" lvl="1">
              <a:buFont typeface="Arial"/>
              <a:buChar char="•"/>
              <a:defRPr/>
            </a:pPr>
            <a:r>
              <a:rPr lang="en-US" dirty="0">
                <a:ea typeface="ＭＳ Ｐゴシック" charset="0"/>
              </a:rPr>
              <a:t>segment structure</a:t>
            </a:r>
          </a:p>
          <a:p>
            <a:pPr marL="912813" lvl="1">
              <a:buFont typeface="Arial"/>
              <a:buChar char="•"/>
              <a:defRPr/>
            </a:pPr>
            <a:r>
              <a:rPr lang="en-US" dirty="0">
                <a:ea typeface="ＭＳ Ｐゴシック" charset="0"/>
              </a:rPr>
              <a:t>reliable data transfer</a:t>
            </a:r>
          </a:p>
          <a:p>
            <a:pPr marL="912813" lvl="1">
              <a:buFont typeface="Arial"/>
              <a:buChar char="•"/>
              <a:defRPr/>
            </a:pPr>
            <a:r>
              <a:rPr lang="en-US" dirty="0" smtClean="0">
                <a:ea typeface="ＭＳ Ｐゴシック" charset="0"/>
              </a:rPr>
              <a:t>connection management</a:t>
            </a:r>
            <a:endParaRPr lang="en-US" dirty="0">
              <a:ea typeface="ＭＳ Ｐゴシック" charset="0"/>
            </a:endParaRPr>
          </a:p>
        </p:txBody>
      </p:sp>
      <p:pic>
        <p:nvPicPr>
          <p:cNvPr id="10247" name="Picture 6" descr="underline_base"/>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313" y="1017588"/>
            <a:ext cx="228600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11267"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9534CFFA-FB9F-4C6E-A8A4-C576488D01E1}" type="slidenum">
              <a:rPr lang="en-US" altLang="en-US" sz="1200">
                <a:latin typeface="Tahoma" panose="020B0604030504040204" pitchFamily="34" charset="0"/>
              </a:rPr>
              <a:pPr>
                <a:lnSpc>
                  <a:spcPct val="100000"/>
                </a:lnSpc>
                <a:spcBef>
                  <a:spcPct val="0"/>
                </a:spcBef>
                <a:buClrTx/>
                <a:buSzTx/>
                <a:buFontTx/>
                <a:buNone/>
              </a:pPr>
              <a:t>8</a:t>
            </a:fld>
            <a:endParaRPr lang="en-US" altLang="en-US" sz="1200">
              <a:latin typeface="Tahoma" panose="020B0604030504040204" pitchFamily="34" charset="0"/>
            </a:endParaRPr>
          </a:p>
        </p:txBody>
      </p:sp>
      <p:pic>
        <p:nvPicPr>
          <p:cNvPr id="11268" name="Picture 175"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936625"/>
            <a:ext cx="6399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Freeform 157"/>
          <p:cNvSpPr>
            <a:spLocks/>
          </p:cNvSpPr>
          <p:nvPr/>
        </p:nvSpPr>
        <p:spPr bwMode="auto">
          <a:xfrm>
            <a:off x="2767013" y="3143250"/>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Rectangle 2"/>
          <p:cNvSpPr>
            <a:spLocks noGrp="1" noChangeArrowheads="1"/>
          </p:cNvSpPr>
          <p:nvPr>
            <p:ph type="title"/>
          </p:nvPr>
        </p:nvSpPr>
        <p:spPr>
          <a:xfrm>
            <a:off x="293688" y="142875"/>
            <a:ext cx="7772400" cy="1143000"/>
          </a:xfrm>
        </p:spPr>
        <p:txBody>
          <a:bodyPr/>
          <a:lstStyle/>
          <a:p>
            <a:pPr>
              <a:defRPr/>
            </a:pPr>
            <a:r>
              <a:rPr lang="en-US">
                <a:ea typeface="ＭＳ Ｐゴシック" charset="0"/>
                <a:cs typeface="+mj-cs"/>
              </a:rPr>
              <a:t>Multiplexing/demultiplexing</a:t>
            </a:r>
          </a:p>
        </p:txBody>
      </p:sp>
      <p:sp>
        <p:nvSpPr>
          <p:cNvPr id="11271" name="Text Box 37"/>
          <p:cNvSpPr txBox="1">
            <a:spLocks noChangeArrowheads="1"/>
          </p:cNvSpPr>
          <p:nvPr/>
        </p:nvSpPr>
        <p:spPr bwMode="auto">
          <a:xfrm>
            <a:off x="8007350" y="4068763"/>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Arial" panose="020B0604020202020204" pitchFamily="34" charset="0"/>
              </a:rPr>
              <a:t>process</a:t>
            </a:r>
          </a:p>
        </p:txBody>
      </p:sp>
      <p:sp>
        <p:nvSpPr>
          <p:cNvPr id="11272" name="Text Box 38"/>
          <p:cNvSpPr txBox="1">
            <a:spLocks noChangeArrowheads="1"/>
          </p:cNvSpPr>
          <p:nvPr/>
        </p:nvSpPr>
        <p:spPr bwMode="auto">
          <a:xfrm>
            <a:off x="7981950" y="3667125"/>
            <a:ext cx="755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socket</a:t>
            </a:r>
          </a:p>
        </p:txBody>
      </p:sp>
      <p:grpSp>
        <p:nvGrpSpPr>
          <p:cNvPr id="362673" name="Group 177"/>
          <p:cNvGrpSpPr>
            <a:grpSpLocks/>
          </p:cNvGrpSpPr>
          <p:nvPr/>
        </p:nvGrpSpPr>
        <p:grpSpPr bwMode="auto">
          <a:xfrm>
            <a:off x="4908550" y="1571625"/>
            <a:ext cx="3808413" cy="1525588"/>
            <a:chOff x="3092" y="990"/>
            <a:chExt cx="2399" cy="961"/>
          </a:xfrm>
        </p:grpSpPr>
        <p:sp>
          <p:nvSpPr>
            <p:cNvPr id="11395" name="Rectangle 41"/>
            <p:cNvSpPr>
              <a:spLocks noChangeArrowheads="1"/>
            </p:cNvSpPr>
            <p:nvPr/>
          </p:nvSpPr>
          <p:spPr bwMode="auto">
            <a:xfrm>
              <a:off x="3092" y="1199"/>
              <a:ext cx="2399" cy="752"/>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algn="l">
                <a:lnSpc>
                  <a:spcPct val="80000"/>
                </a:lnSpc>
              </a:pPr>
              <a:r>
                <a:rPr lang="en-US" altLang="en-US" sz="2400" dirty="0">
                  <a:latin typeface="Gill Sans MT" panose="020B0502020104020203" pitchFamily="34" charset="0"/>
                </a:rPr>
                <a:t>use header info to deliver</a:t>
              </a:r>
            </a:p>
            <a:p>
              <a:pPr algn="l">
                <a:lnSpc>
                  <a:spcPct val="80000"/>
                </a:lnSpc>
              </a:pPr>
              <a:r>
                <a:rPr lang="en-US" altLang="en-US" sz="2400" dirty="0">
                  <a:latin typeface="Gill Sans MT" panose="020B0502020104020203" pitchFamily="34" charset="0"/>
                </a:rPr>
                <a:t>received segments to correct </a:t>
              </a:r>
            </a:p>
            <a:p>
              <a:pPr algn="l">
                <a:lnSpc>
                  <a:spcPct val="80000"/>
                </a:lnSpc>
              </a:pPr>
              <a:r>
                <a:rPr lang="en-US" altLang="en-US" sz="2400" dirty="0">
                  <a:latin typeface="Gill Sans MT" panose="020B0502020104020203" pitchFamily="34" charset="0"/>
                </a:rPr>
                <a:t>socket</a:t>
              </a:r>
            </a:p>
          </p:txBody>
        </p:sp>
        <p:grpSp>
          <p:nvGrpSpPr>
            <p:cNvPr id="11396" name="Group 42"/>
            <p:cNvGrpSpPr>
              <a:grpSpLocks/>
            </p:cNvGrpSpPr>
            <p:nvPr/>
          </p:nvGrpSpPr>
          <p:grpSpPr bwMode="auto">
            <a:xfrm>
              <a:off x="3188" y="990"/>
              <a:ext cx="1994" cy="288"/>
              <a:chOff x="1136" y="3681"/>
              <a:chExt cx="1600" cy="288"/>
            </a:xfrm>
          </p:grpSpPr>
          <p:sp>
            <p:nvSpPr>
              <p:cNvPr id="11397" name="Rectangle 43"/>
              <p:cNvSpPr>
                <a:spLocks noChangeArrowheads="1"/>
              </p:cNvSpPr>
              <p:nvPr/>
            </p:nvSpPr>
            <p:spPr bwMode="auto">
              <a:xfrm>
                <a:off x="1422" y="3732"/>
                <a:ext cx="1002"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98" name="Text Box 44"/>
              <p:cNvSpPr txBox="1">
                <a:spLocks noChangeArrowheads="1"/>
              </p:cNvSpPr>
              <p:nvPr/>
            </p:nvSpPr>
            <p:spPr bwMode="auto">
              <a:xfrm>
                <a:off x="1136" y="3681"/>
                <a:ext cx="160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400" i="1">
                    <a:solidFill>
                      <a:srgbClr val="CC0000"/>
                    </a:solidFill>
                  </a:rPr>
                  <a:t>demultiplexing at receiver:</a:t>
                </a:r>
              </a:p>
            </p:txBody>
          </p:sp>
        </p:grpSp>
      </p:grpSp>
      <p:grpSp>
        <p:nvGrpSpPr>
          <p:cNvPr id="362672" name="Group 176"/>
          <p:cNvGrpSpPr>
            <a:grpSpLocks/>
          </p:cNvGrpSpPr>
          <p:nvPr/>
        </p:nvGrpSpPr>
        <p:grpSpPr bwMode="auto">
          <a:xfrm>
            <a:off x="411163" y="1335088"/>
            <a:ext cx="4029075" cy="1466850"/>
            <a:chOff x="259" y="841"/>
            <a:chExt cx="2538" cy="924"/>
          </a:xfrm>
        </p:grpSpPr>
        <p:sp>
          <p:nvSpPr>
            <p:cNvPr id="11390" name="Text Box 45"/>
            <p:cNvSpPr txBox="1">
              <a:spLocks noChangeArrowheads="1"/>
            </p:cNvSpPr>
            <p:nvPr/>
          </p:nvSpPr>
          <p:spPr bwMode="auto">
            <a:xfrm>
              <a:off x="264" y="1116"/>
              <a:ext cx="2533"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80000"/>
                </a:lnSpc>
                <a:spcBef>
                  <a:spcPct val="0"/>
                </a:spcBef>
                <a:buClrTx/>
                <a:buSzTx/>
                <a:buFontTx/>
                <a:buNone/>
              </a:pPr>
              <a:r>
                <a:rPr lang="en-US" altLang="en-US" sz="2400" dirty="0"/>
                <a:t>handle data from multiple</a:t>
              </a:r>
            </a:p>
            <a:p>
              <a:pPr>
                <a:lnSpc>
                  <a:spcPct val="80000"/>
                </a:lnSpc>
                <a:spcBef>
                  <a:spcPct val="0"/>
                </a:spcBef>
                <a:buClrTx/>
                <a:buSzTx/>
                <a:buFontTx/>
                <a:buNone/>
              </a:pPr>
              <a:r>
                <a:rPr lang="en-US" altLang="en-US" sz="2400" dirty="0"/>
                <a:t>sockets, add transport header (later used for </a:t>
              </a:r>
              <a:r>
                <a:rPr lang="en-US" altLang="en-US" sz="2400" dirty="0" err="1"/>
                <a:t>demultiplexing</a:t>
              </a:r>
              <a:r>
                <a:rPr lang="en-US" altLang="en-US" sz="2400" dirty="0"/>
                <a:t>)</a:t>
              </a:r>
            </a:p>
          </p:txBody>
        </p:sp>
        <p:sp>
          <p:nvSpPr>
            <p:cNvPr id="11391" name="Rectangle 46"/>
            <p:cNvSpPr>
              <a:spLocks noChangeArrowheads="1"/>
            </p:cNvSpPr>
            <p:nvPr/>
          </p:nvSpPr>
          <p:spPr bwMode="auto">
            <a:xfrm>
              <a:off x="259" y="1009"/>
              <a:ext cx="2479" cy="756"/>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11392" name="Group 47"/>
            <p:cNvGrpSpPr>
              <a:grpSpLocks/>
            </p:cNvGrpSpPr>
            <p:nvPr/>
          </p:nvGrpSpPr>
          <p:grpSpPr bwMode="auto">
            <a:xfrm>
              <a:off x="332" y="841"/>
              <a:ext cx="1742" cy="288"/>
              <a:chOff x="1101" y="3681"/>
              <a:chExt cx="1673" cy="288"/>
            </a:xfrm>
          </p:grpSpPr>
          <p:sp>
            <p:nvSpPr>
              <p:cNvPr id="11393" name="Rectangle 48"/>
              <p:cNvSpPr>
                <a:spLocks noChangeArrowheads="1"/>
              </p:cNvSpPr>
              <p:nvPr/>
            </p:nvSpPr>
            <p:spPr bwMode="auto">
              <a:xfrm>
                <a:off x="1422" y="3732"/>
                <a:ext cx="1006"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94" name="Text Box 49"/>
              <p:cNvSpPr txBox="1">
                <a:spLocks noChangeArrowheads="1"/>
              </p:cNvSpPr>
              <p:nvPr/>
            </p:nvSpPr>
            <p:spPr bwMode="auto">
              <a:xfrm>
                <a:off x="1101" y="3681"/>
                <a:ext cx="1673"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400" i="1" dirty="0">
                    <a:solidFill>
                      <a:srgbClr val="CC0000"/>
                    </a:solidFill>
                  </a:rPr>
                  <a:t>multiplexing at sender:</a:t>
                </a:r>
              </a:p>
            </p:txBody>
          </p:sp>
        </p:grpSp>
      </p:grpSp>
      <p:grpSp>
        <p:nvGrpSpPr>
          <p:cNvPr id="11275" name="Group 57"/>
          <p:cNvGrpSpPr>
            <a:grpSpLocks/>
          </p:cNvGrpSpPr>
          <p:nvPr/>
        </p:nvGrpSpPr>
        <p:grpSpPr bwMode="auto">
          <a:xfrm>
            <a:off x="7481888" y="3741738"/>
            <a:ext cx="533400" cy="206375"/>
            <a:chOff x="344" y="1846"/>
            <a:chExt cx="336" cy="130"/>
          </a:xfrm>
        </p:grpSpPr>
        <p:sp>
          <p:nvSpPr>
            <p:cNvPr id="11386" name="Rectangle 35"/>
            <p:cNvSpPr>
              <a:spLocks noChangeArrowheads="1"/>
            </p:cNvSpPr>
            <p:nvPr/>
          </p:nvSpPr>
          <p:spPr bwMode="auto">
            <a:xfrm>
              <a:off x="344" y="1846"/>
              <a:ext cx="336" cy="13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87" name="Rectangle 54"/>
            <p:cNvSpPr>
              <a:spLocks noChangeArrowheads="1"/>
            </p:cNvSpPr>
            <p:nvPr/>
          </p:nvSpPr>
          <p:spPr bwMode="auto">
            <a:xfrm>
              <a:off x="454" y="1863"/>
              <a:ext cx="110" cy="99"/>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88" name="Rectangle 55"/>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89" name="Rectangle 56"/>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1276" name="Rectangle 23"/>
          <p:cNvSpPr>
            <a:spLocks noChangeArrowheads="1"/>
          </p:cNvSpPr>
          <p:nvPr/>
        </p:nvSpPr>
        <p:spPr bwMode="auto">
          <a:xfrm>
            <a:off x="3314700" y="3194050"/>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1277" name="Rectangle 24"/>
          <p:cNvSpPr>
            <a:spLocks noChangeArrowheads="1"/>
          </p:cNvSpPr>
          <p:nvPr/>
        </p:nvSpPr>
        <p:spPr bwMode="auto">
          <a:xfrm>
            <a:off x="3279775" y="3248025"/>
            <a:ext cx="1473200" cy="1979613"/>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1278" name="Line 25"/>
          <p:cNvSpPr>
            <a:spLocks noChangeShapeType="1"/>
          </p:cNvSpPr>
          <p:nvPr/>
        </p:nvSpPr>
        <p:spPr bwMode="auto">
          <a:xfrm>
            <a:off x="3286125" y="4017963"/>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9" name="Text Box 26"/>
          <p:cNvSpPr txBox="1">
            <a:spLocks noChangeArrowheads="1"/>
          </p:cNvSpPr>
          <p:nvPr/>
        </p:nvSpPr>
        <p:spPr bwMode="auto">
          <a:xfrm>
            <a:off x="3357563" y="40005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transport</a:t>
            </a:r>
          </a:p>
        </p:txBody>
      </p:sp>
      <p:sp>
        <p:nvSpPr>
          <p:cNvPr id="11280" name="Line 27"/>
          <p:cNvSpPr>
            <a:spLocks noChangeShapeType="1"/>
          </p:cNvSpPr>
          <p:nvPr/>
        </p:nvSpPr>
        <p:spPr bwMode="auto">
          <a:xfrm>
            <a:off x="3287713" y="43354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1" name="Text Box 26"/>
          <p:cNvSpPr txBox="1">
            <a:spLocks noChangeArrowheads="1"/>
          </p:cNvSpPr>
          <p:nvPr/>
        </p:nvSpPr>
        <p:spPr bwMode="auto">
          <a:xfrm>
            <a:off x="3354388" y="32146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11282" name="Text Box 26"/>
          <p:cNvSpPr txBox="1">
            <a:spLocks noChangeArrowheads="1"/>
          </p:cNvSpPr>
          <p:nvPr/>
        </p:nvSpPr>
        <p:spPr bwMode="auto">
          <a:xfrm>
            <a:off x="3351213" y="49053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physical</a:t>
            </a:r>
          </a:p>
        </p:txBody>
      </p:sp>
      <p:sp>
        <p:nvSpPr>
          <p:cNvPr id="11283" name="Text Box 26"/>
          <p:cNvSpPr txBox="1">
            <a:spLocks noChangeArrowheads="1"/>
          </p:cNvSpPr>
          <p:nvPr/>
        </p:nvSpPr>
        <p:spPr bwMode="auto">
          <a:xfrm>
            <a:off x="3351213" y="46196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link</a:t>
            </a:r>
          </a:p>
        </p:txBody>
      </p:sp>
      <p:sp>
        <p:nvSpPr>
          <p:cNvPr id="11284" name="Text Box 26"/>
          <p:cNvSpPr txBox="1">
            <a:spLocks noChangeArrowheads="1"/>
          </p:cNvSpPr>
          <p:nvPr/>
        </p:nvSpPr>
        <p:spPr bwMode="auto">
          <a:xfrm>
            <a:off x="3351213" y="43211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network</a:t>
            </a:r>
          </a:p>
        </p:txBody>
      </p:sp>
      <p:sp>
        <p:nvSpPr>
          <p:cNvPr id="11285" name="Oval 120"/>
          <p:cNvSpPr>
            <a:spLocks noChangeArrowheads="1"/>
          </p:cNvSpPr>
          <p:nvPr/>
        </p:nvSpPr>
        <p:spPr bwMode="auto">
          <a:xfrm>
            <a:off x="4051300" y="3589338"/>
            <a:ext cx="598488"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Comic Sans MS" panose="030F0702030302020204" pitchFamily="66" charset="0"/>
              </a:rPr>
              <a:t>P2</a:t>
            </a:r>
          </a:p>
        </p:txBody>
      </p:sp>
      <p:sp>
        <p:nvSpPr>
          <p:cNvPr id="11286" name="Line 27"/>
          <p:cNvSpPr>
            <a:spLocks noChangeShapeType="1"/>
          </p:cNvSpPr>
          <p:nvPr/>
        </p:nvSpPr>
        <p:spPr bwMode="auto">
          <a:xfrm>
            <a:off x="3284538" y="464661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7" name="Line 27"/>
          <p:cNvSpPr>
            <a:spLocks noChangeShapeType="1"/>
          </p:cNvSpPr>
          <p:nvPr/>
        </p:nvSpPr>
        <p:spPr bwMode="auto">
          <a:xfrm>
            <a:off x="3281363" y="4945063"/>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8" name="Oval 128"/>
          <p:cNvSpPr>
            <a:spLocks noChangeArrowheads="1"/>
          </p:cNvSpPr>
          <p:nvPr/>
        </p:nvSpPr>
        <p:spPr bwMode="auto">
          <a:xfrm>
            <a:off x="3346450" y="3589338"/>
            <a:ext cx="598488"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Comic Sans MS" panose="030F0702030302020204" pitchFamily="66" charset="0"/>
              </a:rPr>
              <a:t>P1</a:t>
            </a:r>
          </a:p>
        </p:txBody>
      </p:sp>
      <p:grpSp>
        <p:nvGrpSpPr>
          <p:cNvPr id="11289" name="Group 134"/>
          <p:cNvGrpSpPr>
            <a:grpSpLocks/>
          </p:cNvGrpSpPr>
          <p:nvPr/>
        </p:nvGrpSpPr>
        <p:grpSpPr bwMode="auto">
          <a:xfrm>
            <a:off x="4127500" y="3948113"/>
            <a:ext cx="412750" cy="158750"/>
            <a:chOff x="1383" y="2620"/>
            <a:chExt cx="260" cy="100"/>
          </a:xfrm>
        </p:grpSpPr>
        <p:sp>
          <p:nvSpPr>
            <p:cNvPr id="11382" name="Rectangle 130"/>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83" name="Rectangle 131"/>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84" name="Rectangle 132"/>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85" name="Rectangle 133"/>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grpSp>
        <p:nvGrpSpPr>
          <p:cNvPr id="11290" name="Group 135"/>
          <p:cNvGrpSpPr>
            <a:grpSpLocks/>
          </p:cNvGrpSpPr>
          <p:nvPr/>
        </p:nvGrpSpPr>
        <p:grpSpPr bwMode="auto">
          <a:xfrm>
            <a:off x="3425825" y="3940175"/>
            <a:ext cx="412750" cy="158750"/>
            <a:chOff x="1383" y="2620"/>
            <a:chExt cx="260" cy="100"/>
          </a:xfrm>
        </p:grpSpPr>
        <p:sp>
          <p:nvSpPr>
            <p:cNvPr id="11378" name="Rectangle 136"/>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79" name="Rectangle 137"/>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80" name="Rectangle 138"/>
            <p:cNvSpPr>
              <a:spLocks noChangeArrowheads="1"/>
            </p:cNvSpPr>
            <p:nvPr/>
          </p:nvSpPr>
          <p:spPr bwMode="auto">
            <a:xfrm>
              <a:off x="1599" y="2678"/>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81" name="Rectangle 139"/>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1291" name="Freeform 141"/>
          <p:cNvSpPr>
            <a:spLocks/>
          </p:cNvSpPr>
          <p:nvPr/>
        </p:nvSpPr>
        <p:spPr bwMode="auto">
          <a:xfrm>
            <a:off x="1793875" y="4003675"/>
            <a:ext cx="2160588" cy="1989138"/>
          </a:xfrm>
          <a:custGeom>
            <a:avLst/>
            <a:gdLst>
              <a:gd name="T0" fmla="*/ 0 w 1361"/>
              <a:gd name="T1" fmla="*/ 2147483646 h 1253"/>
              <a:gd name="T2" fmla="*/ 2147483646 w 1361"/>
              <a:gd name="T3" fmla="*/ 2147483646 h 1253"/>
              <a:gd name="T4" fmla="*/ 2147483646 w 1361"/>
              <a:gd name="T5" fmla="*/ 2147483646 h 1253"/>
              <a:gd name="T6" fmla="*/ 2147483646 w 1361"/>
              <a:gd name="T7" fmla="*/ 2147483646 h 1253"/>
              <a:gd name="T8" fmla="*/ 2147483646 w 1361"/>
              <a:gd name="T9" fmla="*/ 2147483646 h 1253"/>
              <a:gd name="T10" fmla="*/ 2147483646 w 1361"/>
              <a:gd name="T11" fmla="*/ 0 h 12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1" h="1253">
                <a:moveTo>
                  <a:pt x="0" y="216"/>
                </a:moveTo>
                <a:lnTo>
                  <a:pt x="7" y="1252"/>
                </a:lnTo>
                <a:lnTo>
                  <a:pt x="1320" y="1253"/>
                </a:lnTo>
                <a:lnTo>
                  <a:pt x="1361" y="1252"/>
                </a:lnTo>
                <a:lnTo>
                  <a:pt x="1353" y="114"/>
                </a:lnTo>
                <a:lnTo>
                  <a:pt x="1178"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92" name="Freeform 142"/>
          <p:cNvSpPr>
            <a:spLocks/>
          </p:cNvSpPr>
          <p:nvPr/>
        </p:nvSpPr>
        <p:spPr bwMode="auto">
          <a:xfrm>
            <a:off x="1857375" y="4029075"/>
            <a:ext cx="1962150" cy="1897063"/>
          </a:xfrm>
          <a:custGeom>
            <a:avLst/>
            <a:gdLst>
              <a:gd name="T0" fmla="*/ 0 w 1236"/>
              <a:gd name="T1" fmla="*/ 2147483646 h 1195"/>
              <a:gd name="T2" fmla="*/ 2147483646 w 1236"/>
              <a:gd name="T3" fmla="*/ 2147483646 h 1195"/>
              <a:gd name="T4" fmla="*/ 2147483646 w 1236"/>
              <a:gd name="T5" fmla="*/ 2147483646 h 1195"/>
              <a:gd name="T6" fmla="*/ 2147483646 w 1236"/>
              <a:gd name="T7" fmla="*/ 2147483646 h 1195"/>
              <a:gd name="T8" fmla="*/ 2147483646 w 1236"/>
              <a:gd name="T9" fmla="*/ 0 h 1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6" h="1195">
                <a:moveTo>
                  <a:pt x="0" y="202"/>
                </a:moveTo>
                <a:lnTo>
                  <a:pt x="6" y="1194"/>
                </a:lnTo>
                <a:lnTo>
                  <a:pt x="1236" y="1195"/>
                </a:lnTo>
                <a:lnTo>
                  <a:pt x="1227" y="150"/>
                </a:lnTo>
                <a:lnTo>
                  <a:pt x="1069"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93" name="Rectangle 23"/>
          <p:cNvSpPr>
            <a:spLocks noChangeArrowheads="1"/>
          </p:cNvSpPr>
          <p:nvPr/>
        </p:nvSpPr>
        <p:spPr bwMode="auto">
          <a:xfrm>
            <a:off x="5576888" y="3563938"/>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1294" name="Rectangle 24"/>
          <p:cNvSpPr>
            <a:spLocks noChangeArrowheads="1"/>
          </p:cNvSpPr>
          <p:nvPr/>
        </p:nvSpPr>
        <p:spPr bwMode="auto">
          <a:xfrm>
            <a:off x="5538788" y="3617913"/>
            <a:ext cx="1273175" cy="1979612"/>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1295" name="Line 25"/>
          <p:cNvSpPr>
            <a:spLocks noChangeShapeType="1"/>
          </p:cNvSpPr>
          <p:nvPr/>
        </p:nvSpPr>
        <p:spPr bwMode="auto">
          <a:xfrm>
            <a:off x="5548313" y="43783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6" name="Text Box 26"/>
          <p:cNvSpPr txBox="1">
            <a:spLocks noChangeArrowheads="1"/>
          </p:cNvSpPr>
          <p:nvPr/>
        </p:nvSpPr>
        <p:spPr bwMode="auto">
          <a:xfrm>
            <a:off x="5505450" y="43608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transport</a:t>
            </a:r>
          </a:p>
        </p:txBody>
      </p:sp>
      <p:sp>
        <p:nvSpPr>
          <p:cNvPr id="11297" name="Line 27"/>
          <p:cNvSpPr>
            <a:spLocks noChangeShapeType="1"/>
          </p:cNvSpPr>
          <p:nvPr/>
        </p:nvSpPr>
        <p:spPr bwMode="auto">
          <a:xfrm>
            <a:off x="5556250" y="46990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8" name="Line 28"/>
          <p:cNvSpPr>
            <a:spLocks noChangeShapeType="1"/>
          </p:cNvSpPr>
          <p:nvPr/>
        </p:nvSpPr>
        <p:spPr bwMode="auto">
          <a:xfrm>
            <a:off x="5541963" y="500856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9" name="Line 29"/>
          <p:cNvSpPr>
            <a:spLocks noChangeShapeType="1"/>
          </p:cNvSpPr>
          <p:nvPr/>
        </p:nvSpPr>
        <p:spPr bwMode="auto">
          <a:xfrm>
            <a:off x="5541963" y="52943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0" name="Text Box 26"/>
          <p:cNvSpPr txBox="1">
            <a:spLocks noChangeArrowheads="1"/>
          </p:cNvSpPr>
          <p:nvPr/>
        </p:nvSpPr>
        <p:spPr bwMode="auto">
          <a:xfrm>
            <a:off x="5540375" y="36083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11301" name="Text Box 26"/>
          <p:cNvSpPr txBox="1">
            <a:spLocks noChangeArrowheads="1"/>
          </p:cNvSpPr>
          <p:nvPr/>
        </p:nvSpPr>
        <p:spPr bwMode="auto">
          <a:xfrm>
            <a:off x="5495925" y="52657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physical</a:t>
            </a:r>
          </a:p>
        </p:txBody>
      </p:sp>
      <p:sp>
        <p:nvSpPr>
          <p:cNvPr id="11302" name="Text Box 26"/>
          <p:cNvSpPr txBox="1">
            <a:spLocks noChangeArrowheads="1"/>
          </p:cNvSpPr>
          <p:nvPr/>
        </p:nvSpPr>
        <p:spPr bwMode="auto">
          <a:xfrm>
            <a:off x="5514975" y="49799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link</a:t>
            </a:r>
          </a:p>
        </p:txBody>
      </p:sp>
      <p:sp>
        <p:nvSpPr>
          <p:cNvPr id="11303" name="Text Box 26"/>
          <p:cNvSpPr txBox="1">
            <a:spLocks noChangeArrowheads="1"/>
          </p:cNvSpPr>
          <p:nvPr/>
        </p:nvSpPr>
        <p:spPr bwMode="auto">
          <a:xfrm>
            <a:off x="5505450" y="46847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network</a:t>
            </a:r>
          </a:p>
        </p:txBody>
      </p:sp>
      <p:sp>
        <p:nvSpPr>
          <p:cNvPr id="11304" name="Oval 101"/>
          <p:cNvSpPr>
            <a:spLocks noChangeArrowheads="1"/>
          </p:cNvSpPr>
          <p:nvPr/>
        </p:nvSpPr>
        <p:spPr bwMode="auto">
          <a:xfrm>
            <a:off x="5875338" y="3949700"/>
            <a:ext cx="598487"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Comic Sans MS" panose="030F0702030302020204" pitchFamily="66" charset="0"/>
              </a:rPr>
              <a:t>P4</a:t>
            </a:r>
          </a:p>
        </p:txBody>
      </p:sp>
      <p:sp>
        <p:nvSpPr>
          <p:cNvPr id="11305" name="Freeform 103"/>
          <p:cNvSpPr>
            <a:spLocks/>
          </p:cNvSpPr>
          <p:nvPr/>
        </p:nvSpPr>
        <p:spPr bwMode="auto">
          <a:xfrm>
            <a:off x="6824663" y="3595688"/>
            <a:ext cx="581025" cy="20383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6" name="Freeform 70"/>
          <p:cNvSpPr>
            <a:spLocks/>
          </p:cNvSpPr>
          <p:nvPr/>
        </p:nvSpPr>
        <p:spPr bwMode="auto">
          <a:xfrm>
            <a:off x="635000" y="3616325"/>
            <a:ext cx="552450" cy="2082800"/>
          </a:xfrm>
          <a:custGeom>
            <a:avLst/>
            <a:gdLst>
              <a:gd name="T0" fmla="*/ 0 w 348"/>
              <a:gd name="T1" fmla="*/ 2147483646 h 1312"/>
              <a:gd name="T2" fmla="*/ 2147483646 w 348"/>
              <a:gd name="T3" fmla="*/ 0 h 1312"/>
              <a:gd name="T4" fmla="*/ 2147483646 w 348"/>
              <a:gd name="T5" fmla="*/ 2147483646 h 1312"/>
              <a:gd name="T6" fmla="*/ 2147483646 w 348"/>
              <a:gd name="T7" fmla="*/ 2147483646 h 1312"/>
              <a:gd name="T8" fmla="*/ 0 w 348"/>
              <a:gd name="T9" fmla="*/ 2147483646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7" name="Rectangle 23"/>
          <p:cNvSpPr>
            <a:spLocks noChangeArrowheads="1"/>
          </p:cNvSpPr>
          <p:nvPr/>
        </p:nvSpPr>
        <p:spPr bwMode="auto">
          <a:xfrm>
            <a:off x="1231900" y="3571875"/>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1308" name="Rectangle 24"/>
          <p:cNvSpPr>
            <a:spLocks noChangeArrowheads="1"/>
          </p:cNvSpPr>
          <p:nvPr/>
        </p:nvSpPr>
        <p:spPr bwMode="auto">
          <a:xfrm>
            <a:off x="1193800" y="3625850"/>
            <a:ext cx="1273175" cy="1979613"/>
          </a:xfrm>
          <a:prstGeom prst="rect">
            <a:avLst/>
          </a:prstGeom>
          <a:solidFill>
            <a:schemeClr val="bg1"/>
          </a:solidFill>
          <a:ln w="2857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endParaRPr lang="en-US" altLang="en-US" sz="2400">
              <a:latin typeface="Times New Roman" panose="02020603050405020304" pitchFamily="18" charset="0"/>
            </a:endParaRPr>
          </a:p>
        </p:txBody>
      </p:sp>
      <p:sp>
        <p:nvSpPr>
          <p:cNvPr id="11309" name="Line 25"/>
          <p:cNvSpPr>
            <a:spLocks noChangeShapeType="1"/>
          </p:cNvSpPr>
          <p:nvPr/>
        </p:nvSpPr>
        <p:spPr bwMode="auto">
          <a:xfrm>
            <a:off x="1203325" y="438626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0" name="Text Box 26"/>
          <p:cNvSpPr txBox="1">
            <a:spLocks noChangeArrowheads="1"/>
          </p:cNvSpPr>
          <p:nvPr/>
        </p:nvSpPr>
        <p:spPr bwMode="auto">
          <a:xfrm>
            <a:off x="1160463" y="43688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transport</a:t>
            </a:r>
          </a:p>
        </p:txBody>
      </p:sp>
      <p:sp>
        <p:nvSpPr>
          <p:cNvPr id="11311" name="Line 27"/>
          <p:cNvSpPr>
            <a:spLocks noChangeShapeType="1"/>
          </p:cNvSpPr>
          <p:nvPr/>
        </p:nvSpPr>
        <p:spPr bwMode="auto">
          <a:xfrm>
            <a:off x="1211263" y="47069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2" name="Line 28"/>
          <p:cNvSpPr>
            <a:spLocks noChangeShapeType="1"/>
          </p:cNvSpPr>
          <p:nvPr/>
        </p:nvSpPr>
        <p:spPr bwMode="auto">
          <a:xfrm>
            <a:off x="1196975" y="50165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3" name="Line 29"/>
          <p:cNvSpPr>
            <a:spLocks noChangeShapeType="1"/>
          </p:cNvSpPr>
          <p:nvPr/>
        </p:nvSpPr>
        <p:spPr bwMode="auto">
          <a:xfrm>
            <a:off x="1196975" y="530225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4" name="Text Box 26"/>
          <p:cNvSpPr txBox="1">
            <a:spLocks noChangeArrowheads="1"/>
          </p:cNvSpPr>
          <p:nvPr/>
        </p:nvSpPr>
        <p:spPr bwMode="auto">
          <a:xfrm>
            <a:off x="1195388" y="36163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11315" name="Text Box 26"/>
          <p:cNvSpPr txBox="1">
            <a:spLocks noChangeArrowheads="1"/>
          </p:cNvSpPr>
          <p:nvPr/>
        </p:nvSpPr>
        <p:spPr bwMode="auto">
          <a:xfrm>
            <a:off x="1150938" y="52736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physical</a:t>
            </a:r>
          </a:p>
        </p:txBody>
      </p:sp>
      <p:sp>
        <p:nvSpPr>
          <p:cNvPr id="11316" name="Text Box 26"/>
          <p:cNvSpPr txBox="1">
            <a:spLocks noChangeArrowheads="1"/>
          </p:cNvSpPr>
          <p:nvPr/>
        </p:nvSpPr>
        <p:spPr bwMode="auto">
          <a:xfrm>
            <a:off x="1169988" y="49879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link</a:t>
            </a:r>
          </a:p>
        </p:txBody>
      </p:sp>
      <p:sp>
        <p:nvSpPr>
          <p:cNvPr id="11317" name="Text Box 26"/>
          <p:cNvSpPr txBox="1">
            <a:spLocks noChangeArrowheads="1"/>
          </p:cNvSpPr>
          <p:nvPr/>
        </p:nvSpPr>
        <p:spPr bwMode="auto">
          <a:xfrm>
            <a:off x="1160463" y="46926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network</a:t>
            </a:r>
          </a:p>
        </p:txBody>
      </p:sp>
      <p:sp>
        <p:nvSpPr>
          <p:cNvPr id="11318" name="Oval 23"/>
          <p:cNvSpPr>
            <a:spLocks noChangeArrowheads="1"/>
          </p:cNvSpPr>
          <p:nvPr/>
        </p:nvSpPr>
        <p:spPr bwMode="auto">
          <a:xfrm>
            <a:off x="1530350" y="3957638"/>
            <a:ext cx="598488"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r>
              <a:rPr lang="en-US" altLang="en-US">
                <a:latin typeface="Comic Sans MS" panose="030F0702030302020204" pitchFamily="66" charset="0"/>
              </a:rPr>
              <a:t>P3</a:t>
            </a:r>
          </a:p>
        </p:txBody>
      </p:sp>
      <p:grpSp>
        <p:nvGrpSpPr>
          <p:cNvPr id="11319" name="Group 149"/>
          <p:cNvGrpSpPr>
            <a:grpSpLocks/>
          </p:cNvGrpSpPr>
          <p:nvPr/>
        </p:nvGrpSpPr>
        <p:grpSpPr bwMode="auto">
          <a:xfrm>
            <a:off x="1620838" y="4295775"/>
            <a:ext cx="412750" cy="158750"/>
            <a:chOff x="1287" y="2524"/>
            <a:chExt cx="260" cy="100"/>
          </a:xfrm>
        </p:grpSpPr>
        <p:sp>
          <p:nvSpPr>
            <p:cNvPr id="11374" name="Rectangle 73"/>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75" name="Rectangle 74"/>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76" name="Rectangle 75"/>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77" name="Rectangle 129"/>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grpSp>
        <p:nvGrpSpPr>
          <p:cNvPr id="11320" name="Group 150"/>
          <p:cNvGrpSpPr>
            <a:grpSpLocks/>
          </p:cNvGrpSpPr>
          <p:nvPr/>
        </p:nvGrpSpPr>
        <p:grpSpPr bwMode="auto">
          <a:xfrm>
            <a:off x="5961063" y="4294188"/>
            <a:ext cx="412750" cy="158750"/>
            <a:chOff x="1287" y="2524"/>
            <a:chExt cx="260" cy="100"/>
          </a:xfrm>
        </p:grpSpPr>
        <p:sp>
          <p:nvSpPr>
            <p:cNvPr id="11370" name="Rectangle 151"/>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71" name="Rectangle 152"/>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72" name="Rectangle 153"/>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73" name="Rectangle 154"/>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1321" name="Freeform 146"/>
          <p:cNvSpPr>
            <a:spLocks/>
          </p:cNvSpPr>
          <p:nvPr/>
        </p:nvSpPr>
        <p:spPr bwMode="auto">
          <a:xfrm>
            <a:off x="4008438" y="3995738"/>
            <a:ext cx="2173287" cy="1989137"/>
          </a:xfrm>
          <a:custGeom>
            <a:avLst/>
            <a:gdLst>
              <a:gd name="T0" fmla="*/ 2147483646 w 1369"/>
              <a:gd name="T1" fmla="*/ 2147483646 h 1253"/>
              <a:gd name="T2" fmla="*/ 2147483646 w 1369"/>
              <a:gd name="T3" fmla="*/ 2147483646 h 1253"/>
              <a:gd name="T4" fmla="*/ 2147483646 w 1369"/>
              <a:gd name="T5" fmla="*/ 2147483646 h 1253"/>
              <a:gd name="T6" fmla="*/ 0 w 1369"/>
              <a:gd name="T7" fmla="*/ 2147483646 h 1253"/>
              <a:gd name="T8" fmla="*/ 2147483646 w 1369"/>
              <a:gd name="T9" fmla="*/ 0 h 1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9" h="1253">
                <a:moveTo>
                  <a:pt x="1369" y="216"/>
                </a:moveTo>
                <a:lnTo>
                  <a:pt x="1362" y="1252"/>
                </a:lnTo>
                <a:lnTo>
                  <a:pt x="16" y="1253"/>
                </a:lnTo>
                <a:lnTo>
                  <a:pt x="0" y="121"/>
                </a:lnTo>
                <a:lnTo>
                  <a:pt x="191" y="0"/>
                </a:lnTo>
              </a:path>
            </a:pathLst>
          </a:custGeom>
          <a:noFill/>
          <a:ln w="19050"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22" name="Freeform 147"/>
          <p:cNvSpPr>
            <a:spLocks/>
          </p:cNvSpPr>
          <p:nvPr/>
        </p:nvSpPr>
        <p:spPr bwMode="auto">
          <a:xfrm>
            <a:off x="4127500" y="4027488"/>
            <a:ext cx="1984375" cy="1876425"/>
          </a:xfrm>
          <a:custGeom>
            <a:avLst/>
            <a:gdLst>
              <a:gd name="T0" fmla="*/ 2147483646 w 1250"/>
              <a:gd name="T1" fmla="*/ 2147483646 h 1182"/>
              <a:gd name="T2" fmla="*/ 2147483646 w 1250"/>
              <a:gd name="T3" fmla="*/ 2147483646 h 1182"/>
              <a:gd name="T4" fmla="*/ 2147483646 w 1250"/>
              <a:gd name="T5" fmla="*/ 2147483646 h 1182"/>
              <a:gd name="T6" fmla="*/ 0 w 1250"/>
              <a:gd name="T7" fmla="*/ 2147483646 h 1182"/>
              <a:gd name="T8" fmla="*/ 2147483646 w 1250"/>
              <a:gd name="T9" fmla="*/ 0 h 1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0" h="1182">
                <a:moveTo>
                  <a:pt x="1250" y="190"/>
                </a:moveTo>
                <a:lnTo>
                  <a:pt x="1244" y="1182"/>
                </a:lnTo>
                <a:lnTo>
                  <a:pt x="19" y="1181"/>
                </a:lnTo>
                <a:lnTo>
                  <a:pt x="0" y="155"/>
                </a:lnTo>
                <a:lnTo>
                  <a:pt x="171" y="0"/>
                </a:lnTo>
              </a:path>
            </a:pathLst>
          </a:custGeom>
          <a:noFill/>
          <a:ln w="19050" cap="flat" cmpd="sng">
            <a:solidFill>
              <a:srgbClr val="000099"/>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323" name="Oval 36"/>
          <p:cNvSpPr>
            <a:spLocks noChangeArrowheads="1"/>
          </p:cNvSpPr>
          <p:nvPr/>
        </p:nvSpPr>
        <p:spPr bwMode="auto">
          <a:xfrm>
            <a:off x="7467600" y="4106863"/>
            <a:ext cx="598488" cy="304800"/>
          </a:xfrm>
          <a:prstGeom prst="ellipse">
            <a:avLst/>
          </a:prstGeom>
          <a:solidFill>
            <a:srgbClr val="CCFFFF"/>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latin typeface="Comic Sans MS" panose="030F0702030302020204" pitchFamily="66" charset="0"/>
            </a:endParaRPr>
          </a:p>
        </p:txBody>
      </p:sp>
      <p:grpSp>
        <p:nvGrpSpPr>
          <p:cNvPr id="362665" name="Group 169"/>
          <p:cNvGrpSpPr>
            <a:grpSpLocks/>
          </p:cNvGrpSpPr>
          <p:nvPr/>
        </p:nvGrpSpPr>
        <p:grpSpPr bwMode="auto">
          <a:xfrm>
            <a:off x="2962275" y="2854325"/>
            <a:ext cx="1292225" cy="1454150"/>
            <a:chOff x="1868" y="1796"/>
            <a:chExt cx="814" cy="916"/>
          </a:xfrm>
        </p:grpSpPr>
        <p:sp>
          <p:nvSpPr>
            <p:cNvPr id="11367" name="Oval 166"/>
            <p:cNvSpPr>
              <a:spLocks noChangeArrowheads="1"/>
            </p:cNvSpPr>
            <p:nvPr/>
          </p:nvSpPr>
          <p:spPr bwMode="auto">
            <a:xfrm>
              <a:off x="2318" y="2668"/>
              <a:ext cx="124" cy="44"/>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68" name="Oval 167"/>
            <p:cNvSpPr>
              <a:spLocks noChangeArrowheads="1"/>
            </p:cNvSpPr>
            <p:nvPr/>
          </p:nvSpPr>
          <p:spPr bwMode="auto">
            <a:xfrm>
              <a:off x="2558" y="2668"/>
              <a:ext cx="124" cy="44"/>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69" name="Freeform 168"/>
            <p:cNvSpPr>
              <a:spLocks/>
            </p:cNvSpPr>
            <p:nvPr/>
          </p:nvSpPr>
          <p:spPr bwMode="auto">
            <a:xfrm>
              <a:off x="1868" y="1796"/>
              <a:ext cx="434" cy="904"/>
            </a:xfrm>
            <a:custGeom>
              <a:avLst/>
              <a:gdLst>
                <a:gd name="T0" fmla="*/ 434 w 434"/>
                <a:gd name="T1" fmla="*/ 904 h 904"/>
                <a:gd name="T2" fmla="*/ 2 w 434"/>
                <a:gd name="T3" fmla="*/ 902 h 904"/>
                <a:gd name="T4" fmla="*/ 0 w 434"/>
                <a:gd name="T5" fmla="*/ 0 h 904"/>
                <a:gd name="T6" fmla="*/ 0 60000 65536"/>
                <a:gd name="T7" fmla="*/ 0 60000 65536"/>
                <a:gd name="T8" fmla="*/ 0 60000 65536"/>
              </a:gdLst>
              <a:ahLst/>
              <a:cxnLst>
                <a:cxn ang="T6">
                  <a:pos x="T0" y="T1"/>
                </a:cxn>
                <a:cxn ang="T7">
                  <a:pos x="T2" y="T3"/>
                </a:cxn>
                <a:cxn ang="T8">
                  <a:pos x="T4" y="T5"/>
                </a:cxn>
              </a:cxnLst>
              <a:rect l="0" t="0" r="r" b="b"/>
              <a:pathLst>
                <a:path w="434" h="904">
                  <a:moveTo>
                    <a:pt x="434" y="904"/>
                  </a:moveTo>
                  <a:lnTo>
                    <a:pt x="2" y="902"/>
                  </a:lnTo>
                  <a:lnTo>
                    <a:pt x="0" y="0"/>
                  </a:lnTo>
                </a:path>
              </a:pathLst>
            </a:custGeom>
            <a:noFill/>
            <a:ln w="1905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62668" name="Group 172"/>
          <p:cNvGrpSpPr>
            <a:grpSpLocks/>
          </p:cNvGrpSpPr>
          <p:nvPr/>
        </p:nvGrpSpPr>
        <p:grpSpPr bwMode="auto">
          <a:xfrm>
            <a:off x="3870325" y="2809875"/>
            <a:ext cx="1047750" cy="1441450"/>
            <a:chOff x="2432" y="1758"/>
            <a:chExt cx="660" cy="908"/>
          </a:xfrm>
        </p:grpSpPr>
        <p:sp>
          <p:nvSpPr>
            <p:cNvPr id="11365" name="Oval 170"/>
            <p:cNvSpPr>
              <a:spLocks noChangeArrowheads="1"/>
            </p:cNvSpPr>
            <p:nvPr/>
          </p:nvSpPr>
          <p:spPr bwMode="auto">
            <a:xfrm>
              <a:off x="2432" y="2564"/>
              <a:ext cx="144" cy="102"/>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66" name="Freeform 171"/>
            <p:cNvSpPr>
              <a:spLocks/>
            </p:cNvSpPr>
            <p:nvPr/>
          </p:nvSpPr>
          <p:spPr bwMode="auto">
            <a:xfrm>
              <a:off x="2506" y="1758"/>
              <a:ext cx="586" cy="810"/>
            </a:xfrm>
            <a:custGeom>
              <a:avLst/>
              <a:gdLst>
                <a:gd name="T0" fmla="*/ 0 w 586"/>
                <a:gd name="T1" fmla="*/ 810 h 810"/>
                <a:gd name="T2" fmla="*/ 2 w 586"/>
                <a:gd name="T3" fmla="*/ 808 h 810"/>
                <a:gd name="T4" fmla="*/ 2 w 586"/>
                <a:gd name="T5" fmla="*/ 170 h 810"/>
                <a:gd name="T6" fmla="*/ 586 w 586"/>
                <a:gd name="T7" fmla="*/ 0 h 8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6" h="810">
                  <a:moveTo>
                    <a:pt x="0" y="810"/>
                  </a:moveTo>
                  <a:lnTo>
                    <a:pt x="2" y="808"/>
                  </a:lnTo>
                  <a:lnTo>
                    <a:pt x="2" y="170"/>
                  </a:lnTo>
                  <a:lnTo>
                    <a:pt x="586" y="0"/>
                  </a:lnTo>
                </a:path>
              </a:pathLst>
            </a:custGeom>
            <a:noFill/>
            <a:ln w="1270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1326" name="Group 179"/>
          <p:cNvGrpSpPr>
            <a:grpSpLocks/>
          </p:cNvGrpSpPr>
          <p:nvPr/>
        </p:nvGrpSpPr>
        <p:grpSpPr bwMode="auto">
          <a:xfrm>
            <a:off x="169863" y="5126038"/>
            <a:ext cx="800100" cy="828675"/>
            <a:chOff x="-44" y="1473"/>
            <a:chExt cx="981" cy="1105"/>
          </a:xfrm>
        </p:grpSpPr>
        <p:pic>
          <p:nvPicPr>
            <p:cNvPr id="11363" name="Picture 18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4" name="Freeform 181"/>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1327" name="Group 182"/>
          <p:cNvGrpSpPr>
            <a:grpSpLocks/>
          </p:cNvGrpSpPr>
          <p:nvPr/>
        </p:nvGrpSpPr>
        <p:grpSpPr bwMode="auto">
          <a:xfrm flipH="1">
            <a:off x="7151688" y="5040313"/>
            <a:ext cx="788987" cy="782637"/>
            <a:chOff x="-44" y="1473"/>
            <a:chExt cx="981" cy="1105"/>
          </a:xfrm>
        </p:grpSpPr>
        <p:pic>
          <p:nvPicPr>
            <p:cNvPr id="11361" name="Picture 183"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2" name="Freeform 184"/>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1328" name="Group 185"/>
          <p:cNvGrpSpPr>
            <a:grpSpLocks/>
          </p:cNvGrpSpPr>
          <p:nvPr/>
        </p:nvGrpSpPr>
        <p:grpSpPr bwMode="auto">
          <a:xfrm>
            <a:off x="2741613" y="4625975"/>
            <a:ext cx="358775" cy="704850"/>
            <a:chOff x="4140" y="429"/>
            <a:chExt cx="1425" cy="2396"/>
          </a:xfrm>
        </p:grpSpPr>
        <p:sp>
          <p:nvSpPr>
            <p:cNvPr id="11329" name="Freeform 186"/>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30" name="Rectangle 187"/>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31" name="Freeform 188"/>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32" name="Freeform 189"/>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33" name="Rectangle 190"/>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11334" name="Group 191"/>
            <p:cNvGrpSpPr>
              <a:grpSpLocks/>
            </p:cNvGrpSpPr>
            <p:nvPr/>
          </p:nvGrpSpPr>
          <p:grpSpPr bwMode="auto">
            <a:xfrm>
              <a:off x="4749" y="668"/>
              <a:ext cx="581" cy="145"/>
              <a:chOff x="614" y="2568"/>
              <a:chExt cx="725" cy="139"/>
            </a:xfrm>
          </p:grpSpPr>
          <p:sp>
            <p:nvSpPr>
              <p:cNvPr id="11359" name="AutoShape 192"/>
              <p:cNvSpPr>
                <a:spLocks noChangeArrowheads="1"/>
              </p:cNvSpPr>
              <p:nvPr/>
            </p:nvSpPr>
            <p:spPr bwMode="auto">
              <a:xfrm>
                <a:off x="617"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60" name="AutoShape 193"/>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1335" name="Rectangle 194"/>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11336" name="Group 195"/>
            <p:cNvGrpSpPr>
              <a:grpSpLocks/>
            </p:cNvGrpSpPr>
            <p:nvPr/>
          </p:nvGrpSpPr>
          <p:grpSpPr bwMode="auto">
            <a:xfrm>
              <a:off x="4747" y="994"/>
              <a:ext cx="581" cy="134"/>
              <a:chOff x="614" y="2568"/>
              <a:chExt cx="725" cy="139"/>
            </a:xfrm>
          </p:grpSpPr>
          <p:sp>
            <p:nvSpPr>
              <p:cNvPr id="11357" name="AutoShape 196"/>
              <p:cNvSpPr>
                <a:spLocks noChangeArrowheads="1"/>
              </p:cNvSpPr>
              <p:nvPr/>
            </p:nvSpPr>
            <p:spPr bwMode="auto">
              <a:xfrm>
                <a:off x="612" y="2570"/>
                <a:ext cx="724" cy="16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58" name="AutoShape 197"/>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1337" name="Rectangle 198"/>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38" name="Rectangle 199"/>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nvGrpSpPr>
            <p:cNvPr id="11339" name="Group 200"/>
            <p:cNvGrpSpPr>
              <a:grpSpLocks/>
            </p:cNvGrpSpPr>
            <p:nvPr/>
          </p:nvGrpSpPr>
          <p:grpSpPr bwMode="auto">
            <a:xfrm>
              <a:off x="4735" y="1627"/>
              <a:ext cx="582" cy="151"/>
              <a:chOff x="614" y="2568"/>
              <a:chExt cx="725" cy="139"/>
            </a:xfrm>
          </p:grpSpPr>
          <p:sp>
            <p:nvSpPr>
              <p:cNvPr id="11355" name="AutoShape 201"/>
              <p:cNvSpPr>
                <a:spLocks noChangeArrowheads="1"/>
              </p:cNvSpPr>
              <p:nvPr/>
            </p:nvSpPr>
            <p:spPr bwMode="auto">
              <a:xfrm>
                <a:off x="611" y="2568"/>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56" name="AutoShape 202"/>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1340" name="Freeform 203"/>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341" name="Group 204"/>
            <p:cNvGrpSpPr>
              <a:grpSpLocks/>
            </p:cNvGrpSpPr>
            <p:nvPr/>
          </p:nvGrpSpPr>
          <p:grpSpPr bwMode="auto">
            <a:xfrm>
              <a:off x="4739" y="1327"/>
              <a:ext cx="582" cy="139"/>
              <a:chOff x="614" y="2568"/>
              <a:chExt cx="725" cy="139"/>
            </a:xfrm>
          </p:grpSpPr>
          <p:sp>
            <p:nvSpPr>
              <p:cNvPr id="11353" name="AutoShape 205"/>
              <p:cNvSpPr>
                <a:spLocks noChangeArrowheads="1"/>
              </p:cNvSpPr>
              <p:nvPr/>
            </p:nvSpPr>
            <p:spPr bwMode="auto">
              <a:xfrm>
                <a:off x="614" y="2566"/>
                <a:ext cx="723"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54" name="AutoShape 206"/>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
          <p:nvSpPr>
            <p:cNvPr id="11342" name="Rectangle 207"/>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43" name="Freeform 208"/>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44" name="Freeform 209"/>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45" name="Oval 210"/>
            <p:cNvSpPr>
              <a:spLocks noChangeArrowheads="1"/>
            </p:cNvSpPr>
            <p:nvPr/>
          </p:nvSpPr>
          <p:spPr bwMode="auto">
            <a:xfrm>
              <a:off x="5515" y="2609"/>
              <a:ext cx="50" cy="97"/>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46" name="Freeform 211"/>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47" name="AutoShape 212"/>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48" name="AutoShape 213"/>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49" name="Oval 214"/>
            <p:cNvSpPr>
              <a:spLocks noChangeArrowheads="1"/>
            </p:cNvSpPr>
            <p:nvPr/>
          </p:nvSpPr>
          <p:spPr bwMode="auto">
            <a:xfrm>
              <a:off x="4310" y="2382"/>
              <a:ext cx="158"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50" name="Oval 215"/>
            <p:cNvSpPr>
              <a:spLocks noChangeArrowheads="1"/>
            </p:cNvSpPr>
            <p:nvPr/>
          </p:nvSpPr>
          <p:spPr bwMode="auto">
            <a:xfrm>
              <a:off x="4487" y="2382"/>
              <a:ext cx="158"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eaLnBrk="1" hangingPunct="1"/>
              <a:endParaRPr lang="en-US" altLang="en-US" sz="1800">
                <a:solidFill>
                  <a:srgbClr val="FF0000"/>
                </a:solidFill>
                <a:latin typeface="Arial" panose="020B0604020202020204" pitchFamily="34" charset="0"/>
                <a:cs typeface="Arial" panose="020B0604020202020204" pitchFamily="34" charset="0"/>
              </a:endParaRPr>
            </a:p>
          </p:txBody>
        </p:sp>
        <p:sp>
          <p:nvSpPr>
            <p:cNvPr id="11351" name="Oval 216"/>
            <p:cNvSpPr>
              <a:spLocks noChangeArrowheads="1"/>
            </p:cNvSpPr>
            <p:nvPr/>
          </p:nvSpPr>
          <p:spPr bwMode="auto">
            <a:xfrm>
              <a:off x="4663" y="2382"/>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1352" name="Rectangle 217"/>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26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267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26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2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5"/>
          <p:cNvSpPr>
            <a:spLocks noGrp="1"/>
          </p:cNvSpPr>
          <p:nvPr>
            <p:ph type="ftr" sz="quarter" idx="11"/>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smtClean="0">
                <a:latin typeface="Tahoma" panose="020B0604030504040204" pitchFamily="34" charset="0"/>
              </a:rPr>
              <a:t>Transport</a:t>
            </a:r>
            <a:r>
              <a:rPr lang="en-US" altLang="en-US" sz="1400" smtClean="0">
                <a:latin typeface="Tahoma" panose="020B0604030504040204" pitchFamily="34" charset="0"/>
              </a:rPr>
              <a:t> </a:t>
            </a:r>
            <a:r>
              <a:rPr lang="en-US" altLang="en-US" sz="1200" smtClean="0">
                <a:latin typeface="Tahoma" panose="020B0604030504040204" pitchFamily="34" charset="0"/>
              </a:rPr>
              <a:t>Layer</a:t>
            </a:r>
          </a:p>
        </p:txBody>
      </p:sp>
      <p:sp>
        <p:nvSpPr>
          <p:cNvPr id="12291"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6F371D6B-EFAF-4E7B-A777-9747F48F5A2B}" type="slidenum">
              <a:rPr lang="en-US" altLang="en-US" sz="1200">
                <a:latin typeface="Tahoma" panose="020B0604030504040204" pitchFamily="34" charset="0"/>
              </a:rPr>
              <a:pPr>
                <a:lnSpc>
                  <a:spcPct val="100000"/>
                </a:lnSpc>
                <a:spcBef>
                  <a:spcPct val="0"/>
                </a:spcBef>
                <a:buClrTx/>
                <a:buSzTx/>
                <a:buFontTx/>
                <a:buNone/>
              </a:pPr>
              <a:t>9</a:t>
            </a:fld>
            <a:endParaRPr lang="en-US" altLang="en-US" sz="1200">
              <a:latin typeface="Tahoma" panose="020B0604030504040204" pitchFamily="34" charset="0"/>
            </a:endParaRPr>
          </a:p>
        </p:txBody>
      </p:sp>
      <p:pic>
        <p:nvPicPr>
          <p:cNvPr id="12292" name="Picture 8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022350"/>
            <a:ext cx="5942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75"/>
          <p:cNvSpPr>
            <a:spLocks noChangeArrowheads="1"/>
          </p:cNvSpPr>
          <p:nvPr/>
        </p:nvSpPr>
        <p:spPr bwMode="auto">
          <a:xfrm>
            <a:off x="5343525" y="2000250"/>
            <a:ext cx="3324225" cy="32004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12294" name="Rectangle 65"/>
          <p:cNvSpPr>
            <a:spLocks noChangeArrowheads="1"/>
          </p:cNvSpPr>
          <p:nvPr/>
        </p:nvSpPr>
        <p:spPr bwMode="auto">
          <a:xfrm>
            <a:off x="5267325" y="2095500"/>
            <a:ext cx="3324225" cy="3200400"/>
          </a:xfrm>
          <a:prstGeom prst="rect">
            <a:avLst/>
          </a:prstGeom>
          <a:solidFill>
            <a:schemeClr val="bg1"/>
          </a:solidFill>
          <a:ln w="19050">
            <a:solidFill>
              <a:schemeClr val="tx1"/>
            </a:solidFill>
            <a:miter lim="800000"/>
            <a:headEnd/>
            <a:tailEnd/>
          </a:ln>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9223" name="Rectangle 22"/>
          <p:cNvSpPr>
            <a:spLocks noGrp="1" noChangeArrowheads="1"/>
          </p:cNvSpPr>
          <p:nvPr>
            <p:ph type="title"/>
          </p:nvPr>
        </p:nvSpPr>
        <p:spPr/>
        <p:txBody>
          <a:bodyPr/>
          <a:lstStyle/>
          <a:p>
            <a:pPr>
              <a:defRPr/>
            </a:pPr>
            <a:r>
              <a:rPr lang="en-US" sz="4000">
                <a:ea typeface="ＭＳ Ｐゴシック" charset="0"/>
                <a:cs typeface="+mj-cs"/>
              </a:rPr>
              <a:t>How demultiplexing works</a:t>
            </a:r>
            <a:endParaRPr lang="en-US">
              <a:ea typeface="ＭＳ Ｐゴシック" charset="0"/>
              <a:cs typeface="+mj-cs"/>
            </a:endParaRPr>
          </a:p>
        </p:txBody>
      </p:sp>
      <p:sp>
        <p:nvSpPr>
          <p:cNvPr id="9224" name="Rectangle 23"/>
          <p:cNvSpPr>
            <a:spLocks noGrp="1" noChangeArrowheads="1"/>
          </p:cNvSpPr>
          <p:nvPr>
            <p:ph type="body" sz="half" idx="1"/>
          </p:nvPr>
        </p:nvSpPr>
        <p:spPr>
          <a:xfrm>
            <a:off x="485775" y="1595438"/>
            <a:ext cx="4438650" cy="2790825"/>
          </a:xfrm>
        </p:spPr>
        <p:txBody>
          <a:bodyPr/>
          <a:lstStyle/>
          <a:p>
            <a:pPr>
              <a:buFont typeface="Wingdings" charset="2"/>
              <a:buChar char="§"/>
              <a:defRPr/>
            </a:pPr>
            <a:r>
              <a:rPr lang="en-US">
                <a:ea typeface="ＭＳ Ｐゴシック" charset="0"/>
                <a:cs typeface="+mn-cs"/>
              </a:rPr>
              <a:t>host receives IP datagrams</a:t>
            </a:r>
          </a:p>
          <a:p>
            <a:pPr lvl="1">
              <a:buFont typeface="Arial"/>
              <a:buChar char="•"/>
              <a:defRPr/>
            </a:pPr>
            <a:r>
              <a:rPr lang="en-US">
                <a:ea typeface="ＭＳ Ｐゴシック" charset="0"/>
              </a:rPr>
              <a:t>each datagram has source IP address, destination IP address</a:t>
            </a:r>
          </a:p>
          <a:p>
            <a:pPr lvl="1">
              <a:buFont typeface="Arial"/>
              <a:buChar char="•"/>
              <a:defRPr/>
            </a:pPr>
            <a:r>
              <a:rPr lang="en-US">
                <a:ea typeface="ＭＳ Ｐゴシック" charset="0"/>
              </a:rPr>
              <a:t>each datagram carries one transport-layer segment</a:t>
            </a:r>
          </a:p>
          <a:p>
            <a:pPr lvl="1">
              <a:buFont typeface="Arial"/>
              <a:buChar char="•"/>
              <a:defRPr/>
            </a:pPr>
            <a:r>
              <a:rPr lang="en-US">
                <a:ea typeface="ＭＳ Ｐゴシック" charset="0"/>
              </a:rPr>
              <a:t>each segment has source, destination port number </a:t>
            </a:r>
          </a:p>
          <a:p>
            <a:pPr>
              <a:buFont typeface="Wingdings" charset="2"/>
              <a:buChar char="§"/>
              <a:defRPr/>
            </a:pPr>
            <a:r>
              <a:rPr lang="en-US">
                <a:ea typeface="ＭＳ Ｐゴシック" charset="0"/>
                <a:cs typeface="+mn-cs"/>
              </a:rPr>
              <a:t>host uses </a:t>
            </a:r>
            <a:r>
              <a:rPr lang="en-US" i="1">
                <a:solidFill>
                  <a:srgbClr val="CC0000"/>
                </a:solidFill>
                <a:ea typeface="ＭＳ Ｐゴシック" charset="0"/>
                <a:cs typeface="+mn-cs"/>
              </a:rPr>
              <a:t>IP addresses &amp; port numbers</a:t>
            </a:r>
            <a:r>
              <a:rPr lang="en-US">
                <a:ea typeface="ＭＳ Ｐゴシック" charset="0"/>
                <a:cs typeface="+mn-cs"/>
              </a:rPr>
              <a:t> to direct segment to appropriate socket</a:t>
            </a:r>
          </a:p>
        </p:txBody>
      </p:sp>
      <p:sp>
        <p:nvSpPr>
          <p:cNvPr id="12297" name="Text Box 63"/>
          <p:cNvSpPr txBox="1">
            <a:spLocks noChangeArrowheads="1"/>
          </p:cNvSpPr>
          <p:nvPr/>
        </p:nvSpPr>
        <p:spPr bwMode="auto">
          <a:xfrm>
            <a:off x="5307013" y="2108200"/>
            <a:ext cx="15636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solidFill>
                  <a:srgbClr val="CC0000"/>
                </a:solidFill>
                <a:latin typeface="Tahoma" panose="020B0604030504040204" pitchFamily="34" charset="0"/>
              </a:rPr>
              <a:t>source port #</a:t>
            </a:r>
            <a:endParaRPr lang="en-US" altLang="en-US" sz="2400">
              <a:solidFill>
                <a:srgbClr val="CC0000"/>
              </a:solidFill>
              <a:latin typeface="Tahoma" panose="020B0604030504040204" pitchFamily="34" charset="0"/>
            </a:endParaRPr>
          </a:p>
        </p:txBody>
      </p:sp>
      <p:sp>
        <p:nvSpPr>
          <p:cNvPr id="12298" name="Text Box 64"/>
          <p:cNvSpPr txBox="1">
            <a:spLocks noChangeArrowheads="1"/>
          </p:cNvSpPr>
          <p:nvPr/>
        </p:nvSpPr>
        <p:spPr bwMode="auto">
          <a:xfrm>
            <a:off x="7092950" y="2108200"/>
            <a:ext cx="1328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solidFill>
                  <a:srgbClr val="CC0000"/>
                </a:solidFill>
                <a:latin typeface="Tahoma" panose="020B0604030504040204" pitchFamily="34" charset="0"/>
              </a:rPr>
              <a:t>dest port #</a:t>
            </a:r>
            <a:endParaRPr lang="en-US" altLang="en-US" sz="2400">
              <a:solidFill>
                <a:srgbClr val="CC0000"/>
              </a:solidFill>
              <a:latin typeface="Tahoma" panose="020B0604030504040204" pitchFamily="34" charset="0"/>
            </a:endParaRPr>
          </a:p>
        </p:txBody>
      </p:sp>
      <p:sp>
        <p:nvSpPr>
          <p:cNvPr id="12299" name="Line 66"/>
          <p:cNvSpPr>
            <a:spLocks noChangeShapeType="1"/>
          </p:cNvSpPr>
          <p:nvPr/>
        </p:nvSpPr>
        <p:spPr bwMode="auto">
          <a:xfrm flipV="1">
            <a:off x="5257800" y="2495550"/>
            <a:ext cx="33289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0" name="Line 68"/>
          <p:cNvSpPr>
            <a:spLocks noChangeShapeType="1"/>
          </p:cNvSpPr>
          <p:nvPr/>
        </p:nvSpPr>
        <p:spPr bwMode="auto">
          <a:xfrm flipV="1">
            <a:off x="5267325" y="3486150"/>
            <a:ext cx="3324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1" name="Line 69"/>
          <p:cNvSpPr>
            <a:spLocks noChangeShapeType="1"/>
          </p:cNvSpPr>
          <p:nvPr/>
        </p:nvSpPr>
        <p:spPr bwMode="auto">
          <a:xfrm flipV="1">
            <a:off x="6905625" y="2095500"/>
            <a:ext cx="0" cy="395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2" name="Text Box 70"/>
          <p:cNvSpPr txBox="1">
            <a:spLocks noChangeArrowheads="1"/>
          </p:cNvSpPr>
          <p:nvPr/>
        </p:nvSpPr>
        <p:spPr bwMode="auto">
          <a:xfrm>
            <a:off x="6450013" y="16557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800">
                <a:latin typeface="Tahoma" panose="020B0604030504040204" pitchFamily="34" charset="0"/>
              </a:rPr>
              <a:t>32 bits</a:t>
            </a:r>
            <a:endParaRPr lang="en-US" altLang="en-US" sz="2400">
              <a:latin typeface="Tahoma" panose="020B0604030504040204" pitchFamily="34" charset="0"/>
            </a:endParaRPr>
          </a:p>
        </p:txBody>
      </p:sp>
      <p:sp>
        <p:nvSpPr>
          <p:cNvPr id="12303" name="Line 71"/>
          <p:cNvSpPr>
            <a:spLocks noChangeShapeType="1"/>
          </p:cNvSpPr>
          <p:nvPr/>
        </p:nvSpPr>
        <p:spPr bwMode="auto">
          <a:xfrm>
            <a:off x="7362825" y="1862138"/>
            <a:ext cx="1200150" cy="47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4" name="Line 72"/>
          <p:cNvSpPr>
            <a:spLocks noChangeShapeType="1"/>
          </p:cNvSpPr>
          <p:nvPr/>
        </p:nvSpPr>
        <p:spPr bwMode="auto">
          <a:xfrm rot="10800000">
            <a:off x="5253038" y="1871663"/>
            <a:ext cx="11287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5" name="Text Box 73"/>
          <p:cNvSpPr txBox="1">
            <a:spLocks noChangeArrowheads="1"/>
          </p:cNvSpPr>
          <p:nvPr/>
        </p:nvSpPr>
        <p:spPr bwMode="auto">
          <a:xfrm>
            <a:off x="6161088" y="3816350"/>
            <a:ext cx="13890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a:latin typeface="Tahoma" panose="020B0604030504040204" pitchFamily="34" charset="0"/>
              </a:rPr>
              <a:t>application</a:t>
            </a:r>
          </a:p>
          <a:p>
            <a:pPr algn="ctr">
              <a:lnSpc>
                <a:spcPct val="100000"/>
              </a:lnSpc>
              <a:spcBef>
                <a:spcPct val="0"/>
              </a:spcBef>
              <a:buClrTx/>
              <a:buSzTx/>
              <a:buFontTx/>
              <a:buNone/>
            </a:pPr>
            <a:r>
              <a:rPr lang="en-US" altLang="en-US" sz="2000">
                <a:latin typeface="Tahoma" panose="020B0604030504040204" pitchFamily="34" charset="0"/>
              </a:rPr>
              <a:t>data </a:t>
            </a:r>
          </a:p>
          <a:p>
            <a:pPr algn="ctr">
              <a:lnSpc>
                <a:spcPct val="100000"/>
              </a:lnSpc>
              <a:spcBef>
                <a:spcPct val="0"/>
              </a:spcBef>
              <a:buClrTx/>
              <a:buSzTx/>
              <a:buFontTx/>
              <a:buNone/>
            </a:pPr>
            <a:r>
              <a:rPr lang="en-US" altLang="en-US" sz="2000">
                <a:latin typeface="Tahoma" panose="020B0604030504040204" pitchFamily="34" charset="0"/>
              </a:rPr>
              <a:t>(payload)</a:t>
            </a:r>
            <a:endParaRPr lang="en-US" altLang="en-US" sz="2400">
              <a:latin typeface="Tahoma" panose="020B0604030504040204" pitchFamily="34" charset="0"/>
            </a:endParaRPr>
          </a:p>
        </p:txBody>
      </p:sp>
      <p:sp>
        <p:nvSpPr>
          <p:cNvPr id="12306" name="Text Box 74"/>
          <p:cNvSpPr txBox="1">
            <a:spLocks noChangeArrowheads="1"/>
          </p:cNvSpPr>
          <p:nvPr/>
        </p:nvSpPr>
        <p:spPr bwMode="auto">
          <a:xfrm>
            <a:off x="5776913" y="2849563"/>
            <a:ext cx="2290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a:latin typeface="Tahoma" panose="020B0604030504040204" pitchFamily="34" charset="0"/>
              </a:rPr>
              <a:t>other header fields</a:t>
            </a:r>
            <a:endParaRPr lang="en-US" altLang="en-US" sz="2400">
              <a:latin typeface="Tahoma" panose="020B0604030504040204" pitchFamily="34" charset="0"/>
            </a:endParaRPr>
          </a:p>
        </p:txBody>
      </p:sp>
      <p:sp>
        <p:nvSpPr>
          <p:cNvPr id="12307" name="Text Box 76"/>
          <p:cNvSpPr txBox="1">
            <a:spLocks noChangeArrowheads="1"/>
          </p:cNvSpPr>
          <p:nvPr/>
        </p:nvSpPr>
        <p:spPr bwMode="auto">
          <a:xfrm>
            <a:off x="5480050" y="5380038"/>
            <a:ext cx="306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2000">
                <a:latin typeface="Tahoma" panose="020B0604030504040204" pitchFamily="34" charset="0"/>
              </a:rPr>
              <a:t>TCP/UDP segment format</a:t>
            </a:r>
            <a:endParaRPr lang="en-US" altLang="en-US" sz="2400">
              <a:latin typeface="Tahoma" panose="020B060403050404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vert="horz" wrap="none" lIns="91440" tIns="45720" rIns="91440" bIns="45720" numCol="1" rtlCol="0"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37836</TotalTime>
  <Words>4787</Words>
  <Application>Microsoft Office PowerPoint</Application>
  <PresentationFormat>On-screen Show (4:3)</PresentationFormat>
  <Paragraphs>1095</Paragraphs>
  <Slides>62</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ＭＳ Ｐゴシック</vt:lpstr>
      <vt:lpstr>ＭＳ Ｐゴシック</vt:lpstr>
      <vt:lpstr>Arial</vt:lpstr>
      <vt:lpstr>Comic Sans MS</vt:lpstr>
      <vt:lpstr>Courier New</vt:lpstr>
      <vt:lpstr>Gill Sans MT</vt:lpstr>
      <vt:lpstr>Tahoma</vt:lpstr>
      <vt:lpstr>Times New Roman</vt:lpstr>
      <vt:lpstr>Wingdings</vt:lpstr>
      <vt:lpstr>Default Design</vt:lpstr>
      <vt:lpstr>PowerPoint Presentation</vt:lpstr>
      <vt:lpstr>Transport Layer</vt:lpstr>
      <vt:lpstr>Outline</vt:lpstr>
      <vt:lpstr>Transport services and protocols</vt:lpstr>
      <vt:lpstr>Transport vs. network layer</vt:lpstr>
      <vt:lpstr>Internet transport-layer protocols</vt:lpstr>
      <vt:lpstr>Outline</vt:lpstr>
      <vt:lpstr>Multiplexing/demultiplexing</vt:lpstr>
      <vt:lpstr>How demultiplexing works</vt:lpstr>
      <vt:lpstr>Connectionless demultiplexing</vt:lpstr>
      <vt:lpstr>Connectionless demux: example</vt:lpstr>
      <vt:lpstr>Connection-oriented demux</vt:lpstr>
      <vt:lpstr>Connection-oriented demux: example</vt:lpstr>
      <vt:lpstr>Connection-oriented demux: example</vt:lpstr>
      <vt:lpstr>Outline</vt:lpstr>
      <vt:lpstr>UDP: User Datagram Protocol [RFC 768]</vt:lpstr>
      <vt:lpstr>UDP: segment header</vt:lpstr>
      <vt:lpstr>Applications and transport protocols </vt:lpstr>
      <vt:lpstr>UDP checksum</vt:lpstr>
      <vt:lpstr>Internet checksum: example</vt:lpstr>
      <vt:lpstr>Outline</vt:lpstr>
      <vt:lpstr>Principles of reliable data transfer</vt:lpstr>
      <vt:lpstr>Stop-and-Wait Flow Control</vt:lpstr>
      <vt:lpstr>Stop-and-Wait Flow Control</vt:lpstr>
      <vt:lpstr>Sliding-Window Flow Control</vt:lpstr>
      <vt:lpstr>Sliding-Window Flow Control</vt:lpstr>
      <vt:lpstr>Sliding-Window Flow Control</vt:lpstr>
      <vt:lpstr>Sliding-Window Flow Control</vt:lpstr>
      <vt:lpstr>Sliding-Window Flow Control</vt:lpstr>
      <vt:lpstr>Sliding-Window Flow Control</vt:lpstr>
      <vt:lpstr>Sliding-Window Flow Control</vt:lpstr>
      <vt:lpstr>Sliding-Window Flow Control</vt:lpstr>
      <vt:lpstr>Error Control</vt:lpstr>
      <vt:lpstr>Error Control</vt:lpstr>
      <vt:lpstr>Error Control</vt:lpstr>
      <vt:lpstr>Error Control</vt:lpstr>
      <vt:lpstr>Stop-and-wait ARQ</vt:lpstr>
      <vt:lpstr>Stop-and-wait ARQ</vt:lpstr>
      <vt:lpstr>Go-Back-N ARQ</vt:lpstr>
      <vt:lpstr>Go-Back-N ARQ</vt:lpstr>
      <vt:lpstr>Go-Back-N ARQ</vt:lpstr>
      <vt:lpstr>Go-Back-N ARQ</vt:lpstr>
      <vt:lpstr>Go-Back-N ARQ</vt:lpstr>
      <vt:lpstr>Selective-Reject ARQ</vt:lpstr>
      <vt:lpstr>Selective-Reject ARQ</vt:lpstr>
      <vt:lpstr>Outline</vt:lpstr>
      <vt:lpstr>TCP: Overview  RFCs: 793,1122,1323, 2018, 2581</vt:lpstr>
      <vt:lpstr>TCP segment structure</vt:lpstr>
      <vt:lpstr>TCP seq. numbers, ACKs</vt:lpstr>
      <vt:lpstr>TCP seq. numbers, ACKs</vt:lpstr>
      <vt:lpstr>Outline</vt:lpstr>
      <vt:lpstr>TCP: retransmission scenarios</vt:lpstr>
      <vt:lpstr>TCP: retransmission scenarios</vt:lpstr>
      <vt:lpstr>TCP fast retransmit</vt:lpstr>
      <vt:lpstr>TCP fast retransmit</vt:lpstr>
      <vt:lpstr>Outline</vt:lpstr>
      <vt:lpstr>Connection Management</vt:lpstr>
      <vt:lpstr>TCP 3-way handshake</vt:lpstr>
      <vt:lpstr>TCP: closing a connection</vt:lpstr>
      <vt:lpstr>TCP: closing a connection</vt:lpstr>
      <vt:lpstr>TCP: closing a connection</vt:lpstr>
      <vt:lpstr>Set 3: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3</dc:title>
  <dc:creator>Jim Kurose &amp; Keith Ross</dc:creator>
  <cp:lastModifiedBy>Barsoum, Ayad</cp:lastModifiedBy>
  <cp:revision>383</cp:revision>
  <cp:lastPrinted>2000-04-27T09:23:27Z</cp:lastPrinted>
  <dcterms:created xsi:type="dcterms:W3CDTF">1999-10-08T19:08:27Z</dcterms:created>
  <dcterms:modified xsi:type="dcterms:W3CDTF">2023-01-10T15:35:18Z</dcterms:modified>
</cp:coreProperties>
</file>