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7" r:id="rId2"/>
    <p:sldId id="258" r:id="rId3"/>
    <p:sldId id="275" r:id="rId4"/>
    <p:sldId id="280" r:id="rId5"/>
    <p:sldId id="259" r:id="rId6"/>
    <p:sldId id="276" r:id="rId7"/>
    <p:sldId id="277" r:id="rId8"/>
    <p:sldId id="278" r:id="rId9"/>
    <p:sldId id="279" r:id="rId10"/>
    <p:sldId id="272" r:id="rId11"/>
    <p:sldId id="273" r:id="rId12"/>
    <p:sldId id="27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81576-0B06-4523-B24C-E4489E8362CC}" v="1" dt="2022-11-30T15:55:56.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1"/>
    <p:restoredTop sz="94647"/>
  </p:normalViewPr>
  <p:slideViewPr>
    <p:cSldViewPr snapToGrid="0" snapToObjects="1">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uckles" userId="9e0a5115-94bd-45c1-baf3-e59939c738ab" providerId="ADAL" clId="{58481576-0B06-4523-B24C-E4489E8362CC}"/>
    <pc:docChg chg="undo redo custSel modSld modMainMaster">
      <pc:chgData name="Peter Buckles" userId="9e0a5115-94bd-45c1-baf3-e59939c738ab" providerId="ADAL" clId="{58481576-0B06-4523-B24C-E4489E8362CC}" dt="2022-12-01T16:16:35.372" v="96" actId="14100"/>
      <pc:docMkLst>
        <pc:docMk/>
      </pc:docMkLst>
      <pc:sldChg chg="modSp mod">
        <pc:chgData name="Peter Buckles" userId="9e0a5115-94bd-45c1-baf3-e59939c738ab" providerId="ADAL" clId="{58481576-0B06-4523-B24C-E4489E8362CC}" dt="2022-11-30T16:12:35.493" v="94" actId="20577"/>
        <pc:sldMkLst>
          <pc:docMk/>
          <pc:sldMk cId="4077932643" sldId="257"/>
        </pc:sldMkLst>
        <pc:spChg chg="mod">
          <ac:chgData name="Peter Buckles" userId="9e0a5115-94bd-45c1-baf3-e59939c738ab" providerId="ADAL" clId="{58481576-0B06-4523-B24C-E4489E8362CC}" dt="2022-11-30T16:12:35.493" v="94" actId="20577"/>
          <ac:spMkLst>
            <pc:docMk/>
            <pc:sldMk cId="4077932643" sldId="257"/>
            <ac:spMk id="2" creationId="{911C757B-A043-7A44-AD0E-AF8902C776AD}"/>
          </ac:spMkLst>
        </pc:spChg>
      </pc:sldChg>
      <pc:sldChg chg="modSp mod">
        <pc:chgData name="Peter Buckles" userId="9e0a5115-94bd-45c1-baf3-e59939c738ab" providerId="ADAL" clId="{58481576-0B06-4523-B24C-E4489E8362CC}" dt="2022-12-01T16:16:35.372" v="96" actId="14100"/>
        <pc:sldMkLst>
          <pc:docMk/>
          <pc:sldMk cId="2570131160" sldId="274"/>
        </pc:sldMkLst>
        <pc:picChg chg="mod">
          <ac:chgData name="Peter Buckles" userId="9e0a5115-94bd-45c1-baf3-e59939c738ab" providerId="ADAL" clId="{58481576-0B06-4523-B24C-E4489E8362CC}" dt="2022-12-01T16:16:35.372" v="96" actId="14100"/>
          <ac:picMkLst>
            <pc:docMk/>
            <pc:sldMk cId="2570131160" sldId="274"/>
            <ac:picMk id="4" creationId="{A13DFCE8-FF6E-31CB-C3D6-27DDC73BF37D}"/>
          </ac:picMkLst>
        </pc:picChg>
      </pc:sldChg>
      <pc:sldChg chg="modSp mod">
        <pc:chgData name="Peter Buckles" userId="9e0a5115-94bd-45c1-baf3-e59939c738ab" providerId="ADAL" clId="{58481576-0B06-4523-B24C-E4489E8362CC}" dt="2022-12-01T16:16:19.389" v="95" actId="1076"/>
        <pc:sldMkLst>
          <pc:docMk/>
          <pc:sldMk cId="1518171935" sldId="279"/>
        </pc:sldMkLst>
        <pc:graphicFrameChg chg="mod">
          <ac:chgData name="Peter Buckles" userId="9e0a5115-94bd-45c1-baf3-e59939c738ab" providerId="ADAL" clId="{58481576-0B06-4523-B24C-E4489E8362CC}" dt="2022-12-01T16:16:19.389" v="95" actId="1076"/>
          <ac:graphicFrameMkLst>
            <pc:docMk/>
            <pc:sldMk cId="1518171935" sldId="279"/>
            <ac:graphicFrameMk id="4" creationId="{9540B812-0607-A337-0AAD-F208DCED2262}"/>
          </ac:graphicFrameMkLst>
        </pc:graphicFrameChg>
      </pc:sldChg>
      <pc:sldMasterChg chg="addSp modSp mod">
        <pc:chgData name="Peter Buckles" userId="9e0a5115-94bd-45c1-baf3-e59939c738ab" providerId="ADAL" clId="{58481576-0B06-4523-B24C-E4489E8362CC}" dt="2022-11-30T15:58:48.826" v="90" actId="1038"/>
        <pc:sldMasterMkLst>
          <pc:docMk/>
          <pc:sldMasterMk cId="3440564121" sldId="2147483677"/>
        </pc:sldMasterMkLst>
        <pc:spChg chg="add mod">
          <ac:chgData name="Peter Buckles" userId="9e0a5115-94bd-45c1-baf3-e59939c738ab" providerId="ADAL" clId="{58481576-0B06-4523-B24C-E4489E8362CC}" dt="2022-11-30T15:58:48.826" v="90" actId="1038"/>
          <ac:spMkLst>
            <pc:docMk/>
            <pc:sldMasterMk cId="3440564121" sldId="2147483677"/>
            <ac:spMk id="8" creationId="{BA56F4AA-052B-A4BA-4F2A-CD3D201D800F}"/>
          </ac:spMkLst>
        </pc:spChg>
        <pc:spChg chg="add mod">
          <ac:chgData name="Peter Buckles" userId="9e0a5115-94bd-45c1-baf3-e59939c738ab" providerId="ADAL" clId="{58481576-0B06-4523-B24C-E4489E8362CC}" dt="2022-11-30T15:58:45.895" v="69" actId="1037"/>
          <ac:spMkLst>
            <pc:docMk/>
            <pc:sldMasterMk cId="3440564121" sldId="2147483677"/>
            <ac:spMk id="36" creationId="{9D03DB2C-1641-43DB-0B8F-871A7C301AFA}"/>
          </ac:spMkLst>
        </pc:spChg>
        <pc:picChg chg="add mod">
          <ac:chgData name="Peter Buckles" userId="9e0a5115-94bd-45c1-baf3-e59939c738ab" providerId="ADAL" clId="{58481576-0B06-4523-B24C-E4489E8362CC}" dt="2022-11-30T15:55:56.459" v="0"/>
          <ac:picMkLst>
            <pc:docMk/>
            <pc:sldMasterMk cId="3440564121" sldId="2147483677"/>
            <ac:picMk id="9" creationId="{F9A74E74-6367-1BE2-AF13-AEBB6B40D08C}"/>
          </ac:picMkLst>
        </pc:pic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61755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42936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559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72643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3720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40081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659900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73438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F34DD-6BB9-3347-A3B4-0FC3FC5928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82105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F34DD-6BB9-3347-A3B4-0FC3FC5928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19114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5F34DD-6BB9-3347-A3B4-0FC3FC5928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15462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5F34DD-6BB9-3347-A3B4-0FC3FC59282C}"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89255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5F34DD-6BB9-3347-A3B4-0FC3FC59282C}"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39558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F34DD-6BB9-3347-A3B4-0FC3FC59282C}"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219559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195220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F34DD-6BB9-3347-A3B4-0FC3FC5928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51DA80-2FEB-3943-AE24-1D6E44942C8D}" type="slidenum">
              <a:rPr lang="en-US" smtClean="0"/>
              <a:t>‹#›</a:t>
            </a:fld>
            <a:endParaRPr lang="en-US"/>
          </a:p>
        </p:txBody>
      </p:sp>
    </p:spTree>
    <p:extLst>
      <p:ext uri="{BB962C8B-B14F-4D97-AF65-F5344CB8AC3E}">
        <p14:creationId xmlns:p14="http://schemas.microsoft.com/office/powerpoint/2010/main" val="318308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5F34DD-6BB9-3347-A3B4-0FC3FC59282C}" type="datetimeFigureOut">
              <a:rPr lang="en-US" smtClean="0"/>
              <a:t>12/1/2022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51DA80-2FEB-3943-AE24-1D6E44942C8D}" type="slidenum">
              <a:rPr lang="en-US" smtClean="0"/>
              <a:t>‹#›</a:t>
            </a:fld>
            <a:endParaRPr lang="en-US"/>
          </a:p>
        </p:txBody>
      </p:sp>
      <p:sp>
        <p:nvSpPr>
          <p:cNvPr id="8" name="TextBox 7">
            <a:extLst>
              <a:ext uri="{FF2B5EF4-FFF2-40B4-BE49-F238E27FC236}">
                <a16:creationId xmlns:a16="http://schemas.microsoft.com/office/drawing/2014/main" id="{BA56F4AA-052B-A4BA-4F2A-CD3D201D800F}"/>
              </a:ext>
            </a:extLst>
          </p:cNvPr>
          <p:cNvSpPr txBox="1"/>
          <p:nvPr userDrawn="1"/>
        </p:nvSpPr>
        <p:spPr>
          <a:xfrm>
            <a:off x="5230301" y="6356350"/>
            <a:ext cx="4170911" cy="365125"/>
          </a:xfrm>
          <a:prstGeom prst="rect">
            <a:avLst/>
          </a:prstGeom>
        </p:spPr>
        <p:txBody>
          <a:bodyPr vert="horz" wrap="square" lIns="91440" tIns="45720" rIns="91440" bIns="45720" rtlCol="0">
            <a:normAutofit/>
          </a:bodyPr>
          <a:lstStyle/>
          <a:p>
            <a:pPr algn="ctr"/>
            <a:r>
              <a:rPr lang="en-GB" sz="1400" dirty="0">
                <a:latin typeface="Times New Roman" panose="02020603050405020304" pitchFamily="18" charset="0"/>
                <a:cs typeface="Times New Roman" panose="02020603050405020304" pitchFamily="18" charset="0"/>
              </a:rPr>
              <a:t>© Chirag Shah 2023</a:t>
            </a:r>
          </a:p>
        </p:txBody>
      </p:sp>
      <p:pic>
        <p:nvPicPr>
          <p:cNvPr id="9" name="Picture 8" descr="A picture containing text&#10;&#10;Description automatically generated">
            <a:extLst>
              <a:ext uri="{FF2B5EF4-FFF2-40B4-BE49-F238E27FC236}">
                <a16:creationId xmlns:a16="http://schemas.microsoft.com/office/drawing/2014/main" id="{F9A74E74-6367-1BE2-AF13-AEBB6B40D08C}"/>
              </a:ext>
            </a:extLst>
          </p:cNvPr>
          <p:cNvPicPr>
            <a:picLocks noChangeAspect="1"/>
          </p:cNvPicPr>
          <p:nvPr userDrawn="1"/>
        </p:nvPicPr>
        <p:blipFill rotWithShape="1">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l="74213" t="48889" r="4335" b="44306"/>
          <a:stretch/>
        </p:blipFill>
        <p:spPr>
          <a:xfrm>
            <a:off x="9932046" y="6311900"/>
            <a:ext cx="1688453" cy="409575"/>
          </a:xfrm>
          <a:prstGeom prst="rect">
            <a:avLst/>
          </a:prstGeom>
        </p:spPr>
      </p:pic>
      <p:sp>
        <p:nvSpPr>
          <p:cNvPr id="36" name="TextBox 35">
            <a:extLst>
              <a:ext uri="{FF2B5EF4-FFF2-40B4-BE49-F238E27FC236}">
                <a16:creationId xmlns:a16="http://schemas.microsoft.com/office/drawing/2014/main" id="{9D03DB2C-1641-43DB-0B8F-871A7C301AFA}"/>
              </a:ext>
            </a:extLst>
          </p:cNvPr>
          <p:cNvSpPr txBox="1"/>
          <p:nvPr userDrawn="1"/>
        </p:nvSpPr>
        <p:spPr>
          <a:xfrm>
            <a:off x="1278079" y="6356350"/>
            <a:ext cx="3943350" cy="365125"/>
          </a:xfrm>
          <a:prstGeom prst="rect">
            <a:avLst/>
          </a:prstGeom>
        </p:spPr>
        <p:txBody>
          <a:bodyPr vert="horz" wrap="square" lIns="91440" tIns="45720" rIns="91440" bIns="45720" rtlCol="0">
            <a:normAutofit fontScale="92500"/>
          </a:bodyPr>
          <a:lstStyle/>
          <a:p>
            <a:pPr algn="l"/>
            <a:r>
              <a:rPr lang="en-GB" sz="1400" dirty="0">
                <a:latin typeface="Times New Roman" panose="02020603050405020304" pitchFamily="18" charset="0"/>
                <a:cs typeface="Times New Roman" panose="02020603050405020304" pitchFamily="18" charset="0"/>
              </a:rPr>
              <a:t>Shah, </a:t>
            </a:r>
            <a:r>
              <a:rPr lang="en-GB" sz="1400" i="1" dirty="0">
                <a:latin typeface="Times New Roman" panose="02020603050405020304" pitchFamily="18" charset="0"/>
                <a:cs typeface="Times New Roman" panose="02020603050405020304" pitchFamily="18" charset="0"/>
              </a:rPr>
              <a:t>A Hands-on Introduction to Machine Learning</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5641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3522D4C0-A073-AE86-C39F-0242B2D2513A}"/>
              </a:ext>
            </a:extLst>
          </p:cNvPr>
          <p:cNvPicPr>
            <a:picLocks noChangeAspect="1"/>
          </p:cNvPicPr>
          <p:nvPr/>
        </p:nvPicPr>
        <p:blipFill>
          <a:blip r:embed="rId2">
            <a:alphaModFix amt="22000"/>
          </a:blip>
          <a:stretch>
            <a:fillRect/>
          </a:stretch>
        </p:blipFill>
        <p:spPr>
          <a:xfrm>
            <a:off x="0" y="1"/>
            <a:ext cx="12191999" cy="6857999"/>
          </a:xfrm>
          <a:prstGeom prst="rect">
            <a:avLst/>
          </a:prstGeom>
        </p:spPr>
      </p:pic>
      <p:sp>
        <p:nvSpPr>
          <p:cNvPr id="2" name="Title 1">
            <a:extLst>
              <a:ext uri="{FF2B5EF4-FFF2-40B4-BE49-F238E27FC236}">
                <a16:creationId xmlns:a16="http://schemas.microsoft.com/office/drawing/2014/main" id="{911C757B-A043-7A44-AD0E-AF8902C776AD}"/>
              </a:ext>
            </a:extLst>
          </p:cNvPr>
          <p:cNvSpPr>
            <a:spLocks noGrp="1"/>
          </p:cNvSpPr>
          <p:nvPr>
            <p:ph type="ctrTitle"/>
          </p:nvPr>
        </p:nvSpPr>
        <p:spPr>
          <a:xfrm>
            <a:off x="2589213" y="2429189"/>
            <a:ext cx="8915399" cy="2262781"/>
          </a:xfrm>
        </p:spPr>
        <p:txBody>
          <a:bodyPr/>
          <a:lstStyle/>
          <a:p>
            <a:r>
              <a:rPr lang="en-US" dirty="0">
                <a:solidFill>
                  <a:schemeClr val="accent3"/>
                </a:solidFill>
              </a:rPr>
              <a:t>A Hands-on Introduction to Machine Learning</a:t>
            </a:r>
          </a:p>
        </p:txBody>
      </p:sp>
      <p:sp>
        <p:nvSpPr>
          <p:cNvPr id="3" name="Subtitle 2">
            <a:extLst>
              <a:ext uri="{FF2B5EF4-FFF2-40B4-BE49-F238E27FC236}">
                <a16:creationId xmlns:a16="http://schemas.microsoft.com/office/drawing/2014/main" id="{A0FCB833-C545-1147-B719-35D0AFB1512A}"/>
              </a:ext>
            </a:extLst>
          </p:cNvPr>
          <p:cNvSpPr>
            <a:spLocks noGrp="1"/>
          </p:cNvSpPr>
          <p:nvPr>
            <p:ph type="subTitle" idx="1"/>
          </p:nvPr>
        </p:nvSpPr>
        <p:spPr>
          <a:xfrm>
            <a:off x="2589213" y="4777379"/>
            <a:ext cx="9378669" cy="1126283"/>
          </a:xfrm>
        </p:spPr>
        <p:txBody>
          <a:bodyPr>
            <a:normAutofit/>
          </a:bodyPr>
          <a:lstStyle/>
          <a:p>
            <a:r>
              <a:rPr lang="en-US" sz="3600" dirty="0">
                <a:solidFill>
                  <a:schemeClr val="tx1">
                    <a:lumMod val="75000"/>
                    <a:lumOff val="25000"/>
                  </a:schemeClr>
                </a:solidFill>
              </a:rPr>
              <a:t>1. Teaching Computers to Write Programs</a:t>
            </a:r>
          </a:p>
        </p:txBody>
      </p:sp>
      <p:cxnSp>
        <p:nvCxnSpPr>
          <p:cNvPr id="5" name="Straight Connector 4">
            <a:extLst>
              <a:ext uri="{FF2B5EF4-FFF2-40B4-BE49-F238E27FC236}">
                <a16:creationId xmlns:a16="http://schemas.microsoft.com/office/drawing/2014/main" id="{E75A1286-BC5F-304E-BAED-DA2E2DAE5D3A}"/>
              </a:ext>
            </a:extLst>
          </p:cNvPr>
          <p:cNvCxnSpPr>
            <a:cxnSpLocks/>
          </p:cNvCxnSpPr>
          <p:nvPr/>
        </p:nvCxnSpPr>
        <p:spPr>
          <a:xfrm>
            <a:off x="1198760" y="4691970"/>
            <a:ext cx="10058400" cy="0"/>
          </a:xfrm>
          <a:prstGeom prst="line">
            <a:avLst/>
          </a:prstGeom>
          <a:ln w="38100">
            <a:solidFill>
              <a:srgbClr val="00B0F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793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9EE3-9D44-98DC-7B30-1F29DF633DF8}"/>
              </a:ext>
            </a:extLst>
          </p:cNvPr>
          <p:cNvSpPr>
            <a:spLocks noGrp="1"/>
          </p:cNvSpPr>
          <p:nvPr>
            <p:ph type="title"/>
          </p:nvPr>
        </p:nvSpPr>
        <p:spPr/>
        <p:txBody>
          <a:bodyPr/>
          <a:lstStyle/>
          <a:p>
            <a:r>
              <a:rPr lang="en-US"/>
              <a:t>Branches of ML</a:t>
            </a:r>
            <a:endParaRPr lang="en-US" dirty="0"/>
          </a:p>
        </p:txBody>
      </p:sp>
      <p:pic>
        <p:nvPicPr>
          <p:cNvPr id="4" name="Picture 3">
            <a:extLst>
              <a:ext uri="{FF2B5EF4-FFF2-40B4-BE49-F238E27FC236}">
                <a16:creationId xmlns:a16="http://schemas.microsoft.com/office/drawing/2014/main" id="{A0084CA4-F0C9-4810-F2F7-DA120638078D}"/>
              </a:ext>
            </a:extLst>
          </p:cNvPr>
          <p:cNvPicPr>
            <a:picLocks noChangeAspect="1"/>
          </p:cNvPicPr>
          <p:nvPr/>
        </p:nvPicPr>
        <p:blipFill>
          <a:blip r:embed="rId2"/>
          <a:stretch>
            <a:fillRect/>
          </a:stretch>
        </p:blipFill>
        <p:spPr>
          <a:xfrm>
            <a:off x="1558270" y="2155312"/>
            <a:ext cx="9946342" cy="3284631"/>
          </a:xfrm>
          <a:prstGeom prst="rect">
            <a:avLst/>
          </a:prstGeom>
        </p:spPr>
      </p:pic>
    </p:spTree>
    <p:extLst>
      <p:ext uri="{BB962C8B-B14F-4D97-AF65-F5344CB8AC3E}">
        <p14:creationId xmlns:p14="http://schemas.microsoft.com/office/powerpoint/2010/main" val="158867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3D7F-4CCD-CA45-0E2A-7D976973DB1C}"/>
              </a:ext>
            </a:extLst>
          </p:cNvPr>
          <p:cNvSpPr>
            <a:spLocks noGrp="1"/>
          </p:cNvSpPr>
          <p:nvPr>
            <p:ph type="title"/>
          </p:nvPr>
        </p:nvSpPr>
        <p:spPr/>
        <p:txBody>
          <a:bodyPr/>
          <a:lstStyle/>
          <a:p>
            <a:r>
              <a:rPr lang="en-US" dirty="0"/>
              <a:t>Skills for ML</a:t>
            </a:r>
          </a:p>
        </p:txBody>
      </p:sp>
      <p:sp>
        <p:nvSpPr>
          <p:cNvPr id="3" name="Content Placeholder 2">
            <a:extLst>
              <a:ext uri="{FF2B5EF4-FFF2-40B4-BE49-F238E27FC236}">
                <a16:creationId xmlns:a16="http://schemas.microsoft.com/office/drawing/2014/main" id="{36DF2BFD-2BCC-DA30-38A9-0B6E27FB1326}"/>
              </a:ext>
            </a:extLst>
          </p:cNvPr>
          <p:cNvSpPr>
            <a:spLocks noGrp="1"/>
          </p:cNvSpPr>
          <p:nvPr>
            <p:ph idx="1"/>
          </p:nvPr>
        </p:nvSpPr>
        <p:spPr/>
        <p:txBody>
          <a:bodyPr>
            <a:normAutofit/>
          </a:bodyPr>
          <a:lstStyle/>
          <a:p>
            <a:r>
              <a:rPr lang="en-US" sz="2400" dirty="0"/>
              <a:t>Math</a:t>
            </a:r>
          </a:p>
          <a:p>
            <a:r>
              <a:rPr lang="en-US" sz="2400" dirty="0"/>
              <a:t>Programming</a:t>
            </a:r>
          </a:p>
          <a:p>
            <a:r>
              <a:rPr lang="en-US" sz="2400" dirty="0"/>
              <a:t>Computer and data literacy</a:t>
            </a:r>
          </a:p>
          <a:p>
            <a:r>
              <a:rPr lang="en-US" sz="2400" dirty="0"/>
              <a:t>ML algorithms</a:t>
            </a:r>
          </a:p>
          <a:p>
            <a:r>
              <a:rPr lang="en-US" sz="2400" dirty="0"/>
              <a:t>Critical thinking</a:t>
            </a:r>
          </a:p>
        </p:txBody>
      </p:sp>
    </p:spTree>
    <p:extLst>
      <p:ext uri="{BB962C8B-B14F-4D97-AF65-F5344CB8AC3E}">
        <p14:creationId xmlns:p14="http://schemas.microsoft.com/office/powerpoint/2010/main" val="37625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EF44-4BB8-1F2A-885B-64175EB95A3E}"/>
              </a:ext>
            </a:extLst>
          </p:cNvPr>
          <p:cNvSpPr>
            <a:spLocks noGrp="1"/>
          </p:cNvSpPr>
          <p:nvPr>
            <p:ph type="title"/>
          </p:nvPr>
        </p:nvSpPr>
        <p:spPr/>
        <p:txBody>
          <a:bodyPr/>
          <a:lstStyle/>
          <a:p>
            <a:r>
              <a:rPr lang="en-US" dirty="0"/>
              <a:t>Computational thinking</a:t>
            </a:r>
          </a:p>
        </p:txBody>
      </p:sp>
      <p:pic>
        <p:nvPicPr>
          <p:cNvPr id="4" name="image1.jpg">
            <a:extLst>
              <a:ext uri="{FF2B5EF4-FFF2-40B4-BE49-F238E27FC236}">
                <a16:creationId xmlns:a16="http://schemas.microsoft.com/office/drawing/2014/main" id="{A13DFCE8-FF6E-31CB-C3D6-27DDC73BF37D}"/>
              </a:ext>
            </a:extLst>
          </p:cNvPr>
          <p:cNvPicPr/>
          <p:nvPr/>
        </p:nvPicPr>
        <p:blipFill>
          <a:blip r:embed="rId2"/>
          <a:srcRect/>
          <a:stretch>
            <a:fillRect/>
          </a:stretch>
        </p:blipFill>
        <p:spPr>
          <a:xfrm>
            <a:off x="3351978" y="1459734"/>
            <a:ext cx="6446364" cy="4774156"/>
          </a:xfrm>
          <a:prstGeom prst="rect">
            <a:avLst/>
          </a:prstGeom>
          <a:ln/>
        </p:spPr>
      </p:pic>
    </p:spTree>
    <p:extLst>
      <p:ext uri="{BB962C8B-B14F-4D97-AF65-F5344CB8AC3E}">
        <p14:creationId xmlns:p14="http://schemas.microsoft.com/office/powerpoint/2010/main" val="257013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059A-CC41-6D42-8D07-8FE97E98CF5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E929791-50E7-E64A-A158-7B1D19FFE9F3}"/>
              </a:ext>
            </a:extLst>
          </p:cNvPr>
          <p:cNvSpPr>
            <a:spLocks noGrp="1"/>
          </p:cNvSpPr>
          <p:nvPr>
            <p:ph idx="1"/>
          </p:nvPr>
        </p:nvSpPr>
        <p:spPr>
          <a:xfrm>
            <a:off x="2589212" y="2133600"/>
            <a:ext cx="8915400" cy="4100290"/>
          </a:xfrm>
        </p:spPr>
        <p:txBody>
          <a:bodyPr>
            <a:normAutofit/>
          </a:bodyPr>
          <a:lstStyle/>
          <a:p>
            <a:r>
              <a:rPr lang="en-US" sz="2400" dirty="0"/>
              <a:t>Machine learning (ML) is a subset of artificial intelligence (AI)</a:t>
            </a:r>
          </a:p>
          <a:p>
            <a:r>
              <a:rPr lang="en-US" sz="2400" dirty="0"/>
              <a:t>Learning involves change, typically in a positive direction. What that means is with more learning (change), we should get better at performing the given task we are supposedly learning. This applies to humans as well as machines.</a:t>
            </a:r>
          </a:p>
          <a:p>
            <a:r>
              <a:rPr lang="en-US" sz="2400" dirty="0"/>
              <a:t>Branches of ML: supervised, unsupervised, reinforcement</a:t>
            </a:r>
          </a:p>
        </p:txBody>
      </p:sp>
    </p:spTree>
    <p:extLst>
      <p:ext uri="{BB962C8B-B14F-4D97-AF65-F5344CB8AC3E}">
        <p14:creationId xmlns:p14="http://schemas.microsoft.com/office/powerpoint/2010/main" val="115771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16B9A-AFF2-9F4F-BC2F-578084A0D9DB}"/>
              </a:ext>
            </a:extLst>
          </p:cNvPr>
          <p:cNvSpPr>
            <a:spLocks noGrp="1"/>
          </p:cNvSpPr>
          <p:nvPr>
            <p:ph type="title"/>
          </p:nvPr>
        </p:nvSpPr>
        <p:spPr>
          <a:xfrm>
            <a:off x="3373062" y="624110"/>
            <a:ext cx="8131550" cy="1280890"/>
          </a:xfrm>
        </p:spPr>
        <p:txBody>
          <a:bodyPr>
            <a:normAutofit/>
          </a:bodyPr>
          <a:lstStyle/>
          <a:p>
            <a:r>
              <a:rPr lang="en-US" dirty="0"/>
              <a:t>What is machine learning?</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880E642F-6CEC-AF47-9DF1-170410795C6E}"/>
              </a:ext>
            </a:extLst>
          </p:cNvPr>
          <p:cNvSpPr>
            <a:spLocks noGrp="1"/>
          </p:cNvSpPr>
          <p:nvPr>
            <p:ph idx="1"/>
          </p:nvPr>
        </p:nvSpPr>
        <p:spPr>
          <a:xfrm>
            <a:off x="3373062" y="2133600"/>
            <a:ext cx="8131550" cy="3777622"/>
          </a:xfrm>
        </p:spPr>
        <p:txBody>
          <a:bodyPr>
            <a:normAutofit/>
          </a:bodyPr>
          <a:lstStyle/>
          <a:p>
            <a:r>
              <a:rPr lang="en-US" sz="2400" dirty="0"/>
              <a:t>Things learn when they change their behavior in a way that makes them perform better in the future.</a:t>
            </a:r>
          </a:p>
          <a:p>
            <a:r>
              <a:rPr lang="en-US" sz="2400" dirty="0"/>
              <a:t>Arthur Samuel: the goal of machine learning is to give “computers the ability to learn without being explicitly programmed.” </a:t>
            </a:r>
          </a:p>
        </p:txBody>
      </p:sp>
    </p:spTree>
    <p:extLst>
      <p:ext uri="{BB962C8B-B14F-4D97-AF65-F5344CB8AC3E}">
        <p14:creationId xmlns:p14="http://schemas.microsoft.com/office/powerpoint/2010/main" val="387895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6A2A-CFD2-A007-E483-AE855948BF49}"/>
              </a:ext>
            </a:extLst>
          </p:cNvPr>
          <p:cNvSpPr>
            <a:spLocks noGrp="1"/>
          </p:cNvSpPr>
          <p:nvPr>
            <p:ph type="title"/>
          </p:nvPr>
        </p:nvSpPr>
        <p:spPr/>
        <p:txBody>
          <a:bodyPr/>
          <a:lstStyle/>
          <a:p>
            <a:r>
              <a:rPr lang="en-US" dirty="0"/>
              <a:t>Our definition</a:t>
            </a:r>
          </a:p>
        </p:txBody>
      </p:sp>
      <p:sp>
        <p:nvSpPr>
          <p:cNvPr id="3" name="Content Placeholder 2">
            <a:extLst>
              <a:ext uri="{FF2B5EF4-FFF2-40B4-BE49-F238E27FC236}">
                <a16:creationId xmlns:a16="http://schemas.microsoft.com/office/drawing/2014/main" id="{B807E6D2-3BD8-D303-600D-DAF82C03B92A}"/>
              </a:ext>
            </a:extLst>
          </p:cNvPr>
          <p:cNvSpPr>
            <a:spLocks noGrp="1"/>
          </p:cNvSpPr>
          <p:nvPr>
            <p:ph idx="1"/>
          </p:nvPr>
        </p:nvSpPr>
        <p:spPr/>
        <p:txBody>
          <a:bodyPr>
            <a:normAutofit/>
          </a:bodyPr>
          <a:lstStyle/>
          <a:p>
            <a:r>
              <a:rPr lang="en-US" sz="2400" dirty="0"/>
              <a:t>Tom Mitchell: A computer program is said to learn from experience E with respect to some class of tasks T and performance measure P if its performance at tasks in T, as measured by P, improves with experience E.</a:t>
            </a:r>
          </a:p>
        </p:txBody>
      </p:sp>
    </p:spTree>
    <p:extLst>
      <p:ext uri="{BB962C8B-B14F-4D97-AF65-F5344CB8AC3E}">
        <p14:creationId xmlns:p14="http://schemas.microsoft.com/office/powerpoint/2010/main" val="48038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1762-BD36-C313-2247-F37516F0E8B2}"/>
              </a:ext>
            </a:extLst>
          </p:cNvPr>
          <p:cNvSpPr>
            <a:spLocks noGrp="1"/>
          </p:cNvSpPr>
          <p:nvPr>
            <p:ph type="title"/>
          </p:nvPr>
        </p:nvSpPr>
        <p:spPr/>
        <p:txBody>
          <a:bodyPr/>
          <a:lstStyle/>
          <a:p>
            <a:r>
              <a:rPr lang="en-US" dirty="0"/>
              <a:t>AI vs. ML</a:t>
            </a:r>
          </a:p>
        </p:txBody>
      </p:sp>
      <p:sp>
        <p:nvSpPr>
          <p:cNvPr id="3" name="Content Placeholder 2">
            <a:extLst>
              <a:ext uri="{FF2B5EF4-FFF2-40B4-BE49-F238E27FC236}">
                <a16:creationId xmlns:a16="http://schemas.microsoft.com/office/drawing/2014/main" id="{61E1F559-4344-7C20-B65D-DD1FED39E494}"/>
              </a:ext>
            </a:extLst>
          </p:cNvPr>
          <p:cNvSpPr>
            <a:spLocks noGrp="1"/>
          </p:cNvSpPr>
          <p:nvPr>
            <p:ph idx="1"/>
          </p:nvPr>
        </p:nvSpPr>
        <p:spPr/>
        <p:txBody>
          <a:bodyPr>
            <a:normAutofit/>
          </a:bodyPr>
          <a:lstStyle/>
          <a:p>
            <a:r>
              <a:rPr lang="en-US" sz="2400" dirty="0"/>
              <a:t>ML – a subset of AI</a:t>
            </a:r>
          </a:p>
          <a:p>
            <a:r>
              <a:rPr lang="en-US" sz="2400" dirty="0"/>
              <a:t>What’s in AI and not in ML? Areas of knowledge representation, constraint optimization, logical and probabilistic reasoning, and planning.</a:t>
            </a:r>
          </a:p>
          <a:p>
            <a:r>
              <a:rPr lang="en-US" sz="2400" dirty="0"/>
              <a:t>AI is about getting systems to perform tasks that typically require human cognition and decision-making abilities.</a:t>
            </a:r>
          </a:p>
        </p:txBody>
      </p:sp>
    </p:spTree>
    <p:extLst>
      <p:ext uri="{BB962C8B-B14F-4D97-AF65-F5344CB8AC3E}">
        <p14:creationId xmlns:p14="http://schemas.microsoft.com/office/powerpoint/2010/main" val="358385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4AB7D-B20C-6445-A110-7F27E7E4CA3A}"/>
              </a:ext>
            </a:extLst>
          </p:cNvPr>
          <p:cNvSpPr>
            <a:spLocks noGrp="1"/>
          </p:cNvSpPr>
          <p:nvPr>
            <p:ph type="title"/>
          </p:nvPr>
        </p:nvSpPr>
        <p:spPr>
          <a:xfrm>
            <a:off x="3373062" y="624110"/>
            <a:ext cx="8131550" cy="1280890"/>
          </a:xfrm>
        </p:spPr>
        <p:txBody>
          <a:bodyPr>
            <a:normAutofit/>
          </a:bodyPr>
          <a:lstStyle/>
          <a:p>
            <a:r>
              <a:rPr lang="en-US" dirty="0"/>
              <a:t>Running a system with ML and without ML</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6" name="Picture 5" descr="Diagram&#10;&#10;Description automatically generated">
            <a:extLst>
              <a:ext uri="{FF2B5EF4-FFF2-40B4-BE49-F238E27FC236}">
                <a16:creationId xmlns:a16="http://schemas.microsoft.com/office/drawing/2014/main" id="{300C0CBE-48C7-8832-6481-9AE45C626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82" y="2025485"/>
            <a:ext cx="8994814" cy="3993852"/>
          </a:xfrm>
          <a:prstGeom prst="rect">
            <a:avLst/>
          </a:prstGeom>
        </p:spPr>
      </p:pic>
    </p:spTree>
    <p:extLst>
      <p:ext uri="{BB962C8B-B14F-4D97-AF65-F5344CB8AC3E}">
        <p14:creationId xmlns:p14="http://schemas.microsoft.com/office/powerpoint/2010/main" val="229734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2110-B824-4D81-BF22-411B428F253C}"/>
              </a:ext>
            </a:extLst>
          </p:cNvPr>
          <p:cNvSpPr>
            <a:spLocks noGrp="1"/>
          </p:cNvSpPr>
          <p:nvPr>
            <p:ph type="title"/>
          </p:nvPr>
        </p:nvSpPr>
        <p:spPr/>
        <p:txBody>
          <a:bodyPr/>
          <a:lstStyle/>
          <a:p>
            <a:r>
              <a:rPr lang="en-US" dirty="0"/>
              <a:t>ML in practice example: self-driving car</a:t>
            </a:r>
          </a:p>
        </p:txBody>
      </p:sp>
      <p:pic>
        <p:nvPicPr>
          <p:cNvPr id="4" name="image3.png">
            <a:extLst>
              <a:ext uri="{FF2B5EF4-FFF2-40B4-BE49-F238E27FC236}">
                <a16:creationId xmlns:a16="http://schemas.microsoft.com/office/drawing/2014/main" id="{ADA140BC-4E46-4741-E33D-2055DE0A4A3C}"/>
              </a:ext>
            </a:extLst>
          </p:cNvPr>
          <p:cNvPicPr>
            <a:picLocks noGrp="1"/>
          </p:cNvPicPr>
          <p:nvPr>
            <p:ph idx="1"/>
          </p:nvPr>
        </p:nvPicPr>
        <p:blipFill>
          <a:blip r:embed="rId2"/>
          <a:srcRect/>
          <a:stretch>
            <a:fillRect/>
          </a:stretch>
        </p:blipFill>
        <p:spPr>
          <a:xfrm>
            <a:off x="3142552" y="1517356"/>
            <a:ext cx="7812432" cy="4394494"/>
          </a:xfrm>
          <a:prstGeom prst="rect">
            <a:avLst/>
          </a:prstGeom>
          <a:ln/>
        </p:spPr>
      </p:pic>
    </p:spTree>
    <p:extLst>
      <p:ext uri="{BB962C8B-B14F-4D97-AF65-F5344CB8AC3E}">
        <p14:creationId xmlns:p14="http://schemas.microsoft.com/office/powerpoint/2010/main" val="109943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DCE2-51F5-5B08-9CBF-8A44129A7CAD}"/>
              </a:ext>
            </a:extLst>
          </p:cNvPr>
          <p:cNvSpPr>
            <a:spLocks noGrp="1"/>
          </p:cNvSpPr>
          <p:nvPr>
            <p:ph type="title"/>
          </p:nvPr>
        </p:nvSpPr>
        <p:spPr/>
        <p:txBody>
          <a:bodyPr/>
          <a:lstStyle/>
          <a:p>
            <a:r>
              <a:rPr lang="en-US" dirty="0"/>
              <a:t>ML in practice example: OCR</a:t>
            </a:r>
          </a:p>
        </p:txBody>
      </p:sp>
      <p:pic>
        <p:nvPicPr>
          <p:cNvPr id="4" name="image4.png" descr="A picture containing clock&#10;&#10;Description automatically generated">
            <a:extLst>
              <a:ext uri="{FF2B5EF4-FFF2-40B4-BE49-F238E27FC236}">
                <a16:creationId xmlns:a16="http://schemas.microsoft.com/office/drawing/2014/main" id="{E477F294-E2AF-9BE0-A402-C0359AB392B4}"/>
              </a:ext>
            </a:extLst>
          </p:cNvPr>
          <p:cNvPicPr>
            <a:picLocks noGrp="1"/>
          </p:cNvPicPr>
          <p:nvPr>
            <p:ph idx="1"/>
          </p:nvPr>
        </p:nvPicPr>
        <p:blipFill>
          <a:blip r:embed="rId2"/>
          <a:srcRect/>
          <a:stretch>
            <a:fillRect/>
          </a:stretch>
        </p:blipFill>
        <p:spPr>
          <a:xfrm>
            <a:off x="5555702" y="2133600"/>
            <a:ext cx="2982422" cy="3778250"/>
          </a:xfrm>
          <a:prstGeom prst="rect">
            <a:avLst/>
          </a:prstGeom>
          <a:ln/>
        </p:spPr>
      </p:pic>
    </p:spTree>
    <p:extLst>
      <p:ext uri="{BB962C8B-B14F-4D97-AF65-F5344CB8AC3E}">
        <p14:creationId xmlns:p14="http://schemas.microsoft.com/office/powerpoint/2010/main" val="64797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24E9-E257-A44C-3F18-CEF0E775231E}"/>
              </a:ext>
            </a:extLst>
          </p:cNvPr>
          <p:cNvSpPr>
            <a:spLocks noGrp="1"/>
          </p:cNvSpPr>
          <p:nvPr>
            <p:ph type="title"/>
          </p:nvPr>
        </p:nvSpPr>
        <p:spPr/>
        <p:txBody>
          <a:bodyPr/>
          <a:lstStyle/>
          <a:p>
            <a:r>
              <a:rPr lang="en-US" dirty="0"/>
              <a:t>ML practice: collaborative filtering</a:t>
            </a:r>
          </a:p>
        </p:txBody>
      </p:sp>
      <p:graphicFrame>
        <p:nvGraphicFramePr>
          <p:cNvPr id="4" name="Content Placeholder 3">
            <a:extLst>
              <a:ext uri="{FF2B5EF4-FFF2-40B4-BE49-F238E27FC236}">
                <a16:creationId xmlns:a16="http://schemas.microsoft.com/office/drawing/2014/main" id="{67CC7DFB-B563-D2F1-57AE-FDB24709E7F3}"/>
              </a:ext>
            </a:extLst>
          </p:cNvPr>
          <p:cNvGraphicFramePr>
            <a:graphicFrameLocks noGrp="1"/>
          </p:cNvGraphicFramePr>
          <p:nvPr>
            <p:ph idx="1"/>
            <p:extLst>
              <p:ext uri="{D42A27DB-BD31-4B8C-83A1-F6EECF244321}">
                <p14:modId xmlns:p14="http://schemas.microsoft.com/office/powerpoint/2010/main" val="1584283459"/>
              </p:ext>
            </p:extLst>
          </p:nvPr>
        </p:nvGraphicFramePr>
        <p:xfrm>
          <a:off x="1833231" y="2247440"/>
          <a:ext cx="9675053" cy="3161843"/>
        </p:xfrm>
        <a:graphic>
          <a:graphicData uri="http://schemas.openxmlformats.org/drawingml/2006/table">
            <a:tbl>
              <a:tblPr firstRow="1" firstCol="1" bandRow="1">
                <a:tableStyleId>{5C22544A-7EE6-4342-B048-85BDC9FD1C3A}</a:tableStyleId>
              </a:tblPr>
              <a:tblGrid>
                <a:gridCol w="1305543">
                  <a:extLst>
                    <a:ext uri="{9D8B030D-6E8A-4147-A177-3AD203B41FA5}">
                      <a16:colId xmlns:a16="http://schemas.microsoft.com/office/drawing/2014/main" val="1736842247"/>
                    </a:ext>
                  </a:extLst>
                </a:gridCol>
                <a:gridCol w="1305543">
                  <a:extLst>
                    <a:ext uri="{9D8B030D-6E8A-4147-A177-3AD203B41FA5}">
                      <a16:colId xmlns:a16="http://schemas.microsoft.com/office/drawing/2014/main" val="1187860899"/>
                    </a:ext>
                  </a:extLst>
                </a:gridCol>
                <a:gridCol w="1403809">
                  <a:extLst>
                    <a:ext uri="{9D8B030D-6E8A-4147-A177-3AD203B41FA5}">
                      <a16:colId xmlns:a16="http://schemas.microsoft.com/office/drawing/2014/main" val="2150642905"/>
                    </a:ext>
                  </a:extLst>
                </a:gridCol>
                <a:gridCol w="1403809">
                  <a:extLst>
                    <a:ext uri="{9D8B030D-6E8A-4147-A177-3AD203B41FA5}">
                      <a16:colId xmlns:a16="http://schemas.microsoft.com/office/drawing/2014/main" val="3211937840"/>
                    </a:ext>
                  </a:extLst>
                </a:gridCol>
                <a:gridCol w="1581625">
                  <a:extLst>
                    <a:ext uri="{9D8B030D-6E8A-4147-A177-3AD203B41FA5}">
                      <a16:colId xmlns:a16="http://schemas.microsoft.com/office/drawing/2014/main" val="2087389239"/>
                    </a:ext>
                  </a:extLst>
                </a:gridCol>
                <a:gridCol w="1581625">
                  <a:extLst>
                    <a:ext uri="{9D8B030D-6E8A-4147-A177-3AD203B41FA5}">
                      <a16:colId xmlns:a16="http://schemas.microsoft.com/office/drawing/2014/main" val="901718896"/>
                    </a:ext>
                  </a:extLst>
                </a:gridCol>
                <a:gridCol w="1093099">
                  <a:extLst>
                    <a:ext uri="{9D8B030D-6E8A-4147-A177-3AD203B41FA5}">
                      <a16:colId xmlns:a16="http://schemas.microsoft.com/office/drawing/2014/main" val="2007585401"/>
                    </a:ext>
                  </a:extLst>
                </a:gridCol>
              </a:tblGrid>
              <a:tr h="520104">
                <a:tc rowSpan="2" gridSpan="2">
                  <a:txBody>
                    <a:bodyPr/>
                    <a:lstStyle/>
                    <a:p>
                      <a:pPr marL="0" marR="0" indent="182880" algn="ctr">
                        <a:lnSpc>
                          <a:spcPct val="150000"/>
                        </a:lnSpc>
                      </a:pPr>
                      <a:r>
                        <a:rPr lang="en-US" sz="1800" dirty="0">
                          <a:effectLst/>
                        </a:rPr>
                        <a:t> </a:t>
                      </a:r>
                      <a:endParaRPr lang="en-US" sz="1800" dirty="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0206" marR="110206" marT="55103" marB="55103"/>
                </a:tc>
                <a:tc rowSpan="2" hMerge="1">
                  <a:txBody>
                    <a:bodyPr/>
                    <a:lstStyle/>
                    <a:p>
                      <a:endParaRPr lang="en-US"/>
                    </a:p>
                  </a:txBody>
                  <a:tcPr/>
                </a:tc>
                <a:tc gridSpan="5">
                  <a:txBody>
                    <a:bodyPr/>
                    <a:lstStyle/>
                    <a:p>
                      <a:pPr marL="0" marR="0" indent="182880" algn="ctr">
                        <a:lnSpc>
                          <a:spcPct val="150000"/>
                        </a:lnSpc>
                      </a:pPr>
                      <a:r>
                        <a:rPr lang="en-US" sz="1800" dirty="0">
                          <a:effectLst/>
                        </a:rPr>
                        <a:t>Movie Name</a:t>
                      </a:r>
                      <a:endParaRPr lang="en-US" sz="1800" dirty="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0206" marR="110206" marT="55103" marB="55103"/>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3400707"/>
                  </a:ext>
                </a:extLst>
              </a:tr>
              <a:tr h="784684">
                <a:tc gridSpan="2" vMerge="1">
                  <a:txBody>
                    <a:bodyPr/>
                    <a:lstStyle/>
                    <a:p>
                      <a:endParaRPr lang="en-US"/>
                    </a:p>
                  </a:txBody>
                  <a:tcPr/>
                </a:tc>
                <a:tc hMerge="1" vMerge="1">
                  <a:txBody>
                    <a:bodyPr/>
                    <a:lstStyle/>
                    <a:p>
                      <a:endParaRPr lang="en-US"/>
                    </a:p>
                  </a:txBody>
                  <a:tcPr/>
                </a:tc>
                <a:tc>
                  <a:txBody>
                    <a:bodyPr/>
                    <a:lstStyle/>
                    <a:p>
                      <a:pPr marL="0" marR="0" indent="0" algn="ctr">
                        <a:lnSpc>
                          <a:spcPct val="150000"/>
                        </a:lnSpc>
                      </a:pPr>
                      <a:r>
                        <a:rPr lang="en-US" sz="1800">
                          <a:effectLst/>
                        </a:rPr>
                        <a:t>Sherlock Holmes</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0" algn="ctr">
                        <a:lnSpc>
                          <a:spcPct val="150000"/>
                        </a:lnSpc>
                      </a:pPr>
                      <a:r>
                        <a:rPr lang="en-US" sz="1800">
                          <a:effectLst/>
                        </a:rPr>
                        <a:t>Avengers</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0" algn="ctr">
                        <a:lnSpc>
                          <a:spcPct val="150000"/>
                        </a:lnSpc>
                      </a:pPr>
                      <a:r>
                        <a:rPr lang="en-US" sz="1800">
                          <a:effectLst/>
                        </a:rPr>
                        <a:t>Titanic</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27940" algn="ctr">
                        <a:lnSpc>
                          <a:spcPct val="150000"/>
                        </a:lnSpc>
                      </a:pPr>
                      <a:r>
                        <a:rPr lang="en-US" sz="1800">
                          <a:effectLst/>
                        </a:rPr>
                        <a:t>La La Land</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0" algn="ctr">
                        <a:lnSpc>
                          <a:spcPct val="150000"/>
                        </a:lnSpc>
                      </a:pPr>
                      <a:r>
                        <a:rPr lang="en-US" sz="1800">
                          <a:effectLst/>
                        </a:rPr>
                        <a:t>Wall-E</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extLst>
                  <a:ext uri="{0D108BD9-81ED-4DB2-BD59-A6C34878D82A}">
                    <a16:rowId xmlns:a16="http://schemas.microsoft.com/office/drawing/2014/main" val="1625922812"/>
                  </a:ext>
                </a:extLst>
              </a:tr>
              <a:tr h="371411">
                <a:tc rowSpan="5">
                  <a:txBody>
                    <a:bodyPr/>
                    <a:lstStyle/>
                    <a:p>
                      <a:pPr marL="0" marR="0" indent="-9525" algn="ctr">
                        <a:lnSpc>
                          <a:spcPct val="150000"/>
                        </a:lnSpc>
                      </a:pPr>
                      <a:r>
                        <a:rPr lang="en-US" sz="1800">
                          <a:effectLst/>
                        </a:rPr>
                        <a:t> </a:t>
                      </a:r>
                    </a:p>
                    <a:p>
                      <a:pPr marL="0" marR="0" indent="-9525" algn="ctr">
                        <a:lnSpc>
                          <a:spcPct val="150000"/>
                        </a:lnSpc>
                      </a:pPr>
                      <a:r>
                        <a:rPr lang="en-US" sz="1800">
                          <a:effectLst/>
                        </a:rPr>
                        <a:t>Rating</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0206" marR="110206" marT="55103" marB="55103"/>
                </a:tc>
                <a:tc>
                  <a:txBody>
                    <a:bodyPr/>
                    <a:lstStyle/>
                    <a:p>
                      <a:pPr marL="0" marR="0" indent="0" algn="ctr">
                        <a:lnSpc>
                          <a:spcPct val="150000"/>
                        </a:lnSpc>
                      </a:pPr>
                      <a:r>
                        <a:rPr lang="en-US" sz="1800">
                          <a:effectLst/>
                        </a:rPr>
                        <a:t>Person 1</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5</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2</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extLst>
                  <a:ext uri="{0D108BD9-81ED-4DB2-BD59-A6C34878D82A}">
                    <a16:rowId xmlns:a16="http://schemas.microsoft.com/office/drawing/2014/main" val="2748603528"/>
                  </a:ext>
                </a:extLst>
              </a:tr>
              <a:tr h="371411">
                <a:tc vMerge="1">
                  <a:txBody>
                    <a:bodyPr/>
                    <a:lstStyle/>
                    <a:p>
                      <a:endParaRPr lang="en-US"/>
                    </a:p>
                  </a:txBody>
                  <a:tcPr/>
                </a:tc>
                <a:tc>
                  <a:txBody>
                    <a:bodyPr/>
                    <a:lstStyle/>
                    <a:p>
                      <a:pPr marL="0" marR="0" indent="0" algn="ctr">
                        <a:lnSpc>
                          <a:spcPct val="150000"/>
                        </a:lnSpc>
                      </a:pPr>
                      <a:r>
                        <a:rPr lang="en-US" sz="1800">
                          <a:effectLst/>
                        </a:rPr>
                        <a:t>Person 2</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2</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extLst>
                  <a:ext uri="{0D108BD9-81ED-4DB2-BD59-A6C34878D82A}">
                    <a16:rowId xmlns:a16="http://schemas.microsoft.com/office/drawing/2014/main" val="4286438054"/>
                  </a:ext>
                </a:extLst>
              </a:tr>
              <a:tr h="371411">
                <a:tc vMerge="1">
                  <a:txBody>
                    <a:bodyPr/>
                    <a:lstStyle/>
                    <a:p>
                      <a:endParaRPr lang="en-US"/>
                    </a:p>
                  </a:txBody>
                  <a:tcPr/>
                </a:tc>
                <a:tc>
                  <a:txBody>
                    <a:bodyPr/>
                    <a:lstStyle/>
                    <a:p>
                      <a:pPr marL="0" marR="0" indent="0" algn="ctr">
                        <a:lnSpc>
                          <a:spcPct val="150000"/>
                        </a:lnSpc>
                      </a:pPr>
                      <a:r>
                        <a:rPr lang="en-US" sz="1800">
                          <a:effectLst/>
                        </a:rPr>
                        <a:t>Person 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2</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5</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extLst>
                  <a:ext uri="{0D108BD9-81ED-4DB2-BD59-A6C34878D82A}">
                    <a16:rowId xmlns:a16="http://schemas.microsoft.com/office/drawing/2014/main" val="3356004451"/>
                  </a:ext>
                </a:extLst>
              </a:tr>
              <a:tr h="371411">
                <a:tc vMerge="1">
                  <a:txBody>
                    <a:bodyPr/>
                    <a:lstStyle/>
                    <a:p>
                      <a:endParaRPr lang="en-US"/>
                    </a:p>
                  </a:txBody>
                  <a:tcPr/>
                </a:tc>
                <a:tc>
                  <a:txBody>
                    <a:bodyPr/>
                    <a:lstStyle/>
                    <a:p>
                      <a:pPr marL="0" marR="0" indent="0" algn="ctr">
                        <a:lnSpc>
                          <a:spcPct val="150000"/>
                        </a:lnSpc>
                      </a:pPr>
                      <a:r>
                        <a:rPr lang="en-US" sz="1800">
                          <a:effectLst/>
                        </a:rPr>
                        <a:t>Person 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5</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2</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extLst>
                  <a:ext uri="{0D108BD9-81ED-4DB2-BD59-A6C34878D82A}">
                    <a16:rowId xmlns:a16="http://schemas.microsoft.com/office/drawing/2014/main" val="2088852753"/>
                  </a:ext>
                </a:extLst>
              </a:tr>
              <a:tr h="371411">
                <a:tc vMerge="1">
                  <a:txBody>
                    <a:bodyPr/>
                    <a:lstStyle/>
                    <a:p>
                      <a:endParaRPr lang="en-US"/>
                    </a:p>
                  </a:txBody>
                  <a:tcPr/>
                </a:tc>
                <a:tc>
                  <a:txBody>
                    <a:bodyPr/>
                    <a:lstStyle/>
                    <a:p>
                      <a:pPr marL="0" marR="0" indent="0" algn="ctr">
                        <a:lnSpc>
                          <a:spcPct val="150000"/>
                        </a:lnSpc>
                      </a:pPr>
                      <a:r>
                        <a:rPr lang="en-US" sz="1800">
                          <a:effectLst/>
                        </a:rPr>
                        <a:t>Person 5</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4</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3</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a:effectLst/>
                        </a:rPr>
                        <a:t>?</a:t>
                      </a:r>
                      <a:endParaRPr lang="en-US" sz="18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tc>
                  <a:txBody>
                    <a:bodyPr/>
                    <a:lstStyle/>
                    <a:p>
                      <a:pPr marL="0" marR="0" indent="182880" algn="ctr">
                        <a:lnSpc>
                          <a:spcPct val="150000"/>
                        </a:lnSpc>
                      </a:pPr>
                      <a:r>
                        <a:rPr lang="en-US" sz="1800" dirty="0">
                          <a:effectLst/>
                        </a:rPr>
                        <a:t>4</a:t>
                      </a:r>
                      <a:endParaRPr lang="en-US" sz="1800" dirty="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111636" marR="111636" marT="0" marB="0"/>
                </a:tc>
                <a:extLst>
                  <a:ext uri="{0D108BD9-81ED-4DB2-BD59-A6C34878D82A}">
                    <a16:rowId xmlns:a16="http://schemas.microsoft.com/office/drawing/2014/main" val="3401917225"/>
                  </a:ext>
                </a:extLst>
              </a:tr>
            </a:tbl>
          </a:graphicData>
        </a:graphic>
      </p:graphicFrame>
    </p:spTree>
    <p:extLst>
      <p:ext uri="{BB962C8B-B14F-4D97-AF65-F5344CB8AC3E}">
        <p14:creationId xmlns:p14="http://schemas.microsoft.com/office/powerpoint/2010/main" val="410348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0C44-4D82-AA5D-6C03-1153AF502379}"/>
              </a:ext>
            </a:extLst>
          </p:cNvPr>
          <p:cNvSpPr>
            <a:spLocks noGrp="1"/>
          </p:cNvSpPr>
          <p:nvPr>
            <p:ph type="title"/>
          </p:nvPr>
        </p:nvSpPr>
        <p:spPr/>
        <p:txBody>
          <a:bodyPr/>
          <a:lstStyle/>
          <a:p>
            <a:r>
              <a:rPr lang="en-US" dirty="0"/>
              <a:t>ML practice: content filtering</a:t>
            </a:r>
          </a:p>
        </p:txBody>
      </p:sp>
      <p:graphicFrame>
        <p:nvGraphicFramePr>
          <p:cNvPr id="4" name="Content Placeholder 3">
            <a:extLst>
              <a:ext uri="{FF2B5EF4-FFF2-40B4-BE49-F238E27FC236}">
                <a16:creationId xmlns:a16="http://schemas.microsoft.com/office/drawing/2014/main" id="{9540B812-0607-A337-0AAD-F208DCED2262}"/>
              </a:ext>
            </a:extLst>
          </p:cNvPr>
          <p:cNvGraphicFramePr>
            <a:graphicFrameLocks noGrp="1"/>
          </p:cNvGraphicFramePr>
          <p:nvPr>
            <p:ph idx="1"/>
            <p:extLst>
              <p:ext uri="{D42A27DB-BD31-4B8C-83A1-F6EECF244321}">
                <p14:modId xmlns:p14="http://schemas.microsoft.com/office/powerpoint/2010/main" val="3651082174"/>
              </p:ext>
            </p:extLst>
          </p:nvPr>
        </p:nvGraphicFramePr>
        <p:xfrm>
          <a:off x="2508070" y="1704561"/>
          <a:ext cx="8448142" cy="4232114"/>
        </p:xfrm>
        <a:graphic>
          <a:graphicData uri="http://schemas.openxmlformats.org/drawingml/2006/table">
            <a:tbl>
              <a:tblPr firstRow="1" firstCol="1" bandRow="1">
                <a:tableStyleId>{5C22544A-7EE6-4342-B048-85BDC9FD1C3A}</a:tableStyleId>
              </a:tblPr>
              <a:tblGrid>
                <a:gridCol w="1010193">
                  <a:extLst>
                    <a:ext uri="{9D8B030D-6E8A-4147-A177-3AD203B41FA5}">
                      <a16:colId xmlns:a16="http://schemas.microsoft.com/office/drawing/2014/main" val="2056019228"/>
                    </a:ext>
                  </a:extLst>
                </a:gridCol>
                <a:gridCol w="1426771">
                  <a:extLst>
                    <a:ext uri="{9D8B030D-6E8A-4147-A177-3AD203B41FA5}">
                      <a16:colId xmlns:a16="http://schemas.microsoft.com/office/drawing/2014/main" val="1438793823"/>
                    </a:ext>
                  </a:extLst>
                </a:gridCol>
                <a:gridCol w="1011629">
                  <a:extLst>
                    <a:ext uri="{9D8B030D-6E8A-4147-A177-3AD203B41FA5}">
                      <a16:colId xmlns:a16="http://schemas.microsoft.com/office/drawing/2014/main" val="236458764"/>
                    </a:ext>
                  </a:extLst>
                </a:gridCol>
                <a:gridCol w="925115">
                  <a:extLst>
                    <a:ext uri="{9D8B030D-6E8A-4147-A177-3AD203B41FA5}">
                      <a16:colId xmlns:a16="http://schemas.microsoft.com/office/drawing/2014/main" val="3172471972"/>
                    </a:ext>
                  </a:extLst>
                </a:gridCol>
                <a:gridCol w="2037217">
                  <a:extLst>
                    <a:ext uri="{9D8B030D-6E8A-4147-A177-3AD203B41FA5}">
                      <a16:colId xmlns:a16="http://schemas.microsoft.com/office/drawing/2014/main" val="3047260467"/>
                    </a:ext>
                  </a:extLst>
                </a:gridCol>
                <a:gridCol w="2037217">
                  <a:extLst>
                    <a:ext uri="{9D8B030D-6E8A-4147-A177-3AD203B41FA5}">
                      <a16:colId xmlns:a16="http://schemas.microsoft.com/office/drawing/2014/main" val="3205644357"/>
                    </a:ext>
                  </a:extLst>
                </a:gridCol>
              </a:tblGrid>
              <a:tr h="453318">
                <a:tc rowSpan="2" gridSpan="2">
                  <a:txBody>
                    <a:bodyPr/>
                    <a:lstStyle/>
                    <a:p>
                      <a:pPr marL="0" marR="0" indent="182880" algn="ctr">
                        <a:lnSpc>
                          <a:spcPct val="150000"/>
                        </a:lnSpc>
                      </a:pPr>
                      <a:r>
                        <a:rPr lang="en-US" sz="1600" dirty="0">
                          <a:effectLst/>
                        </a:rPr>
                        <a:t> </a:t>
                      </a:r>
                      <a:endParaRPr lang="en-US" sz="1600" dirty="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89241" marR="89241" marT="44620" marB="44620"/>
                </a:tc>
                <a:tc rowSpan="2" hMerge="1">
                  <a:txBody>
                    <a:bodyPr/>
                    <a:lstStyle/>
                    <a:p>
                      <a:endParaRPr lang="en-US"/>
                    </a:p>
                  </a:txBody>
                  <a:tcPr/>
                </a:tc>
                <a:tc gridSpan="4">
                  <a:txBody>
                    <a:bodyPr/>
                    <a:lstStyle/>
                    <a:p>
                      <a:pPr marL="0" marR="0" indent="182880" algn="ctr">
                        <a:lnSpc>
                          <a:spcPct val="150000"/>
                        </a:lnSpc>
                      </a:pPr>
                      <a:r>
                        <a:rPr lang="en-US" sz="1600">
                          <a:effectLst/>
                        </a:rPr>
                        <a:t>Characteristics</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89241" marR="89241" marT="44620" marB="4462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8223835"/>
                  </a:ext>
                </a:extLst>
              </a:tr>
              <a:tr h="683406">
                <a:tc gridSpan="2" vMerge="1">
                  <a:txBody>
                    <a:bodyPr/>
                    <a:lstStyle/>
                    <a:p>
                      <a:endParaRPr lang="en-US"/>
                    </a:p>
                  </a:txBody>
                  <a:tcPr/>
                </a:tc>
                <a:tc hMerge="1" vMerge="1">
                  <a:txBody>
                    <a:bodyPr/>
                    <a:lstStyle/>
                    <a:p>
                      <a:endParaRPr lang="en-US"/>
                    </a:p>
                  </a:txBody>
                  <a:tcPr/>
                </a:tc>
                <a:tc>
                  <a:txBody>
                    <a:bodyPr/>
                    <a:lstStyle/>
                    <a:p>
                      <a:pPr marL="0" marR="0" indent="182880" algn="ctr">
                        <a:lnSpc>
                          <a:spcPct val="150000"/>
                        </a:lnSpc>
                      </a:pPr>
                      <a:r>
                        <a:rPr lang="en-US" sz="1600" dirty="0">
                          <a:effectLst/>
                        </a:rPr>
                        <a:t>Rating</a:t>
                      </a:r>
                      <a:endParaRPr lang="en-US" sz="1600" dirty="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Year</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Genre</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Lead</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extLst>
                  <a:ext uri="{0D108BD9-81ED-4DB2-BD59-A6C34878D82A}">
                    <a16:rowId xmlns:a16="http://schemas.microsoft.com/office/drawing/2014/main" val="2164983993"/>
                  </a:ext>
                </a:extLst>
              </a:tr>
              <a:tr h="683406">
                <a:tc rowSpan="5">
                  <a:txBody>
                    <a:bodyPr/>
                    <a:lstStyle/>
                    <a:p>
                      <a:pPr marL="0" marR="0" indent="0">
                        <a:lnSpc>
                          <a:spcPct val="150000"/>
                        </a:lnSpc>
                      </a:pPr>
                      <a:r>
                        <a:rPr lang="en-US" sz="1600">
                          <a:effectLst/>
                        </a:rPr>
                        <a:t> </a:t>
                      </a:r>
                    </a:p>
                    <a:p>
                      <a:pPr marL="0" marR="0" indent="0">
                        <a:lnSpc>
                          <a:spcPct val="150000"/>
                        </a:lnSpc>
                      </a:pPr>
                      <a:r>
                        <a:rPr lang="en-US" sz="1600">
                          <a:effectLst/>
                        </a:rPr>
                        <a:t>Movies</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89241" marR="89241" marT="44620" marB="44620"/>
                </a:tc>
                <a:tc>
                  <a:txBody>
                    <a:bodyPr/>
                    <a:lstStyle/>
                    <a:p>
                      <a:pPr marL="0" marR="0" indent="-10160" algn="ctr">
                        <a:lnSpc>
                          <a:spcPct val="150000"/>
                        </a:lnSpc>
                      </a:pPr>
                      <a:r>
                        <a:rPr lang="en-US" sz="1600">
                          <a:effectLst/>
                        </a:rPr>
                        <a:t>Sherlock Holmes</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4</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2009</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nSpc>
                          <a:spcPct val="150000"/>
                        </a:lnSpc>
                      </a:pPr>
                      <a:r>
                        <a:rPr lang="en-US" sz="1600">
                          <a:effectLst/>
                        </a:rPr>
                        <a:t>Action</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0">
                        <a:lnSpc>
                          <a:spcPct val="150000"/>
                        </a:lnSpc>
                      </a:pPr>
                      <a:r>
                        <a:rPr lang="en-US" sz="1600">
                          <a:effectLst/>
                        </a:rPr>
                        <a:t>Robert Downy, Jr.</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extLst>
                  <a:ext uri="{0D108BD9-81ED-4DB2-BD59-A6C34878D82A}">
                    <a16:rowId xmlns:a16="http://schemas.microsoft.com/office/drawing/2014/main" val="1630674684"/>
                  </a:ext>
                </a:extLst>
              </a:tr>
              <a:tr h="683406">
                <a:tc vMerge="1">
                  <a:txBody>
                    <a:bodyPr/>
                    <a:lstStyle/>
                    <a:p>
                      <a:endParaRPr lang="en-US"/>
                    </a:p>
                  </a:txBody>
                  <a:tcPr/>
                </a:tc>
                <a:tc>
                  <a:txBody>
                    <a:bodyPr/>
                    <a:lstStyle/>
                    <a:p>
                      <a:pPr marL="0" marR="0" indent="182880" algn="ctr">
                        <a:lnSpc>
                          <a:spcPct val="150000"/>
                        </a:lnSpc>
                      </a:pPr>
                      <a:r>
                        <a:rPr lang="en-US" sz="1600">
                          <a:effectLst/>
                        </a:rPr>
                        <a:t>Avengers</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2012</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nSpc>
                          <a:spcPct val="150000"/>
                        </a:lnSpc>
                      </a:pPr>
                      <a:r>
                        <a:rPr lang="en-US" sz="1600">
                          <a:effectLst/>
                        </a:rPr>
                        <a:t>Action</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0">
                        <a:lnSpc>
                          <a:spcPct val="150000"/>
                        </a:lnSpc>
                      </a:pPr>
                      <a:r>
                        <a:rPr lang="en-US" sz="1600">
                          <a:effectLst/>
                        </a:rPr>
                        <a:t>Robert Downy, Jr.</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extLst>
                  <a:ext uri="{0D108BD9-81ED-4DB2-BD59-A6C34878D82A}">
                    <a16:rowId xmlns:a16="http://schemas.microsoft.com/office/drawing/2014/main" val="2463427517"/>
                  </a:ext>
                </a:extLst>
              </a:tr>
              <a:tr h="683406">
                <a:tc vMerge="1">
                  <a:txBody>
                    <a:bodyPr/>
                    <a:lstStyle/>
                    <a:p>
                      <a:endParaRPr lang="en-US"/>
                    </a:p>
                  </a:txBody>
                  <a:tcPr/>
                </a:tc>
                <a:tc>
                  <a:txBody>
                    <a:bodyPr/>
                    <a:lstStyle/>
                    <a:p>
                      <a:pPr marL="0" marR="0" indent="182880" algn="ctr">
                        <a:lnSpc>
                          <a:spcPct val="150000"/>
                        </a:lnSpc>
                      </a:pPr>
                      <a:r>
                        <a:rPr lang="en-US" sz="1600">
                          <a:effectLst/>
                        </a:rPr>
                        <a:t>Titanic</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3</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1997</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nSpc>
                          <a:spcPct val="150000"/>
                        </a:lnSpc>
                      </a:pPr>
                      <a:r>
                        <a:rPr lang="en-US" sz="1600">
                          <a:effectLst/>
                        </a:rPr>
                        <a:t>Drama</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0">
                        <a:lnSpc>
                          <a:spcPct val="150000"/>
                        </a:lnSpc>
                      </a:pPr>
                      <a:r>
                        <a:rPr lang="en-US" sz="1600">
                          <a:effectLst/>
                        </a:rPr>
                        <a:t>Leonardo DiCaprio</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extLst>
                  <a:ext uri="{0D108BD9-81ED-4DB2-BD59-A6C34878D82A}">
                    <a16:rowId xmlns:a16="http://schemas.microsoft.com/office/drawing/2014/main" val="1925915381"/>
                  </a:ext>
                </a:extLst>
              </a:tr>
              <a:tr h="683406">
                <a:tc vMerge="1">
                  <a:txBody>
                    <a:bodyPr/>
                    <a:lstStyle/>
                    <a:p>
                      <a:endParaRPr lang="en-US"/>
                    </a:p>
                  </a:txBody>
                  <a:tcPr/>
                </a:tc>
                <a:tc>
                  <a:txBody>
                    <a:bodyPr/>
                    <a:lstStyle/>
                    <a:p>
                      <a:pPr marL="0" marR="0" indent="182880" algn="ctr">
                        <a:lnSpc>
                          <a:spcPct val="150000"/>
                        </a:lnSpc>
                      </a:pPr>
                      <a:r>
                        <a:rPr lang="en-US" sz="1600">
                          <a:effectLst/>
                        </a:rPr>
                        <a:t>La La Land</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2</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2016</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nSpc>
                          <a:spcPct val="150000"/>
                        </a:lnSpc>
                      </a:pPr>
                      <a:r>
                        <a:rPr lang="en-US" sz="1600">
                          <a:effectLst/>
                        </a:rPr>
                        <a:t>Comedy</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0">
                        <a:lnSpc>
                          <a:spcPct val="150000"/>
                        </a:lnSpc>
                      </a:pPr>
                      <a:r>
                        <a:rPr lang="en-US" sz="1600">
                          <a:effectLst/>
                        </a:rPr>
                        <a:t>Ryan Gosling</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extLst>
                  <a:ext uri="{0D108BD9-81ED-4DB2-BD59-A6C34878D82A}">
                    <a16:rowId xmlns:a16="http://schemas.microsoft.com/office/drawing/2014/main" val="2537426715"/>
                  </a:ext>
                </a:extLst>
              </a:tr>
              <a:tr h="323418">
                <a:tc vMerge="1">
                  <a:txBody>
                    <a:bodyPr/>
                    <a:lstStyle/>
                    <a:p>
                      <a:endParaRPr lang="en-US"/>
                    </a:p>
                  </a:txBody>
                  <a:tcPr/>
                </a:tc>
                <a:tc>
                  <a:txBody>
                    <a:bodyPr/>
                    <a:lstStyle/>
                    <a:p>
                      <a:pPr marL="0" marR="0" indent="182880" algn="ctr">
                        <a:lnSpc>
                          <a:spcPct val="150000"/>
                        </a:lnSpc>
                      </a:pPr>
                      <a:r>
                        <a:rPr lang="en-US" sz="1600">
                          <a:effectLst/>
                        </a:rPr>
                        <a:t>Wall-E</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4</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gn="ctr">
                        <a:lnSpc>
                          <a:spcPct val="150000"/>
                        </a:lnSpc>
                      </a:pPr>
                      <a:r>
                        <a:rPr lang="en-US" sz="1600">
                          <a:effectLst/>
                        </a:rPr>
                        <a:t>2008</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182880">
                        <a:lnSpc>
                          <a:spcPct val="150000"/>
                        </a:lnSpc>
                      </a:pPr>
                      <a:r>
                        <a:rPr lang="en-US" sz="1600">
                          <a:effectLst/>
                        </a:rPr>
                        <a:t>Animation</a:t>
                      </a:r>
                      <a:endParaRPr lang="en-US" sz="160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tc>
                  <a:txBody>
                    <a:bodyPr/>
                    <a:lstStyle/>
                    <a:p>
                      <a:pPr marL="0" marR="0" indent="0">
                        <a:lnSpc>
                          <a:spcPct val="150000"/>
                        </a:lnSpc>
                      </a:pPr>
                      <a:r>
                        <a:rPr lang="en-US" sz="1600" dirty="0">
                          <a:effectLst/>
                        </a:rPr>
                        <a:t>Ben Burtt</a:t>
                      </a:r>
                      <a:endParaRPr lang="en-US" sz="1600" dirty="0">
                        <a:solidFill>
                          <a:srgbClr val="000000"/>
                        </a:solidFill>
                        <a:effectLst/>
                        <a:latin typeface="Garamond" panose="02020404030301010803" pitchFamily="18" charset="0"/>
                        <a:ea typeface="Garamond" panose="02020404030301010803" pitchFamily="18" charset="0"/>
                        <a:cs typeface="Garamond" panose="02020404030301010803" pitchFamily="18" charset="0"/>
                      </a:endParaRPr>
                    </a:p>
                  </a:txBody>
                  <a:tcPr marL="97478" marR="97478" marT="0" marB="0"/>
                </a:tc>
                <a:extLst>
                  <a:ext uri="{0D108BD9-81ED-4DB2-BD59-A6C34878D82A}">
                    <a16:rowId xmlns:a16="http://schemas.microsoft.com/office/drawing/2014/main" val="4003141033"/>
                  </a:ext>
                </a:extLst>
              </a:tr>
            </a:tbl>
          </a:graphicData>
        </a:graphic>
      </p:graphicFrame>
    </p:spTree>
    <p:extLst>
      <p:ext uri="{BB962C8B-B14F-4D97-AF65-F5344CB8AC3E}">
        <p14:creationId xmlns:p14="http://schemas.microsoft.com/office/powerpoint/2010/main" val="15181719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1672</TotalTime>
  <Words>366</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Garamond</vt:lpstr>
      <vt:lpstr>Times New Roman</vt:lpstr>
      <vt:lpstr>Wingdings 3</vt:lpstr>
      <vt:lpstr>Wisp</vt:lpstr>
      <vt:lpstr>A Hands-on Introduction to Machine Learning</vt:lpstr>
      <vt:lpstr>What is machine learning?</vt:lpstr>
      <vt:lpstr>Our definition</vt:lpstr>
      <vt:lpstr>AI vs. ML</vt:lpstr>
      <vt:lpstr>Running a system with ML and without ML</vt:lpstr>
      <vt:lpstr>ML in practice example: self-driving car</vt:lpstr>
      <vt:lpstr>ML in practice example: OCR</vt:lpstr>
      <vt:lpstr>ML practice: collaborative filtering</vt:lpstr>
      <vt:lpstr>ML practice: content filtering</vt:lpstr>
      <vt:lpstr>Branches of ML</vt:lpstr>
      <vt:lpstr>Skills for ML</vt:lpstr>
      <vt:lpstr>Computational thinking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Introduction to Data Science</dc:title>
  <dc:creator>Chirag Shah</dc:creator>
  <cp:lastModifiedBy>Peter Buckles</cp:lastModifiedBy>
  <cp:revision>21</cp:revision>
  <dcterms:created xsi:type="dcterms:W3CDTF">2020-08-04T03:33:30Z</dcterms:created>
  <dcterms:modified xsi:type="dcterms:W3CDTF">2022-12-01T16:16:38Z</dcterms:modified>
</cp:coreProperties>
</file>