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4"/>
  </p:notesMasterIdLst>
  <p:sldIdLst>
    <p:sldId id="257" r:id="rId2"/>
    <p:sldId id="258" r:id="rId3"/>
    <p:sldId id="259" r:id="rId4"/>
    <p:sldId id="261" r:id="rId5"/>
    <p:sldId id="268" r:id="rId6"/>
    <p:sldId id="266" r:id="rId7"/>
    <p:sldId id="270" r:id="rId8"/>
    <p:sldId id="262" r:id="rId9"/>
    <p:sldId id="269" r:id="rId10"/>
    <p:sldId id="271"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77ECE-7879-44CD-AAE9-F5F9E2B3ADE3}" v="1" dt="2022-11-30T16:02:57.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p:restoredTop sz="65170"/>
  </p:normalViewPr>
  <p:slideViewPr>
    <p:cSldViewPr snapToGrid="0" snapToObjects="1">
      <p:cViewPr varScale="1">
        <p:scale>
          <a:sx n="81" d="100"/>
          <a:sy n="81" d="100"/>
        </p:scale>
        <p:origin x="2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uckles" userId="9e0a5115-94bd-45c1-baf3-e59939c738ab" providerId="ADAL" clId="{EE577ECE-7879-44CD-AAE9-F5F9E2B3ADE3}"/>
    <pc:docChg chg="modSld modMainMaster">
      <pc:chgData name="Peter Buckles" userId="9e0a5115-94bd-45c1-baf3-e59939c738ab" providerId="ADAL" clId="{EE577ECE-7879-44CD-AAE9-F5F9E2B3ADE3}" dt="2022-12-01T16:28:56.008" v="10" actId="1035"/>
      <pc:docMkLst>
        <pc:docMk/>
      </pc:docMkLst>
      <pc:sldChg chg="modSp mod">
        <pc:chgData name="Peter Buckles" userId="9e0a5115-94bd-45c1-baf3-e59939c738ab" providerId="ADAL" clId="{EE577ECE-7879-44CD-AAE9-F5F9E2B3ADE3}" dt="2022-11-30T16:03:54.478" v="7" actId="20577"/>
        <pc:sldMkLst>
          <pc:docMk/>
          <pc:sldMk cId="4077932643" sldId="257"/>
        </pc:sldMkLst>
        <pc:spChg chg="mod">
          <ac:chgData name="Peter Buckles" userId="9e0a5115-94bd-45c1-baf3-e59939c738ab" providerId="ADAL" clId="{EE577ECE-7879-44CD-AAE9-F5F9E2B3ADE3}" dt="2022-11-30T16:03:54.478" v="7" actId="20577"/>
          <ac:spMkLst>
            <pc:docMk/>
            <pc:sldMk cId="4077932643" sldId="257"/>
            <ac:spMk id="2" creationId="{911C757B-A043-7A44-AD0E-AF8902C776AD}"/>
          </ac:spMkLst>
        </pc:spChg>
      </pc:sldChg>
      <pc:sldChg chg="modSp mod">
        <pc:chgData name="Peter Buckles" userId="9e0a5115-94bd-45c1-baf3-e59939c738ab" providerId="ADAL" clId="{EE577ECE-7879-44CD-AAE9-F5F9E2B3ADE3}" dt="2022-12-01T16:28:48.925" v="8" actId="20577"/>
        <pc:sldMkLst>
          <pc:docMk/>
          <pc:sldMk cId="2708480323" sldId="261"/>
        </pc:sldMkLst>
        <pc:spChg chg="mod">
          <ac:chgData name="Peter Buckles" userId="9e0a5115-94bd-45c1-baf3-e59939c738ab" providerId="ADAL" clId="{EE577ECE-7879-44CD-AAE9-F5F9E2B3ADE3}" dt="2022-12-01T16:28:48.925" v="8" actId="20577"/>
          <ac:spMkLst>
            <pc:docMk/>
            <pc:sldMk cId="2708480323" sldId="261"/>
            <ac:spMk id="3" creationId="{97F0510A-A882-8B41-8A24-B8AC4AD99412}"/>
          </ac:spMkLst>
        </pc:spChg>
      </pc:sldChg>
      <pc:sldChg chg="modSp mod">
        <pc:chgData name="Peter Buckles" userId="9e0a5115-94bd-45c1-baf3-e59939c738ab" providerId="ADAL" clId="{EE577ECE-7879-44CD-AAE9-F5F9E2B3ADE3}" dt="2022-11-30T16:03:37.838" v="4" actId="1076"/>
        <pc:sldMkLst>
          <pc:docMk/>
          <pc:sldMk cId="4254873159" sldId="266"/>
        </pc:sldMkLst>
        <pc:spChg chg="mod">
          <ac:chgData name="Peter Buckles" userId="9e0a5115-94bd-45c1-baf3-e59939c738ab" providerId="ADAL" clId="{EE577ECE-7879-44CD-AAE9-F5F9E2B3ADE3}" dt="2022-11-30T16:03:37.838" v="4" actId="1076"/>
          <ac:spMkLst>
            <pc:docMk/>
            <pc:sldMk cId="4254873159" sldId="266"/>
            <ac:spMk id="5" creationId="{79E92F91-549F-0F46-93E7-DD51F1E08E59}"/>
          </ac:spMkLst>
        </pc:spChg>
        <pc:picChg chg="mod">
          <ac:chgData name="Peter Buckles" userId="9e0a5115-94bd-45c1-baf3-e59939c738ab" providerId="ADAL" clId="{EE577ECE-7879-44CD-AAE9-F5F9E2B3ADE3}" dt="2022-11-30T16:03:33.952" v="3" actId="1076"/>
          <ac:picMkLst>
            <pc:docMk/>
            <pc:sldMk cId="4254873159" sldId="266"/>
            <ac:picMk id="6" creationId="{CD2210CA-B3F5-EE46-8097-4A22C54B4C42}"/>
          </ac:picMkLst>
        </pc:picChg>
      </pc:sldChg>
      <pc:sldChg chg="modSp mod">
        <pc:chgData name="Peter Buckles" userId="9e0a5115-94bd-45c1-baf3-e59939c738ab" providerId="ADAL" clId="{EE577ECE-7879-44CD-AAE9-F5F9E2B3ADE3}" dt="2022-12-01T16:28:56.008" v="10" actId="1035"/>
        <pc:sldMkLst>
          <pc:docMk/>
          <pc:sldMk cId="2629311039" sldId="268"/>
        </pc:sldMkLst>
        <pc:picChg chg="mod">
          <ac:chgData name="Peter Buckles" userId="9e0a5115-94bd-45c1-baf3-e59939c738ab" providerId="ADAL" clId="{EE577ECE-7879-44CD-AAE9-F5F9E2B3ADE3}" dt="2022-12-01T16:28:56.008" v="10" actId="1035"/>
          <ac:picMkLst>
            <pc:docMk/>
            <pc:sldMk cId="2629311039" sldId="268"/>
            <ac:picMk id="4" creationId="{C4565696-D811-6781-B199-514AEAA9C96C}"/>
          </ac:picMkLst>
        </pc:picChg>
      </pc:sldChg>
      <pc:sldChg chg="modSp mod">
        <pc:chgData name="Peter Buckles" userId="9e0a5115-94bd-45c1-baf3-e59939c738ab" providerId="ADAL" clId="{EE577ECE-7879-44CD-AAE9-F5F9E2B3ADE3}" dt="2022-11-30T16:03:43.956" v="5" actId="1076"/>
        <pc:sldMkLst>
          <pc:docMk/>
          <pc:sldMk cId="1224435204" sldId="269"/>
        </pc:sldMkLst>
        <pc:grpChg chg="mod">
          <ac:chgData name="Peter Buckles" userId="9e0a5115-94bd-45c1-baf3-e59939c738ab" providerId="ADAL" clId="{EE577ECE-7879-44CD-AAE9-F5F9E2B3ADE3}" dt="2022-11-30T16:03:43.956" v="5" actId="1076"/>
          <ac:grpSpMkLst>
            <pc:docMk/>
            <pc:sldMk cId="1224435204" sldId="269"/>
            <ac:grpSpMk id="4" creationId="{7FE0E55E-9226-A88C-EF5A-B5A54EB904C3}"/>
          </ac:grpSpMkLst>
        </pc:grpChg>
      </pc:sldChg>
      <pc:sldMasterChg chg="addSp modSp">
        <pc:chgData name="Peter Buckles" userId="9e0a5115-94bd-45c1-baf3-e59939c738ab" providerId="ADAL" clId="{EE577ECE-7879-44CD-AAE9-F5F9E2B3ADE3}" dt="2022-11-30T16:02:57.446" v="0"/>
        <pc:sldMasterMkLst>
          <pc:docMk/>
          <pc:sldMasterMk cId="3440564121" sldId="2147483677"/>
        </pc:sldMasterMkLst>
        <pc:spChg chg="add mod">
          <ac:chgData name="Peter Buckles" userId="9e0a5115-94bd-45c1-baf3-e59939c738ab" providerId="ADAL" clId="{EE577ECE-7879-44CD-AAE9-F5F9E2B3ADE3}" dt="2022-11-30T16:02:57.446" v="0"/>
          <ac:spMkLst>
            <pc:docMk/>
            <pc:sldMasterMk cId="3440564121" sldId="2147483677"/>
            <ac:spMk id="8" creationId="{6C14CDD3-EAD9-FD57-7CF4-5615DDA03C36}"/>
          </ac:spMkLst>
        </pc:spChg>
        <pc:spChg chg="add mod">
          <ac:chgData name="Peter Buckles" userId="9e0a5115-94bd-45c1-baf3-e59939c738ab" providerId="ADAL" clId="{EE577ECE-7879-44CD-AAE9-F5F9E2B3ADE3}" dt="2022-11-30T16:02:57.446" v="0"/>
          <ac:spMkLst>
            <pc:docMk/>
            <pc:sldMasterMk cId="3440564121" sldId="2147483677"/>
            <ac:spMk id="36" creationId="{44F65D11-BACA-3ADA-A5E0-31F64197549F}"/>
          </ac:spMkLst>
        </pc:spChg>
        <pc:picChg chg="add mod">
          <ac:chgData name="Peter Buckles" userId="9e0a5115-94bd-45c1-baf3-e59939c738ab" providerId="ADAL" clId="{EE577ECE-7879-44CD-AAE9-F5F9E2B3ADE3}" dt="2022-11-30T16:02:57.446" v="0"/>
          <ac:picMkLst>
            <pc:docMk/>
            <pc:sldMasterMk cId="3440564121" sldId="2147483677"/>
            <ac:picMk id="9" creationId="{7A6756F9-FAA8-DC1C-0BBF-707F0C202A81}"/>
          </ac:picMkLst>
        </pc:pic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44925634295716E-2"/>
          <c:y val="7.476635514018691E-2"/>
          <c:w val="0.82183573928259002"/>
          <c:h val="0.76987203702341001"/>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Sheet1!$A$1:$A$11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xVal>
          <c:yVal>
            <c:numRef>
              <c:f>Sheet1!$B$1:$B$11</c:f>
              <c:numCache>
                <c:formatCode>General</c:formatCode>
                <c:ptCount val="11"/>
                <c:pt idx="0">
                  <c:v>0</c:v>
                </c:pt>
                <c:pt idx="1">
                  <c:v>0.468995593589281</c:v>
                </c:pt>
                <c:pt idx="2">
                  <c:v>0.72192809488736198</c:v>
                </c:pt>
                <c:pt idx="3">
                  <c:v>0.88129089923069304</c:v>
                </c:pt>
                <c:pt idx="4">
                  <c:v>0.97095059445466902</c:v>
                </c:pt>
                <c:pt idx="5">
                  <c:v>1</c:v>
                </c:pt>
                <c:pt idx="6">
                  <c:v>0.97095059445466902</c:v>
                </c:pt>
                <c:pt idx="7">
                  <c:v>0.88129089923069304</c:v>
                </c:pt>
                <c:pt idx="8">
                  <c:v>0.72192809488736198</c:v>
                </c:pt>
                <c:pt idx="9">
                  <c:v>0.468995593589281</c:v>
                </c:pt>
                <c:pt idx="10">
                  <c:v>0</c:v>
                </c:pt>
              </c:numCache>
            </c:numRef>
          </c:yVal>
          <c:smooth val="1"/>
          <c:extLst>
            <c:ext xmlns:c16="http://schemas.microsoft.com/office/drawing/2014/chart" uri="{C3380CC4-5D6E-409C-BE32-E72D297353CC}">
              <c16:uniqueId val="{00000000-316E-5849-A916-7C4084062A8A}"/>
            </c:ext>
          </c:extLst>
        </c:ser>
        <c:dLbls>
          <c:showLegendKey val="0"/>
          <c:showVal val="0"/>
          <c:showCatName val="0"/>
          <c:showSerName val="0"/>
          <c:showPercent val="0"/>
          <c:showBubbleSize val="0"/>
        </c:dLbls>
        <c:axId val="175999688"/>
        <c:axId val="304739448"/>
      </c:scatterChart>
      <c:valAx>
        <c:axId val="17599968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739448"/>
        <c:crosses val="autoZero"/>
        <c:crossBetween val="midCat"/>
      </c:valAx>
      <c:valAx>
        <c:axId val="3047394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Entropy</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99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5A60D-857F-E64C-9645-B6DB8D2075E4}" type="datetimeFigureOut">
              <a:rPr lang="en-US" smtClean="0"/>
              <a:t>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35763-2EE3-A946-82F7-47566E69C189}" type="slidenum">
              <a:rPr lang="en-US" smtClean="0"/>
              <a:t>‹#›</a:t>
            </a:fld>
            <a:endParaRPr lang="en-US"/>
          </a:p>
        </p:txBody>
      </p:sp>
    </p:spTree>
    <p:extLst>
      <p:ext uri="{BB962C8B-B14F-4D97-AF65-F5344CB8AC3E}">
        <p14:creationId xmlns:p14="http://schemas.microsoft.com/office/powerpoint/2010/main" val="93830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Entropy is a measure of disorder, uncertainty, or randomness. If I toss a fair coin there  is an equal chance of getting a head or a tail. In other words, we would be very uncertain  about the outcome, so we would have high entropy. The formula of entropy is:</a:t>
            </a:r>
          </a:p>
          <a:p>
            <a:endParaRPr lang="en-US" dirty="0"/>
          </a:p>
          <a:p>
            <a:r>
              <a:rPr lang="en-US" dirty="0"/>
              <a:t>Information gain: If you thought it was not going to rain today and I tell you it will indeed  rain, you have gained some information. On the other hand, if you already knew it was  going to rain, then my prediction will not really impact your existing knowledge much.  There is a mathematical way to measure such information gain:</a:t>
            </a:r>
          </a:p>
          <a:p>
            <a:endParaRPr lang="en-US" dirty="0"/>
          </a:p>
          <a:p>
            <a:r>
              <a:rPr lang="en-US" dirty="0"/>
              <a:t>The information gain achieved by knowing B along with A is the difference between the  entropy (uncertainty) of A and the entropy of A conditional on B.</a:t>
            </a:r>
          </a:p>
        </p:txBody>
      </p:sp>
      <p:sp>
        <p:nvSpPr>
          <p:cNvPr id="4" name="Slide Number Placeholder 3"/>
          <p:cNvSpPr>
            <a:spLocks noGrp="1"/>
          </p:cNvSpPr>
          <p:nvPr>
            <p:ph type="sldNum" sz="quarter" idx="5"/>
          </p:nvPr>
        </p:nvSpPr>
        <p:spPr/>
        <p:txBody>
          <a:bodyPr/>
          <a:lstStyle/>
          <a:p>
            <a:fld id="{FE535763-2EE3-A946-82F7-47566E69C189}" type="slidenum">
              <a:rPr lang="en-US" smtClean="0"/>
              <a:t>6</a:t>
            </a:fld>
            <a:endParaRPr lang="en-US"/>
          </a:p>
        </p:txBody>
      </p:sp>
    </p:spTree>
    <p:extLst>
      <p:ext uri="{BB962C8B-B14F-4D97-AF65-F5344CB8AC3E}">
        <p14:creationId xmlns:p14="http://schemas.microsoft.com/office/powerpoint/2010/main" val="202271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Entropy is a measure of disorder, uncertainty, or randomness. If I toss a fair coin there  is an equal chance of getting a head or a tail. In other words, we would be very uncertain  about the outcome, so we would have high entropy. The formula of entropy is:</a:t>
            </a:r>
          </a:p>
          <a:p>
            <a:endParaRPr lang="en-US" dirty="0"/>
          </a:p>
          <a:p>
            <a:r>
              <a:rPr lang="en-US" dirty="0"/>
              <a:t>Here, k is the number of possible class values and pi is the number of occurrences of the  class </a:t>
            </a:r>
            <a:r>
              <a:rPr lang="en-US" dirty="0" err="1"/>
              <a:t>i</a:t>
            </a:r>
            <a:r>
              <a:rPr lang="en-US" dirty="0"/>
              <a:t> = 1 in the dataset. In the “balloons” dataset the number of possible class values is 2  (True or False). The reason for the minus signs is that logarithms of the fractions p1, p2, …,  </a:t>
            </a:r>
            <a:r>
              <a:rPr lang="en-US" dirty="0" err="1"/>
              <a:t>pn</a:t>
            </a:r>
            <a:r>
              <a:rPr lang="en-US" dirty="0"/>
              <a:t> are negative, so the entropy is actually positive. Usually the logarithms are expressed in  base 2, and then the entropy is in units called bits. </a:t>
            </a:r>
          </a:p>
        </p:txBody>
      </p:sp>
      <p:sp>
        <p:nvSpPr>
          <p:cNvPr id="4" name="Slide Number Placeholder 3"/>
          <p:cNvSpPr>
            <a:spLocks noGrp="1"/>
          </p:cNvSpPr>
          <p:nvPr>
            <p:ph type="sldNum" sz="quarter" idx="5"/>
          </p:nvPr>
        </p:nvSpPr>
        <p:spPr/>
        <p:txBody>
          <a:bodyPr/>
          <a:lstStyle/>
          <a:p>
            <a:fld id="{FE535763-2EE3-A946-82F7-47566E69C189}" type="slidenum">
              <a:rPr lang="en-US" smtClean="0"/>
              <a:t>7</a:t>
            </a:fld>
            <a:endParaRPr lang="en-US"/>
          </a:p>
        </p:txBody>
      </p:sp>
    </p:spTree>
    <p:extLst>
      <p:ext uri="{BB962C8B-B14F-4D97-AF65-F5344CB8AC3E}">
        <p14:creationId xmlns:p14="http://schemas.microsoft.com/office/powerpoint/2010/main" val="124798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61755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42936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559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72643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372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40081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659900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73438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82105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19114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F34DD-6BB9-3347-A3B4-0FC3FC59282C}"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546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F34DD-6BB9-3347-A3B4-0FC3FC59282C}" type="datetimeFigureOut">
              <a:rPr lang="en-US" smtClean="0"/>
              <a:t>2/14/24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89255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F34DD-6BB9-3347-A3B4-0FC3FC59282C}" type="datetimeFigureOut">
              <a:rPr lang="en-US" smtClean="0"/>
              <a:t>2/14/24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3955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F34DD-6BB9-3347-A3B4-0FC3FC59282C}" type="datetimeFigureOut">
              <a:rPr lang="en-US" smtClean="0"/>
              <a:t>2/14/24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19559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95220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8308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5F34DD-6BB9-3347-A3B4-0FC3FC59282C}" type="datetimeFigureOut">
              <a:rPr lang="en-US" smtClean="0"/>
              <a:t>2/14/24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51DA80-2FEB-3943-AE24-1D6E44942C8D}" type="slidenum">
              <a:rPr lang="en-US" smtClean="0"/>
              <a:t>‹#›</a:t>
            </a:fld>
            <a:endParaRPr lang="en-US"/>
          </a:p>
        </p:txBody>
      </p:sp>
      <p:sp>
        <p:nvSpPr>
          <p:cNvPr id="8" name="TextBox 7">
            <a:extLst>
              <a:ext uri="{FF2B5EF4-FFF2-40B4-BE49-F238E27FC236}">
                <a16:creationId xmlns:a16="http://schemas.microsoft.com/office/drawing/2014/main" id="{6C14CDD3-EAD9-FD57-7CF4-5615DDA03C36}"/>
              </a:ext>
            </a:extLst>
          </p:cNvPr>
          <p:cNvSpPr txBox="1"/>
          <p:nvPr userDrawn="1"/>
        </p:nvSpPr>
        <p:spPr>
          <a:xfrm>
            <a:off x="5230301" y="6356350"/>
            <a:ext cx="4170911" cy="365125"/>
          </a:xfrm>
          <a:prstGeom prst="rect">
            <a:avLst/>
          </a:prstGeom>
        </p:spPr>
        <p:txBody>
          <a:bodyPr vert="horz" wrap="square" lIns="91440" tIns="45720" rIns="91440" bIns="45720" rtlCol="0">
            <a:normAutofit/>
          </a:bodyPr>
          <a:lstStyle/>
          <a:p>
            <a:pPr algn="ctr"/>
            <a:r>
              <a:rPr lang="en-GB" sz="1400" dirty="0">
                <a:latin typeface="Times New Roman" panose="02020603050405020304" pitchFamily="18" charset="0"/>
                <a:cs typeface="Times New Roman" panose="02020603050405020304" pitchFamily="18" charset="0"/>
              </a:rPr>
              <a:t>© Chirag Shah 2023</a:t>
            </a:r>
          </a:p>
        </p:txBody>
      </p:sp>
      <p:pic>
        <p:nvPicPr>
          <p:cNvPr id="9" name="Picture 8" descr="A picture containing text&#10;&#10;Description automatically generated">
            <a:extLst>
              <a:ext uri="{FF2B5EF4-FFF2-40B4-BE49-F238E27FC236}">
                <a16:creationId xmlns:a16="http://schemas.microsoft.com/office/drawing/2014/main" id="{7A6756F9-FAA8-DC1C-0BBF-707F0C202A81}"/>
              </a:ext>
            </a:extLst>
          </p:cNvPr>
          <p:cNvPicPr>
            <a:picLocks noChangeAspect="1"/>
          </p:cNvPicPr>
          <p:nvPr userDrawn="1"/>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l="74213" t="48889" r="4335" b="44306"/>
          <a:stretch/>
        </p:blipFill>
        <p:spPr>
          <a:xfrm>
            <a:off x="9932046" y="6311900"/>
            <a:ext cx="1688453" cy="409575"/>
          </a:xfrm>
          <a:prstGeom prst="rect">
            <a:avLst/>
          </a:prstGeom>
        </p:spPr>
      </p:pic>
      <p:sp>
        <p:nvSpPr>
          <p:cNvPr id="36" name="TextBox 35">
            <a:extLst>
              <a:ext uri="{FF2B5EF4-FFF2-40B4-BE49-F238E27FC236}">
                <a16:creationId xmlns:a16="http://schemas.microsoft.com/office/drawing/2014/main" id="{44F65D11-BACA-3ADA-A5E0-31F64197549F}"/>
              </a:ext>
            </a:extLst>
          </p:cNvPr>
          <p:cNvSpPr txBox="1"/>
          <p:nvPr userDrawn="1"/>
        </p:nvSpPr>
        <p:spPr>
          <a:xfrm>
            <a:off x="1278079" y="6356350"/>
            <a:ext cx="3943350" cy="365125"/>
          </a:xfrm>
          <a:prstGeom prst="rect">
            <a:avLst/>
          </a:prstGeom>
        </p:spPr>
        <p:txBody>
          <a:bodyPr vert="horz" wrap="square" lIns="91440" tIns="45720" rIns="91440" bIns="45720" rtlCol="0">
            <a:normAutofit fontScale="92500"/>
          </a:bodyPr>
          <a:lstStyle/>
          <a:p>
            <a:pPr algn="l"/>
            <a:r>
              <a:rPr lang="en-GB" sz="1400" dirty="0">
                <a:latin typeface="Times New Roman" panose="02020603050405020304" pitchFamily="18" charset="0"/>
                <a:cs typeface="Times New Roman" panose="02020603050405020304" pitchFamily="18" charset="0"/>
              </a:rPr>
              <a:t>Shah, </a:t>
            </a:r>
            <a:r>
              <a:rPr lang="en-GB" sz="1400" i="1" dirty="0">
                <a:latin typeface="Times New Roman" panose="02020603050405020304" pitchFamily="18" charset="0"/>
                <a:cs typeface="Times New Roman" panose="02020603050405020304" pitchFamily="18" charset="0"/>
              </a:rPr>
              <a:t>A Hands-on Introduction to Machine Learning</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5641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E8C34878-4799-DC93-D6CC-3D5459FC2954}"/>
              </a:ext>
            </a:extLst>
          </p:cNvPr>
          <p:cNvPicPr>
            <a:picLocks noChangeAspect="1"/>
          </p:cNvPicPr>
          <p:nvPr/>
        </p:nvPicPr>
        <p:blipFill>
          <a:blip r:embed="rId2">
            <a:alphaModFix amt="22000"/>
          </a:blip>
          <a:stretch>
            <a:fillRect/>
          </a:stretch>
        </p:blipFill>
        <p:spPr>
          <a:xfrm>
            <a:off x="0" y="1"/>
            <a:ext cx="12191999" cy="6857999"/>
          </a:xfrm>
          <a:prstGeom prst="rect">
            <a:avLst/>
          </a:prstGeom>
        </p:spPr>
      </p:pic>
      <p:sp>
        <p:nvSpPr>
          <p:cNvPr id="2" name="Title 1">
            <a:extLst>
              <a:ext uri="{FF2B5EF4-FFF2-40B4-BE49-F238E27FC236}">
                <a16:creationId xmlns:a16="http://schemas.microsoft.com/office/drawing/2014/main" id="{911C757B-A043-7A44-AD0E-AF8902C776AD}"/>
              </a:ext>
            </a:extLst>
          </p:cNvPr>
          <p:cNvSpPr>
            <a:spLocks noGrp="1"/>
          </p:cNvSpPr>
          <p:nvPr>
            <p:ph type="ctrTitle"/>
          </p:nvPr>
        </p:nvSpPr>
        <p:spPr>
          <a:xfrm>
            <a:off x="2589212" y="2429189"/>
            <a:ext cx="8915399" cy="2262781"/>
          </a:xfrm>
        </p:spPr>
        <p:txBody>
          <a:bodyPr/>
          <a:lstStyle/>
          <a:p>
            <a:r>
              <a:rPr lang="en-US">
                <a:solidFill>
                  <a:schemeClr val="accent3"/>
                </a:solidFill>
              </a:rPr>
              <a:t>A Hands-on </a:t>
            </a:r>
            <a:r>
              <a:rPr lang="en-US" dirty="0">
                <a:solidFill>
                  <a:schemeClr val="accent3"/>
                </a:solidFill>
              </a:rPr>
              <a:t>Introduction to Machine Learning</a:t>
            </a:r>
          </a:p>
        </p:txBody>
      </p:sp>
      <p:sp>
        <p:nvSpPr>
          <p:cNvPr id="3" name="Subtitle 2">
            <a:extLst>
              <a:ext uri="{FF2B5EF4-FFF2-40B4-BE49-F238E27FC236}">
                <a16:creationId xmlns:a16="http://schemas.microsoft.com/office/drawing/2014/main" id="{A0FCB833-C545-1147-B719-35D0AFB1512A}"/>
              </a:ext>
            </a:extLst>
          </p:cNvPr>
          <p:cNvSpPr>
            <a:spLocks noGrp="1"/>
          </p:cNvSpPr>
          <p:nvPr>
            <p:ph type="subTitle" idx="1"/>
          </p:nvPr>
        </p:nvSpPr>
        <p:spPr/>
        <p:txBody>
          <a:bodyPr>
            <a:normAutofit/>
          </a:bodyPr>
          <a:lstStyle/>
          <a:p>
            <a:r>
              <a:rPr lang="en-US" sz="3600" dirty="0">
                <a:solidFill>
                  <a:schemeClr val="tx1">
                    <a:lumMod val="75000"/>
                    <a:lumOff val="25000"/>
                  </a:schemeClr>
                </a:solidFill>
              </a:rPr>
              <a:t>5. Classification-1</a:t>
            </a:r>
          </a:p>
        </p:txBody>
      </p:sp>
      <p:cxnSp>
        <p:nvCxnSpPr>
          <p:cNvPr id="5" name="Straight Connector 4">
            <a:extLst>
              <a:ext uri="{FF2B5EF4-FFF2-40B4-BE49-F238E27FC236}">
                <a16:creationId xmlns:a16="http://schemas.microsoft.com/office/drawing/2014/main" id="{E75A1286-BC5F-304E-BAED-DA2E2DAE5D3A}"/>
              </a:ext>
            </a:extLst>
          </p:cNvPr>
          <p:cNvCxnSpPr>
            <a:cxnSpLocks/>
          </p:cNvCxnSpPr>
          <p:nvPr/>
        </p:nvCxnSpPr>
        <p:spPr>
          <a:xfrm>
            <a:off x="1198760" y="4691970"/>
            <a:ext cx="10058400" cy="0"/>
          </a:xfrm>
          <a:prstGeom prst="line">
            <a:avLst/>
          </a:prstGeom>
          <a:ln w="38100">
            <a:solidFill>
              <a:srgbClr val="00B0F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793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E943-07E1-EF02-0DDC-F06C78DF4F23}"/>
              </a:ext>
            </a:extLst>
          </p:cNvPr>
          <p:cNvSpPr>
            <a:spLocks noGrp="1"/>
          </p:cNvSpPr>
          <p:nvPr>
            <p:ph type="title"/>
          </p:nvPr>
        </p:nvSpPr>
        <p:spPr/>
        <p:txBody>
          <a:bodyPr/>
          <a:lstStyle/>
          <a:p>
            <a:r>
              <a:rPr lang="en-US" dirty="0"/>
              <a:t>Decision tree rules</a:t>
            </a:r>
          </a:p>
        </p:txBody>
      </p:sp>
      <p:sp>
        <p:nvSpPr>
          <p:cNvPr id="3" name="Content Placeholder 2">
            <a:extLst>
              <a:ext uri="{FF2B5EF4-FFF2-40B4-BE49-F238E27FC236}">
                <a16:creationId xmlns:a16="http://schemas.microsoft.com/office/drawing/2014/main" id="{0508E135-D372-4BD0-B9CA-31A8C7714F63}"/>
              </a:ext>
            </a:extLst>
          </p:cNvPr>
          <p:cNvSpPr>
            <a:spLocks noGrp="1"/>
          </p:cNvSpPr>
          <p:nvPr>
            <p:ph idx="1"/>
          </p:nvPr>
        </p:nvSpPr>
        <p:spPr>
          <a:xfrm>
            <a:off x="2222938" y="1657978"/>
            <a:ext cx="9281674" cy="4253244"/>
          </a:xfrm>
        </p:spPr>
        <p:txBody>
          <a:bodyPr>
            <a:normAutofit fontScale="92500"/>
          </a:bodyPr>
          <a:lstStyle/>
          <a:p>
            <a:r>
              <a:rPr lang="en-US" sz="2400" b="1" i="1" dirty="0"/>
              <a:t>Decision rules</a:t>
            </a:r>
            <a:r>
              <a:rPr lang="en-US" sz="2400" dirty="0"/>
              <a:t>: they can be within (or derived by) a decision tree to dictate the splitting of data at each node based on specific feature values, leading to a particular outcome or decision.</a:t>
            </a:r>
          </a:p>
          <a:p>
            <a:r>
              <a:rPr lang="en-US" sz="2400" b="1" i="1" dirty="0"/>
              <a:t>Classification rules</a:t>
            </a:r>
            <a:r>
              <a:rPr lang="en-US" sz="2400" dirty="0"/>
              <a:t>: they refer to the set of criteria derived from the decision tree that systematically assign data points to predefined categories or classes based on their attributes.</a:t>
            </a:r>
          </a:p>
          <a:p>
            <a:r>
              <a:rPr lang="en-US" sz="2400" b="1" i="1" dirty="0"/>
              <a:t>Association rules</a:t>
            </a:r>
            <a:r>
              <a:rPr lang="en-US" sz="2400" dirty="0"/>
              <a:t>: they highlight and model the correlations and connections between different data attributes, revealing how the presence or value of one or more attributes affects the occurrence of another attribute within the dataset.</a:t>
            </a:r>
          </a:p>
        </p:txBody>
      </p:sp>
    </p:spTree>
    <p:extLst>
      <p:ext uri="{BB962C8B-B14F-4D97-AF65-F5344CB8AC3E}">
        <p14:creationId xmlns:p14="http://schemas.microsoft.com/office/powerpoint/2010/main" val="129632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66CCF-0696-C54A-93C9-BE19D93305C1}"/>
              </a:ext>
            </a:extLst>
          </p:cNvPr>
          <p:cNvSpPr>
            <a:spLocks noGrp="1"/>
          </p:cNvSpPr>
          <p:nvPr>
            <p:ph type="title"/>
          </p:nvPr>
        </p:nvSpPr>
        <p:spPr>
          <a:xfrm>
            <a:off x="3373062" y="624110"/>
            <a:ext cx="8131550" cy="1280890"/>
          </a:xfrm>
        </p:spPr>
        <p:txBody>
          <a:bodyPr>
            <a:normAutofit/>
          </a:bodyPr>
          <a:lstStyle/>
          <a:p>
            <a:r>
              <a:rPr lang="en-US" dirty="0"/>
              <a:t>Random forest</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601427D3-2CC0-5A48-8E97-EAED14D6D875}"/>
              </a:ext>
            </a:extLst>
          </p:cNvPr>
          <p:cNvSpPr>
            <a:spLocks noGrp="1"/>
          </p:cNvSpPr>
          <p:nvPr>
            <p:ph idx="1"/>
          </p:nvPr>
        </p:nvSpPr>
        <p:spPr>
          <a:xfrm>
            <a:off x="3373062" y="2133600"/>
            <a:ext cx="8131550" cy="3777622"/>
          </a:xfrm>
        </p:spPr>
        <p:txBody>
          <a:bodyPr>
            <a:normAutofit fontScale="92500"/>
          </a:bodyPr>
          <a:lstStyle/>
          <a:p>
            <a:r>
              <a:rPr lang="en-US" sz="2400" dirty="0"/>
              <a:t>Problem with decision tree: could </a:t>
            </a:r>
            <a:r>
              <a:rPr lang="en-US" sz="2400" i="1" dirty="0"/>
              <a:t>overfit</a:t>
            </a:r>
            <a:r>
              <a:rPr lang="en-US" sz="2400" dirty="0"/>
              <a:t> the data, making it difficult to do well on new data</a:t>
            </a:r>
          </a:p>
          <a:p>
            <a:r>
              <a:rPr lang="en-US" sz="2400" dirty="0"/>
              <a:t>A solution: grow many decision trees that are randomly paralyzed, and have them vote for an outcome = random forest</a:t>
            </a:r>
          </a:p>
          <a:p>
            <a:r>
              <a:rPr lang="en-US" sz="2400" dirty="0"/>
              <a:t>It combines the predictions from multiple decision trees to make more accurate and stable predictions than any single tree could on its own. It's like asking a group of experts for their opinions and then taking the majority vote as the final decision.</a:t>
            </a:r>
          </a:p>
        </p:txBody>
      </p:sp>
    </p:spTree>
    <p:extLst>
      <p:ext uri="{BB962C8B-B14F-4D97-AF65-F5344CB8AC3E}">
        <p14:creationId xmlns:p14="http://schemas.microsoft.com/office/powerpoint/2010/main" val="75432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059A-CC41-6D42-8D07-8FE97E98CF5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E929791-50E7-E64A-A158-7B1D19FFE9F3}"/>
              </a:ext>
            </a:extLst>
          </p:cNvPr>
          <p:cNvSpPr>
            <a:spLocks noGrp="1"/>
          </p:cNvSpPr>
          <p:nvPr>
            <p:ph idx="1"/>
          </p:nvPr>
        </p:nvSpPr>
        <p:spPr>
          <a:xfrm>
            <a:off x="2589212" y="1788607"/>
            <a:ext cx="8915400" cy="4445283"/>
          </a:xfrm>
        </p:spPr>
        <p:txBody>
          <a:bodyPr>
            <a:normAutofit/>
          </a:bodyPr>
          <a:lstStyle/>
          <a:p>
            <a:r>
              <a:rPr lang="en-US" sz="2800" dirty="0"/>
              <a:t>Supervised learning algorithms use a set of examples from previous records that are labeled to make predictions about future.</a:t>
            </a:r>
          </a:p>
          <a:p>
            <a:r>
              <a:rPr lang="en-US" sz="2800" dirty="0"/>
              <a:t>Two main branches: regression and classification</a:t>
            </a:r>
          </a:p>
          <a:p>
            <a:r>
              <a:rPr lang="en-US" sz="2800" dirty="0"/>
              <a:t>Classification techniques:</a:t>
            </a:r>
            <a:endParaRPr lang="en-US" sz="2400" dirty="0"/>
          </a:p>
          <a:p>
            <a:pPr lvl="1"/>
            <a:r>
              <a:rPr lang="en-US" sz="2400" dirty="0" err="1"/>
              <a:t>kNN</a:t>
            </a:r>
            <a:endParaRPr lang="en-US" sz="2400" dirty="0"/>
          </a:p>
          <a:p>
            <a:pPr lvl="1"/>
            <a:r>
              <a:rPr lang="en-US" sz="2400" dirty="0"/>
              <a:t>Decision tree</a:t>
            </a:r>
          </a:p>
          <a:p>
            <a:pPr lvl="1"/>
            <a:r>
              <a:rPr lang="en-US" sz="2400" dirty="0"/>
              <a:t>Random forest</a:t>
            </a:r>
          </a:p>
        </p:txBody>
      </p:sp>
    </p:spTree>
    <p:extLst>
      <p:ext uri="{BB962C8B-B14F-4D97-AF65-F5344CB8AC3E}">
        <p14:creationId xmlns:p14="http://schemas.microsoft.com/office/powerpoint/2010/main" val="115771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16B9A-AFF2-9F4F-BC2F-578084A0D9DB}"/>
              </a:ext>
            </a:extLst>
          </p:cNvPr>
          <p:cNvSpPr>
            <a:spLocks noGrp="1"/>
          </p:cNvSpPr>
          <p:nvPr>
            <p:ph type="title"/>
          </p:nvPr>
        </p:nvSpPr>
        <p:spPr>
          <a:xfrm>
            <a:off x="3373062" y="624110"/>
            <a:ext cx="8131550" cy="1280890"/>
          </a:xfrm>
        </p:spPr>
        <p:txBody>
          <a:bodyPr>
            <a:normAutofit/>
          </a:bodyPr>
          <a:lstStyle/>
          <a:p>
            <a:r>
              <a:rPr lang="en-US" dirty="0"/>
              <a:t>What is supervised learning?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880E642F-6CEC-AF47-9DF1-170410795C6E}"/>
              </a:ext>
            </a:extLst>
          </p:cNvPr>
          <p:cNvSpPr>
            <a:spLocks noGrp="1"/>
          </p:cNvSpPr>
          <p:nvPr>
            <p:ph idx="1"/>
          </p:nvPr>
        </p:nvSpPr>
        <p:spPr>
          <a:xfrm>
            <a:off x="3373062" y="2133600"/>
            <a:ext cx="8131550" cy="3777622"/>
          </a:xfrm>
        </p:spPr>
        <p:txBody>
          <a:bodyPr>
            <a:normAutofit/>
          </a:bodyPr>
          <a:lstStyle/>
          <a:p>
            <a:r>
              <a:rPr lang="en-US" sz="2400" dirty="0"/>
              <a:t>Learning from data when we have correct labels / outcome values</a:t>
            </a:r>
          </a:p>
          <a:p>
            <a:r>
              <a:rPr lang="en-US" sz="2400" dirty="0"/>
              <a:t>Example: Predicting whether it will rain tomorrow (yes/no) based on patterns in atmospheric data like humidity, temperature, and pressure.</a:t>
            </a:r>
          </a:p>
          <a:p>
            <a:r>
              <a:rPr lang="en-US" sz="2400" dirty="0"/>
              <a:t>A major areas: </a:t>
            </a:r>
            <a:r>
              <a:rPr lang="en-US" sz="2400"/>
              <a:t>regression and classification</a:t>
            </a:r>
            <a:endParaRPr lang="en-US" sz="2400" dirty="0"/>
          </a:p>
        </p:txBody>
      </p:sp>
    </p:spTree>
    <p:extLst>
      <p:ext uri="{BB962C8B-B14F-4D97-AF65-F5344CB8AC3E}">
        <p14:creationId xmlns:p14="http://schemas.microsoft.com/office/powerpoint/2010/main" val="387895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4AB7D-B20C-6445-A110-7F27E7E4CA3A}"/>
              </a:ext>
            </a:extLst>
          </p:cNvPr>
          <p:cNvSpPr>
            <a:spLocks noGrp="1"/>
          </p:cNvSpPr>
          <p:nvPr>
            <p:ph type="title"/>
          </p:nvPr>
        </p:nvSpPr>
        <p:spPr>
          <a:xfrm>
            <a:off x="3373062" y="624110"/>
            <a:ext cx="8131550" cy="1280890"/>
          </a:xfrm>
        </p:spPr>
        <p:txBody>
          <a:bodyPr>
            <a:normAutofit/>
          </a:bodyPr>
          <a:lstStyle/>
          <a:p>
            <a:r>
              <a:rPr lang="en-US" dirty="0"/>
              <a:t>What we will cover</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CBFA60BA-CF62-1849-A7F1-28BC3F8B4C00}"/>
              </a:ext>
            </a:extLst>
          </p:cNvPr>
          <p:cNvSpPr>
            <a:spLocks noGrp="1"/>
          </p:cNvSpPr>
          <p:nvPr>
            <p:ph idx="1"/>
          </p:nvPr>
        </p:nvSpPr>
        <p:spPr>
          <a:xfrm>
            <a:off x="3373062" y="2133600"/>
            <a:ext cx="8131550" cy="3777622"/>
          </a:xfrm>
        </p:spPr>
        <p:txBody>
          <a:bodyPr>
            <a:normAutofit/>
          </a:bodyPr>
          <a:lstStyle/>
          <a:p>
            <a:r>
              <a:rPr lang="en-US" sz="2400" dirty="0" err="1"/>
              <a:t>kNN</a:t>
            </a:r>
            <a:endParaRPr lang="en-US" sz="2400" dirty="0"/>
          </a:p>
          <a:p>
            <a:r>
              <a:rPr lang="en-US" sz="2400" dirty="0"/>
              <a:t>Decision tree</a:t>
            </a:r>
          </a:p>
          <a:p>
            <a:r>
              <a:rPr lang="en-US" sz="2400" dirty="0"/>
              <a:t>Random forest</a:t>
            </a:r>
          </a:p>
        </p:txBody>
      </p:sp>
    </p:spTree>
    <p:extLst>
      <p:ext uri="{BB962C8B-B14F-4D97-AF65-F5344CB8AC3E}">
        <p14:creationId xmlns:p14="http://schemas.microsoft.com/office/powerpoint/2010/main" val="229734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6E5C6-659B-3243-BD33-0C5A9F5B424C}"/>
              </a:ext>
            </a:extLst>
          </p:cNvPr>
          <p:cNvSpPr>
            <a:spLocks noGrp="1"/>
          </p:cNvSpPr>
          <p:nvPr>
            <p:ph type="title"/>
          </p:nvPr>
        </p:nvSpPr>
        <p:spPr>
          <a:xfrm>
            <a:off x="3373062" y="624110"/>
            <a:ext cx="8131550" cy="1280890"/>
          </a:xfrm>
        </p:spPr>
        <p:txBody>
          <a:bodyPr>
            <a:normAutofit/>
          </a:bodyPr>
          <a:lstStyle/>
          <a:p>
            <a:r>
              <a:rPr lang="en-US" dirty="0" err="1"/>
              <a:t>kNN</a:t>
            </a:r>
            <a:r>
              <a:rPr lang="en-US" dirty="0"/>
              <a:t> (k nearest neighbor)</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97F0510A-A882-8B41-8A24-B8AC4AD99412}"/>
              </a:ext>
            </a:extLst>
          </p:cNvPr>
          <p:cNvSpPr>
            <a:spLocks noGrp="1"/>
          </p:cNvSpPr>
          <p:nvPr>
            <p:ph idx="1"/>
          </p:nvPr>
        </p:nvSpPr>
        <p:spPr>
          <a:xfrm>
            <a:off x="3373062" y="2133600"/>
            <a:ext cx="8131550" cy="3777622"/>
          </a:xfrm>
        </p:spPr>
        <p:txBody>
          <a:bodyPr>
            <a:normAutofit lnSpcReduction="10000"/>
          </a:bodyPr>
          <a:lstStyle/>
          <a:p>
            <a:pPr marL="514350" lvl="0" indent="-514350">
              <a:buFont typeface="+mj-lt"/>
              <a:buAutoNum type="arabicPeriod"/>
            </a:pPr>
            <a:r>
              <a:rPr lang="en-US" sz="2400" dirty="0"/>
              <a:t>As in the general problem of classification, we have a set of data points for which we know the correct class labels.</a:t>
            </a:r>
          </a:p>
          <a:p>
            <a:pPr marL="514350" lvl="0" indent="-514350">
              <a:buFont typeface="+mj-lt"/>
              <a:buAutoNum type="arabicPeriod"/>
            </a:pPr>
            <a:r>
              <a:rPr lang="en-US" sz="2400" dirty="0"/>
              <a:t>When we get a new data point, we compare it to each of our existing data points and find similarity.</a:t>
            </a:r>
          </a:p>
          <a:p>
            <a:pPr marL="514350" lvl="0" indent="-514350">
              <a:buFont typeface="+mj-lt"/>
              <a:buAutoNum type="arabicPeriod"/>
            </a:pPr>
            <a:r>
              <a:rPr lang="en-US" sz="2400" dirty="0"/>
              <a:t>Take the most similar </a:t>
            </a:r>
            <a:r>
              <a:rPr lang="en-US" sz="2400" i="1" dirty="0"/>
              <a:t>k</a:t>
            </a:r>
            <a:r>
              <a:rPr lang="en-US" sz="2400" dirty="0"/>
              <a:t> data points </a:t>
            </a:r>
            <a:r>
              <a:rPr lang="en-US" sz="2400" i="1" dirty="0"/>
              <a:t>(k</a:t>
            </a:r>
            <a:r>
              <a:rPr lang="en-US" sz="2400" dirty="0"/>
              <a:t> nearest neighbors).</a:t>
            </a:r>
          </a:p>
          <a:p>
            <a:pPr marL="514350" lvl="0" indent="-514350">
              <a:buFont typeface="+mj-lt"/>
              <a:buAutoNum type="arabicPeriod"/>
            </a:pPr>
            <a:r>
              <a:rPr lang="en-US" sz="2400" dirty="0"/>
              <a:t>From these </a:t>
            </a:r>
            <a:r>
              <a:rPr lang="en-US" sz="2400" i="1" dirty="0"/>
              <a:t>k</a:t>
            </a:r>
            <a:r>
              <a:rPr lang="en-US" sz="2400" dirty="0"/>
              <a:t> data points, take the majority vote of their labels. The winning label is the label/class of the new data point.</a:t>
            </a:r>
          </a:p>
          <a:p>
            <a:endParaRPr lang="en-US" sz="2400" dirty="0"/>
          </a:p>
        </p:txBody>
      </p:sp>
    </p:spTree>
    <p:extLst>
      <p:ext uri="{BB962C8B-B14F-4D97-AF65-F5344CB8AC3E}">
        <p14:creationId xmlns:p14="http://schemas.microsoft.com/office/powerpoint/2010/main" val="270848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5994-505D-EDC4-E618-588B26A952D8}"/>
              </a:ext>
            </a:extLst>
          </p:cNvPr>
          <p:cNvSpPr>
            <a:spLocks noGrp="1"/>
          </p:cNvSpPr>
          <p:nvPr>
            <p:ph type="title"/>
          </p:nvPr>
        </p:nvSpPr>
        <p:spPr/>
        <p:txBody>
          <a:bodyPr/>
          <a:lstStyle/>
          <a:p>
            <a:r>
              <a:rPr lang="en-US" dirty="0"/>
              <a:t>Working through </a:t>
            </a:r>
            <a:r>
              <a:rPr lang="en-US" dirty="0" err="1"/>
              <a:t>kNN</a:t>
            </a:r>
            <a:endParaRPr lang="en-US" dirty="0"/>
          </a:p>
        </p:txBody>
      </p:sp>
      <p:pic>
        <p:nvPicPr>
          <p:cNvPr id="4" name="image3.png" descr="Chart, scatter chart&#10;&#10;Description automatically generated">
            <a:extLst>
              <a:ext uri="{FF2B5EF4-FFF2-40B4-BE49-F238E27FC236}">
                <a16:creationId xmlns:a16="http://schemas.microsoft.com/office/drawing/2014/main" id="{C4565696-D811-6781-B199-514AEAA9C96C}"/>
              </a:ext>
            </a:extLst>
          </p:cNvPr>
          <p:cNvPicPr>
            <a:picLocks noGrp="1"/>
          </p:cNvPicPr>
          <p:nvPr>
            <p:ph idx="1"/>
          </p:nvPr>
        </p:nvPicPr>
        <p:blipFill>
          <a:blip r:embed="rId2"/>
          <a:srcRect/>
          <a:stretch>
            <a:fillRect/>
          </a:stretch>
        </p:blipFill>
        <p:spPr>
          <a:xfrm>
            <a:off x="3346192" y="1217824"/>
            <a:ext cx="5973977" cy="5375923"/>
          </a:xfrm>
          <a:prstGeom prst="rect">
            <a:avLst/>
          </a:prstGeom>
          <a:ln/>
        </p:spPr>
      </p:pic>
    </p:spTree>
    <p:extLst>
      <p:ext uri="{BB962C8B-B14F-4D97-AF65-F5344CB8AC3E}">
        <p14:creationId xmlns:p14="http://schemas.microsoft.com/office/powerpoint/2010/main" val="262931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361-88DD-B34D-80F2-8E7AF53578C3}"/>
              </a:ext>
            </a:extLst>
          </p:cNvPr>
          <p:cNvSpPr>
            <a:spLocks noGrp="1"/>
          </p:cNvSpPr>
          <p:nvPr>
            <p:ph type="title"/>
          </p:nvPr>
        </p:nvSpPr>
        <p:spPr>
          <a:xfrm>
            <a:off x="1718441" y="624110"/>
            <a:ext cx="10294883" cy="1280890"/>
          </a:xfrm>
        </p:spPr>
        <p:txBody>
          <a:bodyPr/>
          <a:lstStyle/>
          <a:p>
            <a:r>
              <a:rPr lang="en-US" dirty="0"/>
              <a:t>Decision tree: Entropy and information gain</a:t>
            </a:r>
          </a:p>
        </p:txBody>
      </p:sp>
      <p:graphicFrame>
        <p:nvGraphicFramePr>
          <p:cNvPr id="4" name="Chart 3">
            <a:extLst>
              <a:ext uri="{FF2B5EF4-FFF2-40B4-BE49-F238E27FC236}">
                <a16:creationId xmlns:a16="http://schemas.microsoft.com/office/drawing/2014/main" id="{31161AD4-D139-48D9-AF05-3D046F53ABC4}"/>
              </a:ext>
            </a:extLst>
          </p:cNvPr>
          <p:cNvGraphicFramePr/>
          <p:nvPr>
            <p:extLst>
              <p:ext uri="{D42A27DB-BD31-4B8C-83A1-F6EECF244321}">
                <p14:modId xmlns:p14="http://schemas.microsoft.com/office/powerpoint/2010/main" val="3050588329"/>
              </p:ext>
            </p:extLst>
          </p:nvPr>
        </p:nvGraphicFramePr>
        <p:xfrm>
          <a:off x="3457806" y="1516189"/>
          <a:ext cx="5276388" cy="352858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9E92F91-549F-0F46-93E7-DD51F1E08E59}"/>
                  </a:ext>
                </a:extLst>
              </p:cNvPr>
              <p:cNvSpPr/>
              <p:nvPr/>
            </p:nvSpPr>
            <p:spPr>
              <a:xfrm>
                <a:off x="2128923" y="5184928"/>
                <a:ext cx="2319738" cy="882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E</m:t>
                      </m:r>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r>
                            <m:rPr>
                              <m:sty m:val="p"/>
                            </m:rPr>
                            <a:rPr lang="en-US" i="0">
                              <a:latin typeface="Cambria Math" panose="02040503050406030204" pitchFamily="18" charset="0"/>
                            </a:rPr>
                            <m:t>i</m:t>
                          </m:r>
                          <m:r>
                            <a:rPr lang="en-US" i="0">
                              <a:latin typeface="Cambria Math" panose="02040503050406030204" pitchFamily="18" charset="0"/>
                            </a:rPr>
                            <m:t>=1</m:t>
                          </m:r>
                        </m:sub>
                        <m:sup>
                          <m:r>
                            <m:rPr>
                              <m:sty m:val="p"/>
                            </m:rPr>
                            <a:rPr lang="en-US" i="0">
                              <a:latin typeface="Cambria Math" panose="02040503050406030204" pitchFamily="18" charset="0"/>
                            </a:rPr>
                            <m:t>k</m:t>
                          </m:r>
                        </m:sup>
                        <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func>
                            <m:funcPr>
                              <m:ctrlPr>
                                <a:rPr lang="en-US" i="1">
                                  <a:latin typeface="Cambria Math" panose="02040503050406030204" pitchFamily="18" charset="0"/>
                                </a:rPr>
                              </m:ctrlPr>
                            </m:funcPr>
                            <m:fNa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log</m:t>
                                  </m:r>
                                </m:e>
                                <m:sub>
                                  <m:r>
                                    <a:rPr lang="en-US" i="0">
                                      <a:latin typeface="Cambria Math" panose="02040503050406030204" pitchFamily="18" charset="0"/>
                                    </a:rPr>
                                    <m:t>2</m:t>
                                  </m:r>
                                </m:sub>
                              </m:sSub>
                            </m:fName>
                            <m:e>
                              <m:d>
                                <m:dPr>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e>
                              </m:d>
                            </m:e>
                          </m:func>
                        </m:e>
                      </m:nary>
                    </m:oMath>
                  </m:oMathPara>
                </a14:m>
                <a:endParaRPr lang="en-US" dirty="0"/>
              </a:p>
            </p:txBody>
          </p:sp>
        </mc:Choice>
        <mc:Fallback xmlns="">
          <p:sp>
            <p:nvSpPr>
              <p:cNvPr id="5" name="Rectangle 4">
                <a:extLst>
                  <a:ext uri="{FF2B5EF4-FFF2-40B4-BE49-F238E27FC236}">
                    <a16:creationId xmlns:a16="http://schemas.microsoft.com/office/drawing/2014/main" id="{79E92F91-549F-0F46-93E7-DD51F1E08E59}"/>
                  </a:ext>
                </a:extLst>
              </p:cNvPr>
              <p:cNvSpPr>
                <a:spLocks noRot="1" noChangeAspect="1" noMove="1" noResize="1" noEditPoints="1" noAdjustHandles="1" noChangeArrowheads="1" noChangeShapeType="1" noTextEdit="1"/>
              </p:cNvSpPr>
              <p:nvPr/>
            </p:nvSpPr>
            <p:spPr>
              <a:xfrm>
                <a:off x="2128923" y="5184928"/>
                <a:ext cx="2319738" cy="882742"/>
              </a:xfrm>
              <a:prstGeom prst="rect">
                <a:avLst/>
              </a:prstGeom>
              <a:blipFill>
                <a:blip r:embed="rId4"/>
                <a:stretch>
                  <a:fillRect/>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CD2210CA-B3F5-EE46-8097-4A22C54B4C4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30164" y="5460080"/>
            <a:ext cx="5276388" cy="332438"/>
          </a:xfrm>
          <a:prstGeom prst="rect">
            <a:avLst/>
          </a:prstGeom>
          <a:noFill/>
          <a:ln>
            <a:noFill/>
          </a:ln>
        </p:spPr>
      </p:pic>
    </p:spTree>
    <p:extLst>
      <p:ext uri="{BB962C8B-B14F-4D97-AF65-F5344CB8AC3E}">
        <p14:creationId xmlns:p14="http://schemas.microsoft.com/office/powerpoint/2010/main" val="425487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361-88DD-B34D-80F2-8E7AF53578C3}"/>
              </a:ext>
            </a:extLst>
          </p:cNvPr>
          <p:cNvSpPr>
            <a:spLocks noGrp="1"/>
          </p:cNvSpPr>
          <p:nvPr>
            <p:ph type="title"/>
          </p:nvPr>
        </p:nvSpPr>
        <p:spPr>
          <a:xfrm>
            <a:off x="1718441" y="624110"/>
            <a:ext cx="10294883" cy="1280890"/>
          </a:xfrm>
        </p:spPr>
        <p:txBody>
          <a:bodyPr/>
          <a:lstStyle/>
          <a:p>
            <a:r>
              <a:rPr lang="en-US" dirty="0"/>
              <a:t>Decision tree: Example Entropy</a:t>
            </a:r>
          </a:p>
        </p:txBody>
      </p:sp>
      <p:pic>
        <p:nvPicPr>
          <p:cNvPr id="7" name="Picture 6" descr="A table of words&#10;&#10;Description automatically generated">
            <a:extLst>
              <a:ext uri="{FF2B5EF4-FFF2-40B4-BE49-F238E27FC236}">
                <a16:creationId xmlns:a16="http://schemas.microsoft.com/office/drawing/2014/main" id="{A7E9BCB7-8390-D161-66F4-0BDD623EEBEF}"/>
              </a:ext>
            </a:extLst>
          </p:cNvPr>
          <p:cNvPicPr>
            <a:picLocks noChangeAspect="1"/>
          </p:cNvPicPr>
          <p:nvPr/>
        </p:nvPicPr>
        <p:blipFill>
          <a:blip r:embed="rId3"/>
          <a:stretch>
            <a:fillRect/>
          </a:stretch>
        </p:blipFill>
        <p:spPr>
          <a:xfrm>
            <a:off x="3671646" y="1293590"/>
            <a:ext cx="5252512" cy="494030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F4F91A1-0642-FC43-9B79-19988E4BC9D1}"/>
                  </a:ext>
                </a:extLst>
              </p:cNvPr>
              <p:cNvSpPr/>
              <p:nvPr/>
            </p:nvSpPr>
            <p:spPr>
              <a:xfrm>
                <a:off x="9308872" y="1293590"/>
                <a:ext cx="2319738" cy="882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E</m:t>
                      </m:r>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r>
                            <m:rPr>
                              <m:sty m:val="p"/>
                            </m:rPr>
                            <a:rPr lang="en-US" i="0">
                              <a:latin typeface="Cambria Math" panose="02040503050406030204" pitchFamily="18" charset="0"/>
                            </a:rPr>
                            <m:t>i</m:t>
                          </m:r>
                          <m:r>
                            <a:rPr lang="en-US" i="0">
                              <a:latin typeface="Cambria Math" panose="02040503050406030204" pitchFamily="18" charset="0"/>
                            </a:rPr>
                            <m:t>=1</m:t>
                          </m:r>
                        </m:sub>
                        <m:sup>
                          <m:r>
                            <m:rPr>
                              <m:sty m:val="p"/>
                            </m:rPr>
                            <a:rPr lang="en-US" i="0">
                              <a:latin typeface="Cambria Math" panose="02040503050406030204" pitchFamily="18" charset="0"/>
                            </a:rPr>
                            <m:t>k</m:t>
                          </m:r>
                        </m:sup>
                        <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func>
                            <m:funcPr>
                              <m:ctrlPr>
                                <a:rPr lang="en-US" i="1">
                                  <a:latin typeface="Cambria Math" panose="02040503050406030204" pitchFamily="18" charset="0"/>
                                </a:rPr>
                              </m:ctrlPr>
                            </m:funcPr>
                            <m:fNa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log</m:t>
                                  </m:r>
                                </m:e>
                                <m:sub>
                                  <m:r>
                                    <a:rPr lang="en-US" i="0">
                                      <a:latin typeface="Cambria Math" panose="02040503050406030204" pitchFamily="18" charset="0"/>
                                    </a:rPr>
                                    <m:t>2</m:t>
                                  </m:r>
                                </m:sub>
                              </m:sSub>
                            </m:fName>
                            <m:e>
                              <m:d>
                                <m:dPr>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p</m:t>
                                      </m:r>
                                    </m:e>
                                    <m:sub>
                                      <m:r>
                                        <m:rPr>
                                          <m:sty m:val="p"/>
                                        </m:rPr>
                                        <a:rPr lang="en-US" i="0">
                                          <a:latin typeface="Cambria Math" panose="02040503050406030204" pitchFamily="18" charset="0"/>
                                        </a:rPr>
                                        <m:t>i</m:t>
                                      </m:r>
                                    </m:sub>
                                  </m:sSub>
                                </m:e>
                              </m:d>
                            </m:e>
                          </m:func>
                        </m:e>
                      </m:nary>
                    </m:oMath>
                  </m:oMathPara>
                </a14:m>
                <a:endParaRPr lang="en-US" dirty="0"/>
              </a:p>
            </p:txBody>
          </p:sp>
        </mc:Choice>
        <mc:Fallback xmlns="">
          <p:sp>
            <p:nvSpPr>
              <p:cNvPr id="8" name="Rectangle 7">
                <a:extLst>
                  <a:ext uri="{FF2B5EF4-FFF2-40B4-BE49-F238E27FC236}">
                    <a16:creationId xmlns:a16="http://schemas.microsoft.com/office/drawing/2014/main" id="{4F4F91A1-0642-FC43-9B79-19988E4BC9D1}"/>
                  </a:ext>
                </a:extLst>
              </p:cNvPr>
              <p:cNvSpPr>
                <a:spLocks noRot="1" noChangeAspect="1" noMove="1" noResize="1" noEditPoints="1" noAdjustHandles="1" noChangeArrowheads="1" noChangeShapeType="1" noTextEdit="1"/>
              </p:cNvSpPr>
              <p:nvPr/>
            </p:nvSpPr>
            <p:spPr>
              <a:xfrm>
                <a:off x="9308872" y="1293590"/>
                <a:ext cx="2319738" cy="882742"/>
              </a:xfrm>
              <a:prstGeom prst="rect">
                <a:avLst/>
              </a:prstGeom>
              <a:blipFill>
                <a:blip r:embed="rId4"/>
                <a:stretch>
                  <a:fillRect l="-1630" t="-90141" b="-146479"/>
                </a:stretch>
              </a:blipFill>
            </p:spPr>
            <p:txBody>
              <a:bodyPr/>
              <a:lstStyle/>
              <a:p>
                <a:r>
                  <a:rPr lang="en-US">
                    <a:noFill/>
                  </a:rPr>
                  <a:t> </a:t>
                </a:r>
              </a:p>
            </p:txBody>
          </p:sp>
        </mc:Fallback>
      </mc:AlternateContent>
    </p:spTree>
    <p:extLst>
      <p:ext uri="{BB962C8B-B14F-4D97-AF65-F5344CB8AC3E}">
        <p14:creationId xmlns:p14="http://schemas.microsoft.com/office/powerpoint/2010/main" val="196765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361EC-7CD8-D642-A91A-7A83D9866F23}"/>
              </a:ext>
            </a:extLst>
          </p:cNvPr>
          <p:cNvSpPr>
            <a:spLocks noGrp="1"/>
          </p:cNvSpPr>
          <p:nvPr>
            <p:ph type="title"/>
          </p:nvPr>
        </p:nvSpPr>
        <p:spPr>
          <a:xfrm>
            <a:off x="3373062" y="624110"/>
            <a:ext cx="8131550" cy="1280890"/>
          </a:xfrm>
        </p:spPr>
        <p:txBody>
          <a:bodyPr>
            <a:normAutofit/>
          </a:bodyPr>
          <a:lstStyle/>
          <a:p>
            <a:r>
              <a:rPr lang="en-US" dirty="0"/>
              <a:t>Decision tree</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614FB6F5-E778-F240-A3A5-3456787E2AE8}"/>
              </a:ext>
            </a:extLst>
          </p:cNvPr>
          <p:cNvSpPr>
            <a:spLocks noGrp="1"/>
          </p:cNvSpPr>
          <p:nvPr>
            <p:ph idx="1"/>
          </p:nvPr>
        </p:nvSpPr>
        <p:spPr>
          <a:xfrm>
            <a:off x="3373062" y="1657978"/>
            <a:ext cx="8131550" cy="4253244"/>
          </a:xfrm>
        </p:spPr>
        <p:txBody>
          <a:bodyPr>
            <a:normAutofit fontScale="92500"/>
          </a:bodyPr>
          <a:lstStyle/>
          <a:p>
            <a:r>
              <a:rPr lang="en-US" sz="2400" i="1" dirty="0"/>
              <a:t>Step 1</a:t>
            </a:r>
            <a:r>
              <a:rPr lang="en-US" sz="2400" dirty="0"/>
              <a:t>: Calculate Entropy of the target or class variable </a:t>
            </a:r>
          </a:p>
          <a:p>
            <a:r>
              <a:rPr lang="en-US" sz="2400" i="1" dirty="0"/>
              <a:t>Step 2</a:t>
            </a:r>
            <a:r>
              <a:rPr lang="en-US" sz="2400" dirty="0"/>
              <a:t>: The dataset is then split on the different attributes into smaller sub-tables. The entropy for each sub-table is calculated. Then it is added proportionally, to get total entropy for the split. The resulting entropy is subtracted from the entropy before the split. The result is the Information Gain or decrease in entropy. </a:t>
            </a:r>
          </a:p>
          <a:p>
            <a:r>
              <a:rPr lang="en-US" sz="2400" i="1" dirty="0"/>
              <a:t>Step 3</a:t>
            </a:r>
            <a:r>
              <a:rPr lang="en-US" sz="2400" dirty="0"/>
              <a:t>: Choose attribute with the largest information gain as the decision node, divide the dataset by its branches and repeat the same process on every branch. </a:t>
            </a:r>
          </a:p>
        </p:txBody>
      </p:sp>
    </p:spTree>
    <p:extLst>
      <p:ext uri="{BB962C8B-B14F-4D97-AF65-F5344CB8AC3E}">
        <p14:creationId xmlns:p14="http://schemas.microsoft.com/office/powerpoint/2010/main" val="17079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E943-07E1-EF02-0DDC-F06C78DF4F23}"/>
              </a:ext>
            </a:extLst>
          </p:cNvPr>
          <p:cNvSpPr>
            <a:spLocks noGrp="1"/>
          </p:cNvSpPr>
          <p:nvPr>
            <p:ph type="title"/>
          </p:nvPr>
        </p:nvSpPr>
        <p:spPr/>
        <p:txBody>
          <a:bodyPr/>
          <a:lstStyle/>
          <a:p>
            <a:r>
              <a:rPr lang="en-US" dirty="0"/>
              <a:t>Decision tree example</a:t>
            </a:r>
          </a:p>
        </p:txBody>
      </p:sp>
      <p:grpSp>
        <p:nvGrpSpPr>
          <p:cNvPr id="4" name="Group 3">
            <a:extLst>
              <a:ext uri="{FF2B5EF4-FFF2-40B4-BE49-F238E27FC236}">
                <a16:creationId xmlns:a16="http://schemas.microsoft.com/office/drawing/2014/main" id="{7FE0E55E-9226-A88C-EF5A-B5A54EB904C3}"/>
              </a:ext>
            </a:extLst>
          </p:cNvPr>
          <p:cNvGrpSpPr/>
          <p:nvPr/>
        </p:nvGrpSpPr>
        <p:grpSpPr>
          <a:xfrm>
            <a:off x="4202234" y="1546645"/>
            <a:ext cx="4891524" cy="4568499"/>
            <a:chOff x="3663250" y="2208375"/>
            <a:chExt cx="3365500" cy="3143250"/>
          </a:xfrm>
        </p:grpSpPr>
        <p:grpSp>
          <p:nvGrpSpPr>
            <p:cNvPr id="5" name="Group 4">
              <a:extLst>
                <a:ext uri="{FF2B5EF4-FFF2-40B4-BE49-F238E27FC236}">
                  <a16:creationId xmlns:a16="http://schemas.microsoft.com/office/drawing/2014/main" id="{AF25D213-8621-996C-AA11-6D49CAAC248A}"/>
                </a:ext>
              </a:extLst>
            </p:cNvPr>
            <p:cNvGrpSpPr/>
            <p:nvPr/>
          </p:nvGrpSpPr>
          <p:grpSpPr>
            <a:xfrm>
              <a:off x="3663250" y="2208375"/>
              <a:ext cx="3365500" cy="3143250"/>
              <a:chOff x="3663250" y="2208375"/>
              <a:chExt cx="3365500" cy="3143250"/>
            </a:xfrm>
          </p:grpSpPr>
          <p:sp>
            <p:nvSpPr>
              <p:cNvPr id="6" name="Rectangle 5">
                <a:extLst>
                  <a:ext uri="{FF2B5EF4-FFF2-40B4-BE49-F238E27FC236}">
                    <a16:creationId xmlns:a16="http://schemas.microsoft.com/office/drawing/2014/main" id="{EA963525-2660-76A3-730C-7B170E50B4AF}"/>
                  </a:ext>
                </a:extLst>
              </p:cNvPr>
              <p:cNvSpPr/>
              <p:nvPr/>
            </p:nvSpPr>
            <p:spPr>
              <a:xfrm>
                <a:off x="3663250" y="2208375"/>
                <a:ext cx="3365500" cy="3143250"/>
              </a:xfrm>
              <a:prstGeom prst="rect">
                <a:avLst/>
              </a:prstGeom>
              <a:noFill/>
              <a:ln>
                <a:noFill/>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grpSp>
            <p:nvGrpSpPr>
              <p:cNvPr id="7" name="Group 6">
                <a:extLst>
                  <a:ext uri="{FF2B5EF4-FFF2-40B4-BE49-F238E27FC236}">
                    <a16:creationId xmlns:a16="http://schemas.microsoft.com/office/drawing/2014/main" id="{11E59552-B3BF-7CFC-28C2-C9F9EEA8AA19}"/>
                  </a:ext>
                </a:extLst>
              </p:cNvPr>
              <p:cNvGrpSpPr/>
              <p:nvPr/>
            </p:nvGrpSpPr>
            <p:grpSpPr>
              <a:xfrm>
                <a:off x="3663250" y="2208375"/>
                <a:ext cx="3365500" cy="3143250"/>
                <a:chOff x="0" y="0"/>
                <a:chExt cx="3365500" cy="3143250"/>
              </a:xfrm>
            </p:grpSpPr>
            <p:sp>
              <p:nvSpPr>
                <p:cNvPr id="8" name="Rectangle 7">
                  <a:extLst>
                    <a:ext uri="{FF2B5EF4-FFF2-40B4-BE49-F238E27FC236}">
                      <a16:creationId xmlns:a16="http://schemas.microsoft.com/office/drawing/2014/main" id="{FBA05319-55FF-A2E3-A2DD-E8F2DCB4CDD6}"/>
                    </a:ext>
                  </a:extLst>
                </p:cNvPr>
                <p:cNvSpPr/>
                <p:nvPr/>
              </p:nvSpPr>
              <p:spPr>
                <a:xfrm>
                  <a:off x="0" y="0"/>
                  <a:ext cx="3365500" cy="3143250"/>
                </a:xfrm>
                <a:prstGeom prst="rect">
                  <a:avLst/>
                </a:prstGeom>
                <a:noFill/>
                <a:ln>
                  <a:noFill/>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grpSp>
              <p:nvGrpSpPr>
                <p:cNvPr id="9" name="Group 8">
                  <a:extLst>
                    <a:ext uri="{FF2B5EF4-FFF2-40B4-BE49-F238E27FC236}">
                      <a16:creationId xmlns:a16="http://schemas.microsoft.com/office/drawing/2014/main" id="{A545C3D4-F2DF-818E-4C70-BDFB2881F6A6}"/>
                    </a:ext>
                  </a:extLst>
                </p:cNvPr>
                <p:cNvGrpSpPr/>
                <p:nvPr/>
              </p:nvGrpSpPr>
              <p:grpSpPr>
                <a:xfrm>
                  <a:off x="0" y="0"/>
                  <a:ext cx="3365500" cy="3143250"/>
                  <a:chOff x="0" y="0"/>
                  <a:chExt cx="3365500" cy="3143250"/>
                </a:xfrm>
              </p:grpSpPr>
              <p:sp>
                <p:nvSpPr>
                  <p:cNvPr id="10" name="Rectangle 9">
                    <a:extLst>
                      <a:ext uri="{FF2B5EF4-FFF2-40B4-BE49-F238E27FC236}">
                        <a16:creationId xmlns:a16="http://schemas.microsoft.com/office/drawing/2014/main" id="{A8BBC106-0EBF-F36F-BD0A-EB308E44B8C0}"/>
                      </a:ext>
                    </a:extLst>
                  </p:cNvPr>
                  <p:cNvSpPr/>
                  <p:nvPr/>
                </p:nvSpPr>
                <p:spPr>
                  <a:xfrm>
                    <a:off x="0" y="0"/>
                    <a:ext cx="3365500" cy="3143250"/>
                  </a:xfrm>
                  <a:prstGeom prst="rect">
                    <a:avLst/>
                  </a:prstGeom>
                  <a:noFill/>
                  <a:ln>
                    <a:noFill/>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11" name="Freeform 10">
                    <a:extLst>
                      <a:ext uri="{FF2B5EF4-FFF2-40B4-BE49-F238E27FC236}">
                        <a16:creationId xmlns:a16="http://schemas.microsoft.com/office/drawing/2014/main" id="{CC754051-DE37-B73E-C687-3711F347C18E}"/>
                      </a:ext>
                    </a:extLst>
                  </p:cNvPr>
                  <p:cNvSpPr/>
                  <p:nvPr/>
                </p:nvSpPr>
                <p:spPr>
                  <a:xfrm>
                    <a:off x="2888575" y="2409769"/>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2" name="Freeform 11">
                    <a:extLst>
                      <a:ext uri="{FF2B5EF4-FFF2-40B4-BE49-F238E27FC236}">
                        <a16:creationId xmlns:a16="http://schemas.microsoft.com/office/drawing/2014/main" id="{F6B46492-CCF3-A460-A8A3-0493D68B6B77}"/>
                      </a:ext>
                    </a:extLst>
                  </p:cNvPr>
                  <p:cNvSpPr/>
                  <p:nvPr/>
                </p:nvSpPr>
                <p:spPr>
                  <a:xfrm>
                    <a:off x="2504076" y="1757987"/>
                    <a:ext cx="430218" cy="204744"/>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3" name="Freeform 12">
                    <a:extLst>
                      <a:ext uri="{FF2B5EF4-FFF2-40B4-BE49-F238E27FC236}">
                        <a16:creationId xmlns:a16="http://schemas.microsoft.com/office/drawing/2014/main" id="{D857712E-1CAD-217D-7171-99C6E66122C4}"/>
                      </a:ext>
                    </a:extLst>
                  </p:cNvPr>
                  <p:cNvSpPr/>
                  <p:nvPr/>
                </p:nvSpPr>
                <p:spPr>
                  <a:xfrm>
                    <a:off x="2028137" y="2409769"/>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4" name="Freeform 13">
                    <a:extLst>
                      <a:ext uri="{FF2B5EF4-FFF2-40B4-BE49-F238E27FC236}">
                        <a16:creationId xmlns:a16="http://schemas.microsoft.com/office/drawing/2014/main" id="{70220E06-09C8-B665-FCDD-4494CA1A9E4F}"/>
                      </a:ext>
                    </a:extLst>
                  </p:cNvPr>
                  <p:cNvSpPr/>
                  <p:nvPr/>
                </p:nvSpPr>
                <p:spPr>
                  <a:xfrm>
                    <a:off x="2073857" y="1757987"/>
                    <a:ext cx="430218" cy="204744"/>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5" name="Freeform 14">
                    <a:extLst>
                      <a:ext uri="{FF2B5EF4-FFF2-40B4-BE49-F238E27FC236}">
                        <a16:creationId xmlns:a16="http://schemas.microsoft.com/office/drawing/2014/main" id="{AC8E16D2-B4B8-FC0A-5002-8F2A75801F0D}"/>
                      </a:ext>
                    </a:extLst>
                  </p:cNvPr>
                  <p:cNvSpPr/>
                  <p:nvPr/>
                </p:nvSpPr>
                <p:spPr>
                  <a:xfrm>
                    <a:off x="2458356" y="1106206"/>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6" name="Freeform 15">
                    <a:extLst>
                      <a:ext uri="{FF2B5EF4-FFF2-40B4-BE49-F238E27FC236}">
                        <a16:creationId xmlns:a16="http://schemas.microsoft.com/office/drawing/2014/main" id="{F7DA1AD4-630D-F665-A6CF-88F893163014}"/>
                      </a:ext>
                    </a:extLst>
                  </p:cNvPr>
                  <p:cNvSpPr/>
                  <p:nvPr/>
                </p:nvSpPr>
                <p:spPr>
                  <a:xfrm>
                    <a:off x="1643639" y="454425"/>
                    <a:ext cx="860437" cy="204744"/>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7" name="Freeform 16">
                    <a:extLst>
                      <a:ext uri="{FF2B5EF4-FFF2-40B4-BE49-F238E27FC236}">
                        <a16:creationId xmlns:a16="http://schemas.microsoft.com/office/drawing/2014/main" id="{5456EBE6-3C8A-B49D-FB4E-D2DAE916F9F9}"/>
                      </a:ext>
                    </a:extLst>
                  </p:cNvPr>
                  <p:cNvSpPr/>
                  <p:nvPr/>
                </p:nvSpPr>
                <p:spPr>
                  <a:xfrm>
                    <a:off x="1597919" y="1106206"/>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8" name="Freeform 17">
                    <a:extLst>
                      <a:ext uri="{FF2B5EF4-FFF2-40B4-BE49-F238E27FC236}">
                        <a16:creationId xmlns:a16="http://schemas.microsoft.com/office/drawing/2014/main" id="{AAD76433-0FA9-31C1-C7D4-0B3DE2D09CBC}"/>
                      </a:ext>
                    </a:extLst>
                  </p:cNvPr>
                  <p:cNvSpPr/>
                  <p:nvPr/>
                </p:nvSpPr>
                <p:spPr>
                  <a:xfrm>
                    <a:off x="1597919" y="454425"/>
                    <a:ext cx="91440" cy="204744"/>
                  </a:xfrm>
                  <a:custGeom>
                    <a:avLst/>
                    <a:gdLst/>
                    <a:ahLst/>
                    <a:cxnLst/>
                    <a:rect l="l" t="t" r="r" b="b"/>
                    <a:pathLst>
                      <a:path w="120000" h="120000" extrusionOk="0">
                        <a:moveTo>
                          <a:pt x="60000" y="0"/>
                        </a:moveTo>
                        <a:lnTo>
                          <a:pt x="60000" y="12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19" name="Freeform 18">
                    <a:extLst>
                      <a:ext uri="{FF2B5EF4-FFF2-40B4-BE49-F238E27FC236}">
                        <a16:creationId xmlns:a16="http://schemas.microsoft.com/office/drawing/2014/main" id="{97FA8CE1-ACD9-9FE6-412E-29B9C86EBAE9}"/>
                      </a:ext>
                    </a:extLst>
                  </p:cNvPr>
                  <p:cNvSpPr/>
                  <p:nvPr/>
                </p:nvSpPr>
                <p:spPr>
                  <a:xfrm>
                    <a:off x="1167700" y="2409769"/>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20" name="Freeform 19">
                    <a:extLst>
                      <a:ext uri="{FF2B5EF4-FFF2-40B4-BE49-F238E27FC236}">
                        <a16:creationId xmlns:a16="http://schemas.microsoft.com/office/drawing/2014/main" id="{CC5381F8-D182-691E-F2DF-2334856F233C}"/>
                      </a:ext>
                    </a:extLst>
                  </p:cNvPr>
                  <p:cNvSpPr/>
                  <p:nvPr/>
                </p:nvSpPr>
                <p:spPr>
                  <a:xfrm>
                    <a:off x="783201" y="1757987"/>
                    <a:ext cx="430218" cy="204744"/>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21" name="Freeform 20">
                    <a:extLst>
                      <a:ext uri="{FF2B5EF4-FFF2-40B4-BE49-F238E27FC236}">
                        <a16:creationId xmlns:a16="http://schemas.microsoft.com/office/drawing/2014/main" id="{98E2D942-38AE-C812-ABFF-65848DED7D3F}"/>
                      </a:ext>
                    </a:extLst>
                  </p:cNvPr>
                  <p:cNvSpPr/>
                  <p:nvPr/>
                </p:nvSpPr>
                <p:spPr>
                  <a:xfrm>
                    <a:off x="307263" y="2409769"/>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22" name="Freeform 21">
                    <a:extLst>
                      <a:ext uri="{FF2B5EF4-FFF2-40B4-BE49-F238E27FC236}">
                        <a16:creationId xmlns:a16="http://schemas.microsoft.com/office/drawing/2014/main" id="{59993C81-0A89-01F6-B200-8E02644FA0FB}"/>
                      </a:ext>
                    </a:extLst>
                  </p:cNvPr>
                  <p:cNvSpPr/>
                  <p:nvPr/>
                </p:nvSpPr>
                <p:spPr>
                  <a:xfrm>
                    <a:off x="352983" y="1757987"/>
                    <a:ext cx="430218" cy="204744"/>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23" name="Freeform 22">
                    <a:extLst>
                      <a:ext uri="{FF2B5EF4-FFF2-40B4-BE49-F238E27FC236}">
                        <a16:creationId xmlns:a16="http://schemas.microsoft.com/office/drawing/2014/main" id="{E2C4FFC4-84E7-4926-D6DF-B6F5BDB7915F}"/>
                      </a:ext>
                    </a:extLst>
                  </p:cNvPr>
                  <p:cNvSpPr/>
                  <p:nvPr/>
                </p:nvSpPr>
                <p:spPr>
                  <a:xfrm>
                    <a:off x="737481" y="1106206"/>
                    <a:ext cx="91440" cy="204744"/>
                  </a:xfrm>
                  <a:custGeom>
                    <a:avLst/>
                    <a:gdLst/>
                    <a:ahLst/>
                    <a:cxnLst/>
                    <a:rect l="l" t="t" r="r" b="b"/>
                    <a:pathLst>
                      <a:path w="120000" h="120000" extrusionOk="0">
                        <a:moveTo>
                          <a:pt x="60000" y="0"/>
                        </a:moveTo>
                        <a:lnTo>
                          <a:pt x="60000" y="12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24" name="Freeform 23">
                    <a:extLst>
                      <a:ext uri="{FF2B5EF4-FFF2-40B4-BE49-F238E27FC236}">
                        <a16:creationId xmlns:a16="http://schemas.microsoft.com/office/drawing/2014/main" id="{28EA9CE7-EC63-34B6-B63B-4F0CF46396E4}"/>
                      </a:ext>
                    </a:extLst>
                  </p:cNvPr>
                  <p:cNvSpPr/>
                  <p:nvPr/>
                </p:nvSpPr>
                <p:spPr>
                  <a:xfrm>
                    <a:off x="783201" y="454425"/>
                    <a:ext cx="860437" cy="204744"/>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endParaRPr lang="en-US"/>
                  </a:p>
                </p:txBody>
              </p:sp>
              <p:sp>
                <p:nvSpPr>
                  <p:cNvPr id="25" name="Rounded Rectangle 24">
                    <a:extLst>
                      <a:ext uri="{FF2B5EF4-FFF2-40B4-BE49-F238E27FC236}">
                        <a16:creationId xmlns:a16="http://schemas.microsoft.com/office/drawing/2014/main" id="{4CFA9CFD-E660-2000-08B0-ABB1AFEB0432}"/>
                      </a:ext>
                    </a:extLst>
                  </p:cNvPr>
                  <p:cNvSpPr/>
                  <p:nvPr/>
                </p:nvSpPr>
                <p:spPr>
                  <a:xfrm>
                    <a:off x="1291642" y="7388"/>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26" name="Rounded Rectangle 25">
                    <a:extLst>
                      <a:ext uri="{FF2B5EF4-FFF2-40B4-BE49-F238E27FC236}">
                        <a16:creationId xmlns:a16="http://schemas.microsoft.com/office/drawing/2014/main" id="{248717CE-C4AA-1044-89E6-E9B88155EEA4}"/>
                      </a:ext>
                    </a:extLst>
                  </p:cNvPr>
                  <p:cNvSpPr/>
                  <p:nvPr/>
                </p:nvSpPr>
                <p:spPr>
                  <a:xfrm>
                    <a:off x="1369863" y="81699"/>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27" name="Rectangle 26">
                    <a:extLst>
                      <a:ext uri="{FF2B5EF4-FFF2-40B4-BE49-F238E27FC236}">
                        <a16:creationId xmlns:a16="http://schemas.microsoft.com/office/drawing/2014/main" id="{399C8E2C-DA26-FDBD-B8C4-790E1C1E7765}"/>
                      </a:ext>
                    </a:extLst>
                  </p:cNvPr>
                  <p:cNvSpPr/>
                  <p:nvPr/>
                </p:nvSpPr>
                <p:spPr>
                  <a:xfrm>
                    <a:off x="1382956" y="94792"/>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Outlook</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28" name="Rounded Rectangle 27">
                    <a:extLst>
                      <a:ext uri="{FF2B5EF4-FFF2-40B4-BE49-F238E27FC236}">
                        <a16:creationId xmlns:a16="http://schemas.microsoft.com/office/drawing/2014/main" id="{E2E642FA-24CE-952D-18F2-8D5AC405D58B}"/>
                      </a:ext>
                    </a:extLst>
                  </p:cNvPr>
                  <p:cNvSpPr/>
                  <p:nvPr/>
                </p:nvSpPr>
                <p:spPr>
                  <a:xfrm>
                    <a:off x="431204" y="659170"/>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29" name="Rounded Rectangle 28">
                    <a:extLst>
                      <a:ext uri="{FF2B5EF4-FFF2-40B4-BE49-F238E27FC236}">
                        <a16:creationId xmlns:a16="http://schemas.microsoft.com/office/drawing/2014/main" id="{79A16A81-6052-391D-0671-05A81BCCB464}"/>
                      </a:ext>
                    </a:extLst>
                  </p:cNvPr>
                  <p:cNvSpPr/>
                  <p:nvPr/>
                </p:nvSpPr>
                <p:spPr>
                  <a:xfrm>
                    <a:off x="509426" y="733480"/>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0" name="Rectangle 29">
                    <a:extLst>
                      <a:ext uri="{FF2B5EF4-FFF2-40B4-BE49-F238E27FC236}">
                        <a16:creationId xmlns:a16="http://schemas.microsoft.com/office/drawing/2014/main" id="{5B1E5427-E3D9-B5DA-EA9E-10929E2AF466}"/>
                      </a:ext>
                    </a:extLst>
                  </p:cNvPr>
                  <p:cNvSpPr/>
                  <p:nvPr/>
                </p:nvSpPr>
                <p:spPr>
                  <a:xfrm>
                    <a:off x="522519" y="746573"/>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Sunny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31" name="Rounded Rectangle 30">
                    <a:extLst>
                      <a:ext uri="{FF2B5EF4-FFF2-40B4-BE49-F238E27FC236}">
                        <a16:creationId xmlns:a16="http://schemas.microsoft.com/office/drawing/2014/main" id="{F288660D-6DF3-1794-9508-20E342AE4877}"/>
                      </a:ext>
                    </a:extLst>
                  </p:cNvPr>
                  <p:cNvSpPr/>
                  <p:nvPr/>
                </p:nvSpPr>
                <p:spPr>
                  <a:xfrm>
                    <a:off x="431204" y="1310951"/>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2" name="Rounded Rectangle 31">
                    <a:extLst>
                      <a:ext uri="{FF2B5EF4-FFF2-40B4-BE49-F238E27FC236}">
                        <a16:creationId xmlns:a16="http://schemas.microsoft.com/office/drawing/2014/main" id="{3AF0EBE7-F8DD-6D48-FB58-6F837881B59E}"/>
                      </a:ext>
                    </a:extLst>
                  </p:cNvPr>
                  <p:cNvSpPr/>
                  <p:nvPr/>
                </p:nvSpPr>
                <p:spPr>
                  <a:xfrm>
                    <a:off x="509426" y="1385262"/>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3" name="Rectangle 32">
                    <a:extLst>
                      <a:ext uri="{FF2B5EF4-FFF2-40B4-BE49-F238E27FC236}">
                        <a16:creationId xmlns:a16="http://schemas.microsoft.com/office/drawing/2014/main" id="{FBA716AA-1352-B5A8-51AE-3425F1B3C8AD}"/>
                      </a:ext>
                    </a:extLst>
                  </p:cNvPr>
                  <p:cNvSpPr/>
                  <p:nvPr/>
                </p:nvSpPr>
                <p:spPr>
                  <a:xfrm>
                    <a:off x="522519" y="1398355"/>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Windy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34" name="Rounded Rectangle 33">
                    <a:extLst>
                      <a:ext uri="{FF2B5EF4-FFF2-40B4-BE49-F238E27FC236}">
                        <a16:creationId xmlns:a16="http://schemas.microsoft.com/office/drawing/2014/main" id="{6D4AEDD1-6142-979E-7B35-5C240F18A069}"/>
                      </a:ext>
                    </a:extLst>
                  </p:cNvPr>
                  <p:cNvSpPr/>
                  <p:nvPr/>
                </p:nvSpPr>
                <p:spPr>
                  <a:xfrm>
                    <a:off x="985" y="1962732"/>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5" name="Rounded Rectangle 34">
                    <a:extLst>
                      <a:ext uri="{FF2B5EF4-FFF2-40B4-BE49-F238E27FC236}">
                        <a16:creationId xmlns:a16="http://schemas.microsoft.com/office/drawing/2014/main" id="{F1C95164-0894-114C-C882-C3BA2609498C}"/>
                      </a:ext>
                    </a:extLst>
                  </p:cNvPr>
                  <p:cNvSpPr/>
                  <p:nvPr/>
                </p:nvSpPr>
                <p:spPr>
                  <a:xfrm>
                    <a:off x="79207" y="2037043"/>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6" name="Rectangle 35">
                    <a:extLst>
                      <a:ext uri="{FF2B5EF4-FFF2-40B4-BE49-F238E27FC236}">
                        <a16:creationId xmlns:a16="http://schemas.microsoft.com/office/drawing/2014/main" id="{C7DD2555-155E-D233-ADBE-1E579B6EDA71}"/>
                      </a:ext>
                    </a:extLst>
                  </p:cNvPr>
                  <p:cNvSpPr/>
                  <p:nvPr/>
                </p:nvSpPr>
                <p:spPr>
                  <a:xfrm>
                    <a:off x="92300" y="2050136"/>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False</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37" name="Rounded Rectangle 36">
                    <a:extLst>
                      <a:ext uri="{FF2B5EF4-FFF2-40B4-BE49-F238E27FC236}">
                        <a16:creationId xmlns:a16="http://schemas.microsoft.com/office/drawing/2014/main" id="{1CDF799C-F268-9701-8E0B-477FAB92D7A8}"/>
                      </a:ext>
                    </a:extLst>
                  </p:cNvPr>
                  <p:cNvSpPr/>
                  <p:nvPr/>
                </p:nvSpPr>
                <p:spPr>
                  <a:xfrm>
                    <a:off x="985" y="2614514"/>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8" name="Rounded Rectangle 37">
                    <a:extLst>
                      <a:ext uri="{FF2B5EF4-FFF2-40B4-BE49-F238E27FC236}">
                        <a16:creationId xmlns:a16="http://schemas.microsoft.com/office/drawing/2014/main" id="{1EED8451-49CD-F884-B809-BB0BEDD53779}"/>
                      </a:ext>
                    </a:extLst>
                  </p:cNvPr>
                  <p:cNvSpPr/>
                  <p:nvPr/>
                </p:nvSpPr>
                <p:spPr>
                  <a:xfrm>
                    <a:off x="79207" y="2688824"/>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39" name="Rectangle 38">
                    <a:extLst>
                      <a:ext uri="{FF2B5EF4-FFF2-40B4-BE49-F238E27FC236}">
                        <a16:creationId xmlns:a16="http://schemas.microsoft.com/office/drawing/2014/main" id="{B0B5796C-CEB8-CF76-C2F3-B296AB2B74DB}"/>
                      </a:ext>
                    </a:extLst>
                  </p:cNvPr>
                  <p:cNvSpPr/>
                  <p:nvPr/>
                </p:nvSpPr>
                <p:spPr>
                  <a:xfrm>
                    <a:off x="92300" y="2701917"/>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P = 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40" name="Rounded Rectangle 39">
                    <a:extLst>
                      <a:ext uri="{FF2B5EF4-FFF2-40B4-BE49-F238E27FC236}">
                        <a16:creationId xmlns:a16="http://schemas.microsoft.com/office/drawing/2014/main" id="{056425E4-5207-781A-1E2A-2291640FA6CF}"/>
                      </a:ext>
                    </a:extLst>
                  </p:cNvPr>
                  <p:cNvSpPr/>
                  <p:nvPr/>
                </p:nvSpPr>
                <p:spPr>
                  <a:xfrm>
                    <a:off x="861423" y="1962732"/>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41" name="Rounded Rectangle 40">
                    <a:extLst>
                      <a:ext uri="{FF2B5EF4-FFF2-40B4-BE49-F238E27FC236}">
                        <a16:creationId xmlns:a16="http://schemas.microsoft.com/office/drawing/2014/main" id="{223D07F9-D011-7F08-F1DA-469CA7986586}"/>
                      </a:ext>
                    </a:extLst>
                  </p:cNvPr>
                  <p:cNvSpPr/>
                  <p:nvPr/>
                </p:nvSpPr>
                <p:spPr>
                  <a:xfrm>
                    <a:off x="939644" y="2037043"/>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42" name="Rectangle 41">
                    <a:extLst>
                      <a:ext uri="{FF2B5EF4-FFF2-40B4-BE49-F238E27FC236}">
                        <a16:creationId xmlns:a16="http://schemas.microsoft.com/office/drawing/2014/main" id="{ACD79EE8-675A-E0AE-8C4A-1F8838B2BA40}"/>
                      </a:ext>
                    </a:extLst>
                  </p:cNvPr>
                  <p:cNvSpPr/>
                  <p:nvPr/>
                </p:nvSpPr>
                <p:spPr>
                  <a:xfrm>
                    <a:off x="952737" y="2050136"/>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True</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43" name="Rounded Rectangle 42">
                    <a:extLst>
                      <a:ext uri="{FF2B5EF4-FFF2-40B4-BE49-F238E27FC236}">
                        <a16:creationId xmlns:a16="http://schemas.microsoft.com/office/drawing/2014/main" id="{F8FE6842-7B02-5FA9-CD2B-98400221EAB7}"/>
                      </a:ext>
                    </a:extLst>
                  </p:cNvPr>
                  <p:cNvSpPr/>
                  <p:nvPr/>
                </p:nvSpPr>
                <p:spPr>
                  <a:xfrm>
                    <a:off x="861423" y="2614514"/>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44" name="Rounded Rectangle 43">
                    <a:extLst>
                      <a:ext uri="{FF2B5EF4-FFF2-40B4-BE49-F238E27FC236}">
                        <a16:creationId xmlns:a16="http://schemas.microsoft.com/office/drawing/2014/main" id="{160B51DB-1C9D-8181-0A29-2AFE6DA69952}"/>
                      </a:ext>
                    </a:extLst>
                  </p:cNvPr>
                  <p:cNvSpPr/>
                  <p:nvPr/>
                </p:nvSpPr>
                <p:spPr>
                  <a:xfrm>
                    <a:off x="939644" y="2688824"/>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45" name="Rectangle 44">
                    <a:extLst>
                      <a:ext uri="{FF2B5EF4-FFF2-40B4-BE49-F238E27FC236}">
                        <a16:creationId xmlns:a16="http://schemas.microsoft.com/office/drawing/2014/main" id="{19A2449F-F100-ECC6-EC11-A1785072B4E1}"/>
                      </a:ext>
                    </a:extLst>
                  </p:cNvPr>
                  <p:cNvSpPr/>
                  <p:nvPr/>
                </p:nvSpPr>
                <p:spPr>
                  <a:xfrm>
                    <a:off x="952737" y="2701917"/>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P = N</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46" name="Rounded Rectangle 45">
                    <a:extLst>
                      <a:ext uri="{FF2B5EF4-FFF2-40B4-BE49-F238E27FC236}">
                        <a16:creationId xmlns:a16="http://schemas.microsoft.com/office/drawing/2014/main" id="{4CBBC401-A5D2-0365-2FF3-85A8F5FB07E5}"/>
                      </a:ext>
                    </a:extLst>
                  </p:cNvPr>
                  <p:cNvSpPr/>
                  <p:nvPr/>
                </p:nvSpPr>
                <p:spPr>
                  <a:xfrm>
                    <a:off x="1291642" y="659170"/>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47" name="Rounded Rectangle 46">
                    <a:extLst>
                      <a:ext uri="{FF2B5EF4-FFF2-40B4-BE49-F238E27FC236}">
                        <a16:creationId xmlns:a16="http://schemas.microsoft.com/office/drawing/2014/main" id="{EF871158-EC94-4A36-4CF3-10F4CC678235}"/>
                      </a:ext>
                    </a:extLst>
                  </p:cNvPr>
                  <p:cNvSpPr/>
                  <p:nvPr/>
                </p:nvSpPr>
                <p:spPr>
                  <a:xfrm>
                    <a:off x="1369863" y="733480"/>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48" name="Rectangle 47">
                    <a:extLst>
                      <a:ext uri="{FF2B5EF4-FFF2-40B4-BE49-F238E27FC236}">
                        <a16:creationId xmlns:a16="http://schemas.microsoft.com/office/drawing/2014/main" id="{0804A83B-1A43-B7CD-A5DA-1E4AB5452079}"/>
                      </a:ext>
                    </a:extLst>
                  </p:cNvPr>
                  <p:cNvSpPr/>
                  <p:nvPr/>
                </p:nvSpPr>
                <p:spPr>
                  <a:xfrm>
                    <a:off x="1382956" y="746573"/>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Overcast</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49" name="Rounded Rectangle 48">
                    <a:extLst>
                      <a:ext uri="{FF2B5EF4-FFF2-40B4-BE49-F238E27FC236}">
                        <a16:creationId xmlns:a16="http://schemas.microsoft.com/office/drawing/2014/main" id="{EBDB8F6E-9D55-BDF2-3D8D-ABB3D234741B}"/>
                      </a:ext>
                    </a:extLst>
                  </p:cNvPr>
                  <p:cNvSpPr/>
                  <p:nvPr/>
                </p:nvSpPr>
                <p:spPr>
                  <a:xfrm>
                    <a:off x="1291642" y="1310951"/>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0" name="Rounded Rectangle 49">
                    <a:extLst>
                      <a:ext uri="{FF2B5EF4-FFF2-40B4-BE49-F238E27FC236}">
                        <a16:creationId xmlns:a16="http://schemas.microsoft.com/office/drawing/2014/main" id="{30207341-933E-D6B3-4653-BFF3DACBF23A}"/>
                      </a:ext>
                    </a:extLst>
                  </p:cNvPr>
                  <p:cNvSpPr/>
                  <p:nvPr/>
                </p:nvSpPr>
                <p:spPr>
                  <a:xfrm>
                    <a:off x="1369863" y="1385262"/>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1" name="Rectangle 50">
                    <a:extLst>
                      <a:ext uri="{FF2B5EF4-FFF2-40B4-BE49-F238E27FC236}">
                        <a16:creationId xmlns:a16="http://schemas.microsoft.com/office/drawing/2014/main" id="{09449DEA-28FA-BEF8-8E04-1FEDB8A0212C}"/>
                      </a:ext>
                    </a:extLst>
                  </p:cNvPr>
                  <p:cNvSpPr/>
                  <p:nvPr/>
                </p:nvSpPr>
                <p:spPr>
                  <a:xfrm>
                    <a:off x="1382956" y="1398355"/>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P = 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52" name="Rounded Rectangle 51">
                    <a:extLst>
                      <a:ext uri="{FF2B5EF4-FFF2-40B4-BE49-F238E27FC236}">
                        <a16:creationId xmlns:a16="http://schemas.microsoft.com/office/drawing/2014/main" id="{79BC388E-B31A-D7D2-1EB6-C3F331C7E991}"/>
                      </a:ext>
                    </a:extLst>
                  </p:cNvPr>
                  <p:cNvSpPr/>
                  <p:nvPr/>
                </p:nvSpPr>
                <p:spPr>
                  <a:xfrm>
                    <a:off x="2152079" y="659170"/>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3" name="Rounded Rectangle 52">
                    <a:extLst>
                      <a:ext uri="{FF2B5EF4-FFF2-40B4-BE49-F238E27FC236}">
                        <a16:creationId xmlns:a16="http://schemas.microsoft.com/office/drawing/2014/main" id="{BF36B419-6F10-63E6-81A6-4DD3CBD1CB26}"/>
                      </a:ext>
                    </a:extLst>
                  </p:cNvPr>
                  <p:cNvSpPr/>
                  <p:nvPr/>
                </p:nvSpPr>
                <p:spPr>
                  <a:xfrm>
                    <a:off x="2230301" y="733480"/>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4" name="Rectangle 53">
                    <a:extLst>
                      <a:ext uri="{FF2B5EF4-FFF2-40B4-BE49-F238E27FC236}">
                        <a16:creationId xmlns:a16="http://schemas.microsoft.com/office/drawing/2014/main" id="{0454C1FA-1522-1337-88E3-CDE020BC3673}"/>
                      </a:ext>
                    </a:extLst>
                  </p:cNvPr>
                  <p:cNvSpPr/>
                  <p:nvPr/>
                </p:nvSpPr>
                <p:spPr>
                  <a:xfrm>
                    <a:off x="2243394" y="746573"/>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Rainy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55" name="Rounded Rectangle 54">
                    <a:extLst>
                      <a:ext uri="{FF2B5EF4-FFF2-40B4-BE49-F238E27FC236}">
                        <a16:creationId xmlns:a16="http://schemas.microsoft.com/office/drawing/2014/main" id="{E5FE6988-A427-7793-7FA3-7C2B4E23DA0C}"/>
                      </a:ext>
                    </a:extLst>
                  </p:cNvPr>
                  <p:cNvSpPr/>
                  <p:nvPr/>
                </p:nvSpPr>
                <p:spPr>
                  <a:xfrm>
                    <a:off x="2152079" y="1310951"/>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6" name="Rounded Rectangle 55">
                    <a:extLst>
                      <a:ext uri="{FF2B5EF4-FFF2-40B4-BE49-F238E27FC236}">
                        <a16:creationId xmlns:a16="http://schemas.microsoft.com/office/drawing/2014/main" id="{FB56DB29-71E5-7CA5-09E8-8F37051CBA0E}"/>
                      </a:ext>
                    </a:extLst>
                  </p:cNvPr>
                  <p:cNvSpPr/>
                  <p:nvPr/>
                </p:nvSpPr>
                <p:spPr>
                  <a:xfrm>
                    <a:off x="2230301" y="1385262"/>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7" name="Rectangle 56">
                    <a:extLst>
                      <a:ext uri="{FF2B5EF4-FFF2-40B4-BE49-F238E27FC236}">
                        <a16:creationId xmlns:a16="http://schemas.microsoft.com/office/drawing/2014/main" id="{456A2126-8715-7795-3F43-45086A55A841}"/>
                      </a:ext>
                    </a:extLst>
                  </p:cNvPr>
                  <p:cNvSpPr/>
                  <p:nvPr/>
                </p:nvSpPr>
                <p:spPr>
                  <a:xfrm>
                    <a:off x="2243394" y="1398355"/>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Humidity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58" name="Rounded Rectangle 57">
                    <a:extLst>
                      <a:ext uri="{FF2B5EF4-FFF2-40B4-BE49-F238E27FC236}">
                        <a16:creationId xmlns:a16="http://schemas.microsoft.com/office/drawing/2014/main" id="{CA7256C8-2E16-65FF-602F-656894FFB38A}"/>
                      </a:ext>
                    </a:extLst>
                  </p:cNvPr>
                  <p:cNvSpPr/>
                  <p:nvPr/>
                </p:nvSpPr>
                <p:spPr>
                  <a:xfrm>
                    <a:off x="1721860" y="1962732"/>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59" name="Rounded Rectangle 58">
                    <a:extLst>
                      <a:ext uri="{FF2B5EF4-FFF2-40B4-BE49-F238E27FC236}">
                        <a16:creationId xmlns:a16="http://schemas.microsoft.com/office/drawing/2014/main" id="{6FD43F25-498A-0F7F-B028-48310BFCA493}"/>
                      </a:ext>
                    </a:extLst>
                  </p:cNvPr>
                  <p:cNvSpPr/>
                  <p:nvPr/>
                </p:nvSpPr>
                <p:spPr>
                  <a:xfrm>
                    <a:off x="1800082" y="2037043"/>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0" name="Rectangle 59">
                    <a:extLst>
                      <a:ext uri="{FF2B5EF4-FFF2-40B4-BE49-F238E27FC236}">
                        <a16:creationId xmlns:a16="http://schemas.microsoft.com/office/drawing/2014/main" id="{7CA90E3F-AC83-5B03-CBF6-0FE9467DE49F}"/>
                      </a:ext>
                    </a:extLst>
                  </p:cNvPr>
                  <p:cNvSpPr/>
                  <p:nvPr/>
                </p:nvSpPr>
                <p:spPr>
                  <a:xfrm>
                    <a:off x="1813175" y="2050136"/>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High</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61" name="Rounded Rectangle 60">
                    <a:extLst>
                      <a:ext uri="{FF2B5EF4-FFF2-40B4-BE49-F238E27FC236}">
                        <a16:creationId xmlns:a16="http://schemas.microsoft.com/office/drawing/2014/main" id="{10200B0C-A4A6-1DAD-DDDA-645400A839CE}"/>
                      </a:ext>
                    </a:extLst>
                  </p:cNvPr>
                  <p:cNvSpPr/>
                  <p:nvPr/>
                </p:nvSpPr>
                <p:spPr>
                  <a:xfrm>
                    <a:off x="1721860" y="2614514"/>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2" name="Rounded Rectangle 61">
                    <a:extLst>
                      <a:ext uri="{FF2B5EF4-FFF2-40B4-BE49-F238E27FC236}">
                        <a16:creationId xmlns:a16="http://schemas.microsoft.com/office/drawing/2014/main" id="{C51C5A55-EED2-83DA-FC2D-EE42BF33B070}"/>
                      </a:ext>
                    </a:extLst>
                  </p:cNvPr>
                  <p:cNvSpPr/>
                  <p:nvPr/>
                </p:nvSpPr>
                <p:spPr>
                  <a:xfrm>
                    <a:off x="1800082" y="2688824"/>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3" name="Rectangle 62">
                    <a:extLst>
                      <a:ext uri="{FF2B5EF4-FFF2-40B4-BE49-F238E27FC236}">
                        <a16:creationId xmlns:a16="http://schemas.microsoft.com/office/drawing/2014/main" id="{1BF6F9A0-1FF2-0722-C480-5092B11E8EDA}"/>
                      </a:ext>
                    </a:extLst>
                  </p:cNvPr>
                  <p:cNvSpPr/>
                  <p:nvPr/>
                </p:nvSpPr>
                <p:spPr>
                  <a:xfrm>
                    <a:off x="1813175" y="2701917"/>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P = N</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64" name="Rounded Rectangle 63">
                    <a:extLst>
                      <a:ext uri="{FF2B5EF4-FFF2-40B4-BE49-F238E27FC236}">
                        <a16:creationId xmlns:a16="http://schemas.microsoft.com/office/drawing/2014/main" id="{A15E3158-58A3-BCE0-D7CF-A461CDEB8E12}"/>
                      </a:ext>
                    </a:extLst>
                  </p:cNvPr>
                  <p:cNvSpPr/>
                  <p:nvPr/>
                </p:nvSpPr>
                <p:spPr>
                  <a:xfrm>
                    <a:off x="2582298" y="1962732"/>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5" name="Rounded Rectangle 64">
                    <a:extLst>
                      <a:ext uri="{FF2B5EF4-FFF2-40B4-BE49-F238E27FC236}">
                        <a16:creationId xmlns:a16="http://schemas.microsoft.com/office/drawing/2014/main" id="{92B0757B-8A00-3976-1B11-2990D701DBBE}"/>
                      </a:ext>
                    </a:extLst>
                  </p:cNvPr>
                  <p:cNvSpPr/>
                  <p:nvPr/>
                </p:nvSpPr>
                <p:spPr>
                  <a:xfrm>
                    <a:off x="2660519" y="2037043"/>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6" name="Rectangle 65">
                    <a:extLst>
                      <a:ext uri="{FF2B5EF4-FFF2-40B4-BE49-F238E27FC236}">
                        <a16:creationId xmlns:a16="http://schemas.microsoft.com/office/drawing/2014/main" id="{7D66D934-981A-710A-906E-3D1DE287DCBE}"/>
                      </a:ext>
                    </a:extLst>
                  </p:cNvPr>
                  <p:cNvSpPr/>
                  <p:nvPr/>
                </p:nvSpPr>
                <p:spPr>
                  <a:xfrm>
                    <a:off x="2673612" y="2050136"/>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Normal</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sp>
                <p:nvSpPr>
                  <p:cNvPr id="67" name="Rounded Rectangle 66">
                    <a:extLst>
                      <a:ext uri="{FF2B5EF4-FFF2-40B4-BE49-F238E27FC236}">
                        <a16:creationId xmlns:a16="http://schemas.microsoft.com/office/drawing/2014/main" id="{E18E4A81-A188-668D-DBB6-9B8A9017DE78}"/>
                      </a:ext>
                    </a:extLst>
                  </p:cNvPr>
                  <p:cNvSpPr/>
                  <p:nvPr/>
                </p:nvSpPr>
                <p:spPr>
                  <a:xfrm>
                    <a:off x="2582298" y="2614514"/>
                    <a:ext cx="703994" cy="447036"/>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8" name="Rounded Rectangle 67">
                    <a:extLst>
                      <a:ext uri="{FF2B5EF4-FFF2-40B4-BE49-F238E27FC236}">
                        <a16:creationId xmlns:a16="http://schemas.microsoft.com/office/drawing/2014/main" id="{526E6BE4-2CCE-6735-3A54-E8AB1AC7D07E}"/>
                      </a:ext>
                    </a:extLst>
                  </p:cNvPr>
                  <p:cNvSpPr/>
                  <p:nvPr/>
                </p:nvSpPr>
                <p:spPr>
                  <a:xfrm>
                    <a:off x="2660519" y="2688824"/>
                    <a:ext cx="703994" cy="447036"/>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indent="0" algn="l">
                      <a:lnSpc>
                        <a:spcPct val="125000"/>
                      </a:lnSpc>
                      <a:spcBef>
                        <a:spcPts val="0"/>
                      </a:spcBef>
                      <a:spcAft>
                        <a:spcPts val="0"/>
                      </a:spcAft>
                    </a:pPr>
                    <a:r>
                      <a:rPr lang="en-US" sz="1100">
                        <a:effectLst/>
                        <a:latin typeface="Garamond" panose="02020404030301010803" pitchFamily="18" charset="0"/>
                        <a:ea typeface="Times New Roman" panose="02020603050405020304" pitchFamily="18" charset="0"/>
                        <a:cs typeface="Garamond" panose="02020404030301010803" pitchFamily="18" charset="0"/>
                      </a:rPr>
                      <a:t> </a:t>
                    </a:r>
                  </a:p>
                </p:txBody>
              </p:sp>
              <p:sp>
                <p:nvSpPr>
                  <p:cNvPr id="69" name="Rectangle 68">
                    <a:extLst>
                      <a:ext uri="{FF2B5EF4-FFF2-40B4-BE49-F238E27FC236}">
                        <a16:creationId xmlns:a16="http://schemas.microsoft.com/office/drawing/2014/main" id="{E43FBEFB-594A-0EBF-B322-8075BF4B0859}"/>
                      </a:ext>
                    </a:extLst>
                  </p:cNvPr>
                  <p:cNvSpPr/>
                  <p:nvPr/>
                </p:nvSpPr>
                <p:spPr>
                  <a:xfrm>
                    <a:off x="2673612" y="2701917"/>
                    <a:ext cx="677808" cy="420850"/>
                  </a:xfrm>
                  <a:prstGeom prst="rect">
                    <a:avLst/>
                  </a:prstGeom>
                  <a:noFill/>
                  <a:ln>
                    <a:noFill/>
                  </a:ln>
                </p:spPr>
                <p:txBody>
                  <a:bodyPr spcFirstLastPara="1" wrap="square" lIns="45700" tIns="45700" rIns="45700" bIns="45700" anchor="ctr" anchorCtr="0">
                    <a:noAutofit/>
                  </a:bodyPr>
                  <a:lstStyle/>
                  <a:p>
                    <a:pPr marL="0" marR="0" indent="0" algn="ctr">
                      <a:lnSpc>
                        <a:spcPct val="89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Garamond" panose="02020404030301010803" pitchFamily="18" charset="0"/>
                      </a:rPr>
                      <a:t>P = Y</a:t>
                    </a:r>
                    <a:endParaRPr lang="en-US" sz="1100">
                      <a:effectLst/>
                      <a:latin typeface="Garamond" panose="02020404030301010803" pitchFamily="18" charset="0"/>
                      <a:ea typeface="Times New Roman" panose="02020603050405020304" pitchFamily="18" charset="0"/>
                      <a:cs typeface="Garamond" panose="02020404030301010803" pitchFamily="18" charset="0"/>
                    </a:endParaRPr>
                  </a:p>
                </p:txBody>
              </p:sp>
            </p:grpSp>
          </p:grpSp>
        </p:grpSp>
      </p:grpSp>
    </p:spTree>
    <p:extLst>
      <p:ext uri="{BB962C8B-B14F-4D97-AF65-F5344CB8AC3E}">
        <p14:creationId xmlns:p14="http://schemas.microsoft.com/office/powerpoint/2010/main" val="12244352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887</Words>
  <Application>Microsoft Macintosh PowerPoint</Application>
  <PresentationFormat>Widescreen</PresentationFormat>
  <Paragraphs>100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 Math</vt:lpstr>
      <vt:lpstr>Century Gothic</vt:lpstr>
      <vt:lpstr>Garamond</vt:lpstr>
      <vt:lpstr>Times New Roman</vt:lpstr>
      <vt:lpstr>Wingdings 3</vt:lpstr>
      <vt:lpstr>Wisp</vt:lpstr>
      <vt:lpstr>A Hands-on Introduction to Machine Learning</vt:lpstr>
      <vt:lpstr>What is supervised learning?</vt:lpstr>
      <vt:lpstr>What we will cover</vt:lpstr>
      <vt:lpstr>kNN (k nearest neighbor)</vt:lpstr>
      <vt:lpstr>Working through kNN</vt:lpstr>
      <vt:lpstr>Decision tree: Entropy and information gain</vt:lpstr>
      <vt:lpstr>Decision tree: Example Entropy</vt:lpstr>
      <vt:lpstr>Decision tree</vt:lpstr>
      <vt:lpstr>Decision tree example</vt:lpstr>
      <vt:lpstr>Decision tree rules</vt:lpstr>
      <vt:lpstr>Random forest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Introduction to Data Science</dc:title>
  <dc:creator>Chirag Shah</dc:creator>
  <cp:lastModifiedBy>Torre, Damiano</cp:lastModifiedBy>
  <cp:revision>14</cp:revision>
  <dcterms:created xsi:type="dcterms:W3CDTF">2020-08-04T03:33:30Z</dcterms:created>
  <dcterms:modified xsi:type="dcterms:W3CDTF">2024-02-15T00:19:20Z</dcterms:modified>
</cp:coreProperties>
</file>