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7" r:id="rId2"/>
    <p:sldId id="258" r:id="rId3"/>
    <p:sldId id="260" r:id="rId4"/>
    <p:sldId id="261" r:id="rId5"/>
    <p:sldId id="265" r:id="rId6"/>
    <p:sldId id="259" r:id="rId7"/>
    <p:sldId id="262"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EBF2E-DB8E-48C2-90DC-09E580AB653A}" v="1" dt="2022-11-30T16:05:04.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7"/>
    <p:restoredTop sz="94647"/>
  </p:normalViewPr>
  <p:slideViewPr>
    <p:cSldViewPr snapToGrid="0" snapToObjects="1">
      <p:cViewPr varScale="1">
        <p:scale>
          <a:sx n="114" d="100"/>
          <a:sy n="114" d="100"/>
        </p:scale>
        <p:origin x="4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uckles" userId="9e0a5115-94bd-45c1-baf3-e59939c738ab" providerId="ADAL" clId="{64EEBF2E-DB8E-48C2-90DC-09E580AB653A}"/>
    <pc:docChg chg="modSld modMainMaster">
      <pc:chgData name="Peter Buckles" userId="9e0a5115-94bd-45c1-baf3-e59939c738ab" providerId="ADAL" clId="{64EEBF2E-DB8E-48C2-90DC-09E580AB653A}" dt="2022-11-30T16:05:09.456" v="2" actId="20577"/>
      <pc:docMkLst>
        <pc:docMk/>
      </pc:docMkLst>
      <pc:sldChg chg="modSp mod">
        <pc:chgData name="Peter Buckles" userId="9e0a5115-94bd-45c1-baf3-e59939c738ab" providerId="ADAL" clId="{64EEBF2E-DB8E-48C2-90DC-09E580AB653A}" dt="2022-11-30T16:05:09.456" v="2" actId="20577"/>
        <pc:sldMkLst>
          <pc:docMk/>
          <pc:sldMk cId="4077932643" sldId="257"/>
        </pc:sldMkLst>
        <pc:spChg chg="mod">
          <ac:chgData name="Peter Buckles" userId="9e0a5115-94bd-45c1-baf3-e59939c738ab" providerId="ADAL" clId="{64EEBF2E-DB8E-48C2-90DC-09E580AB653A}" dt="2022-11-30T16:05:09.456" v="2" actId="20577"/>
          <ac:spMkLst>
            <pc:docMk/>
            <pc:sldMk cId="4077932643" sldId="257"/>
            <ac:spMk id="2" creationId="{911C757B-A043-7A44-AD0E-AF8902C776AD}"/>
          </ac:spMkLst>
        </pc:spChg>
      </pc:sldChg>
      <pc:sldMasterChg chg="addSp modSp">
        <pc:chgData name="Peter Buckles" userId="9e0a5115-94bd-45c1-baf3-e59939c738ab" providerId="ADAL" clId="{64EEBF2E-DB8E-48C2-90DC-09E580AB653A}" dt="2022-11-30T16:05:04.020" v="0"/>
        <pc:sldMasterMkLst>
          <pc:docMk/>
          <pc:sldMasterMk cId="595201877" sldId="2147483677"/>
        </pc:sldMasterMkLst>
        <pc:spChg chg="add mod">
          <ac:chgData name="Peter Buckles" userId="9e0a5115-94bd-45c1-baf3-e59939c738ab" providerId="ADAL" clId="{64EEBF2E-DB8E-48C2-90DC-09E580AB653A}" dt="2022-11-30T16:05:04.020" v="0"/>
          <ac:spMkLst>
            <pc:docMk/>
            <pc:sldMasterMk cId="595201877" sldId="2147483677"/>
            <ac:spMk id="8" creationId="{CB2DF9DD-39EB-EE5F-2AB4-819ADEDC0969}"/>
          </ac:spMkLst>
        </pc:spChg>
        <pc:spChg chg="add mod">
          <ac:chgData name="Peter Buckles" userId="9e0a5115-94bd-45c1-baf3-e59939c738ab" providerId="ADAL" clId="{64EEBF2E-DB8E-48C2-90DC-09E580AB653A}" dt="2022-11-30T16:05:04.020" v="0"/>
          <ac:spMkLst>
            <pc:docMk/>
            <pc:sldMasterMk cId="595201877" sldId="2147483677"/>
            <ac:spMk id="36" creationId="{223ECCBD-5F96-5996-945F-4C6B17C696F7}"/>
          </ac:spMkLst>
        </pc:spChg>
        <pc:picChg chg="add mod">
          <ac:chgData name="Peter Buckles" userId="9e0a5115-94bd-45c1-baf3-e59939c738ab" providerId="ADAL" clId="{64EEBF2E-DB8E-48C2-90DC-09E580AB653A}" dt="2022-11-30T16:05:04.020" v="0"/>
          <ac:picMkLst>
            <pc:docMk/>
            <pc:sldMasterMk cId="595201877" sldId="2147483677"/>
            <ac:picMk id="9" creationId="{0F70576D-5201-B42E-0C71-66DA4FE4A8F6}"/>
          </ac:picMkLst>
        </pc:pic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06893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73955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1DA80-2FEB-3943-AE24-1D6E44942C8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478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902198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5793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619868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79376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19458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64178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09967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5F34DD-6BB9-3347-A3B4-0FC3FC59282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86407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F34DD-6BB9-3347-A3B4-0FC3FC59282C}"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49098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5F34DD-6BB9-3347-A3B4-0FC3FC59282C}"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88801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F34DD-6BB9-3347-A3B4-0FC3FC59282C}"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93863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414973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87622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5F34DD-6BB9-3347-A3B4-0FC3FC59282C}" type="datetimeFigureOut">
              <a:rPr lang="en-US" smtClean="0"/>
              <a:t>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51DA80-2FEB-3943-AE24-1D6E44942C8D}" type="slidenum">
              <a:rPr lang="en-US" smtClean="0"/>
              <a:t>‹#›</a:t>
            </a:fld>
            <a:endParaRPr lang="en-US"/>
          </a:p>
        </p:txBody>
      </p:sp>
      <p:sp>
        <p:nvSpPr>
          <p:cNvPr id="8" name="TextBox 7">
            <a:extLst>
              <a:ext uri="{FF2B5EF4-FFF2-40B4-BE49-F238E27FC236}">
                <a16:creationId xmlns:a16="http://schemas.microsoft.com/office/drawing/2014/main" id="{CB2DF9DD-39EB-EE5F-2AB4-819ADEDC0969}"/>
              </a:ext>
            </a:extLst>
          </p:cNvPr>
          <p:cNvSpPr txBox="1"/>
          <p:nvPr userDrawn="1"/>
        </p:nvSpPr>
        <p:spPr>
          <a:xfrm>
            <a:off x="5230301" y="6356350"/>
            <a:ext cx="4170911" cy="365125"/>
          </a:xfrm>
          <a:prstGeom prst="rect">
            <a:avLst/>
          </a:prstGeom>
        </p:spPr>
        <p:txBody>
          <a:bodyPr vert="horz" wrap="square" lIns="91440" tIns="45720" rIns="91440" bIns="45720" rtlCol="0">
            <a:normAutofit/>
          </a:bodyPr>
          <a:lstStyle/>
          <a:p>
            <a:pPr algn="ctr"/>
            <a:r>
              <a:rPr lang="en-GB" sz="1400" dirty="0">
                <a:latin typeface="Times New Roman" panose="02020603050405020304" pitchFamily="18" charset="0"/>
                <a:cs typeface="Times New Roman" panose="02020603050405020304" pitchFamily="18" charset="0"/>
              </a:rPr>
              <a:t>© Chirag Shah 2023</a:t>
            </a:r>
          </a:p>
        </p:txBody>
      </p:sp>
      <p:pic>
        <p:nvPicPr>
          <p:cNvPr id="9" name="Picture 8" descr="A picture containing text&#10;&#10;Description automatically generated">
            <a:extLst>
              <a:ext uri="{FF2B5EF4-FFF2-40B4-BE49-F238E27FC236}">
                <a16:creationId xmlns:a16="http://schemas.microsoft.com/office/drawing/2014/main" id="{0F70576D-5201-B42E-0C71-66DA4FE4A8F6}"/>
              </a:ext>
            </a:extLst>
          </p:cNvPr>
          <p:cNvPicPr>
            <a:picLocks noChangeAspect="1"/>
          </p:cNvPicPr>
          <p:nvPr userDrawn="1"/>
        </p:nvPicPr>
        <p:blipFill rotWithShape="1">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l="74213" t="48889" r="4335" b="44306"/>
          <a:stretch/>
        </p:blipFill>
        <p:spPr>
          <a:xfrm>
            <a:off x="9932046" y="6311900"/>
            <a:ext cx="1688453" cy="409575"/>
          </a:xfrm>
          <a:prstGeom prst="rect">
            <a:avLst/>
          </a:prstGeom>
        </p:spPr>
      </p:pic>
      <p:sp>
        <p:nvSpPr>
          <p:cNvPr id="36" name="TextBox 35">
            <a:extLst>
              <a:ext uri="{FF2B5EF4-FFF2-40B4-BE49-F238E27FC236}">
                <a16:creationId xmlns:a16="http://schemas.microsoft.com/office/drawing/2014/main" id="{223ECCBD-5F96-5996-945F-4C6B17C696F7}"/>
              </a:ext>
            </a:extLst>
          </p:cNvPr>
          <p:cNvSpPr txBox="1"/>
          <p:nvPr userDrawn="1"/>
        </p:nvSpPr>
        <p:spPr>
          <a:xfrm>
            <a:off x="1278079" y="6356350"/>
            <a:ext cx="3943350" cy="365125"/>
          </a:xfrm>
          <a:prstGeom prst="rect">
            <a:avLst/>
          </a:prstGeom>
        </p:spPr>
        <p:txBody>
          <a:bodyPr vert="horz" wrap="square" lIns="91440" tIns="45720" rIns="91440" bIns="45720" rtlCol="0">
            <a:normAutofit fontScale="92500"/>
          </a:bodyPr>
          <a:lstStyle/>
          <a:p>
            <a:pPr algn="l"/>
            <a:r>
              <a:rPr lang="en-GB" sz="1400" dirty="0">
                <a:latin typeface="Times New Roman" panose="02020603050405020304" pitchFamily="18" charset="0"/>
                <a:cs typeface="Times New Roman" panose="02020603050405020304" pitchFamily="18" charset="0"/>
              </a:rPr>
              <a:t>Shah, </a:t>
            </a:r>
            <a:r>
              <a:rPr lang="en-GB" sz="1400" i="1" dirty="0">
                <a:latin typeface="Times New Roman" panose="02020603050405020304" pitchFamily="18" charset="0"/>
                <a:cs typeface="Times New Roman" panose="02020603050405020304" pitchFamily="18" charset="0"/>
              </a:rPr>
              <a:t>A Hands-on Introduction to Machine Learning</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2018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6B252EEA-41A8-9C0F-49D8-0119A00F9E5F}"/>
              </a:ext>
            </a:extLst>
          </p:cNvPr>
          <p:cNvPicPr>
            <a:picLocks noChangeAspect="1"/>
          </p:cNvPicPr>
          <p:nvPr/>
        </p:nvPicPr>
        <p:blipFill>
          <a:blip r:embed="rId2">
            <a:alphaModFix amt="22000"/>
          </a:blip>
          <a:stretch>
            <a:fillRect/>
          </a:stretch>
        </p:blipFill>
        <p:spPr>
          <a:xfrm>
            <a:off x="0" y="1"/>
            <a:ext cx="12191999" cy="6857999"/>
          </a:xfrm>
          <a:prstGeom prst="rect">
            <a:avLst/>
          </a:prstGeom>
        </p:spPr>
      </p:pic>
      <p:sp>
        <p:nvSpPr>
          <p:cNvPr id="2" name="Title 1">
            <a:extLst>
              <a:ext uri="{FF2B5EF4-FFF2-40B4-BE49-F238E27FC236}">
                <a16:creationId xmlns:a16="http://schemas.microsoft.com/office/drawing/2014/main" id="{911C757B-A043-7A44-AD0E-AF8902C776AD}"/>
              </a:ext>
            </a:extLst>
          </p:cNvPr>
          <p:cNvSpPr>
            <a:spLocks noGrp="1"/>
          </p:cNvSpPr>
          <p:nvPr>
            <p:ph type="ctrTitle"/>
          </p:nvPr>
        </p:nvSpPr>
        <p:spPr>
          <a:xfrm>
            <a:off x="2589213" y="2438333"/>
            <a:ext cx="8915399" cy="2262781"/>
          </a:xfrm>
        </p:spPr>
        <p:txBody>
          <a:bodyPr/>
          <a:lstStyle/>
          <a:p>
            <a:r>
              <a:rPr lang="en-US" dirty="0">
                <a:solidFill>
                  <a:schemeClr val="accent3"/>
                </a:solidFill>
              </a:rPr>
              <a:t>A Hands-on Introduction to Machine Learning</a:t>
            </a:r>
          </a:p>
        </p:txBody>
      </p:sp>
      <p:sp>
        <p:nvSpPr>
          <p:cNvPr id="3" name="Subtitle 2">
            <a:extLst>
              <a:ext uri="{FF2B5EF4-FFF2-40B4-BE49-F238E27FC236}">
                <a16:creationId xmlns:a16="http://schemas.microsoft.com/office/drawing/2014/main" id="{A0FCB833-C545-1147-B719-35D0AFB1512A}"/>
              </a:ext>
            </a:extLst>
          </p:cNvPr>
          <p:cNvSpPr>
            <a:spLocks noGrp="1"/>
          </p:cNvSpPr>
          <p:nvPr>
            <p:ph type="subTitle" idx="1"/>
          </p:nvPr>
        </p:nvSpPr>
        <p:spPr/>
        <p:txBody>
          <a:bodyPr>
            <a:normAutofit/>
          </a:bodyPr>
          <a:lstStyle/>
          <a:p>
            <a:r>
              <a:rPr lang="en-US" sz="3600" dirty="0">
                <a:solidFill>
                  <a:schemeClr val="tx1">
                    <a:lumMod val="75000"/>
                    <a:lumOff val="25000"/>
                  </a:schemeClr>
                </a:solidFill>
              </a:rPr>
              <a:t>7. Clustering</a:t>
            </a:r>
          </a:p>
        </p:txBody>
      </p:sp>
      <p:cxnSp>
        <p:nvCxnSpPr>
          <p:cNvPr id="5" name="Straight Connector 4">
            <a:extLst>
              <a:ext uri="{FF2B5EF4-FFF2-40B4-BE49-F238E27FC236}">
                <a16:creationId xmlns:a16="http://schemas.microsoft.com/office/drawing/2014/main" id="{E75A1286-BC5F-304E-BAED-DA2E2DAE5D3A}"/>
              </a:ext>
            </a:extLst>
          </p:cNvPr>
          <p:cNvCxnSpPr>
            <a:cxnSpLocks/>
          </p:cNvCxnSpPr>
          <p:nvPr/>
        </p:nvCxnSpPr>
        <p:spPr>
          <a:xfrm>
            <a:off x="1162184" y="4701114"/>
            <a:ext cx="10058400" cy="0"/>
          </a:xfrm>
          <a:prstGeom prst="line">
            <a:avLst/>
          </a:prstGeom>
          <a:ln w="38100">
            <a:solidFill>
              <a:srgbClr val="00B0F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7793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16B9A-AFF2-9F4F-BC2F-578084A0D9DB}"/>
              </a:ext>
            </a:extLst>
          </p:cNvPr>
          <p:cNvSpPr>
            <a:spLocks noGrp="1"/>
          </p:cNvSpPr>
          <p:nvPr>
            <p:ph type="title"/>
          </p:nvPr>
        </p:nvSpPr>
        <p:spPr>
          <a:xfrm>
            <a:off x="3373062" y="624110"/>
            <a:ext cx="8131550" cy="1280890"/>
          </a:xfrm>
        </p:spPr>
        <p:txBody>
          <a:bodyPr>
            <a:normAutofit/>
          </a:bodyPr>
          <a:lstStyle/>
          <a:p>
            <a:r>
              <a:rPr lang="en-US" dirty="0"/>
              <a:t>What is unsupervised learning?</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880E642F-6CEC-AF47-9DF1-170410795C6E}"/>
              </a:ext>
            </a:extLst>
          </p:cNvPr>
          <p:cNvSpPr>
            <a:spLocks noGrp="1"/>
          </p:cNvSpPr>
          <p:nvPr>
            <p:ph idx="1"/>
          </p:nvPr>
        </p:nvSpPr>
        <p:spPr>
          <a:xfrm>
            <a:off x="3373062" y="2133600"/>
            <a:ext cx="8131550" cy="3777622"/>
          </a:xfrm>
        </p:spPr>
        <p:txBody>
          <a:bodyPr>
            <a:normAutofit/>
          </a:bodyPr>
          <a:lstStyle/>
          <a:p>
            <a:r>
              <a:rPr lang="en-US" sz="2400" dirty="0"/>
              <a:t>Organize or describe data when no labels are available.</a:t>
            </a:r>
          </a:p>
          <a:p>
            <a:r>
              <a:rPr lang="en-US" sz="2400" dirty="0"/>
              <a:t>A major area: clustering</a:t>
            </a:r>
          </a:p>
        </p:txBody>
      </p:sp>
    </p:spTree>
    <p:extLst>
      <p:ext uri="{BB962C8B-B14F-4D97-AF65-F5344CB8AC3E}">
        <p14:creationId xmlns:p14="http://schemas.microsoft.com/office/powerpoint/2010/main" val="387895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9A1A5-39FE-E24C-B5FB-FA87EF1A3F15}"/>
              </a:ext>
            </a:extLst>
          </p:cNvPr>
          <p:cNvSpPr>
            <a:spLocks noGrp="1"/>
          </p:cNvSpPr>
          <p:nvPr>
            <p:ph type="title"/>
          </p:nvPr>
        </p:nvSpPr>
        <p:spPr>
          <a:xfrm>
            <a:off x="3373062" y="624110"/>
            <a:ext cx="8131550" cy="1280890"/>
          </a:xfrm>
        </p:spPr>
        <p:txBody>
          <a:bodyPr>
            <a:normAutofit/>
          </a:bodyPr>
          <a:lstStyle/>
          <a:p>
            <a:r>
              <a:rPr lang="en-US" dirty="0"/>
              <a:t>Divisive clustering</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4106CC8F-9DD4-8348-AC5E-28410806FCD7}"/>
              </a:ext>
            </a:extLst>
          </p:cNvPr>
          <p:cNvSpPr>
            <a:spLocks noGrp="1"/>
          </p:cNvSpPr>
          <p:nvPr>
            <p:ph idx="1"/>
          </p:nvPr>
        </p:nvSpPr>
        <p:spPr>
          <a:xfrm>
            <a:off x="3373062" y="2133600"/>
            <a:ext cx="8131550" cy="3777622"/>
          </a:xfrm>
        </p:spPr>
        <p:txBody>
          <a:bodyPr>
            <a:normAutofit/>
          </a:bodyPr>
          <a:lstStyle/>
          <a:p>
            <a:pPr marL="514350" lvl="0" indent="-514350">
              <a:buFont typeface="+mj-lt"/>
              <a:buAutoNum type="arabicPeriod"/>
            </a:pPr>
            <a:r>
              <a:rPr lang="en-US" sz="2400" dirty="0"/>
              <a:t>Put all objects in one cluster</a:t>
            </a:r>
          </a:p>
          <a:p>
            <a:pPr marL="514350" lvl="0" indent="-514350">
              <a:buFont typeface="+mj-lt"/>
              <a:buAutoNum type="arabicPeriod"/>
            </a:pPr>
            <a:r>
              <a:rPr lang="en-US" sz="2400" dirty="0"/>
              <a:t>Repeat until all clusters are singletons {</a:t>
            </a:r>
          </a:p>
          <a:p>
            <a:pPr marL="0" indent="0">
              <a:buNone/>
            </a:pPr>
            <a:r>
              <a:rPr lang="en-US" sz="2400" dirty="0"/>
              <a:t>	- choose a cluster to split based on some criterion.</a:t>
            </a:r>
          </a:p>
          <a:p>
            <a:pPr marL="0" indent="0">
              <a:buNone/>
            </a:pPr>
            <a:r>
              <a:rPr lang="en-US" sz="2400" dirty="0"/>
              <a:t>	- replace the chosen cluster with sub-clusters.</a:t>
            </a:r>
          </a:p>
          <a:p>
            <a:pPr marL="0" indent="0">
              <a:buNone/>
            </a:pPr>
            <a:r>
              <a:rPr lang="en-US" sz="2400" dirty="0"/>
              <a:t>	}</a:t>
            </a:r>
          </a:p>
          <a:p>
            <a:endParaRPr lang="en-US" sz="2400" dirty="0"/>
          </a:p>
        </p:txBody>
      </p:sp>
    </p:spTree>
    <p:extLst>
      <p:ext uri="{BB962C8B-B14F-4D97-AF65-F5344CB8AC3E}">
        <p14:creationId xmlns:p14="http://schemas.microsoft.com/office/powerpoint/2010/main" val="387291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B4726-B283-1049-9576-6DE4D5E3A8F9}"/>
              </a:ext>
            </a:extLst>
          </p:cNvPr>
          <p:cNvSpPr>
            <a:spLocks noGrp="1"/>
          </p:cNvSpPr>
          <p:nvPr>
            <p:ph type="title"/>
          </p:nvPr>
        </p:nvSpPr>
        <p:spPr>
          <a:xfrm>
            <a:off x="3373062" y="624110"/>
            <a:ext cx="8131550" cy="1280890"/>
          </a:xfrm>
        </p:spPr>
        <p:txBody>
          <a:bodyPr>
            <a:normAutofit/>
          </a:bodyPr>
          <a:lstStyle/>
          <a:p>
            <a:r>
              <a:rPr lang="en-US" dirty="0"/>
              <a:t>K-means algorithm</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4057BB80-5E86-5048-90A2-1E2A0ECF934C}"/>
              </a:ext>
            </a:extLst>
          </p:cNvPr>
          <p:cNvSpPr>
            <a:spLocks noGrp="1"/>
          </p:cNvSpPr>
          <p:nvPr>
            <p:ph idx="1"/>
          </p:nvPr>
        </p:nvSpPr>
        <p:spPr>
          <a:xfrm>
            <a:off x="3373062" y="1597688"/>
            <a:ext cx="8131550" cy="4932200"/>
          </a:xfrm>
        </p:spPr>
        <p:txBody>
          <a:bodyPr>
            <a:normAutofit fontScale="92500" lnSpcReduction="10000"/>
          </a:bodyPr>
          <a:lstStyle/>
          <a:p>
            <a:pPr marL="514350" indent="-514350">
              <a:buFont typeface="+mj-lt"/>
              <a:buAutoNum type="arabicPeriod"/>
            </a:pPr>
            <a:r>
              <a:rPr lang="en-US" sz="2400" dirty="0"/>
              <a:t>Begin with a decision on the value of K = number of clusters.</a:t>
            </a:r>
          </a:p>
          <a:p>
            <a:pPr marL="514350" indent="-514350">
              <a:buFont typeface="+mj-lt"/>
              <a:buAutoNum type="arabicPeriod"/>
            </a:pPr>
            <a:r>
              <a:rPr lang="en-US" sz="2400" dirty="0"/>
              <a:t>Put any initial partition that classifies the data into K clusters. You may assign the training samples randomly or systematically.</a:t>
            </a:r>
          </a:p>
          <a:p>
            <a:pPr marL="514350" indent="-514350">
              <a:buFont typeface="+mj-lt"/>
              <a:buAutoNum type="arabicPeriod"/>
            </a:pPr>
            <a:r>
              <a:rPr lang="en-US" sz="2400" dirty="0"/>
              <a:t>Take each sample in sequence and compute its distance from the centroid of each of the clusters. If a sample is not currently in the cluster with the closest centroid, switch this sample to that cluster and update the centroid of the cluster gaining the new sample and the cluster losing the sample.</a:t>
            </a:r>
          </a:p>
          <a:p>
            <a:pPr marL="0" indent="0">
              <a:buNone/>
            </a:pPr>
            <a:endParaRPr lang="en-US" sz="2400" dirty="0"/>
          </a:p>
          <a:p>
            <a:pPr marL="0" indent="0">
              <a:buNone/>
            </a:pPr>
            <a:r>
              <a:rPr lang="en-US" sz="2400" dirty="0"/>
              <a:t>Repeat the above three steps until convergence is achieved.</a:t>
            </a:r>
          </a:p>
        </p:txBody>
      </p:sp>
    </p:spTree>
    <p:extLst>
      <p:ext uri="{BB962C8B-B14F-4D97-AF65-F5344CB8AC3E}">
        <p14:creationId xmlns:p14="http://schemas.microsoft.com/office/powerpoint/2010/main" val="347983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4726-B283-1049-9576-6DE4D5E3A8F9}"/>
              </a:ext>
            </a:extLst>
          </p:cNvPr>
          <p:cNvSpPr>
            <a:spLocks noGrp="1"/>
          </p:cNvSpPr>
          <p:nvPr>
            <p:ph type="title"/>
          </p:nvPr>
        </p:nvSpPr>
        <p:spPr>
          <a:xfrm>
            <a:off x="3373062" y="624110"/>
            <a:ext cx="8131550" cy="1280890"/>
          </a:xfrm>
        </p:spPr>
        <p:txBody>
          <a:bodyPr>
            <a:normAutofit/>
          </a:bodyPr>
          <a:lstStyle/>
          <a:p>
            <a:r>
              <a:rPr lang="en-US" dirty="0"/>
              <a:t>K-modes algorithm</a:t>
            </a:r>
          </a:p>
        </p:txBody>
      </p:sp>
      <p:sp>
        <p:nvSpPr>
          <p:cNvPr id="3" name="Content Placeholder 2">
            <a:extLst>
              <a:ext uri="{FF2B5EF4-FFF2-40B4-BE49-F238E27FC236}">
                <a16:creationId xmlns:a16="http://schemas.microsoft.com/office/drawing/2014/main" id="{4057BB80-5E86-5048-90A2-1E2A0ECF934C}"/>
              </a:ext>
            </a:extLst>
          </p:cNvPr>
          <p:cNvSpPr>
            <a:spLocks noGrp="1"/>
          </p:cNvSpPr>
          <p:nvPr>
            <p:ph idx="1"/>
          </p:nvPr>
        </p:nvSpPr>
        <p:spPr>
          <a:xfrm>
            <a:off x="3373062" y="2133600"/>
            <a:ext cx="8131550" cy="3777622"/>
          </a:xfrm>
        </p:spPr>
        <p:txBody>
          <a:bodyPr>
            <a:normAutofit/>
          </a:bodyPr>
          <a:lstStyle/>
          <a:p>
            <a:r>
              <a:rPr lang="en-US" sz="2400" dirty="0"/>
              <a:t>Clustering with categorical variables</a:t>
            </a:r>
          </a:p>
          <a:p>
            <a:r>
              <a:rPr lang="en-US" sz="2400" dirty="0"/>
              <a:t>Uses mode instead of mean to calculate centroids</a:t>
            </a:r>
          </a:p>
        </p:txBody>
      </p:sp>
    </p:spTree>
    <p:extLst>
      <p:ext uri="{BB962C8B-B14F-4D97-AF65-F5344CB8AC3E}">
        <p14:creationId xmlns:p14="http://schemas.microsoft.com/office/powerpoint/2010/main" val="290924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16381-37B4-CE40-A2BA-171E15A100D7}"/>
              </a:ext>
            </a:extLst>
          </p:cNvPr>
          <p:cNvSpPr>
            <a:spLocks noGrp="1"/>
          </p:cNvSpPr>
          <p:nvPr>
            <p:ph type="title"/>
          </p:nvPr>
        </p:nvSpPr>
        <p:spPr>
          <a:xfrm>
            <a:off x="3373062" y="624110"/>
            <a:ext cx="8131550" cy="1280890"/>
          </a:xfrm>
        </p:spPr>
        <p:txBody>
          <a:bodyPr>
            <a:normAutofit/>
          </a:bodyPr>
          <a:lstStyle/>
          <a:p>
            <a:r>
              <a:rPr lang="en-US" dirty="0"/>
              <a:t>Agglomerative clustering</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F18315-B57B-834A-B14B-4FF80FCF3276}"/>
              </a:ext>
            </a:extLst>
          </p:cNvPr>
          <p:cNvSpPr>
            <a:spLocks noGrp="1"/>
          </p:cNvSpPr>
          <p:nvPr>
            <p:ph idx="1"/>
          </p:nvPr>
        </p:nvSpPr>
        <p:spPr>
          <a:xfrm>
            <a:off x="3373062" y="1669420"/>
            <a:ext cx="8548321" cy="4512196"/>
          </a:xfrm>
        </p:spPr>
        <p:txBody>
          <a:bodyPr>
            <a:normAutofit lnSpcReduction="10000"/>
          </a:bodyPr>
          <a:lstStyle/>
          <a:p>
            <a:pPr marL="514350" lvl="0" indent="-514350">
              <a:buFont typeface="+mj-lt"/>
              <a:buAutoNum type="arabicPeriod"/>
            </a:pPr>
            <a:r>
              <a:rPr lang="en-US" sz="2400" dirty="0"/>
              <a:t>Use any computable cluster similarity measure </a:t>
            </a:r>
            <a:r>
              <a:rPr lang="en-US" sz="2400" i="1" dirty="0"/>
              <a:t>sim(C</a:t>
            </a:r>
            <a:r>
              <a:rPr lang="en-US" sz="2400" i="1" baseline="-25000" dirty="0"/>
              <a:t>i</a:t>
            </a:r>
            <a:r>
              <a:rPr lang="en-US" sz="2400" i="1" dirty="0"/>
              <a:t>, </a:t>
            </a:r>
            <a:r>
              <a:rPr lang="en-US" sz="2400" i="1" dirty="0" err="1"/>
              <a:t>C</a:t>
            </a:r>
            <a:r>
              <a:rPr lang="en-US" sz="2400" i="1" baseline="-25000" dirty="0" err="1"/>
              <a:t>j</a:t>
            </a:r>
            <a:r>
              <a:rPr lang="en-US" sz="2400" i="1" dirty="0"/>
              <a:t>)</a:t>
            </a:r>
            <a:r>
              <a:rPr lang="en-US" sz="2400" dirty="0"/>
              <a:t> e.g., Euclidean distance, cosine similarity etc.</a:t>
            </a:r>
          </a:p>
          <a:p>
            <a:pPr marL="514350" lvl="0" indent="-514350">
              <a:buFont typeface="+mj-lt"/>
              <a:buAutoNum type="arabicPeriod"/>
            </a:pPr>
            <a:r>
              <a:rPr lang="en-US" sz="2400" dirty="0"/>
              <a:t>For </a:t>
            </a:r>
            <a:r>
              <a:rPr lang="en-US" sz="2400" i="1" dirty="0"/>
              <a:t>n</a:t>
            </a:r>
            <a:r>
              <a:rPr lang="en-US" sz="2400" dirty="0"/>
              <a:t> objects </a:t>
            </a:r>
            <a:r>
              <a:rPr lang="en-US" sz="2400" i="1" dirty="0"/>
              <a:t>v</a:t>
            </a:r>
            <a:r>
              <a:rPr lang="en-US" sz="2400" i="1" baseline="-25000" dirty="0"/>
              <a:t>1</a:t>
            </a:r>
            <a:r>
              <a:rPr lang="en-US" sz="2400" dirty="0"/>
              <a:t>,..., </a:t>
            </a:r>
            <a:r>
              <a:rPr lang="en-US" sz="2400" i="1" dirty="0" err="1"/>
              <a:t>v</a:t>
            </a:r>
            <a:r>
              <a:rPr lang="en-US" sz="2400" i="1" baseline="-25000" dirty="0" err="1"/>
              <a:t>n</a:t>
            </a:r>
            <a:r>
              <a:rPr lang="en-US" sz="2400" dirty="0"/>
              <a:t>, assign each to a singleton cluster </a:t>
            </a:r>
            <a:r>
              <a:rPr lang="en-US" sz="2400" i="1" dirty="0"/>
              <a:t>C</a:t>
            </a:r>
            <a:r>
              <a:rPr lang="en-US" sz="2400" i="1" baseline="-25000" dirty="0"/>
              <a:t>i</a:t>
            </a:r>
            <a:r>
              <a:rPr lang="en-US" sz="2400" dirty="0"/>
              <a:t> = {</a:t>
            </a:r>
            <a:r>
              <a:rPr lang="en-US" sz="2400" i="1" dirty="0"/>
              <a:t>v</a:t>
            </a:r>
            <a:r>
              <a:rPr lang="en-US" sz="2400" i="1" baseline="-25000" dirty="0"/>
              <a:t>i</a:t>
            </a:r>
            <a:r>
              <a:rPr lang="en-US" sz="2400" dirty="0"/>
              <a:t>}</a:t>
            </a:r>
          </a:p>
          <a:p>
            <a:pPr marL="514350" lvl="0" indent="-514350">
              <a:buFont typeface="+mj-lt"/>
              <a:buAutoNum type="arabicPeriod"/>
            </a:pPr>
            <a:r>
              <a:rPr lang="en-US" sz="2400" dirty="0"/>
              <a:t>Repeat {</a:t>
            </a:r>
          </a:p>
          <a:p>
            <a:pPr marL="457200" lvl="1" indent="0">
              <a:buNone/>
            </a:pPr>
            <a:r>
              <a:rPr lang="en-US" sz="2000" dirty="0"/>
              <a:t>- identify two most similar clusters </a:t>
            </a:r>
            <a:r>
              <a:rPr lang="en-US" sz="2000" i="1" dirty="0" err="1"/>
              <a:t>C</a:t>
            </a:r>
            <a:r>
              <a:rPr lang="en-US" sz="2000" i="1" baseline="-25000" dirty="0" err="1"/>
              <a:t>j</a:t>
            </a:r>
            <a:r>
              <a:rPr lang="en-US" sz="2000" i="1" baseline="-25000" dirty="0"/>
              <a:t> </a:t>
            </a:r>
            <a:r>
              <a:rPr lang="en-US" sz="2000" dirty="0"/>
              <a:t>and </a:t>
            </a:r>
            <a:r>
              <a:rPr lang="en-US" sz="2000" i="1" dirty="0"/>
              <a:t>C</a:t>
            </a:r>
            <a:r>
              <a:rPr lang="en-US" sz="2000" i="1" baseline="-25000" dirty="0"/>
              <a:t>k</a:t>
            </a:r>
            <a:r>
              <a:rPr lang="en-US" sz="2000" i="1" dirty="0"/>
              <a:t> </a:t>
            </a:r>
            <a:r>
              <a:rPr lang="en-US" sz="2000" dirty="0"/>
              <a:t>(could be ties-chose one pair)</a:t>
            </a:r>
          </a:p>
          <a:p>
            <a:pPr marL="457200" lvl="1" indent="0">
              <a:buNone/>
            </a:pPr>
            <a:r>
              <a:rPr lang="en-US" sz="2000" dirty="0"/>
              <a:t>- delete </a:t>
            </a:r>
            <a:r>
              <a:rPr lang="en-US" sz="2000" i="1" dirty="0" err="1"/>
              <a:t>C</a:t>
            </a:r>
            <a:r>
              <a:rPr lang="en-US" sz="2000" i="1" baseline="-25000" dirty="0" err="1"/>
              <a:t>j</a:t>
            </a:r>
            <a:r>
              <a:rPr lang="en-US" sz="2000" i="1" baseline="-25000" dirty="0"/>
              <a:t> </a:t>
            </a:r>
            <a:r>
              <a:rPr lang="en-US" sz="2000" dirty="0"/>
              <a:t>and </a:t>
            </a:r>
            <a:r>
              <a:rPr lang="en-US" sz="2000" i="1" dirty="0"/>
              <a:t>C</a:t>
            </a:r>
            <a:r>
              <a:rPr lang="en-US" sz="2000" i="1" baseline="-25000" dirty="0"/>
              <a:t>k</a:t>
            </a:r>
            <a:r>
              <a:rPr lang="en-US" sz="2000" i="1" dirty="0"/>
              <a:t> </a:t>
            </a:r>
            <a:r>
              <a:rPr lang="en-US" sz="2000" dirty="0"/>
              <a:t>and add (</a:t>
            </a:r>
            <a:r>
              <a:rPr lang="en-US" sz="2000" i="1" dirty="0" err="1"/>
              <a:t>C</a:t>
            </a:r>
            <a:r>
              <a:rPr lang="en-US" sz="2000" i="1" baseline="-25000" dirty="0" err="1"/>
              <a:t>j</a:t>
            </a:r>
            <a:r>
              <a:rPr lang="en-US" sz="2000" i="1" baseline="-25000" dirty="0"/>
              <a:t> </a:t>
            </a:r>
            <a:r>
              <a:rPr lang="en-US" sz="2000" dirty="0"/>
              <a:t>U </a:t>
            </a:r>
            <a:r>
              <a:rPr lang="en-US" sz="2000" i="1" dirty="0"/>
              <a:t>C</a:t>
            </a:r>
            <a:r>
              <a:rPr lang="en-US" sz="2000" i="1" baseline="-25000" dirty="0"/>
              <a:t>k</a:t>
            </a:r>
            <a:r>
              <a:rPr lang="en-US" sz="2000" dirty="0"/>
              <a:t>) to the set of clusters.</a:t>
            </a:r>
          </a:p>
          <a:p>
            <a:pPr marL="457200" lvl="1" indent="0">
              <a:buNone/>
            </a:pPr>
            <a:r>
              <a:rPr lang="en-US" sz="2000" dirty="0"/>
              <a:t>} until just one cluster.</a:t>
            </a:r>
          </a:p>
          <a:p>
            <a:pPr marL="514350" lvl="0" indent="-514350">
              <a:buFont typeface="+mj-lt"/>
              <a:buAutoNum type="arabicPeriod"/>
            </a:pPr>
            <a:r>
              <a:rPr lang="en-US" sz="2400" dirty="0"/>
              <a:t>Dendrograms diagram the sequence of cluster merges.</a:t>
            </a:r>
          </a:p>
          <a:p>
            <a:endParaRPr lang="en-US" sz="2400" dirty="0"/>
          </a:p>
        </p:txBody>
      </p:sp>
    </p:spTree>
    <p:extLst>
      <p:ext uri="{BB962C8B-B14F-4D97-AF65-F5344CB8AC3E}">
        <p14:creationId xmlns:p14="http://schemas.microsoft.com/office/powerpoint/2010/main" val="235130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AD4AC6-EDD4-4742-8CEF-5ECF856DC15E}"/>
              </a:ext>
            </a:extLst>
          </p:cNvPr>
          <p:cNvSpPr>
            <a:spLocks noGrp="1"/>
          </p:cNvSpPr>
          <p:nvPr>
            <p:ph type="title"/>
          </p:nvPr>
        </p:nvSpPr>
        <p:spPr>
          <a:xfrm>
            <a:off x="3373062" y="624110"/>
            <a:ext cx="8131550" cy="1280890"/>
          </a:xfrm>
        </p:spPr>
        <p:txBody>
          <a:bodyPr>
            <a:normAutofit/>
          </a:bodyPr>
          <a:lstStyle/>
          <a:p>
            <a:r>
              <a:rPr lang="en-US" dirty="0"/>
              <a:t>Expectation Maximization (EM)</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25CB69B3-90BE-1446-8211-6664C65B062A}"/>
              </a:ext>
            </a:extLst>
          </p:cNvPr>
          <p:cNvSpPr>
            <a:spLocks noGrp="1"/>
          </p:cNvSpPr>
          <p:nvPr>
            <p:ph idx="1"/>
          </p:nvPr>
        </p:nvSpPr>
        <p:spPr>
          <a:xfrm>
            <a:off x="3373062" y="2133600"/>
            <a:ext cx="8131550" cy="3777622"/>
          </a:xfrm>
        </p:spPr>
        <p:txBody>
          <a:bodyPr>
            <a:normAutofit fontScale="92500" lnSpcReduction="10000"/>
          </a:bodyPr>
          <a:lstStyle/>
          <a:p>
            <a:r>
              <a:rPr lang="en-US" sz="2400" dirty="0"/>
              <a:t>Enables parameter estimation (learning) in probabilistic models with incomplete data.</a:t>
            </a:r>
          </a:p>
          <a:p>
            <a:r>
              <a:rPr lang="en-US" sz="2400" dirty="0"/>
              <a:t>Uses Maximum Likelihood Estimation (MLE).</a:t>
            </a:r>
          </a:p>
          <a:p>
            <a:r>
              <a:rPr lang="en-US" sz="2400" dirty="0"/>
              <a:t>MLE is a way to assess the quality of a statistical model based on the probability that model assigns to the observed data. The model that has the highest probability of generating the data is the best one. </a:t>
            </a:r>
          </a:p>
          <a:p>
            <a:r>
              <a:rPr lang="en-US" sz="2400" dirty="0"/>
              <a:t>EM algorithm is used to find (locally) MLE parameters of a statistical model in cases where the equations cannot be solved directly.</a:t>
            </a:r>
          </a:p>
        </p:txBody>
      </p:sp>
    </p:spTree>
    <p:extLst>
      <p:ext uri="{BB962C8B-B14F-4D97-AF65-F5344CB8AC3E}">
        <p14:creationId xmlns:p14="http://schemas.microsoft.com/office/powerpoint/2010/main" val="261209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4FEC-D3E7-409A-6CF5-CF42E24AB778}"/>
              </a:ext>
            </a:extLst>
          </p:cNvPr>
          <p:cNvSpPr>
            <a:spLocks noGrp="1"/>
          </p:cNvSpPr>
          <p:nvPr>
            <p:ph type="title"/>
          </p:nvPr>
        </p:nvSpPr>
        <p:spPr/>
        <p:txBody>
          <a:bodyPr/>
          <a:lstStyle/>
          <a:p>
            <a:r>
              <a:rPr lang="en-US" dirty="0"/>
              <a:t>Density estimation</a:t>
            </a:r>
          </a:p>
        </p:txBody>
      </p:sp>
      <p:sp>
        <p:nvSpPr>
          <p:cNvPr id="3" name="Content Placeholder 2">
            <a:extLst>
              <a:ext uri="{FF2B5EF4-FFF2-40B4-BE49-F238E27FC236}">
                <a16:creationId xmlns:a16="http://schemas.microsoft.com/office/drawing/2014/main" id="{CD94EC9F-381E-B557-AEF4-6A8C4FE674BC}"/>
              </a:ext>
            </a:extLst>
          </p:cNvPr>
          <p:cNvSpPr>
            <a:spLocks noGrp="1"/>
          </p:cNvSpPr>
          <p:nvPr>
            <p:ph idx="1"/>
          </p:nvPr>
        </p:nvSpPr>
        <p:spPr/>
        <p:txBody>
          <a:bodyPr>
            <a:normAutofit/>
          </a:bodyPr>
          <a:lstStyle/>
          <a:p>
            <a:r>
              <a:rPr lang="en-US" sz="2400" dirty="0"/>
              <a:t>Think about a clustering approach where we look for data points that are dense together</a:t>
            </a:r>
          </a:p>
          <a:p>
            <a:r>
              <a:rPr lang="en-US" sz="2400" dirty="0"/>
              <a:t>Works on the concept of likelihood of finding data points in a certain area or a given point</a:t>
            </a:r>
          </a:p>
          <a:p>
            <a:r>
              <a:rPr lang="en-US" sz="2400" dirty="0"/>
              <a:t>A density function is a function that represents a relative likelihood of a variable to taking on a given value</a:t>
            </a:r>
          </a:p>
          <a:p>
            <a:r>
              <a:rPr lang="en-US" sz="2400" dirty="0"/>
              <a:t>A popular algorithm: </a:t>
            </a:r>
            <a:r>
              <a:rPr lang="en-US" sz="2400" dirty="0" err="1"/>
              <a:t>MeanShift</a:t>
            </a:r>
            <a:endParaRPr lang="en-US" sz="2400" dirty="0"/>
          </a:p>
        </p:txBody>
      </p:sp>
    </p:spTree>
    <p:extLst>
      <p:ext uri="{BB962C8B-B14F-4D97-AF65-F5344CB8AC3E}">
        <p14:creationId xmlns:p14="http://schemas.microsoft.com/office/powerpoint/2010/main" val="337661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A5823-38CB-8949-9D4F-085D60070C46}"/>
              </a:ext>
            </a:extLst>
          </p:cNvPr>
          <p:cNvSpPr>
            <a:spLocks noGrp="1"/>
          </p:cNvSpPr>
          <p:nvPr>
            <p:ph type="title"/>
          </p:nvPr>
        </p:nvSpPr>
        <p:spPr>
          <a:xfrm>
            <a:off x="3373062" y="624110"/>
            <a:ext cx="8131550" cy="1280890"/>
          </a:xfrm>
        </p:spPr>
        <p:txBody>
          <a:bodyPr>
            <a:normAutofit/>
          </a:bodyPr>
          <a:lstStyle/>
          <a:p>
            <a:r>
              <a:rPr lang="en-US" dirty="0"/>
              <a:t>Summary</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0AFCB41-D378-A84D-AB16-4B213363F314}"/>
              </a:ext>
            </a:extLst>
          </p:cNvPr>
          <p:cNvSpPr>
            <a:spLocks noGrp="1"/>
          </p:cNvSpPr>
          <p:nvPr>
            <p:ph idx="1"/>
          </p:nvPr>
        </p:nvSpPr>
        <p:spPr>
          <a:xfrm>
            <a:off x="3373062" y="2133600"/>
            <a:ext cx="8131550" cy="3777622"/>
          </a:xfrm>
        </p:spPr>
        <p:txBody>
          <a:bodyPr>
            <a:normAutofit/>
          </a:bodyPr>
          <a:lstStyle/>
          <a:p>
            <a:r>
              <a:rPr lang="en-US" sz="2400" dirty="0"/>
              <a:t>Unsupervised learning methods help with data exploration and identifying useful patterns in the data.</a:t>
            </a:r>
          </a:p>
          <a:p>
            <a:r>
              <a:rPr lang="en-US" sz="2400" dirty="0"/>
              <a:t>Clustering is the assignment of a set of observations into subsets (called clusters) so that observations in the same cluster are similar in some sense.</a:t>
            </a:r>
          </a:p>
          <a:p>
            <a:r>
              <a:rPr lang="en-US" sz="2400" dirty="0"/>
              <a:t>Clustering approaches:</a:t>
            </a:r>
          </a:p>
          <a:p>
            <a:pPr lvl="1"/>
            <a:r>
              <a:rPr lang="en-US" sz="2000" dirty="0"/>
              <a:t>Agglomerative</a:t>
            </a:r>
          </a:p>
          <a:p>
            <a:pPr lvl="1"/>
            <a:r>
              <a:rPr lang="en-US" sz="2000" dirty="0"/>
              <a:t>Divisive</a:t>
            </a:r>
          </a:p>
          <a:p>
            <a:endParaRPr lang="en-US" sz="2400" dirty="0"/>
          </a:p>
        </p:txBody>
      </p:sp>
    </p:spTree>
    <p:extLst>
      <p:ext uri="{BB962C8B-B14F-4D97-AF65-F5344CB8AC3E}">
        <p14:creationId xmlns:p14="http://schemas.microsoft.com/office/powerpoint/2010/main" val="17602901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1224</TotalTime>
  <Words>477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A Hands-on Introduction to Machine Learning</vt:lpstr>
      <vt:lpstr>What is unsupervised learning?</vt:lpstr>
      <vt:lpstr>Divisive clustering</vt:lpstr>
      <vt:lpstr>K-means algorithm</vt:lpstr>
      <vt:lpstr>K-modes algorithm</vt:lpstr>
      <vt:lpstr>Agglomerative clustering</vt:lpstr>
      <vt:lpstr>Expectation Maximization (EM)</vt:lpstr>
      <vt:lpstr>Density estimation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Introduction to Data Science</dc:title>
  <dc:creator>Chirag Shah</dc:creator>
  <cp:lastModifiedBy>Peter Buckles</cp:lastModifiedBy>
  <cp:revision>8</cp:revision>
  <dcterms:created xsi:type="dcterms:W3CDTF">2020-08-04T03:35:27Z</dcterms:created>
  <dcterms:modified xsi:type="dcterms:W3CDTF">2022-12-02T11:14:18Z</dcterms:modified>
</cp:coreProperties>
</file>