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7" r:id="rId2"/>
    <p:sldId id="258" r:id="rId3"/>
    <p:sldId id="268" r:id="rId4"/>
    <p:sldId id="269" r:id="rId5"/>
    <p:sldId id="270" r:id="rId6"/>
    <p:sldId id="273" r:id="rId7"/>
    <p:sldId id="271" r:id="rId8"/>
    <p:sldId id="27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364914-7E66-426E-A5E4-BF9109CC29DF}" v="3" dt="2022-11-30T16:08:19.7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68"/>
    <p:restoredTop sz="94647"/>
  </p:normalViewPr>
  <p:slideViewPr>
    <p:cSldViewPr snapToGrid="0" snapToObjects="1">
      <p:cViewPr varScale="1">
        <p:scale>
          <a:sx n="114" d="100"/>
          <a:sy n="114" d="100"/>
        </p:scale>
        <p:origin x="4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Buckles" userId="9e0a5115-94bd-45c1-baf3-e59939c738ab" providerId="ADAL" clId="{DF364914-7E66-426E-A5E4-BF9109CC29DF}"/>
    <pc:docChg chg="custSel modSld modMainMaster">
      <pc:chgData name="Peter Buckles" userId="9e0a5115-94bd-45c1-baf3-e59939c738ab" providerId="ADAL" clId="{DF364914-7E66-426E-A5E4-BF9109CC29DF}" dt="2022-11-30T16:09:05.368" v="74" actId="1076"/>
      <pc:docMkLst>
        <pc:docMk/>
      </pc:docMkLst>
      <pc:sldChg chg="modSp mod">
        <pc:chgData name="Peter Buckles" userId="9e0a5115-94bd-45c1-baf3-e59939c738ab" providerId="ADAL" clId="{DF364914-7E66-426E-A5E4-BF9109CC29DF}" dt="2022-11-30T16:05:59.224" v="2" actId="20577"/>
        <pc:sldMkLst>
          <pc:docMk/>
          <pc:sldMk cId="4077932643" sldId="257"/>
        </pc:sldMkLst>
        <pc:spChg chg="mod">
          <ac:chgData name="Peter Buckles" userId="9e0a5115-94bd-45c1-baf3-e59939c738ab" providerId="ADAL" clId="{DF364914-7E66-426E-A5E4-BF9109CC29DF}" dt="2022-11-30T16:05:59.224" v="2" actId="20577"/>
          <ac:spMkLst>
            <pc:docMk/>
            <pc:sldMk cId="4077932643" sldId="257"/>
            <ac:spMk id="2" creationId="{911C757B-A043-7A44-AD0E-AF8902C776AD}"/>
          </ac:spMkLst>
        </pc:spChg>
      </pc:sldChg>
      <pc:sldChg chg="addSp delSp modSp mod">
        <pc:chgData name="Peter Buckles" userId="9e0a5115-94bd-45c1-baf3-e59939c738ab" providerId="ADAL" clId="{DF364914-7E66-426E-A5E4-BF9109CC29DF}" dt="2022-11-30T16:09:05.368" v="74" actId="1076"/>
        <pc:sldMkLst>
          <pc:docMk/>
          <pc:sldMk cId="806865926" sldId="273"/>
        </pc:sldMkLst>
        <pc:spChg chg="add mod">
          <ac:chgData name="Peter Buckles" userId="9e0a5115-94bd-45c1-baf3-e59939c738ab" providerId="ADAL" clId="{DF364914-7E66-426E-A5E4-BF9109CC29DF}" dt="2022-11-30T16:08:48.521" v="69" actId="1076"/>
          <ac:spMkLst>
            <pc:docMk/>
            <pc:sldMk cId="806865926" sldId="273"/>
            <ac:spMk id="6" creationId="{D776979B-6A13-6E9D-5D33-D3BEB98247B1}"/>
          </ac:spMkLst>
        </pc:spChg>
        <pc:spChg chg="add del mod">
          <ac:chgData name="Peter Buckles" userId="9e0a5115-94bd-45c1-baf3-e59939c738ab" providerId="ADAL" clId="{DF364914-7E66-426E-A5E4-BF9109CC29DF}" dt="2022-11-30T16:09:00.070" v="71" actId="478"/>
          <ac:spMkLst>
            <pc:docMk/>
            <pc:sldMk cId="806865926" sldId="273"/>
            <ac:spMk id="8" creationId="{E12B3F2E-DCB4-00B6-3F8A-2220D3B3767F}"/>
          </ac:spMkLst>
        </pc:spChg>
        <pc:picChg chg="del">
          <ac:chgData name="Peter Buckles" userId="9e0a5115-94bd-45c1-baf3-e59939c738ab" providerId="ADAL" clId="{DF364914-7E66-426E-A5E4-BF9109CC29DF}" dt="2022-11-30T16:08:57.598" v="70" actId="478"/>
          <ac:picMkLst>
            <pc:docMk/>
            <pc:sldMk cId="806865926" sldId="273"/>
            <ac:picMk id="4" creationId="{77A42140-500E-A8B1-6E10-6ED324C4CDC1}"/>
          </ac:picMkLst>
        </pc:picChg>
        <pc:picChg chg="add mod">
          <ac:chgData name="Peter Buckles" userId="9e0a5115-94bd-45c1-baf3-e59939c738ab" providerId="ADAL" clId="{DF364914-7E66-426E-A5E4-BF9109CC29DF}" dt="2022-11-30T16:09:05.368" v="74" actId="1076"/>
          <ac:picMkLst>
            <pc:docMk/>
            <pc:sldMk cId="806865926" sldId="273"/>
            <ac:picMk id="5" creationId="{4F0C81E7-5A39-DD31-6216-DBD3F4278BF4}"/>
          </ac:picMkLst>
        </pc:picChg>
      </pc:sldChg>
      <pc:sldMasterChg chg="addSp modSp">
        <pc:chgData name="Peter Buckles" userId="9e0a5115-94bd-45c1-baf3-e59939c738ab" providerId="ADAL" clId="{DF364914-7E66-426E-A5E4-BF9109CC29DF}" dt="2022-11-30T16:05:52.050" v="0"/>
        <pc:sldMasterMkLst>
          <pc:docMk/>
          <pc:sldMasterMk cId="3440564121" sldId="2147483677"/>
        </pc:sldMasterMkLst>
        <pc:spChg chg="add mod">
          <ac:chgData name="Peter Buckles" userId="9e0a5115-94bd-45c1-baf3-e59939c738ab" providerId="ADAL" clId="{DF364914-7E66-426E-A5E4-BF9109CC29DF}" dt="2022-11-30T16:05:52.050" v="0"/>
          <ac:spMkLst>
            <pc:docMk/>
            <pc:sldMasterMk cId="3440564121" sldId="2147483677"/>
            <ac:spMk id="8" creationId="{7EE31456-C77E-F498-8D4A-A038C507A7A9}"/>
          </ac:spMkLst>
        </pc:spChg>
        <pc:spChg chg="add mod">
          <ac:chgData name="Peter Buckles" userId="9e0a5115-94bd-45c1-baf3-e59939c738ab" providerId="ADAL" clId="{DF364914-7E66-426E-A5E4-BF9109CC29DF}" dt="2022-11-30T16:05:52.050" v="0"/>
          <ac:spMkLst>
            <pc:docMk/>
            <pc:sldMasterMk cId="3440564121" sldId="2147483677"/>
            <ac:spMk id="36" creationId="{39AE132F-250E-4BE0-521F-67DF91810638}"/>
          </ac:spMkLst>
        </pc:spChg>
        <pc:picChg chg="add mod">
          <ac:chgData name="Peter Buckles" userId="9e0a5115-94bd-45c1-baf3-e59939c738ab" providerId="ADAL" clId="{DF364914-7E66-426E-A5E4-BF9109CC29DF}" dt="2022-11-30T16:05:52.050" v="0"/>
          <ac:picMkLst>
            <pc:docMk/>
            <pc:sldMasterMk cId="3440564121" sldId="2147483677"/>
            <ac:picMk id="9" creationId="{9E06A13B-708A-E024-1B69-7A663A7905B5}"/>
          </ac:picMkLst>
        </pc:pic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34DD-6BB9-3347-A3B4-0FC3FC59282C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351DA80-2FEB-3943-AE24-1D6E44942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554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34DD-6BB9-3347-A3B4-0FC3FC59282C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351DA80-2FEB-3943-AE24-1D6E44942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6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34DD-6BB9-3347-A3B4-0FC3FC59282C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351DA80-2FEB-3943-AE24-1D6E44942C8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5596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34DD-6BB9-3347-A3B4-0FC3FC59282C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351DA80-2FEB-3943-AE24-1D6E44942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34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34DD-6BB9-3347-A3B4-0FC3FC59282C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351DA80-2FEB-3943-AE24-1D6E44942C8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3720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34DD-6BB9-3347-A3B4-0FC3FC59282C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351DA80-2FEB-3943-AE24-1D6E44942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814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34DD-6BB9-3347-A3B4-0FC3FC59282C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DA80-2FEB-3943-AE24-1D6E44942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00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34DD-6BB9-3347-A3B4-0FC3FC59282C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DA80-2FEB-3943-AE24-1D6E44942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82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34DD-6BB9-3347-A3B4-0FC3FC59282C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DA80-2FEB-3943-AE24-1D6E44942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54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34DD-6BB9-3347-A3B4-0FC3FC59282C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351DA80-2FEB-3943-AE24-1D6E44942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48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34DD-6BB9-3347-A3B4-0FC3FC59282C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351DA80-2FEB-3943-AE24-1D6E44942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24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34DD-6BB9-3347-A3B4-0FC3FC59282C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351DA80-2FEB-3943-AE24-1D6E44942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55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34DD-6BB9-3347-A3B4-0FC3FC59282C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DA80-2FEB-3943-AE24-1D6E44942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82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34DD-6BB9-3347-A3B4-0FC3FC59282C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DA80-2FEB-3943-AE24-1D6E44942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91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34DD-6BB9-3347-A3B4-0FC3FC59282C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DA80-2FEB-3943-AE24-1D6E44942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00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34DD-6BB9-3347-A3B4-0FC3FC59282C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351DA80-2FEB-3943-AE24-1D6E44942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80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F34DD-6BB9-3347-A3B4-0FC3FC59282C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351DA80-2FEB-3943-AE24-1D6E44942C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E31456-C77E-F498-8D4A-A038C507A7A9}"/>
              </a:ext>
            </a:extLst>
          </p:cNvPr>
          <p:cNvSpPr txBox="1"/>
          <p:nvPr userDrawn="1"/>
        </p:nvSpPr>
        <p:spPr>
          <a:xfrm>
            <a:off x="5230301" y="6356350"/>
            <a:ext cx="4170911" cy="365125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© Chirag Shah 2023</a:t>
            </a: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9E06A13B-708A-E024-1B69-7A663A7905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13" t="48889" r="4335" b="44306"/>
          <a:stretch/>
        </p:blipFill>
        <p:spPr>
          <a:xfrm>
            <a:off x="9932046" y="6311900"/>
            <a:ext cx="1688453" cy="40957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9AE132F-250E-4BE0-521F-67DF91810638}"/>
              </a:ext>
            </a:extLst>
          </p:cNvPr>
          <p:cNvSpPr txBox="1"/>
          <p:nvPr userDrawn="1"/>
        </p:nvSpPr>
        <p:spPr>
          <a:xfrm>
            <a:off x="1278079" y="6356350"/>
            <a:ext cx="3943350" cy="365125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92500"/>
          </a:bodyPr>
          <a:lstStyle/>
          <a:p>
            <a:pPr algn="l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Shah, </a:t>
            </a:r>
            <a:r>
              <a:rPr lang="en-GB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Hands-on Introduction to Machine Learning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564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3522D4C0-A073-AE86-C39F-0242B2D2513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2000"/>
          </a:blip>
          <a:stretch>
            <a:fillRect/>
          </a:stretch>
        </p:blipFill>
        <p:spPr>
          <a:xfrm>
            <a:off x="0" y="1"/>
            <a:ext cx="12191999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1C757B-A043-7A44-AD0E-AF8902C776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429189"/>
            <a:ext cx="8915399" cy="2262781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A Hands-on Introduction to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FCB833-C545-1147-B719-35D0AFB151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9378669" cy="112628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8. Dimensionality Reduction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75A1286-BC5F-304E-BAED-DA2E2DAE5D3A}"/>
              </a:ext>
            </a:extLst>
          </p:cNvPr>
          <p:cNvCxnSpPr>
            <a:cxnSpLocks/>
          </p:cNvCxnSpPr>
          <p:nvPr/>
        </p:nvCxnSpPr>
        <p:spPr>
          <a:xfrm>
            <a:off x="1198760" y="4691970"/>
            <a:ext cx="100584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932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16B9A-AFF2-9F4F-BC2F-578084A0D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062" y="624110"/>
            <a:ext cx="8131550" cy="1280890"/>
          </a:xfrm>
        </p:spPr>
        <p:txBody>
          <a:bodyPr>
            <a:normAutofit/>
          </a:bodyPr>
          <a:lstStyle/>
          <a:p>
            <a:r>
              <a:rPr lang="en-US" dirty="0"/>
              <a:t>The curse of dimensionality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0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E642F-6CEC-AF47-9DF1-170410795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3062" y="2133600"/>
            <a:ext cx="8131550" cy="3777622"/>
          </a:xfrm>
        </p:spPr>
        <p:txBody>
          <a:bodyPr>
            <a:normAutofit/>
          </a:bodyPr>
          <a:lstStyle/>
          <a:p>
            <a:r>
              <a:rPr lang="en-US" sz="2400" dirty="0"/>
              <a:t>Curse of dimensionality = unexpected errors or difficulties that happen as the number of features increases</a:t>
            </a:r>
          </a:p>
          <a:p>
            <a:r>
              <a:rPr lang="en-US" sz="2400" dirty="0"/>
              <a:t>Dimensionality reduction is a method of converting high dimensional spaces into lower dimensional spaces without losing the major information of the variables</a:t>
            </a:r>
          </a:p>
        </p:txBody>
      </p:sp>
    </p:spTree>
    <p:extLst>
      <p:ext uri="{BB962C8B-B14F-4D97-AF65-F5344CB8AC3E}">
        <p14:creationId xmlns:p14="http://schemas.microsoft.com/office/powerpoint/2010/main" val="3878957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E839-3A40-7E98-D21D-AD7562640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for dimensionality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35D01-95BD-55CB-C894-31CB8F231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Feature selection</a:t>
            </a:r>
          </a:p>
          <a:p>
            <a:r>
              <a:rPr lang="en-US" sz="2400" dirty="0"/>
              <a:t>Principal Components Analysis (PCA)</a:t>
            </a:r>
          </a:p>
          <a:p>
            <a:r>
              <a:rPr lang="en-US" sz="2400" dirty="0"/>
              <a:t>Linear Discriminant Analysis (LDA)</a:t>
            </a:r>
          </a:p>
        </p:txBody>
      </p:sp>
    </p:spTree>
    <p:extLst>
      <p:ext uri="{BB962C8B-B14F-4D97-AF65-F5344CB8AC3E}">
        <p14:creationId xmlns:p14="http://schemas.microsoft.com/office/powerpoint/2010/main" val="3088509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BA3AB-EB24-C259-9452-67C68E590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9CAD1-4074-A92A-951C-67D2F50A8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Removing redundant or unnecessary features can help reduce model complexity and provide more robust learning</a:t>
            </a:r>
          </a:p>
          <a:p>
            <a:r>
              <a:rPr lang="en-US" sz="2400" dirty="0"/>
              <a:t>Methods:</a:t>
            </a:r>
          </a:p>
          <a:p>
            <a:pPr lvl="1"/>
            <a:r>
              <a:rPr lang="en-US" sz="2000" dirty="0"/>
              <a:t>Removing features with low variance</a:t>
            </a:r>
          </a:p>
          <a:p>
            <a:pPr lvl="1"/>
            <a:r>
              <a:rPr lang="en-US" sz="2000" dirty="0"/>
              <a:t>Univariate feature selection</a:t>
            </a:r>
          </a:p>
          <a:p>
            <a:pPr lvl="1"/>
            <a:r>
              <a:rPr lang="en-US" sz="2000" dirty="0"/>
              <a:t>Feature importance</a:t>
            </a:r>
          </a:p>
        </p:txBody>
      </p:sp>
    </p:spTree>
    <p:extLst>
      <p:ext uri="{BB962C8B-B14F-4D97-AF65-F5344CB8AC3E}">
        <p14:creationId xmlns:p14="http://schemas.microsoft.com/office/powerpoint/2010/main" val="1436189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DC9C9-D03C-5B3B-6B36-403B730A5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Component Analysis (PCA)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719AC-E61F-92A7-CD2D-DD8463BF5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Reduces features by projecting the data into a lower-dimensional subspace</a:t>
            </a:r>
          </a:p>
          <a:p>
            <a:r>
              <a:rPr lang="en-US" sz="2400" dirty="0"/>
              <a:t>To compress the data with minimal information loss, PCA transforms original covariate dataset variables into the </a:t>
            </a:r>
            <a:r>
              <a:rPr lang="en-US" sz="2400" b="1" dirty="0"/>
              <a:t>independent factors</a:t>
            </a:r>
            <a:r>
              <a:rPr lang="en-US" sz="2400" dirty="0"/>
              <a:t> with the most variability</a:t>
            </a:r>
          </a:p>
          <a:p>
            <a:r>
              <a:rPr lang="en-US" sz="2400" dirty="0"/>
              <a:t>These independent factors are called </a:t>
            </a:r>
            <a:r>
              <a:rPr lang="en-US" sz="2400" b="1" dirty="0"/>
              <a:t>principal components</a:t>
            </a:r>
            <a:r>
              <a:rPr lang="en-US" sz="2400" dirty="0"/>
              <a:t>, which provide the most discriminative features of the original data</a:t>
            </a:r>
          </a:p>
        </p:txBody>
      </p:sp>
    </p:spTree>
    <p:extLst>
      <p:ext uri="{BB962C8B-B14F-4D97-AF65-F5344CB8AC3E}">
        <p14:creationId xmlns:p14="http://schemas.microsoft.com/office/powerpoint/2010/main" val="2165484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0B498-9A7B-1EC8-BBF6-211C94579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example</a:t>
            </a:r>
          </a:p>
        </p:txBody>
      </p:sp>
      <p:pic>
        <p:nvPicPr>
          <p:cNvPr id="5" name="Picture 4" descr="Chart, radar chart, scatter chart&#10;&#10;Description automatically generated">
            <a:extLst>
              <a:ext uri="{FF2B5EF4-FFF2-40B4-BE49-F238E27FC236}">
                <a16:creationId xmlns:a16="http://schemas.microsoft.com/office/drawing/2014/main" id="{4F0C81E7-5A39-DD31-6216-DBD3F4278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319" y="2426094"/>
            <a:ext cx="8610312" cy="318285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76979B-6A13-6E9D-5D33-D3BEB98247B1}"/>
              </a:ext>
            </a:extLst>
          </p:cNvPr>
          <p:cNvSpPr txBox="1">
            <a:spLocks/>
          </p:cNvSpPr>
          <p:nvPr/>
        </p:nvSpPr>
        <p:spPr>
          <a:xfrm>
            <a:off x="1909482" y="1758303"/>
            <a:ext cx="9482768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Principal Component Analysis (PCA) problem formulation</a:t>
            </a:r>
          </a:p>
        </p:txBody>
      </p:sp>
    </p:spTree>
    <p:extLst>
      <p:ext uri="{BB962C8B-B14F-4D97-AF65-F5344CB8AC3E}">
        <p14:creationId xmlns:p14="http://schemas.microsoft.com/office/powerpoint/2010/main" val="806865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9AD13-B1BF-D4A0-E7D2-E21B870D2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Discriminant Analysis (LDA)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06E7A-3B1F-EC2C-0B6F-60BB243E7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Projects an n-dimensional dataset into a k-dimensional subspace where k&lt;n, while maintaining maximum variance between classes</a:t>
            </a:r>
          </a:p>
          <a:p>
            <a:r>
              <a:rPr lang="en-US" sz="2400" dirty="0"/>
              <a:t>Traditionally used as a linear machine learning algorithm for multiclass classification, but the resulting linear combination can also be used for dimensionality reduction</a:t>
            </a:r>
          </a:p>
          <a:p>
            <a:r>
              <a:rPr lang="en-US" sz="2400" dirty="0"/>
              <a:t>Seeks to find a linear projection of the input variables that achieves the maximum separation between classes and minimum separation within data points of each class</a:t>
            </a:r>
          </a:p>
        </p:txBody>
      </p:sp>
    </p:spTree>
    <p:extLst>
      <p:ext uri="{BB962C8B-B14F-4D97-AF65-F5344CB8AC3E}">
        <p14:creationId xmlns:p14="http://schemas.microsoft.com/office/powerpoint/2010/main" val="398482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A86C1-5682-B77C-D5F1-F8774BD09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ABC4C-14E2-6D38-FC32-8DE9C8DC9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Curse of dimensionality – a large number of features could lead to unexpected errors or issues.</a:t>
            </a:r>
          </a:p>
          <a:p>
            <a:r>
              <a:rPr lang="en-US" sz="2400" dirty="0"/>
              <a:t>Reducing number of features to a lower number = dimensionality reduction</a:t>
            </a:r>
          </a:p>
          <a:p>
            <a:r>
              <a:rPr lang="en-US" sz="2400" dirty="0"/>
              <a:t>Different techniques with different objectives:</a:t>
            </a:r>
          </a:p>
          <a:p>
            <a:pPr lvl="1"/>
            <a:r>
              <a:rPr lang="en-US" sz="1800" dirty="0"/>
              <a:t>Feature selection</a:t>
            </a:r>
          </a:p>
          <a:p>
            <a:pPr lvl="1"/>
            <a:r>
              <a:rPr lang="en-US" sz="1800" dirty="0"/>
              <a:t>Principal Components Analysis (PCA)</a:t>
            </a:r>
          </a:p>
          <a:p>
            <a:pPr lvl="1"/>
            <a:r>
              <a:rPr lang="en-US" sz="1800" dirty="0"/>
              <a:t>Linear Discriminant Analysis (LDA)</a:t>
            </a:r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7734779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1674</TotalTime>
  <Words>290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Times New Roman</vt:lpstr>
      <vt:lpstr>Wingdings 3</vt:lpstr>
      <vt:lpstr>Wisp</vt:lpstr>
      <vt:lpstr>A Hands-on Introduction to Machine Learning</vt:lpstr>
      <vt:lpstr>The curse of dimensionality</vt:lpstr>
      <vt:lpstr>Methods for dimensionality reduction</vt:lpstr>
      <vt:lpstr>Feature selection</vt:lpstr>
      <vt:lpstr>Principle Component Analysis (PCA)</vt:lpstr>
      <vt:lpstr>PCA example</vt:lpstr>
      <vt:lpstr>Linear Discriminant Analysis (LDA)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Hands-on Introduction to Data Science</dc:title>
  <dc:creator>Chirag Shah</dc:creator>
  <cp:lastModifiedBy>Peter Buckles</cp:lastModifiedBy>
  <cp:revision>23</cp:revision>
  <dcterms:created xsi:type="dcterms:W3CDTF">2020-08-04T03:33:30Z</dcterms:created>
  <dcterms:modified xsi:type="dcterms:W3CDTF">2022-11-30T16:09:14Z</dcterms:modified>
</cp:coreProperties>
</file>