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fcc6ec795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fcc6ec7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0f02d336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0f02d33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0f02d33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0f02d33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fcc6ec79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fcc6ec79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0f02d33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0f02d33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0f02d336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0f02d336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12784adb3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12784ad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fcc6ec795_1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fcc6ec79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0f02d336b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0f02d33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5.jpg"/><Relationship Id="rId6" Type="http://schemas.openxmlformats.org/officeDocument/2006/relationships/image" Target="../media/image28.png"/><Relationship Id="rId7"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3.png"/><Relationship Id="rId4" Type="http://schemas.openxmlformats.org/officeDocument/2006/relationships/image" Target="../media/image14.png"/><Relationship Id="rId5" Type="http://schemas.openxmlformats.org/officeDocument/2006/relationships/image" Target="../media/image27.png"/><Relationship Id="rId6" Type="http://schemas.openxmlformats.org/officeDocument/2006/relationships/image" Target="../media/image7.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686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Flight Delays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August 12, 2024</a:t>
            </a:r>
            <a:endParaRPr/>
          </a:p>
        </p:txBody>
      </p:sp>
      <p:sp>
        <p:nvSpPr>
          <p:cNvPr id="61" name="Google Shape;61;p13"/>
          <p:cNvSpPr txBox="1"/>
          <p:nvPr>
            <p:ph type="ctrTitle"/>
          </p:nvPr>
        </p:nvSpPr>
        <p:spPr>
          <a:xfrm>
            <a:off x="671258" y="11812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closer look at five international US Airports)</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6200" y="42975"/>
            <a:ext cx="20892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Delay Lengths</a:t>
            </a:r>
            <a:endParaRPr/>
          </a:p>
        </p:txBody>
      </p:sp>
      <p:sp>
        <p:nvSpPr>
          <p:cNvPr id="149" name="Google Shape;149;p22"/>
          <p:cNvSpPr txBox="1"/>
          <p:nvPr>
            <p:ph idx="1" type="body"/>
          </p:nvPr>
        </p:nvSpPr>
        <p:spPr>
          <a:xfrm>
            <a:off x="86200" y="637850"/>
            <a:ext cx="2283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to compare the amount of flights that are delayed and fit into a specific time bin ( 0-15 mins, 15-30 mins, 30-60 mins, 60-120 mins, 120+ mins). </a:t>
            </a:r>
            <a:endParaRPr/>
          </a:p>
          <a:p>
            <a:pPr indent="0" lvl="0" marL="0" rtl="0" algn="l">
              <a:spcBef>
                <a:spcPts val="1600"/>
              </a:spcBef>
              <a:spcAft>
                <a:spcPts val="1600"/>
              </a:spcAft>
              <a:buNone/>
            </a:pPr>
            <a:r>
              <a:rPr lang="en"/>
              <a:t>Why: This data can be taken to indicate how many flights are delayed for a given length of time.  This gives both patrons and airlines a good idea of how often a flight may be delayed and for what length of time this delay may be. </a:t>
            </a:r>
            <a:endParaRPr/>
          </a:p>
        </p:txBody>
      </p:sp>
      <p:sp>
        <p:nvSpPr>
          <p:cNvPr id="150" name="Google Shape;150;p22"/>
          <p:cNvSpPr txBox="1"/>
          <p:nvPr>
            <p:ph idx="1" type="body"/>
          </p:nvPr>
        </p:nvSpPr>
        <p:spPr>
          <a:xfrm>
            <a:off x="6482475" y="152400"/>
            <a:ext cx="2283300" cy="47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Insight:  For delay times, we wanted a visual showing the amount of flights that fit within a certain time frame. To do so, we binned the data into time frames and created a stacked bar chart for arrival and </a:t>
            </a:r>
            <a:r>
              <a:rPr lang="en"/>
              <a:t>departure</a:t>
            </a:r>
            <a:r>
              <a:rPr lang="en"/>
              <a:t> delays. </a:t>
            </a:r>
            <a:endParaRPr/>
          </a:p>
          <a:p>
            <a:pPr indent="0" lvl="0" marL="0" rtl="0" algn="l">
              <a:spcBef>
                <a:spcPts val="1600"/>
              </a:spcBef>
              <a:spcAft>
                <a:spcPts val="0"/>
              </a:spcAft>
              <a:buNone/>
            </a:pPr>
            <a:r>
              <a:rPr lang="en"/>
              <a:t>Problem: The delay counts could not be put onto the visual due to the size of some of the stacks, as the numbers overlapped one another. Instead, we printed the counts. </a:t>
            </a:r>
            <a:endParaRPr/>
          </a:p>
          <a:p>
            <a:pPr indent="0" lvl="0" marL="0" rtl="0" algn="l">
              <a:spcBef>
                <a:spcPts val="1600"/>
              </a:spcBef>
              <a:spcAft>
                <a:spcPts val="1600"/>
              </a:spcAft>
              <a:buNone/>
            </a:pPr>
            <a:r>
              <a:t/>
            </a:r>
            <a:endParaRPr/>
          </a:p>
        </p:txBody>
      </p:sp>
      <p:pic>
        <p:nvPicPr>
          <p:cNvPr id="151" name="Google Shape;151;p22"/>
          <p:cNvPicPr preferRelativeResize="0"/>
          <p:nvPr/>
        </p:nvPicPr>
        <p:blipFill>
          <a:blip r:embed="rId3">
            <a:alphaModFix/>
          </a:blip>
          <a:stretch>
            <a:fillRect/>
          </a:stretch>
        </p:blipFill>
        <p:spPr>
          <a:xfrm>
            <a:off x="2310450" y="0"/>
            <a:ext cx="3977013" cy="2724149"/>
          </a:xfrm>
          <a:prstGeom prst="rect">
            <a:avLst/>
          </a:prstGeom>
          <a:noFill/>
          <a:ln>
            <a:noFill/>
          </a:ln>
        </p:spPr>
      </p:pic>
      <p:pic>
        <p:nvPicPr>
          <p:cNvPr id="152" name="Google Shape;152;p22"/>
          <p:cNvPicPr preferRelativeResize="0"/>
          <p:nvPr/>
        </p:nvPicPr>
        <p:blipFill>
          <a:blip r:embed="rId4">
            <a:alphaModFix/>
          </a:blip>
          <a:stretch>
            <a:fillRect/>
          </a:stretch>
        </p:blipFill>
        <p:spPr>
          <a:xfrm>
            <a:off x="2274188" y="2876525"/>
            <a:ext cx="4049550" cy="170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3" title="Atlanta_Delay_Times.png"/>
          <p:cNvPicPr preferRelativeResize="0"/>
          <p:nvPr/>
        </p:nvPicPr>
        <p:blipFill>
          <a:blip r:embed="rId3">
            <a:alphaModFix/>
          </a:blip>
          <a:stretch>
            <a:fillRect/>
          </a:stretch>
        </p:blipFill>
        <p:spPr>
          <a:xfrm>
            <a:off x="6089150" y="130138"/>
            <a:ext cx="2977200" cy="1815099"/>
          </a:xfrm>
          <a:prstGeom prst="rect">
            <a:avLst/>
          </a:prstGeom>
          <a:noFill/>
          <a:ln>
            <a:noFill/>
          </a:ln>
        </p:spPr>
      </p:pic>
      <p:pic>
        <p:nvPicPr>
          <p:cNvPr id="158" name="Google Shape;158;p23" title="DenverDelayTimes.png"/>
          <p:cNvPicPr preferRelativeResize="0"/>
          <p:nvPr/>
        </p:nvPicPr>
        <p:blipFill>
          <a:blip r:embed="rId4">
            <a:alphaModFix/>
          </a:blip>
          <a:stretch>
            <a:fillRect/>
          </a:stretch>
        </p:blipFill>
        <p:spPr>
          <a:xfrm>
            <a:off x="3037450" y="130138"/>
            <a:ext cx="2977200" cy="1815099"/>
          </a:xfrm>
          <a:prstGeom prst="rect">
            <a:avLst/>
          </a:prstGeom>
          <a:noFill/>
          <a:ln>
            <a:noFill/>
          </a:ln>
        </p:spPr>
      </p:pic>
      <p:pic>
        <p:nvPicPr>
          <p:cNvPr id="159" name="Google Shape;159;p23" title="LAX_stacked_bar_chart.png"/>
          <p:cNvPicPr preferRelativeResize="0"/>
          <p:nvPr/>
        </p:nvPicPr>
        <p:blipFill>
          <a:blip r:embed="rId5">
            <a:alphaModFix/>
          </a:blip>
          <a:stretch>
            <a:fillRect/>
          </a:stretch>
        </p:blipFill>
        <p:spPr>
          <a:xfrm>
            <a:off x="59075" y="117525"/>
            <a:ext cx="2870850" cy="1840325"/>
          </a:xfrm>
          <a:prstGeom prst="rect">
            <a:avLst/>
          </a:prstGeom>
          <a:noFill/>
          <a:ln>
            <a:noFill/>
          </a:ln>
        </p:spPr>
      </p:pic>
      <p:sp>
        <p:nvSpPr>
          <p:cNvPr id="160" name="Google Shape;160;p23"/>
          <p:cNvSpPr txBox="1"/>
          <p:nvPr>
            <p:ph idx="1" type="body"/>
          </p:nvPr>
        </p:nvSpPr>
        <p:spPr>
          <a:xfrm>
            <a:off x="189925" y="4431150"/>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Delay Lengths</a:t>
            </a:r>
            <a:endParaRPr/>
          </a:p>
        </p:txBody>
      </p:sp>
      <p:pic>
        <p:nvPicPr>
          <p:cNvPr id="161" name="Google Shape;161;p23"/>
          <p:cNvPicPr preferRelativeResize="0"/>
          <p:nvPr/>
        </p:nvPicPr>
        <p:blipFill rotWithShape="1">
          <a:blip r:embed="rId6">
            <a:alphaModFix/>
          </a:blip>
          <a:srcRect b="1628" l="5200" r="9263" t="6366"/>
          <a:stretch/>
        </p:blipFill>
        <p:spPr>
          <a:xfrm>
            <a:off x="671425" y="2082275"/>
            <a:ext cx="3900576" cy="2097799"/>
          </a:xfrm>
          <a:prstGeom prst="rect">
            <a:avLst/>
          </a:prstGeom>
          <a:noFill/>
          <a:ln>
            <a:noFill/>
          </a:ln>
        </p:spPr>
      </p:pic>
      <p:pic>
        <p:nvPicPr>
          <p:cNvPr id="162" name="Google Shape;162;p23"/>
          <p:cNvPicPr preferRelativeResize="0"/>
          <p:nvPr/>
        </p:nvPicPr>
        <p:blipFill>
          <a:blip r:embed="rId7">
            <a:alphaModFix/>
          </a:blip>
          <a:stretch>
            <a:fillRect/>
          </a:stretch>
        </p:blipFill>
        <p:spPr>
          <a:xfrm>
            <a:off x="4874350" y="2130662"/>
            <a:ext cx="3437735" cy="218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Conclusions</a:t>
            </a:r>
            <a:endParaRPr/>
          </a:p>
        </p:txBody>
      </p:sp>
      <p:sp>
        <p:nvSpPr>
          <p:cNvPr id="168" name="Google Shape;168;p24"/>
          <p:cNvSpPr txBox="1"/>
          <p:nvPr>
            <p:ph idx="1" type="body"/>
          </p:nvPr>
        </p:nvSpPr>
        <p:spPr>
          <a:xfrm>
            <a:off x="2371400" y="1152475"/>
            <a:ext cx="6460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majority of flight delays are only a few minutes long, so eliminating delays are, logically speaking, a low priority.</a:t>
            </a:r>
            <a:endParaRPr/>
          </a:p>
          <a:p>
            <a:pPr indent="-342900" lvl="0" marL="457200" rtl="0" algn="l">
              <a:spcBef>
                <a:spcPts val="0"/>
              </a:spcBef>
              <a:spcAft>
                <a:spcPts val="0"/>
              </a:spcAft>
              <a:buSzPts val="1800"/>
              <a:buChar char="-"/>
            </a:pPr>
            <a:r>
              <a:rPr lang="en"/>
              <a:t>Los Angeles needs to invest more in improving general operations to eliminate the majority of their flight delays.</a:t>
            </a:r>
            <a:endParaRPr/>
          </a:p>
          <a:p>
            <a:pPr indent="-342900" lvl="0" marL="457200" rtl="0" algn="l">
              <a:spcBef>
                <a:spcPts val="0"/>
              </a:spcBef>
              <a:spcAft>
                <a:spcPts val="0"/>
              </a:spcAft>
              <a:buSzPts val="1800"/>
              <a:buChar char="-"/>
            </a:pPr>
            <a:r>
              <a:rPr lang="en"/>
              <a:t>Other airports have specific shortcomings, like Denver’s weight towards departure delays, that warrant investigation.</a:t>
            </a:r>
            <a:endParaRPr/>
          </a:p>
          <a:p>
            <a:pPr indent="-342900" lvl="0" marL="457200" rtl="0" algn="l">
              <a:spcBef>
                <a:spcPts val="0"/>
              </a:spcBef>
              <a:spcAft>
                <a:spcPts val="0"/>
              </a:spcAft>
              <a:buSzPts val="1800"/>
              <a:buChar char="-"/>
            </a:pPr>
            <a:r>
              <a:rPr lang="en"/>
              <a:t>T</a:t>
            </a:r>
            <a:r>
              <a:rPr lang="en"/>
              <a:t>he size of the unknown data columns in the delay types charts implies that the recordkeeping for delay reasons is not comprehensive enough to cover every cause for delay.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174" name="Google Shape;174;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More comprehensive logging of delay reasons</a:t>
            </a:r>
            <a:endParaRPr sz="1600"/>
          </a:p>
          <a:p>
            <a:pPr indent="-330200" lvl="0" marL="457200" rtl="0" algn="l">
              <a:spcBef>
                <a:spcPts val="0"/>
              </a:spcBef>
              <a:spcAft>
                <a:spcPts val="0"/>
              </a:spcAft>
              <a:buSzPts val="1600"/>
              <a:buChar char="❏"/>
            </a:pPr>
            <a:r>
              <a:rPr lang="en" sz="1600"/>
              <a:t>Improvements to time-sensitive operations</a:t>
            </a:r>
            <a:endParaRPr sz="1600"/>
          </a:p>
          <a:p>
            <a:pPr indent="-330200" lvl="0" marL="457200" rtl="0" algn="l">
              <a:spcBef>
                <a:spcPts val="0"/>
              </a:spcBef>
              <a:spcAft>
                <a:spcPts val="0"/>
              </a:spcAft>
              <a:buSzPts val="1600"/>
              <a:buChar char="❏"/>
            </a:pPr>
            <a:r>
              <a:rPr lang="en" sz="1600"/>
              <a:t>Analyze delays in relation to airline companies</a:t>
            </a:r>
            <a:endParaRPr sz="1600"/>
          </a:p>
          <a:p>
            <a:pPr indent="-330200" lvl="0" marL="457200" rtl="0" algn="l">
              <a:spcBef>
                <a:spcPts val="0"/>
              </a:spcBef>
              <a:spcAft>
                <a:spcPts val="0"/>
              </a:spcAft>
              <a:buSzPts val="1600"/>
              <a:buChar char="❏"/>
            </a:pPr>
            <a:r>
              <a:rPr lang="en" sz="1600"/>
              <a:t>Other flight data - international flights, other airports</a:t>
            </a:r>
            <a:endParaRPr sz="1600"/>
          </a:p>
          <a:p>
            <a:pPr indent="-330200" lvl="0" marL="457200" rtl="0" algn="l">
              <a:spcBef>
                <a:spcPts val="0"/>
              </a:spcBef>
              <a:spcAft>
                <a:spcPts val="0"/>
              </a:spcAft>
              <a:buSzPts val="1600"/>
              <a:buChar char="❏"/>
            </a:pPr>
            <a:r>
              <a:rPr lang="en" sz="1600"/>
              <a:t>Cross-referencing data (Types of delays vs. delay lengths)</a:t>
            </a:r>
            <a:endParaRPr sz="1600"/>
          </a:p>
        </p:txBody>
      </p:sp>
      <p:sp>
        <p:nvSpPr>
          <p:cNvPr id="175" name="Google Shape;175;p2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could this information be applied, and what could be studied further?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pic>
        <p:nvPicPr>
          <p:cNvPr id="187" name="Google Shape;187;p27"/>
          <p:cNvPicPr preferRelativeResize="0"/>
          <p:nvPr/>
        </p:nvPicPr>
        <p:blipFill rotWithShape="1">
          <a:blip r:embed="rId3">
            <a:alphaModFix/>
          </a:blip>
          <a:srcRect b="0" l="159" r="149" t="0"/>
          <a:stretch/>
        </p:blipFill>
        <p:spPr>
          <a:xfrm>
            <a:off x="338398" y="1532675"/>
            <a:ext cx="1433700" cy="1433700"/>
          </a:xfrm>
          <a:prstGeom prst="ellipse">
            <a:avLst/>
          </a:prstGeom>
          <a:noFill/>
          <a:ln>
            <a:noFill/>
          </a:ln>
        </p:spPr>
      </p:pic>
      <p:sp>
        <p:nvSpPr>
          <p:cNvPr id="188" name="Google Shape;188;p27"/>
          <p:cNvSpPr txBox="1"/>
          <p:nvPr>
            <p:ph idx="4294967295" type="body"/>
          </p:nvPr>
        </p:nvSpPr>
        <p:spPr>
          <a:xfrm>
            <a:off x="193950" y="3098337"/>
            <a:ext cx="1722600" cy="33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rPr>
              <a:t>Andrew Pohle</a:t>
            </a:r>
            <a:endParaRPr sz="1400">
              <a:solidFill>
                <a:schemeClr val="dk1"/>
              </a:solidFill>
            </a:endParaRPr>
          </a:p>
        </p:txBody>
      </p:sp>
      <p:cxnSp>
        <p:nvCxnSpPr>
          <p:cNvPr id="189" name="Google Shape;189;p27"/>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90" name="Google Shape;190;p27"/>
          <p:cNvSpPr txBox="1"/>
          <p:nvPr>
            <p:ph idx="4294967295" type="body"/>
          </p:nvPr>
        </p:nvSpPr>
        <p:spPr>
          <a:xfrm>
            <a:off x="193950" y="3641625"/>
            <a:ext cx="17226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Denver, CO</a:t>
            </a:r>
            <a:r>
              <a:rPr lang="en" sz="1300"/>
              <a:t> Flight Data Handler</a:t>
            </a:r>
            <a:endParaRPr sz="1300"/>
          </a:p>
        </p:txBody>
      </p:sp>
      <p:pic>
        <p:nvPicPr>
          <p:cNvPr id="191" name="Google Shape;191;p27"/>
          <p:cNvPicPr preferRelativeResize="0"/>
          <p:nvPr/>
        </p:nvPicPr>
        <p:blipFill rotWithShape="1">
          <a:blip r:embed="rId4">
            <a:alphaModFix/>
          </a:blip>
          <a:srcRect b="327" l="0" r="0" t="327"/>
          <a:stretch/>
        </p:blipFill>
        <p:spPr>
          <a:xfrm>
            <a:off x="2096775" y="1532837"/>
            <a:ext cx="1433700" cy="1433400"/>
          </a:xfrm>
          <a:prstGeom prst="ellipse">
            <a:avLst/>
          </a:prstGeom>
          <a:noFill/>
          <a:ln>
            <a:noFill/>
          </a:ln>
        </p:spPr>
      </p:pic>
      <p:sp>
        <p:nvSpPr>
          <p:cNvPr id="192" name="Google Shape;192;p27"/>
          <p:cNvSpPr txBox="1"/>
          <p:nvPr>
            <p:ph idx="4294967295" type="body"/>
          </p:nvPr>
        </p:nvSpPr>
        <p:spPr>
          <a:xfrm>
            <a:off x="3710688" y="3090075"/>
            <a:ext cx="1722600" cy="33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rPr>
              <a:t>Caitlin Mcmahill</a:t>
            </a:r>
            <a:endParaRPr sz="1400">
              <a:solidFill>
                <a:schemeClr val="dk1"/>
              </a:solidFill>
            </a:endParaRPr>
          </a:p>
        </p:txBody>
      </p:sp>
      <p:cxnSp>
        <p:nvCxnSpPr>
          <p:cNvPr id="193" name="Google Shape;193;p27"/>
          <p:cNvCxnSpPr/>
          <p:nvPr/>
        </p:nvCxnSpPr>
        <p:spPr>
          <a:xfrm>
            <a:off x="4406825" y="3561938"/>
            <a:ext cx="270900" cy="0"/>
          </a:xfrm>
          <a:prstGeom prst="straightConnector1">
            <a:avLst/>
          </a:prstGeom>
          <a:noFill/>
          <a:ln cap="flat" cmpd="sng" w="9525">
            <a:solidFill>
              <a:schemeClr val="dk2"/>
            </a:solidFill>
            <a:prstDash val="solid"/>
            <a:round/>
            <a:headEnd len="sm" w="sm" type="none"/>
            <a:tailEnd len="sm" w="sm" type="none"/>
          </a:ln>
        </p:spPr>
      </p:cxnSp>
      <p:pic>
        <p:nvPicPr>
          <p:cNvPr id="194" name="Google Shape;194;p27"/>
          <p:cNvPicPr preferRelativeResize="0"/>
          <p:nvPr/>
        </p:nvPicPr>
        <p:blipFill rotWithShape="1">
          <a:blip r:embed="rId5">
            <a:alphaModFix/>
          </a:blip>
          <a:srcRect b="22195" l="0" r="0" t="22190"/>
          <a:stretch/>
        </p:blipFill>
        <p:spPr>
          <a:xfrm>
            <a:off x="3839537" y="1492512"/>
            <a:ext cx="1465800" cy="1465800"/>
          </a:xfrm>
          <a:prstGeom prst="ellipse">
            <a:avLst/>
          </a:prstGeom>
          <a:noFill/>
          <a:ln>
            <a:noFill/>
          </a:ln>
        </p:spPr>
      </p:pic>
      <p:sp>
        <p:nvSpPr>
          <p:cNvPr id="195" name="Google Shape;195;p27"/>
          <p:cNvSpPr txBox="1"/>
          <p:nvPr>
            <p:ph idx="4294967295" type="body"/>
          </p:nvPr>
        </p:nvSpPr>
        <p:spPr>
          <a:xfrm>
            <a:off x="5501650" y="3090075"/>
            <a:ext cx="1722600" cy="33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rPr>
              <a:t>Jessica Maranto</a:t>
            </a:r>
            <a:endParaRPr sz="1400">
              <a:solidFill>
                <a:schemeClr val="dk1"/>
              </a:solidFill>
            </a:endParaRPr>
          </a:p>
        </p:txBody>
      </p:sp>
      <p:cxnSp>
        <p:nvCxnSpPr>
          <p:cNvPr id="196" name="Google Shape;196;p27"/>
          <p:cNvCxnSpPr/>
          <p:nvPr/>
        </p:nvCxnSpPr>
        <p:spPr>
          <a:xfrm>
            <a:off x="6227500" y="3574513"/>
            <a:ext cx="270900" cy="0"/>
          </a:xfrm>
          <a:prstGeom prst="straightConnector1">
            <a:avLst/>
          </a:prstGeom>
          <a:noFill/>
          <a:ln cap="flat" cmpd="sng" w="9525">
            <a:solidFill>
              <a:schemeClr val="dk2"/>
            </a:solidFill>
            <a:prstDash val="solid"/>
            <a:round/>
            <a:headEnd len="sm" w="sm" type="none"/>
            <a:tailEnd len="sm" w="sm" type="none"/>
          </a:ln>
        </p:spPr>
      </p:cxnSp>
      <p:sp>
        <p:nvSpPr>
          <p:cNvPr id="197" name="Google Shape;197;p27"/>
          <p:cNvSpPr txBox="1"/>
          <p:nvPr>
            <p:ph idx="4294967295" type="body"/>
          </p:nvPr>
        </p:nvSpPr>
        <p:spPr>
          <a:xfrm>
            <a:off x="7170325" y="3090075"/>
            <a:ext cx="1722600" cy="33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rPr>
              <a:t>Lauren Graves</a:t>
            </a:r>
            <a:endParaRPr sz="1400">
              <a:solidFill>
                <a:schemeClr val="dk1"/>
              </a:solidFill>
            </a:endParaRPr>
          </a:p>
        </p:txBody>
      </p:sp>
      <p:cxnSp>
        <p:nvCxnSpPr>
          <p:cNvPr id="198" name="Google Shape;198;p27"/>
          <p:cNvCxnSpPr/>
          <p:nvPr/>
        </p:nvCxnSpPr>
        <p:spPr>
          <a:xfrm>
            <a:off x="7896175" y="3561938"/>
            <a:ext cx="270900" cy="0"/>
          </a:xfrm>
          <a:prstGeom prst="straightConnector1">
            <a:avLst/>
          </a:prstGeom>
          <a:noFill/>
          <a:ln cap="flat" cmpd="sng" w="9525">
            <a:solidFill>
              <a:schemeClr val="dk2"/>
            </a:solidFill>
            <a:prstDash val="solid"/>
            <a:round/>
            <a:headEnd len="sm" w="sm" type="none"/>
            <a:tailEnd len="sm" w="sm" type="none"/>
          </a:ln>
        </p:spPr>
      </p:cxnSp>
      <p:pic>
        <p:nvPicPr>
          <p:cNvPr id="199" name="Google Shape;199;p27"/>
          <p:cNvPicPr preferRelativeResize="0"/>
          <p:nvPr/>
        </p:nvPicPr>
        <p:blipFill rotWithShape="1">
          <a:blip r:embed="rId6">
            <a:alphaModFix/>
          </a:blip>
          <a:srcRect b="2453" l="0" r="0" t="2462"/>
          <a:stretch/>
        </p:blipFill>
        <p:spPr>
          <a:xfrm>
            <a:off x="5646088" y="1532674"/>
            <a:ext cx="1433700" cy="1433700"/>
          </a:xfrm>
          <a:prstGeom prst="ellipse">
            <a:avLst/>
          </a:prstGeom>
          <a:noFill/>
          <a:ln>
            <a:noFill/>
          </a:ln>
        </p:spPr>
      </p:pic>
      <p:pic>
        <p:nvPicPr>
          <p:cNvPr id="200" name="Google Shape;200;p27"/>
          <p:cNvPicPr preferRelativeResize="0"/>
          <p:nvPr/>
        </p:nvPicPr>
        <p:blipFill rotWithShape="1">
          <a:blip r:embed="rId7">
            <a:alphaModFix/>
          </a:blip>
          <a:srcRect b="0" l="0" r="0" t="0"/>
          <a:stretch/>
        </p:blipFill>
        <p:spPr>
          <a:xfrm>
            <a:off x="7314775" y="1532674"/>
            <a:ext cx="1433700" cy="1433700"/>
          </a:xfrm>
          <a:prstGeom prst="ellipse">
            <a:avLst/>
          </a:prstGeom>
          <a:noFill/>
          <a:ln>
            <a:noFill/>
          </a:ln>
        </p:spPr>
      </p:pic>
      <p:sp>
        <p:nvSpPr>
          <p:cNvPr id="201" name="Google Shape;201;p27"/>
          <p:cNvSpPr txBox="1"/>
          <p:nvPr>
            <p:ph idx="4294967295" type="body"/>
          </p:nvPr>
        </p:nvSpPr>
        <p:spPr>
          <a:xfrm>
            <a:off x="1952325" y="3090075"/>
            <a:ext cx="1722600" cy="33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chemeClr val="dk1"/>
                </a:solidFill>
              </a:rPr>
              <a:t>Bryan Thomas</a:t>
            </a:r>
            <a:endParaRPr sz="1400">
              <a:solidFill>
                <a:schemeClr val="dk1"/>
              </a:solidFill>
            </a:endParaRPr>
          </a:p>
        </p:txBody>
      </p:sp>
      <p:sp>
        <p:nvSpPr>
          <p:cNvPr id="202" name="Google Shape;202;p27"/>
          <p:cNvSpPr txBox="1"/>
          <p:nvPr>
            <p:ph idx="4294967295" type="body"/>
          </p:nvPr>
        </p:nvSpPr>
        <p:spPr>
          <a:xfrm>
            <a:off x="1952325" y="3641625"/>
            <a:ext cx="17226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Dallas, TX</a:t>
            </a:r>
            <a:r>
              <a:rPr lang="en" sz="1300"/>
              <a:t> Flight Data Handler</a:t>
            </a:r>
            <a:endParaRPr sz="1300"/>
          </a:p>
        </p:txBody>
      </p:sp>
      <p:sp>
        <p:nvSpPr>
          <p:cNvPr id="203" name="Google Shape;203;p27"/>
          <p:cNvSpPr txBox="1"/>
          <p:nvPr>
            <p:ph idx="4294967295" type="body"/>
          </p:nvPr>
        </p:nvSpPr>
        <p:spPr>
          <a:xfrm>
            <a:off x="3726988" y="3641625"/>
            <a:ext cx="17226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Los Angeles, CA Flight Data Handler</a:t>
            </a:r>
            <a:endParaRPr sz="1300"/>
          </a:p>
        </p:txBody>
      </p:sp>
      <p:sp>
        <p:nvSpPr>
          <p:cNvPr id="204" name="Google Shape;204;p27"/>
          <p:cNvSpPr txBox="1"/>
          <p:nvPr>
            <p:ph idx="4294967295" type="body"/>
          </p:nvPr>
        </p:nvSpPr>
        <p:spPr>
          <a:xfrm>
            <a:off x="5501650" y="3641625"/>
            <a:ext cx="17226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Chicago, IL</a:t>
            </a:r>
            <a:r>
              <a:rPr lang="en" sz="1300"/>
              <a:t> Flight Data Handler</a:t>
            </a:r>
            <a:endParaRPr sz="1300"/>
          </a:p>
        </p:txBody>
      </p:sp>
      <p:sp>
        <p:nvSpPr>
          <p:cNvPr id="205" name="Google Shape;205;p27"/>
          <p:cNvSpPr txBox="1"/>
          <p:nvPr>
            <p:ph idx="4294967295" type="body"/>
          </p:nvPr>
        </p:nvSpPr>
        <p:spPr>
          <a:xfrm>
            <a:off x="7170325" y="3641625"/>
            <a:ext cx="17226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Atlanta, GA</a:t>
            </a:r>
            <a:r>
              <a:rPr lang="en" sz="1300"/>
              <a:t> Flight Data Handler</a:t>
            </a:r>
            <a:endParaRPr sz="1300"/>
          </a:p>
        </p:txBody>
      </p:sp>
      <p:cxnSp>
        <p:nvCxnSpPr>
          <p:cNvPr id="206" name="Google Shape;206;p27"/>
          <p:cNvCxnSpPr/>
          <p:nvPr/>
        </p:nvCxnSpPr>
        <p:spPr>
          <a:xfrm>
            <a:off x="2678175" y="3561938"/>
            <a:ext cx="270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173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TEMPORARY - presentation outline</a:t>
            </a:r>
            <a:endParaRPr/>
          </a:p>
        </p:txBody>
      </p:sp>
      <p:pic>
        <p:nvPicPr>
          <p:cNvPr id="212" name="Google Shape;212;p28"/>
          <p:cNvPicPr preferRelativeResize="0"/>
          <p:nvPr/>
        </p:nvPicPr>
        <p:blipFill>
          <a:blip r:embed="rId3">
            <a:alphaModFix/>
          </a:blip>
          <a:stretch>
            <a:fillRect/>
          </a:stretch>
        </p:blipFill>
        <p:spPr>
          <a:xfrm>
            <a:off x="1287838" y="882650"/>
            <a:ext cx="6568332" cy="4092900"/>
          </a:xfrm>
          <a:prstGeom prst="rect">
            <a:avLst/>
          </a:prstGeom>
          <a:noFill/>
          <a:ln>
            <a:noFill/>
          </a:ln>
        </p:spPr>
      </p:pic>
      <p:sp>
        <p:nvSpPr>
          <p:cNvPr id="213" name="Google Shape;213;p28"/>
          <p:cNvSpPr txBox="1"/>
          <p:nvPr/>
        </p:nvSpPr>
        <p:spPr>
          <a:xfrm>
            <a:off x="385475" y="2595050"/>
            <a:ext cx="808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Lauren</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Slides 6-11</a:t>
            </a:r>
            <a:endParaRPr>
              <a:solidFill>
                <a:schemeClr val="accent3"/>
              </a:solidFill>
              <a:latin typeface="Average"/>
              <a:ea typeface="Average"/>
              <a:cs typeface="Average"/>
              <a:sym typeface="Average"/>
            </a:endParaRPr>
          </a:p>
        </p:txBody>
      </p:sp>
      <p:sp>
        <p:nvSpPr>
          <p:cNvPr id="214" name="Google Shape;214;p28"/>
          <p:cNvSpPr txBox="1"/>
          <p:nvPr/>
        </p:nvSpPr>
        <p:spPr>
          <a:xfrm>
            <a:off x="385475" y="1542175"/>
            <a:ext cx="808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Bryan</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Slides 3 &amp; 4</a:t>
            </a:r>
            <a:endParaRPr>
              <a:solidFill>
                <a:schemeClr val="accent3"/>
              </a:solidFill>
              <a:latin typeface="Average"/>
              <a:ea typeface="Average"/>
              <a:cs typeface="Average"/>
              <a:sym typeface="Average"/>
            </a:endParaRPr>
          </a:p>
        </p:txBody>
      </p:sp>
      <p:sp>
        <p:nvSpPr>
          <p:cNvPr id="215" name="Google Shape;215;p28"/>
          <p:cNvSpPr txBox="1"/>
          <p:nvPr/>
        </p:nvSpPr>
        <p:spPr>
          <a:xfrm>
            <a:off x="385475" y="882650"/>
            <a:ext cx="808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Caitlin</a:t>
            </a:r>
            <a:endParaRPr>
              <a:solidFill>
                <a:schemeClr val="accent3"/>
              </a:solidFill>
              <a:latin typeface="Average"/>
              <a:ea typeface="Average"/>
              <a:cs typeface="Average"/>
              <a:sym typeface="Average"/>
            </a:endParaRPr>
          </a:p>
        </p:txBody>
      </p:sp>
      <p:sp>
        <p:nvSpPr>
          <p:cNvPr id="216" name="Google Shape;216;p28"/>
          <p:cNvSpPr txBox="1"/>
          <p:nvPr/>
        </p:nvSpPr>
        <p:spPr>
          <a:xfrm>
            <a:off x="385475" y="3378575"/>
            <a:ext cx="808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Andrew</a:t>
            </a:r>
            <a:endParaRPr>
              <a:solidFill>
                <a:schemeClr val="accent3"/>
              </a:solidFill>
              <a:latin typeface="Average"/>
              <a:ea typeface="Average"/>
              <a:cs typeface="Average"/>
              <a:sym typeface="Average"/>
            </a:endParaRPr>
          </a:p>
        </p:txBody>
      </p:sp>
      <p:sp>
        <p:nvSpPr>
          <p:cNvPr id="217" name="Google Shape;217;p28"/>
          <p:cNvSpPr txBox="1"/>
          <p:nvPr/>
        </p:nvSpPr>
        <p:spPr>
          <a:xfrm>
            <a:off x="385475" y="4401175"/>
            <a:ext cx="808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Jessica</a:t>
            </a:r>
            <a:endParaRPr>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Aviation</a:t>
            </a:r>
            <a:endParaRPr/>
          </a:p>
          <a:p>
            <a:pPr indent="0" lvl="0" marL="0" rtl="0" algn="l">
              <a:spcBef>
                <a:spcPts val="1600"/>
              </a:spcBef>
              <a:spcAft>
                <a:spcPts val="0"/>
              </a:spcAft>
              <a:buNone/>
            </a:pPr>
            <a:r>
              <a:rPr lang="en"/>
              <a:t>Main point: Determine causes and severity of airline delays to discover areas of improvement for 5 major U.S. airports.</a:t>
            </a:r>
            <a:endParaRPr/>
          </a:p>
          <a:p>
            <a:pPr indent="0" lvl="0" marL="0" rtl="0" algn="l">
              <a:spcBef>
                <a:spcPts val="1600"/>
              </a:spcBef>
              <a:spcAft>
                <a:spcPts val="0"/>
              </a:spcAft>
              <a:buNone/>
            </a:pPr>
            <a:r>
              <a:rPr lang="en"/>
              <a:t>Airports: Los Angeles International Airport, Hartsfield-Jackson Atlanta International Airport, Chicago O’Hare International Airport, Dallas Fort Worth International Airport and Denver International Airport.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Sourcing</a:t>
            </a:r>
            <a:endParaRPr/>
          </a:p>
        </p:txBody>
      </p:sp>
      <p:grpSp>
        <p:nvGrpSpPr>
          <p:cNvPr id="73" name="Google Shape;73;p15"/>
          <p:cNvGrpSpPr/>
          <p:nvPr/>
        </p:nvGrpSpPr>
        <p:grpSpPr>
          <a:xfrm>
            <a:off x="431925" y="1304875"/>
            <a:ext cx="2628925" cy="3416400"/>
            <a:chOff x="431925" y="1304875"/>
            <a:chExt cx="2628925" cy="3416400"/>
          </a:xfrm>
        </p:grpSpPr>
        <p:sp>
          <p:nvSpPr>
            <p:cNvPr id="74" name="Google Shape;74;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Primary Data Source</a:t>
            </a:r>
            <a:endParaRPr>
              <a:solidFill>
                <a:schemeClr val="lt1"/>
              </a:solidFill>
            </a:endParaRPr>
          </a:p>
        </p:txBody>
      </p:sp>
      <p:sp>
        <p:nvSpPr>
          <p:cNvPr id="77" name="Google Shape;77;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A Kaggle dataset that contains data on commercial flight delays from airports across the USA, all dated within January 2024. </a:t>
            </a:r>
            <a:endParaRPr sz="1300"/>
          </a:p>
        </p:txBody>
      </p:sp>
      <p:grpSp>
        <p:nvGrpSpPr>
          <p:cNvPr id="78" name="Google Shape;78;p15"/>
          <p:cNvGrpSpPr/>
          <p:nvPr/>
        </p:nvGrpSpPr>
        <p:grpSpPr>
          <a:xfrm>
            <a:off x="3320450" y="1304875"/>
            <a:ext cx="2632500" cy="3416400"/>
            <a:chOff x="3320450" y="1304875"/>
            <a:chExt cx="2632500" cy="3416400"/>
          </a:xfrm>
        </p:grpSpPr>
        <p:sp>
          <p:nvSpPr>
            <p:cNvPr id="79" name="Google Shape;79;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GeoApify</a:t>
            </a:r>
            <a:endParaRPr>
              <a:solidFill>
                <a:schemeClr val="lt1"/>
              </a:solidFill>
            </a:endParaRPr>
          </a:p>
        </p:txBody>
      </p:sp>
      <p:sp>
        <p:nvSpPr>
          <p:cNvPr id="82" name="Google Shape;82;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 location platform that allowed us to pull data for each city and airport we took a closer look at. </a:t>
            </a:r>
            <a:endParaRPr sz="1000"/>
          </a:p>
          <a:p>
            <a:pPr indent="0" lvl="0" marL="0" rtl="0" algn="l">
              <a:lnSpc>
                <a:spcPct val="135714"/>
              </a:lnSpc>
              <a:spcBef>
                <a:spcPts val="1600"/>
              </a:spcBef>
              <a:spcAft>
                <a:spcPts val="0"/>
              </a:spcAft>
              <a:buNone/>
            </a:pPr>
            <a:r>
              <a:rPr lang="en" sz="1300">
                <a:solidFill>
                  <a:schemeClr val="accent5"/>
                </a:solidFill>
                <a:highlight>
                  <a:schemeClr val="lt1"/>
                </a:highlight>
              </a:rPr>
              <a:t>"https://api.geoapify.com/v1/geocode/search"</a:t>
            </a:r>
            <a:endParaRPr sz="1300">
              <a:solidFill>
                <a:schemeClr val="accent5"/>
              </a:solidFill>
              <a:highlight>
                <a:schemeClr val="lt1"/>
              </a:highlight>
            </a:endParaRPr>
          </a:p>
          <a:p>
            <a:pPr indent="0" lvl="0" marL="0" rtl="0" algn="l">
              <a:spcBef>
                <a:spcPts val="0"/>
              </a:spcBef>
              <a:spcAft>
                <a:spcPts val="1600"/>
              </a:spcAft>
              <a:buNone/>
            </a:pPr>
            <a:r>
              <a:t/>
            </a:r>
            <a:endParaRPr sz="1600"/>
          </a:p>
        </p:txBody>
      </p:sp>
      <p:grpSp>
        <p:nvGrpSpPr>
          <p:cNvPr id="83" name="Google Shape;83;p15"/>
          <p:cNvGrpSpPr/>
          <p:nvPr/>
        </p:nvGrpSpPr>
        <p:grpSpPr>
          <a:xfrm>
            <a:off x="6212550" y="1304875"/>
            <a:ext cx="2632500" cy="3416400"/>
            <a:chOff x="6212550" y="1304875"/>
            <a:chExt cx="2632500" cy="3416400"/>
          </a:xfrm>
        </p:grpSpPr>
        <p:sp>
          <p:nvSpPr>
            <p:cNvPr id="84" name="Google Shape;84;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Cleanup &amp; Division</a:t>
            </a:r>
            <a:endParaRPr>
              <a:solidFill>
                <a:schemeClr val="lt1"/>
              </a:solidFill>
            </a:endParaRPr>
          </a:p>
        </p:txBody>
      </p:sp>
      <p:sp>
        <p:nvSpPr>
          <p:cNvPr id="87" name="Google Shape;87;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took our data file from Kaggle and trimmed down the columns we wanted to look at for our data, mainly flight origins and destinations, delay lengths, types of delays, and cancellations.</a:t>
            </a:r>
            <a:endParaRPr sz="1100"/>
          </a:p>
          <a:p>
            <a:pPr indent="0" lvl="0" marL="0" rtl="0" algn="l">
              <a:spcBef>
                <a:spcPts val="1600"/>
              </a:spcBef>
              <a:spcAft>
                <a:spcPts val="0"/>
              </a:spcAft>
              <a:buNone/>
            </a:pPr>
            <a:r>
              <a:rPr lang="en" sz="1100"/>
              <a:t>Afterwards, we filtered the data to 5 different cities contained the largest international airports in the US: Atlanta, Chicago, Dallas, Los Angeles, and Denver. </a:t>
            </a:r>
            <a:endParaRPr sz="1100"/>
          </a:p>
          <a:p>
            <a:pPr indent="0" lvl="0" marL="0" rtl="0" algn="l">
              <a:spcBef>
                <a:spcPts val="1600"/>
              </a:spcBef>
              <a:spcAft>
                <a:spcPts val="0"/>
              </a:spcAft>
              <a:buNone/>
            </a:pPr>
            <a:r>
              <a:rPr lang="en" sz="1100"/>
              <a:t>Each team member was assigned one of these cities to run analysis on.</a:t>
            </a:r>
            <a:endParaRPr sz="1100"/>
          </a:p>
          <a:p>
            <a:pPr indent="0" lvl="0" marL="0" rtl="0" algn="l">
              <a:spcBef>
                <a:spcPts val="1600"/>
              </a:spcBef>
              <a:spcAft>
                <a:spcPts val="16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Geoapify </a:t>
            </a:r>
            <a:r>
              <a:rPr lang="en"/>
              <a:t>Usage</a:t>
            </a:r>
            <a:r>
              <a:rPr lang="en"/>
              <a:t> (opt)</a:t>
            </a:r>
            <a:endParaRPr/>
          </a:p>
        </p:txBody>
      </p:sp>
      <p:sp>
        <p:nvSpPr>
          <p:cNvPr id="93" name="Google Shape;93;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map is a heat map showing where in the United States each airport is located and sized off of how many flights came through each airport during our dataset. We used Geoapify.com to find the latitude and longitude for each airport to then plot them on the map.</a:t>
            </a:r>
            <a:endParaRPr/>
          </a:p>
        </p:txBody>
      </p:sp>
      <p:pic>
        <p:nvPicPr>
          <p:cNvPr id="94" name="Google Shape;94;p16"/>
          <p:cNvPicPr preferRelativeResize="0"/>
          <p:nvPr/>
        </p:nvPicPr>
        <p:blipFill>
          <a:blip r:embed="rId3">
            <a:alphaModFix/>
          </a:blip>
          <a:stretch>
            <a:fillRect/>
          </a:stretch>
        </p:blipFill>
        <p:spPr>
          <a:xfrm>
            <a:off x="3351025" y="555600"/>
            <a:ext cx="5374175" cy="3330150"/>
          </a:xfrm>
          <a:prstGeom prst="rect">
            <a:avLst/>
          </a:prstGeom>
          <a:noFill/>
          <a:ln>
            <a:noFill/>
          </a:ln>
        </p:spPr>
      </p:pic>
      <p:pic>
        <p:nvPicPr>
          <p:cNvPr id="95" name="Google Shape;95;p16"/>
          <p:cNvPicPr preferRelativeResize="0"/>
          <p:nvPr/>
        </p:nvPicPr>
        <p:blipFill>
          <a:blip r:embed="rId4">
            <a:alphaModFix/>
          </a:blip>
          <a:stretch>
            <a:fillRect/>
          </a:stretch>
        </p:blipFill>
        <p:spPr>
          <a:xfrm>
            <a:off x="5495398" y="1477275"/>
            <a:ext cx="1085425" cy="660300"/>
          </a:xfrm>
          <a:prstGeom prst="rect">
            <a:avLst/>
          </a:prstGeom>
          <a:noFill/>
          <a:ln>
            <a:noFill/>
          </a:ln>
        </p:spPr>
      </p:pic>
      <p:pic>
        <p:nvPicPr>
          <p:cNvPr id="96" name="Google Shape;96;p16"/>
          <p:cNvPicPr preferRelativeResize="0"/>
          <p:nvPr/>
        </p:nvPicPr>
        <p:blipFill>
          <a:blip r:embed="rId5">
            <a:alphaModFix/>
          </a:blip>
          <a:stretch>
            <a:fillRect/>
          </a:stretch>
        </p:blipFill>
        <p:spPr>
          <a:xfrm>
            <a:off x="5860700" y="2794950"/>
            <a:ext cx="1180129" cy="755700"/>
          </a:xfrm>
          <a:prstGeom prst="rect">
            <a:avLst/>
          </a:prstGeom>
          <a:noFill/>
          <a:ln>
            <a:noFill/>
          </a:ln>
        </p:spPr>
      </p:pic>
      <p:pic>
        <p:nvPicPr>
          <p:cNvPr id="97" name="Google Shape;97;p16"/>
          <p:cNvPicPr preferRelativeResize="0"/>
          <p:nvPr/>
        </p:nvPicPr>
        <p:blipFill>
          <a:blip r:embed="rId6">
            <a:alphaModFix/>
          </a:blip>
          <a:stretch>
            <a:fillRect/>
          </a:stretch>
        </p:blipFill>
        <p:spPr>
          <a:xfrm>
            <a:off x="3639838" y="1725925"/>
            <a:ext cx="1335415" cy="755700"/>
          </a:xfrm>
          <a:prstGeom prst="rect">
            <a:avLst/>
          </a:prstGeom>
          <a:noFill/>
          <a:ln>
            <a:noFill/>
          </a:ln>
        </p:spPr>
      </p:pic>
      <p:pic>
        <p:nvPicPr>
          <p:cNvPr id="98" name="Google Shape;98;p16"/>
          <p:cNvPicPr preferRelativeResize="0"/>
          <p:nvPr/>
        </p:nvPicPr>
        <p:blipFill>
          <a:blip r:embed="rId7">
            <a:alphaModFix/>
          </a:blip>
          <a:stretch>
            <a:fillRect/>
          </a:stretch>
        </p:blipFill>
        <p:spPr>
          <a:xfrm>
            <a:off x="7312576" y="1115100"/>
            <a:ext cx="1085425" cy="755700"/>
          </a:xfrm>
          <a:prstGeom prst="rect">
            <a:avLst/>
          </a:prstGeom>
          <a:noFill/>
          <a:ln>
            <a:noFill/>
          </a:ln>
        </p:spPr>
      </p:pic>
      <p:pic>
        <p:nvPicPr>
          <p:cNvPr id="99" name="Google Shape;99;p16"/>
          <p:cNvPicPr preferRelativeResize="0"/>
          <p:nvPr/>
        </p:nvPicPr>
        <p:blipFill>
          <a:blip r:embed="rId8">
            <a:alphaModFix/>
          </a:blip>
          <a:stretch>
            <a:fillRect/>
          </a:stretch>
        </p:blipFill>
        <p:spPr>
          <a:xfrm>
            <a:off x="7755100" y="2039250"/>
            <a:ext cx="1180125" cy="7556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Main Questions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86200" y="42975"/>
            <a:ext cx="20892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Flight Status</a:t>
            </a:r>
            <a:endParaRPr/>
          </a:p>
        </p:txBody>
      </p:sp>
      <p:sp>
        <p:nvSpPr>
          <p:cNvPr id="110" name="Google Shape;110;p18"/>
          <p:cNvSpPr txBox="1"/>
          <p:nvPr>
            <p:ph idx="1" type="body"/>
          </p:nvPr>
        </p:nvSpPr>
        <p:spPr>
          <a:xfrm>
            <a:off x="86200" y="637850"/>
            <a:ext cx="2283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a:t>
            </a:r>
            <a:r>
              <a:rPr lang="en"/>
              <a:t>to compare how many flights for each of the 5 airports tested are cancelled or otherwise delayed</a:t>
            </a:r>
            <a:endParaRPr/>
          </a:p>
          <a:p>
            <a:pPr indent="0" lvl="0" marL="0" rtl="0" algn="l">
              <a:spcBef>
                <a:spcPts val="1600"/>
              </a:spcBef>
              <a:spcAft>
                <a:spcPts val="1600"/>
              </a:spcAft>
              <a:buNone/>
            </a:pPr>
            <a:r>
              <a:rPr lang="en"/>
              <a:t>Why: This data can be taken to indicate how well a chosen airport operates, as less delayed or cancelled flights is a good indicator of an airport’s operations in coordinating the arrivals and departures of thousands of planes in a month.</a:t>
            </a:r>
            <a:endParaRPr/>
          </a:p>
        </p:txBody>
      </p:sp>
      <p:pic>
        <p:nvPicPr>
          <p:cNvPr id="111" name="Google Shape;111;p18"/>
          <p:cNvPicPr preferRelativeResize="0"/>
          <p:nvPr/>
        </p:nvPicPr>
        <p:blipFill>
          <a:blip r:embed="rId3">
            <a:alphaModFix/>
          </a:blip>
          <a:stretch>
            <a:fillRect/>
          </a:stretch>
        </p:blipFill>
        <p:spPr>
          <a:xfrm>
            <a:off x="2521900" y="152400"/>
            <a:ext cx="3808179" cy="2419351"/>
          </a:xfrm>
          <a:prstGeom prst="rect">
            <a:avLst/>
          </a:prstGeom>
          <a:noFill/>
          <a:ln>
            <a:noFill/>
          </a:ln>
        </p:spPr>
      </p:pic>
      <p:pic>
        <p:nvPicPr>
          <p:cNvPr id="112" name="Google Shape;112;p18"/>
          <p:cNvPicPr preferRelativeResize="0"/>
          <p:nvPr/>
        </p:nvPicPr>
        <p:blipFill>
          <a:blip r:embed="rId4">
            <a:alphaModFix/>
          </a:blip>
          <a:stretch>
            <a:fillRect/>
          </a:stretch>
        </p:blipFill>
        <p:spPr>
          <a:xfrm>
            <a:off x="2521900" y="2724151"/>
            <a:ext cx="3083719" cy="2266950"/>
          </a:xfrm>
          <a:prstGeom prst="rect">
            <a:avLst/>
          </a:prstGeom>
          <a:noFill/>
          <a:ln>
            <a:noFill/>
          </a:ln>
        </p:spPr>
      </p:pic>
      <p:sp>
        <p:nvSpPr>
          <p:cNvPr id="113" name="Google Shape;113;p18"/>
          <p:cNvSpPr txBox="1"/>
          <p:nvPr>
            <p:ph idx="1" type="body"/>
          </p:nvPr>
        </p:nvSpPr>
        <p:spPr>
          <a:xfrm>
            <a:off x="6482475" y="152400"/>
            <a:ext cx="2283300" cy="47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Insight:  In order to obtain the flight statuses, we set the origin city for both origin and destination city to our designated city name. We also wanted flights that had a delay value greater than zero (to weed out the early flights). Once the arrival delays, </a:t>
            </a:r>
            <a:r>
              <a:rPr lang="en"/>
              <a:t>departure</a:t>
            </a:r>
            <a:r>
              <a:rPr lang="en"/>
              <a:t> delays, cancelled, and diverted flight counts were obtained, we took our total number of flights for the designated city and subtracted the other variables counts. </a:t>
            </a:r>
            <a:endParaRPr/>
          </a:p>
          <a:p>
            <a:pPr indent="0" lvl="0" marL="0" rtl="0" algn="l">
              <a:spcBef>
                <a:spcPts val="1600"/>
              </a:spcBef>
              <a:spcAft>
                <a:spcPts val="0"/>
              </a:spcAft>
              <a:buNone/>
            </a:pPr>
            <a:r>
              <a:rPr lang="en"/>
              <a:t>Problem: The amount of cancelled and diverted flights was significantly smaller than other categories, so they were combined into one category for visual purposes.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Flight Status</a:t>
            </a:r>
            <a:endParaRPr/>
          </a:p>
        </p:txBody>
      </p:sp>
      <p:pic>
        <p:nvPicPr>
          <p:cNvPr id="119" name="Google Shape;119;p19" title="Atlanta_Flight_Status.png"/>
          <p:cNvPicPr preferRelativeResize="0"/>
          <p:nvPr/>
        </p:nvPicPr>
        <p:blipFill>
          <a:blip r:embed="rId3">
            <a:alphaModFix/>
          </a:blip>
          <a:stretch>
            <a:fillRect/>
          </a:stretch>
        </p:blipFill>
        <p:spPr>
          <a:xfrm>
            <a:off x="6140725" y="183400"/>
            <a:ext cx="2949125" cy="2309974"/>
          </a:xfrm>
          <a:prstGeom prst="rect">
            <a:avLst/>
          </a:prstGeom>
          <a:noFill/>
          <a:ln>
            <a:noFill/>
          </a:ln>
        </p:spPr>
      </p:pic>
      <p:pic>
        <p:nvPicPr>
          <p:cNvPr id="120" name="Google Shape;120;p19" title="DenverFlightStatus.png"/>
          <p:cNvPicPr preferRelativeResize="0"/>
          <p:nvPr/>
        </p:nvPicPr>
        <p:blipFill>
          <a:blip r:embed="rId4">
            <a:alphaModFix/>
          </a:blip>
          <a:stretch>
            <a:fillRect/>
          </a:stretch>
        </p:blipFill>
        <p:spPr>
          <a:xfrm>
            <a:off x="3141550" y="143800"/>
            <a:ext cx="2742459" cy="2309974"/>
          </a:xfrm>
          <a:prstGeom prst="rect">
            <a:avLst/>
          </a:prstGeom>
          <a:noFill/>
          <a:ln>
            <a:noFill/>
          </a:ln>
        </p:spPr>
      </p:pic>
      <p:pic>
        <p:nvPicPr>
          <p:cNvPr id="121" name="Google Shape;121;p19"/>
          <p:cNvPicPr preferRelativeResize="0"/>
          <p:nvPr/>
        </p:nvPicPr>
        <p:blipFill rotWithShape="1">
          <a:blip r:embed="rId5">
            <a:alphaModFix/>
          </a:blip>
          <a:srcRect b="8908" l="0" r="0" t="8908"/>
          <a:stretch/>
        </p:blipFill>
        <p:spPr>
          <a:xfrm>
            <a:off x="2276159" y="2571750"/>
            <a:ext cx="2927966" cy="2309976"/>
          </a:xfrm>
          <a:prstGeom prst="rect">
            <a:avLst/>
          </a:prstGeom>
          <a:noFill/>
          <a:ln>
            <a:noFill/>
          </a:ln>
        </p:spPr>
      </p:pic>
      <p:pic>
        <p:nvPicPr>
          <p:cNvPr id="122" name="Google Shape;122;p19"/>
          <p:cNvPicPr preferRelativeResize="0"/>
          <p:nvPr/>
        </p:nvPicPr>
        <p:blipFill>
          <a:blip r:embed="rId6">
            <a:alphaModFix/>
          </a:blip>
          <a:stretch>
            <a:fillRect/>
          </a:stretch>
        </p:blipFill>
        <p:spPr>
          <a:xfrm>
            <a:off x="5612184" y="2760687"/>
            <a:ext cx="2949128" cy="2061950"/>
          </a:xfrm>
          <a:prstGeom prst="rect">
            <a:avLst/>
          </a:prstGeom>
          <a:noFill/>
          <a:ln>
            <a:noFill/>
          </a:ln>
        </p:spPr>
      </p:pic>
      <p:pic>
        <p:nvPicPr>
          <p:cNvPr id="123" name="Google Shape;123;p19" title="LAX_flight_delays_pie_chart.png"/>
          <p:cNvPicPr preferRelativeResize="0"/>
          <p:nvPr/>
        </p:nvPicPr>
        <p:blipFill rotWithShape="1">
          <a:blip r:embed="rId7">
            <a:alphaModFix/>
          </a:blip>
          <a:srcRect b="17578" l="20671" r="18042" t="7811"/>
          <a:stretch/>
        </p:blipFill>
        <p:spPr>
          <a:xfrm>
            <a:off x="262450" y="183400"/>
            <a:ext cx="2742450" cy="206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6200" y="42975"/>
            <a:ext cx="20892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Delay Types</a:t>
            </a:r>
            <a:endParaRPr/>
          </a:p>
        </p:txBody>
      </p:sp>
      <p:sp>
        <p:nvSpPr>
          <p:cNvPr id="129" name="Google Shape;129;p20"/>
          <p:cNvSpPr txBox="1"/>
          <p:nvPr>
            <p:ph idx="1" type="body"/>
          </p:nvPr>
        </p:nvSpPr>
        <p:spPr>
          <a:xfrm>
            <a:off x="86200" y="637850"/>
            <a:ext cx="2283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to compare the reasons flight were delayed between the individual reasons and the airports </a:t>
            </a:r>
            <a:endParaRPr/>
          </a:p>
          <a:p>
            <a:pPr indent="0" lvl="0" marL="0" rtl="0" algn="l">
              <a:spcBef>
                <a:spcPts val="1600"/>
              </a:spcBef>
              <a:spcAft>
                <a:spcPts val="1600"/>
              </a:spcAft>
              <a:buNone/>
            </a:pPr>
            <a:r>
              <a:rPr lang="en"/>
              <a:t>Why: This data can be analyzed on a per-airport basis to identify problem areas for an airport’s operations, such as security or flight coordination.</a:t>
            </a:r>
            <a:endParaRPr/>
          </a:p>
        </p:txBody>
      </p:sp>
      <p:sp>
        <p:nvSpPr>
          <p:cNvPr id="130" name="Google Shape;130;p20"/>
          <p:cNvSpPr txBox="1"/>
          <p:nvPr>
            <p:ph idx="1" type="body"/>
          </p:nvPr>
        </p:nvSpPr>
        <p:spPr>
          <a:xfrm>
            <a:off x="6482475" y="152400"/>
            <a:ext cx="2283300" cy="47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Insight:  Similarly to the flight status data, each airport’s relevant flights were filtered down to those with positive delay values. Then, each of the 5 columns corresponding to delay reasons were counted for positive values (indicating contribution) as well as delays where no reason was listed.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 name="Google Shape;131;p20"/>
          <p:cNvPicPr preferRelativeResize="0"/>
          <p:nvPr/>
        </p:nvPicPr>
        <p:blipFill>
          <a:blip r:embed="rId3">
            <a:alphaModFix/>
          </a:blip>
          <a:stretch>
            <a:fillRect/>
          </a:stretch>
        </p:blipFill>
        <p:spPr>
          <a:xfrm>
            <a:off x="2399625" y="152400"/>
            <a:ext cx="4052725" cy="2114176"/>
          </a:xfrm>
          <a:prstGeom prst="rect">
            <a:avLst/>
          </a:prstGeom>
          <a:noFill/>
          <a:ln>
            <a:noFill/>
          </a:ln>
        </p:spPr>
      </p:pic>
      <p:pic>
        <p:nvPicPr>
          <p:cNvPr id="132" name="Google Shape;132;p20"/>
          <p:cNvPicPr preferRelativeResize="0"/>
          <p:nvPr/>
        </p:nvPicPr>
        <p:blipFill>
          <a:blip r:embed="rId4">
            <a:alphaModFix/>
          </a:blip>
          <a:stretch>
            <a:fillRect/>
          </a:stretch>
        </p:blipFill>
        <p:spPr>
          <a:xfrm>
            <a:off x="2521900" y="2571751"/>
            <a:ext cx="3808176" cy="19912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189925" y="4431150"/>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Delay Types</a:t>
            </a:r>
            <a:endParaRPr/>
          </a:p>
        </p:txBody>
      </p:sp>
      <p:pic>
        <p:nvPicPr>
          <p:cNvPr id="138" name="Google Shape;138;p21" title="LAX_delay_type_counts_chart.png"/>
          <p:cNvPicPr preferRelativeResize="0"/>
          <p:nvPr/>
        </p:nvPicPr>
        <p:blipFill>
          <a:blip r:embed="rId3">
            <a:alphaModFix/>
          </a:blip>
          <a:stretch>
            <a:fillRect/>
          </a:stretch>
        </p:blipFill>
        <p:spPr>
          <a:xfrm>
            <a:off x="44950" y="109400"/>
            <a:ext cx="2999600" cy="1799750"/>
          </a:xfrm>
          <a:prstGeom prst="rect">
            <a:avLst/>
          </a:prstGeom>
          <a:noFill/>
          <a:ln>
            <a:noFill/>
          </a:ln>
        </p:spPr>
      </p:pic>
      <p:pic>
        <p:nvPicPr>
          <p:cNvPr id="139" name="Google Shape;139;p21" title="DenverDelayTypes.png"/>
          <p:cNvPicPr preferRelativeResize="0"/>
          <p:nvPr/>
        </p:nvPicPr>
        <p:blipFill>
          <a:blip r:embed="rId4">
            <a:alphaModFix/>
          </a:blip>
          <a:stretch>
            <a:fillRect/>
          </a:stretch>
        </p:blipFill>
        <p:spPr>
          <a:xfrm>
            <a:off x="3072200" y="109400"/>
            <a:ext cx="2999600" cy="1799760"/>
          </a:xfrm>
          <a:prstGeom prst="rect">
            <a:avLst/>
          </a:prstGeom>
          <a:noFill/>
          <a:ln>
            <a:noFill/>
          </a:ln>
        </p:spPr>
      </p:pic>
      <p:pic>
        <p:nvPicPr>
          <p:cNvPr id="140" name="Google Shape;140;p21" title="Atlanta_Delay_Types.png"/>
          <p:cNvPicPr preferRelativeResize="0"/>
          <p:nvPr/>
        </p:nvPicPr>
        <p:blipFill>
          <a:blip r:embed="rId5">
            <a:alphaModFix/>
          </a:blip>
          <a:stretch>
            <a:fillRect/>
          </a:stretch>
        </p:blipFill>
        <p:spPr>
          <a:xfrm>
            <a:off x="6188725" y="146600"/>
            <a:ext cx="2892150" cy="1725349"/>
          </a:xfrm>
          <a:prstGeom prst="rect">
            <a:avLst/>
          </a:prstGeom>
          <a:noFill/>
          <a:ln>
            <a:noFill/>
          </a:ln>
        </p:spPr>
      </p:pic>
      <p:sp>
        <p:nvSpPr>
          <p:cNvPr id="141" name="Google Shape;141;p21"/>
          <p:cNvSpPr txBox="1"/>
          <p:nvPr/>
        </p:nvSpPr>
        <p:spPr>
          <a:xfrm>
            <a:off x="7965975" y="66425"/>
            <a:ext cx="630300" cy="1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
              <a:t>-  Atlanta</a:t>
            </a:r>
            <a:endParaRPr b="1" sz="400"/>
          </a:p>
        </p:txBody>
      </p:sp>
      <p:pic>
        <p:nvPicPr>
          <p:cNvPr id="142" name="Google Shape;142;p21"/>
          <p:cNvPicPr preferRelativeResize="0"/>
          <p:nvPr/>
        </p:nvPicPr>
        <p:blipFill>
          <a:blip r:embed="rId6">
            <a:alphaModFix/>
          </a:blip>
          <a:stretch>
            <a:fillRect/>
          </a:stretch>
        </p:blipFill>
        <p:spPr>
          <a:xfrm>
            <a:off x="4572000" y="2061550"/>
            <a:ext cx="2912195" cy="2217201"/>
          </a:xfrm>
          <a:prstGeom prst="rect">
            <a:avLst/>
          </a:prstGeom>
          <a:noFill/>
          <a:ln>
            <a:noFill/>
          </a:ln>
        </p:spPr>
      </p:pic>
      <p:pic>
        <p:nvPicPr>
          <p:cNvPr id="143" name="Google Shape;143;p21"/>
          <p:cNvPicPr preferRelativeResize="0"/>
          <p:nvPr/>
        </p:nvPicPr>
        <p:blipFill>
          <a:blip r:embed="rId7">
            <a:alphaModFix/>
          </a:blip>
          <a:stretch>
            <a:fillRect/>
          </a:stretch>
        </p:blipFill>
        <p:spPr>
          <a:xfrm>
            <a:off x="576700" y="2061549"/>
            <a:ext cx="3695335" cy="2217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