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Proxima Nova Semibold"/>
      <p:regular r:id="rId24"/>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ProximaNovaSemibold-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Semibold-boldItalic.fntdata"/><Relationship Id="rId25" Type="http://schemas.openxmlformats.org/officeDocument/2006/relationships/font" Target="fonts/ProximaNova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98512beab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98512beab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98512beab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98512beab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b982700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b982700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98512beab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98512beab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98512beab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98512beab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98512bea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98512bea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98512beab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98512beab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b982700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b982700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98512bea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98512bea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98512beab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98512beab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98512beab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98512beab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98512beab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98512beab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aa0fcdb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aa0fcdb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hyperlink" Target="https://laureng97.github.io/Project-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jpg"/><Relationship Id="rId5" Type="http://schemas.openxmlformats.org/officeDocument/2006/relationships/image" Target="../media/image10.png"/><Relationship Id="rId6"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kaggle.com/datasets/jawadawan/global-warming-trends-1961-2022" TargetMode="External"/><Relationship Id="rId4" Type="http://schemas.openxmlformats.org/officeDocument/2006/relationships/hyperlink" Target="https://www.kaggle.com/datasets/anshtanwar/global-data-on-sustainable-energ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www.kaggle.com/code/anshtanwar/starter-notebook-global-sustainable-energy"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81100" y="1249525"/>
            <a:ext cx="79818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ts val="891"/>
              <a:buNone/>
            </a:pPr>
            <a:r>
              <a:rPr lang="en" sz="4520"/>
              <a:t>Global Climate Trends &amp; Utilization of Sustainable Energy</a:t>
            </a:r>
            <a:endParaRPr sz="452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October 15,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600"/>
              <a:t>Demonstration</a:t>
            </a:r>
            <a:r>
              <a:rPr lang="en" sz="3600"/>
              <a:t>:</a:t>
            </a:r>
            <a:endParaRPr sz="3600"/>
          </a:p>
          <a:p>
            <a:pPr indent="0" lvl="0" marL="0" rtl="0" algn="ctr">
              <a:spcBef>
                <a:spcPts val="0"/>
              </a:spcBef>
              <a:spcAft>
                <a:spcPts val="0"/>
              </a:spcAft>
              <a:buSzPts val="990"/>
              <a:buNone/>
            </a:pPr>
            <a:r>
              <a:rPr lang="en" sz="3000"/>
              <a:t>Interactive Data Visualizations</a:t>
            </a:r>
            <a:endParaRPr sz="3000"/>
          </a:p>
        </p:txBody>
      </p:sp>
      <p:sp>
        <p:nvSpPr>
          <p:cNvPr id="126" name="Google Shape;126;p22"/>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u="sng">
                <a:solidFill>
                  <a:schemeClr val="hlink"/>
                </a:solidFill>
                <a:hlinkClick r:id="rId3"/>
              </a:rPr>
              <a:t>&lt;&lt;&lt; Demo index page here &gt;&gt;&gt;</a:t>
            </a:r>
            <a:endParaRPr>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Conclusions Drawn</a:t>
            </a:r>
            <a:endParaRPr/>
          </a:p>
        </p:txBody>
      </p:sp>
      <p:sp>
        <p:nvSpPr>
          <p:cNvPr id="132" name="Google Shape;132;p2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story does this data tell us when taken together?</a:t>
            </a:r>
            <a:endParaRPr/>
          </a:p>
        </p:txBody>
      </p:sp>
      <p:sp>
        <p:nvSpPr>
          <p:cNvPr id="133" name="Google Shape;133;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USA’s CO2 emissions were the highest in the world.</a:t>
            </a:r>
            <a:endParaRPr/>
          </a:p>
          <a:p>
            <a:pPr indent="-317182" lvl="0" marL="457200" rtl="0" algn="l">
              <a:spcBef>
                <a:spcPts val="0"/>
              </a:spcBef>
              <a:spcAft>
                <a:spcPts val="0"/>
              </a:spcAft>
              <a:buSzPct val="100000"/>
              <a:buChar char="●"/>
            </a:pPr>
            <a:r>
              <a:rPr lang="en"/>
              <a:t>Countries with </a:t>
            </a:r>
            <a:r>
              <a:rPr lang="en"/>
              <a:t>noticeable</a:t>
            </a:r>
            <a:r>
              <a:rPr lang="en"/>
              <a:t> decreases in CO2 emissions: USA, Spain, France, UK</a:t>
            </a:r>
            <a:endParaRPr/>
          </a:p>
          <a:p>
            <a:pPr indent="-317182" lvl="0" marL="457200" rtl="0" algn="l">
              <a:spcBef>
                <a:spcPts val="0"/>
              </a:spcBef>
              <a:spcAft>
                <a:spcPts val="0"/>
              </a:spcAft>
              <a:buSzPct val="100000"/>
              <a:buChar char="●"/>
            </a:pPr>
            <a:r>
              <a:rPr lang="en"/>
              <a:t>The region with the greatest amount of renewable energy across its countries is Africa.</a:t>
            </a:r>
            <a:endParaRPr/>
          </a:p>
          <a:p>
            <a:pPr indent="-297497" lvl="1" marL="914400" rtl="0" algn="l">
              <a:spcBef>
                <a:spcPts val="0"/>
              </a:spcBef>
              <a:spcAft>
                <a:spcPts val="0"/>
              </a:spcAft>
              <a:buSzPct val="100000"/>
              <a:buChar char="○"/>
            </a:pPr>
            <a:r>
              <a:rPr lang="en"/>
              <a:t>Somalia has the highest percentage of renewable energy in 2019 at 95.03% and Uganda has the second highest percentage at 90.22%.</a:t>
            </a:r>
            <a:endParaRPr/>
          </a:p>
          <a:p>
            <a:pPr indent="-297497" lvl="1" marL="914400" rtl="0" algn="l">
              <a:spcBef>
                <a:spcPts val="0"/>
              </a:spcBef>
              <a:spcAft>
                <a:spcPts val="0"/>
              </a:spcAft>
              <a:buSzPct val="100000"/>
              <a:buChar char="○"/>
            </a:pPr>
            <a:r>
              <a:rPr lang="en"/>
              <a:t>Africa is also one of the lowest-polluting continents, as shown by the cloropleth map.</a:t>
            </a:r>
            <a:endParaRPr/>
          </a:p>
          <a:p>
            <a:pPr indent="-317182" lvl="0" marL="457200" rtl="0" algn="l">
              <a:spcBef>
                <a:spcPts val="0"/>
              </a:spcBef>
              <a:spcAft>
                <a:spcPts val="0"/>
              </a:spcAft>
              <a:buSzPct val="100000"/>
              <a:buChar char="●"/>
            </a:pPr>
            <a:r>
              <a:rPr lang="en"/>
              <a:t>There was not a </a:t>
            </a:r>
            <a:r>
              <a:rPr lang="en"/>
              <a:t>significant change in surface temp across all continents for this time frame.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Further research on what impacts an increase or decrease on emissions (ie. factory production, outsourcing, population increase/decrease)</a:t>
            </a:r>
            <a:endParaRPr/>
          </a:p>
          <a:p>
            <a:pPr indent="-342900" lvl="0" marL="457200" rtl="0" algn="l">
              <a:spcBef>
                <a:spcPts val="0"/>
              </a:spcBef>
              <a:spcAft>
                <a:spcPts val="0"/>
              </a:spcAft>
              <a:buSzPts val="1800"/>
              <a:buChar char="-"/>
            </a:pPr>
            <a:r>
              <a:rPr lang="en"/>
              <a:t>Look at geopolitical and socio-economic factors that can impact renewable energy (ie. war, famine, natural disasters)</a:t>
            </a:r>
            <a:endParaRPr/>
          </a:p>
          <a:p>
            <a:pPr indent="-342900" lvl="0" marL="457200" rtl="0" algn="l">
              <a:spcBef>
                <a:spcPts val="0"/>
              </a:spcBef>
              <a:spcAft>
                <a:spcPts val="0"/>
              </a:spcAft>
              <a:buSzPts val="1800"/>
              <a:buChar char="-"/>
            </a:pPr>
            <a:r>
              <a:rPr lang="en"/>
              <a:t>Longer period of time for noticeable differences in surface temperature (100 years versus 25 years)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&gt; Questions?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8" name="Shape 148"/>
        <p:cNvGrpSpPr/>
        <p:nvPr/>
      </p:nvGrpSpPr>
      <p:grpSpPr>
        <a:xfrm>
          <a:off x="0" y="0"/>
          <a:ext cx="0" cy="0"/>
          <a:chOff x="0" y="0"/>
          <a:chExt cx="0" cy="0"/>
        </a:xfrm>
      </p:grpSpPr>
      <p:sp>
        <p:nvSpPr>
          <p:cNvPr id="149" name="Google Shape;149;p26"/>
          <p:cNvSpPr/>
          <p:nvPr/>
        </p:nvSpPr>
        <p:spPr>
          <a:xfrm>
            <a:off x="-8125" y="1889075"/>
            <a:ext cx="9161100" cy="72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6"/>
          <p:cNvPicPr preferRelativeResize="0"/>
          <p:nvPr/>
        </p:nvPicPr>
        <p:blipFill rotWithShape="1">
          <a:blip r:embed="rId3">
            <a:alphaModFix/>
          </a:blip>
          <a:srcRect b="0" l="159" r="149" t="0"/>
          <a:stretch/>
        </p:blipFill>
        <p:spPr>
          <a:xfrm>
            <a:off x="338398" y="1532675"/>
            <a:ext cx="1433700" cy="1433700"/>
          </a:xfrm>
          <a:prstGeom prst="ellipse">
            <a:avLst/>
          </a:prstGeom>
          <a:noFill/>
          <a:ln>
            <a:noFill/>
          </a:ln>
        </p:spPr>
      </p:pic>
      <p:pic>
        <p:nvPicPr>
          <p:cNvPr id="151" name="Google Shape;151;p26"/>
          <p:cNvPicPr preferRelativeResize="0"/>
          <p:nvPr/>
        </p:nvPicPr>
        <p:blipFill rotWithShape="1">
          <a:blip r:embed="rId4">
            <a:alphaModFix/>
          </a:blip>
          <a:srcRect b="22195" l="0" r="0" t="22190"/>
          <a:stretch/>
        </p:blipFill>
        <p:spPr>
          <a:xfrm>
            <a:off x="2511412" y="1516637"/>
            <a:ext cx="1465800" cy="1465800"/>
          </a:xfrm>
          <a:prstGeom prst="ellipse">
            <a:avLst/>
          </a:prstGeom>
          <a:noFill/>
          <a:ln>
            <a:noFill/>
          </a:ln>
        </p:spPr>
      </p:pic>
      <p:pic>
        <p:nvPicPr>
          <p:cNvPr id="152" name="Google Shape;152;p26"/>
          <p:cNvPicPr preferRelativeResize="0"/>
          <p:nvPr/>
        </p:nvPicPr>
        <p:blipFill rotWithShape="1">
          <a:blip r:embed="rId5">
            <a:alphaModFix/>
          </a:blip>
          <a:srcRect b="2453" l="0" r="0" t="2462"/>
          <a:stretch/>
        </p:blipFill>
        <p:spPr>
          <a:xfrm>
            <a:off x="4929125" y="1511824"/>
            <a:ext cx="1433700" cy="1433700"/>
          </a:xfrm>
          <a:prstGeom prst="ellipse">
            <a:avLst/>
          </a:prstGeom>
          <a:noFill/>
          <a:ln>
            <a:noFill/>
          </a:ln>
        </p:spPr>
      </p:pic>
      <p:pic>
        <p:nvPicPr>
          <p:cNvPr id="153" name="Google Shape;153;p26"/>
          <p:cNvPicPr preferRelativeResize="0"/>
          <p:nvPr/>
        </p:nvPicPr>
        <p:blipFill rotWithShape="1">
          <a:blip r:embed="rId6">
            <a:alphaModFix/>
          </a:blip>
          <a:srcRect b="0" l="0" r="0" t="0"/>
          <a:stretch/>
        </p:blipFill>
        <p:spPr>
          <a:xfrm>
            <a:off x="7314775" y="1532674"/>
            <a:ext cx="1433700" cy="1433700"/>
          </a:xfrm>
          <a:prstGeom prst="ellipse">
            <a:avLst/>
          </a:prstGeom>
          <a:noFill/>
          <a:ln>
            <a:noFill/>
          </a:ln>
        </p:spPr>
      </p:pic>
      <p:sp>
        <p:nvSpPr>
          <p:cNvPr id="154" name="Google Shape;154;p26"/>
          <p:cNvSpPr txBox="1"/>
          <p:nvPr/>
        </p:nvSpPr>
        <p:spPr>
          <a:xfrm>
            <a:off x="310775" y="303025"/>
            <a:ext cx="8492100" cy="7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6"/>
                </a:solidFill>
                <a:latin typeface="Proxima Nova Semibold"/>
                <a:ea typeface="Proxima Nova Semibold"/>
                <a:cs typeface="Proxima Nova Semibold"/>
                <a:sym typeface="Proxima Nova Semibold"/>
              </a:rPr>
              <a:t>The Team</a:t>
            </a:r>
            <a:endParaRPr sz="3000">
              <a:solidFill>
                <a:schemeClr val="accent6"/>
              </a:solidFill>
              <a:latin typeface="Proxima Nova Semibold"/>
              <a:ea typeface="Proxima Nova Semibold"/>
              <a:cs typeface="Proxima Nova Semibold"/>
              <a:sym typeface="Proxima Nova Semibold"/>
            </a:endParaRPr>
          </a:p>
        </p:txBody>
      </p:sp>
      <p:sp>
        <p:nvSpPr>
          <p:cNvPr id="155" name="Google Shape;155;p26"/>
          <p:cNvSpPr txBox="1"/>
          <p:nvPr/>
        </p:nvSpPr>
        <p:spPr>
          <a:xfrm>
            <a:off x="193950" y="3098337"/>
            <a:ext cx="1722600" cy="33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FFFFFF"/>
                </a:solidFill>
                <a:latin typeface="Proxima Nova Semibold"/>
                <a:ea typeface="Proxima Nova Semibold"/>
                <a:cs typeface="Proxima Nova Semibold"/>
                <a:sym typeface="Proxima Nova Semibold"/>
              </a:rPr>
              <a:t>Andrew Pohle</a:t>
            </a:r>
            <a:endParaRPr>
              <a:solidFill>
                <a:srgbClr val="FFFFFF"/>
              </a:solidFill>
              <a:latin typeface="Proxima Nova Semibold"/>
              <a:ea typeface="Proxima Nova Semibold"/>
              <a:cs typeface="Proxima Nova Semibold"/>
              <a:sym typeface="Proxima Nova Semibold"/>
            </a:endParaRPr>
          </a:p>
        </p:txBody>
      </p:sp>
      <p:cxnSp>
        <p:nvCxnSpPr>
          <p:cNvPr id="156" name="Google Shape;156;p26"/>
          <p:cNvCxnSpPr/>
          <p:nvPr/>
        </p:nvCxnSpPr>
        <p:spPr>
          <a:xfrm>
            <a:off x="919800" y="3574513"/>
            <a:ext cx="270900" cy="0"/>
          </a:xfrm>
          <a:prstGeom prst="straightConnector1">
            <a:avLst/>
          </a:prstGeom>
          <a:noFill/>
          <a:ln cap="flat" cmpd="sng" w="9525">
            <a:solidFill>
              <a:schemeClr val="dk2"/>
            </a:solidFill>
            <a:prstDash val="solid"/>
            <a:round/>
            <a:headEnd len="sm" w="sm" type="none"/>
            <a:tailEnd len="sm" w="sm" type="none"/>
          </a:ln>
        </p:spPr>
      </p:cxnSp>
      <p:sp>
        <p:nvSpPr>
          <p:cNvPr id="157" name="Google Shape;157;p26"/>
          <p:cNvSpPr txBox="1"/>
          <p:nvPr/>
        </p:nvSpPr>
        <p:spPr>
          <a:xfrm>
            <a:off x="193950" y="3641625"/>
            <a:ext cx="1722600" cy="115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rgbClr val="CACACA"/>
                </a:solidFill>
                <a:latin typeface="Proxima Nova"/>
                <a:ea typeface="Proxima Nova"/>
                <a:cs typeface="Proxima Nova"/>
                <a:sym typeface="Proxima Nova"/>
              </a:rPr>
              <a:t>Main Visualization Index Creator</a:t>
            </a:r>
            <a:endParaRPr sz="1300">
              <a:solidFill>
                <a:srgbClr val="CACACA"/>
              </a:solidFill>
              <a:latin typeface="Proxima Nova"/>
              <a:ea typeface="Proxima Nova"/>
              <a:cs typeface="Proxima Nova"/>
              <a:sym typeface="Proxima Nova"/>
            </a:endParaRPr>
          </a:p>
          <a:p>
            <a:pPr indent="0" lvl="0" marL="0" rtl="0" algn="ctr">
              <a:lnSpc>
                <a:spcPct val="115000"/>
              </a:lnSpc>
              <a:spcBef>
                <a:spcPts val="800"/>
              </a:spcBef>
              <a:spcAft>
                <a:spcPts val="800"/>
              </a:spcAft>
              <a:buNone/>
            </a:pPr>
            <a:r>
              <a:t/>
            </a:r>
            <a:endParaRPr sz="1300">
              <a:solidFill>
                <a:srgbClr val="CACACA"/>
              </a:solidFill>
              <a:latin typeface="Proxima Nova"/>
              <a:ea typeface="Proxima Nova"/>
              <a:cs typeface="Proxima Nova"/>
              <a:sym typeface="Proxima Nova"/>
            </a:endParaRPr>
          </a:p>
        </p:txBody>
      </p:sp>
      <p:sp>
        <p:nvSpPr>
          <p:cNvPr id="158" name="Google Shape;158;p26"/>
          <p:cNvSpPr txBox="1"/>
          <p:nvPr/>
        </p:nvSpPr>
        <p:spPr>
          <a:xfrm>
            <a:off x="2511388" y="3142075"/>
            <a:ext cx="1722600" cy="33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FFFFFF"/>
                </a:solidFill>
                <a:latin typeface="Proxima Nova Semibold"/>
                <a:ea typeface="Proxima Nova Semibold"/>
                <a:cs typeface="Proxima Nova Semibold"/>
                <a:sym typeface="Proxima Nova Semibold"/>
              </a:rPr>
              <a:t>Caitlin Mcmahill</a:t>
            </a:r>
            <a:endParaRPr>
              <a:solidFill>
                <a:srgbClr val="FFFFFF"/>
              </a:solidFill>
              <a:latin typeface="Proxima Nova Semibold"/>
              <a:ea typeface="Proxima Nova Semibold"/>
              <a:cs typeface="Proxima Nova Semibold"/>
              <a:sym typeface="Proxima Nova Semibold"/>
            </a:endParaRPr>
          </a:p>
        </p:txBody>
      </p:sp>
      <p:cxnSp>
        <p:nvCxnSpPr>
          <p:cNvPr id="159" name="Google Shape;159;p26"/>
          <p:cNvCxnSpPr/>
          <p:nvPr/>
        </p:nvCxnSpPr>
        <p:spPr>
          <a:xfrm>
            <a:off x="3030400" y="3574513"/>
            <a:ext cx="270900" cy="0"/>
          </a:xfrm>
          <a:prstGeom prst="straightConnector1">
            <a:avLst/>
          </a:prstGeom>
          <a:noFill/>
          <a:ln cap="flat" cmpd="sng" w="9525">
            <a:solidFill>
              <a:schemeClr val="dk2"/>
            </a:solidFill>
            <a:prstDash val="solid"/>
            <a:round/>
            <a:headEnd len="sm" w="sm" type="none"/>
            <a:tailEnd len="sm" w="sm" type="none"/>
          </a:ln>
        </p:spPr>
      </p:cxnSp>
      <p:sp>
        <p:nvSpPr>
          <p:cNvPr id="160" name="Google Shape;160;p26"/>
          <p:cNvSpPr txBox="1"/>
          <p:nvPr/>
        </p:nvSpPr>
        <p:spPr>
          <a:xfrm>
            <a:off x="4929125" y="3090075"/>
            <a:ext cx="1722600" cy="33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FFFFFF"/>
                </a:solidFill>
                <a:latin typeface="Proxima Nova Semibold"/>
                <a:ea typeface="Proxima Nova Semibold"/>
                <a:cs typeface="Proxima Nova Semibold"/>
                <a:sym typeface="Proxima Nova Semibold"/>
              </a:rPr>
              <a:t>Jessica Maranto</a:t>
            </a:r>
            <a:endParaRPr>
              <a:solidFill>
                <a:srgbClr val="FFFFFF"/>
              </a:solidFill>
              <a:latin typeface="Proxima Nova Semibold"/>
              <a:ea typeface="Proxima Nova Semibold"/>
              <a:cs typeface="Proxima Nova Semibold"/>
              <a:sym typeface="Proxima Nova Semibold"/>
            </a:endParaRPr>
          </a:p>
        </p:txBody>
      </p:sp>
      <p:cxnSp>
        <p:nvCxnSpPr>
          <p:cNvPr id="161" name="Google Shape;161;p26"/>
          <p:cNvCxnSpPr/>
          <p:nvPr/>
        </p:nvCxnSpPr>
        <p:spPr>
          <a:xfrm>
            <a:off x="5654975" y="3574513"/>
            <a:ext cx="270900" cy="0"/>
          </a:xfrm>
          <a:prstGeom prst="straightConnector1">
            <a:avLst/>
          </a:prstGeom>
          <a:noFill/>
          <a:ln cap="flat" cmpd="sng" w="9525">
            <a:solidFill>
              <a:schemeClr val="dk2"/>
            </a:solidFill>
            <a:prstDash val="solid"/>
            <a:round/>
            <a:headEnd len="sm" w="sm" type="none"/>
            <a:tailEnd len="sm" w="sm" type="none"/>
          </a:ln>
        </p:spPr>
      </p:cxnSp>
      <p:sp>
        <p:nvSpPr>
          <p:cNvPr id="162" name="Google Shape;162;p26"/>
          <p:cNvSpPr txBox="1"/>
          <p:nvPr/>
        </p:nvSpPr>
        <p:spPr>
          <a:xfrm>
            <a:off x="7170325" y="3090075"/>
            <a:ext cx="1722600" cy="33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FFFFFF"/>
                </a:solidFill>
                <a:latin typeface="Proxima Nova Semibold"/>
                <a:ea typeface="Proxima Nova Semibold"/>
                <a:cs typeface="Proxima Nova Semibold"/>
                <a:sym typeface="Proxima Nova Semibold"/>
              </a:rPr>
              <a:t>Lauren Graves</a:t>
            </a:r>
            <a:endParaRPr>
              <a:solidFill>
                <a:srgbClr val="FFFFFF"/>
              </a:solidFill>
              <a:latin typeface="Proxima Nova Semibold"/>
              <a:ea typeface="Proxima Nova Semibold"/>
              <a:cs typeface="Proxima Nova Semibold"/>
              <a:sym typeface="Proxima Nova Semibold"/>
            </a:endParaRPr>
          </a:p>
        </p:txBody>
      </p:sp>
      <p:cxnSp>
        <p:nvCxnSpPr>
          <p:cNvPr id="163" name="Google Shape;163;p26"/>
          <p:cNvCxnSpPr/>
          <p:nvPr/>
        </p:nvCxnSpPr>
        <p:spPr>
          <a:xfrm>
            <a:off x="78961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164" name="Google Shape;164;p26"/>
          <p:cNvSpPr txBox="1"/>
          <p:nvPr/>
        </p:nvSpPr>
        <p:spPr>
          <a:xfrm>
            <a:off x="2382988" y="3667075"/>
            <a:ext cx="1722600" cy="115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800"/>
              </a:spcAft>
              <a:buNone/>
            </a:pPr>
            <a:r>
              <a:rPr lang="en" sz="1300">
                <a:solidFill>
                  <a:srgbClr val="CACACA"/>
                </a:solidFill>
                <a:latin typeface="Proxima Nova"/>
                <a:ea typeface="Proxima Nova"/>
                <a:cs typeface="Proxima Nova"/>
                <a:sym typeface="Proxima Nova"/>
              </a:rPr>
              <a:t>CO2 Emissions Visualization Creator</a:t>
            </a:r>
            <a:endParaRPr sz="1300">
              <a:solidFill>
                <a:srgbClr val="CACACA"/>
              </a:solidFill>
              <a:latin typeface="Proxima Nova"/>
              <a:ea typeface="Proxima Nova"/>
              <a:cs typeface="Proxima Nova"/>
              <a:sym typeface="Proxima Nova"/>
            </a:endParaRPr>
          </a:p>
        </p:txBody>
      </p:sp>
      <p:sp>
        <p:nvSpPr>
          <p:cNvPr id="165" name="Google Shape;165;p26"/>
          <p:cNvSpPr txBox="1"/>
          <p:nvPr/>
        </p:nvSpPr>
        <p:spPr>
          <a:xfrm>
            <a:off x="4982475" y="3641625"/>
            <a:ext cx="1722600" cy="115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800"/>
              </a:spcAft>
              <a:buNone/>
            </a:pPr>
            <a:r>
              <a:rPr lang="en" sz="1300">
                <a:solidFill>
                  <a:srgbClr val="CACACA"/>
                </a:solidFill>
                <a:latin typeface="Proxima Nova"/>
                <a:ea typeface="Proxima Nova"/>
                <a:cs typeface="Proxima Nova"/>
                <a:sym typeface="Proxima Nova"/>
              </a:rPr>
              <a:t>Surface Temperature Visualization Creator</a:t>
            </a:r>
            <a:endParaRPr sz="1300">
              <a:solidFill>
                <a:srgbClr val="CACACA"/>
              </a:solidFill>
              <a:latin typeface="Proxima Nova"/>
              <a:ea typeface="Proxima Nova"/>
              <a:cs typeface="Proxima Nova"/>
              <a:sym typeface="Proxima Nova"/>
            </a:endParaRPr>
          </a:p>
        </p:txBody>
      </p:sp>
      <p:sp>
        <p:nvSpPr>
          <p:cNvPr id="166" name="Google Shape;166;p26"/>
          <p:cNvSpPr txBox="1"/>
          <p:nvPr/>
        </p:nvSpPr>
        <p:spPr>
          <a:xfrm>
            <a:off x="7170325" y="3641625"/>
            <a:ext cx="1722600" cy="115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rgbClr val="CACACA"/>
                </a:solidFill>
                <a:latin typeface="Proxima Nova"/>
                <a:ea typeface="Proxima Nova"/>
                <a:cs typeface="Proxima Nova"/>
                <a:sym typeface="Proxima Nova"/>
              </a:rPr>
              <a:t>Data Custodian</a:t>
            </a:r>
            <a:endParaRPr sz="1300">
              <a:solidFill>
                <a:srgbClr val="CACACA"/>
              </a:solidFill>
              <a:latin typeface="Proxima Nova"/>
              <a:ea typeface="Proxima Nova"/>
              <a:cs typeface="Proxima Nova"/>
              <a:sym typeface="Proxima Nova"/>
            </a:endParaRPr>
          </a:p>
          <a:p>
            <a:pPr indent="0" lvl="0" marL="0" rtl="0" algn="ctr">
              <a:lnSpc>
                <a:spcPct val="115000"/>
              </a:lnSpc>
              <a:spcBef>
                <a:spcPts val="800"/>
              </a:spcBef>
              <a:spcAft>
                <a:spcPts val="0"/>
              </a:spcAft>
              <a:buNone/>
            </a:pPr>
            <a:r>
              <a:rPr lang="en" sz="1300">
                <a:solidFill>
                  <a:srgbClr val="CACACA"/>
                </a:solidFill>
                <a:latin typeface="Proxima Nova"/>
                <a:ea typeface="Proxima Nova"/>
                <a:cs typeface="Proxima Nova"/>
                <a:sym typeface="Proxima Nova"/>
              </a:rPr>
              <a:t>Sustainable Energy Visualization Creator</a:t>
            </a:r>
            <a:endParaRPr sz="1300">
              <a:solidFill>
                <a:srgbClr val="CACACA"/>
              </a:solidFill>
              <a:latin typeface="Proxima Nova"/>
              <a:ea typeface="Proxima Nova"/>
              <a:cs typeface="Proxima Nova"/>
              <a:sym typeface="Proxima Nova"/>
            </a:endParaRPr>
          </a:p>
          <a:p>
            <a:pPr indent="0" lvl="0" marL="0" rtl="0" algn="ctr">
              <a:lnSpc>
                <a:spcPct val="115000"/>
              </a:lnSpc>
              <a:spcBef>
                <a:spcPts val="800"/>
              </a:spcBef>
              <a:spcAft>
                <a:spcPts val="800"/>
              </a:spcAft>
              <a:buNone/>
            </a:pPr>
            <a:r>
              <a:t/>
            </a:r>
            <a:endParaRPr sz="1300">
              <a:solidFill>
                <a:srgbClr val="CACACA"/>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Overview</a:t>
            </a:r>
            <a:endParaRPr>
              <a:solidFill>
                <a:schemeClr val="dk2"/>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 Worldwide Climate Trends</a:t>
            </a:r>
            <a:endParaRPr/>
          </a:p>
          <a:p>
            <a:pPr indent="0" lvl="0" marL="0" rtl="0" algn="l">
              <a:spcBef>
                <a:spcPts val="1200"/>
              </a:spcBef>
              <a:spcAft>
                <a:spcPts val="0"/>
              </a:spcAft>
              <a:buNone/>
            </a:pPr>
            <a:r>
              <a:rPr lang="en"/>
              <a:t>Main point: How have the rise in temperatures over several years affected different parts of the world, and what affects those rises on a country-to-country basis.</a:t>
            </a:r>
            <a:endParaRPr/>
          </a:p>
          <a:p>
            <a:pPr indent="0" lvl="0" marL="0" rtl="0" algn="l">
              <a:spcBef>
                <a:spcPts val="1200"/>
              </a:spcBef>
              <a:spcAft>
                <a:spcPts val="1200"/>
              </a:spcAft>
              <a:buNone/>
            </a:pPr>
            <a:r>
              <a:rPr lang="en"/>
              <a:t>Our group wanted to look into the topic of worldwide climate trends over the past several years. We wanted to see h</a:t>
            </a:r>
            <a:r>
              <a:rPr lang="en"/>
              <a:t>ow </a:t>
            </a:r>
            <a:r>
              <a:rPr lang="en"/>
              <a:t>the </a:t>
            </a:r>
            <a:r>
              <a:rPr lang="en"/>
              <a:t>rise in temperature over several years affected different parts of the world,</a:t>
            </a:r>
            <a:r>
              <a:rPr lang="en"/>
              <a:t> how many of these countries are using sustainable energy, and if that is making a difference.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Data Sourcing</a:t>
            </a:r>
            <a:endParaRPr>
              <a:solidFill>
                <a:schemeClr val="dk2"/>
              </a:solidFill>
            </a:endParaRPr>
          </a:p>
        </p:txBody>
      </p:sp>
      <p:sp>
        <p:nvSpPr>
          <p:cNvPr id="72" name="Google Shape;72;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u="sng">
                <a:latin typeface="Arial"/>
                <a:ea typeface="Arial"/>
                <a:cs typeface="Arial"/>
                <a:sym typeface="Arial"/>
              </a:rPr>
              <a:t>Sources</a:t>
            </a:r>
            <a:endParaRPr/>
          </a:p>
          <a:p>
            <a:pPr indent="-317500" lvl="0" marL="457200" rtl="0" algn="l">
              <a:spcBef>
                <a:spcPts val="1200"/>
              </a:spcBef>
              <a:spcAft>
                <a:spcPts val="0"/>
              </a:spcAft>
              <a:buClr>
                <a:schemeClr val="dk1"/>
              </a:buClr>
              <a:buSzPts val="1400"/>
              <a:buChar char="●"/>
            </a:pPr>
            <a:r>
              <a:rPr lang="en" u="sng">
                <a:solidFill>
                  <a:schemeClr val="dk1"/>
                </a:solidFill>
                <a:highlight>
                  <a:schemeClr val="lt1"/>
                </a:highlight>
                <a:hlinkClick r:id="rId3">
                  <a:extLst>
                    <a:ext uri="{A12FA001-AC4F-418D-AE19-62706E023703}">
                      <ahyp:hlinkClr val="tx"/>
                    </a:ext>
                  </a:extLst>
                </a:hlinkClick>
              </a:rPr>
              <a:t>https://www.kaggle.com/datasets/jawadawan/global-warming-trends-1961-2022</a:t>
            </a:r>
            <a:r>
              <a:rPr lang="en">
                <a:solidFill>
                  <a:schemeClr val="dk1"/>
                </a:solidFill>
                <a:highlight>
                  <a:schemeClr val="lt1"/>
                </a:highlight>
              </a:rPr>
              <a:t> </a:t>
            </a:r>
            <a:endParaRPr>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a:solidFill>
                  <a:schemeClr val="dk1"/>
                </a:solidFill>
                <a:highlight>
                  <a:schemeClr val="lt1"/>
                </a:highlight>
              </a:rPr>
              <a:t>This dataset looks at annual surface temperatures for over 100 countries spanning from 1961-2022. </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u="sng">
                <a:solidFill>
                  <a:schemeClr val="dk1"/>
                </a:solidFill>
                <a:highlight>
                  <a:schemeClr val="lt1"/>
                </a:highlight>
                <a:hlinkClick r:id="rId4">
                  <a:extLst>
                    <a:ext uri="{A12FA001-AC4F-418D-AE19-62706E023703}">
                      <ahyp:hlinkClr val="tx"/>
                    </a:ext>
                  </a:extLst>
                </a:hlinkClick>
              </a:rPr>
              <a:t>https://www.kaggle.com/datasets/anshtanwar/global-data-on-sustainable-energy</a:t>
            </a:r>
            <a:r>
              <a:rPr lang="en">
                <a:solidFill>
                  <a:schemeClr val="dk1"/>
                </a:solidFill>
                <a:highlight>
                  <a:schemeClr val="lt1"/>
                </a:highlight>
              </a:rPr>
              <a:t> </a:t>
            </a:r>
            <a:endParaRPr>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a:solidFill>
                  <a:schemeClr val="dk1"/>
                </a:solidFill>
                <a:highlight>
                  <a:schemeClr val="lt1"/>
                </a:highlight>
              </a:rPr>
              <a:t>This dataset looks at sustainable energy factors across over 100 countries from 2000 to 2020.</a:t>
            </a:r>
            <a:endParaRPr>
              <a:solidFill>
                <a:schemeClr val="dk1"/>
              </a:solidFill>
              <a:highlight>
                <a:schemeClr val="lt1"/>
              </a:highlight>
            </a:endParaRPr>
          </a:p>
        </p:txBody>
      </p:sp>
      <p:sp>
        <p:nvSpPr>
          <p:cNvPr id="73" name="Google Shape;73;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00" u="sng">
                <a:latin typeface="Arial"/>
                <a:ea typeface="Arial"/>
                <a:cs typeface="Arial"/>
                <a:sym typeface="Arial"/>
              </a:rPr>
              <a:t>Cleanup</a:t>
            </a:r>
            <a:endParaRPr sz="1700" u="sng">
              <a:latin typeface="Arial"/>
              <a:ea typeface="Arial"/>
              <a:cs typeface="Arial"/>
              <a:sym typeface="Arial"/>
            </a:endParaRPr>
          </a:p>
          <a:p>
            <a:pPr indent="-310832" lvl="0" marL="457200" rtl="0" algn="l">
              <a:spcBef>
                <a:spcPts val="1200"/>
              </a:spcBef>
              <a:spcAft>
                <a:spcPts val="0"/>
              </a:spcAft>
              <a:buSzPct val="100000"/>
              <a:buChar char="●"/>
            </a:pPr>
            <a:r>
              <a:rPr lang="en"/>
              <a:t>Merge the two csv files on “Country” to make one large energy table.</a:t>
            </a:r>
            <a:endParaRPr/>
          </a:p>
          <a:p>
            <a:pPr indent="-310832" lvl="0" marL="457200" rtl="0" algn="l">
              <a:spcBef>
                <a:spcPts val="0"/>
              </a:spcBef>
              <a:spcAft>
                <a:spcPts val="0"/>
              </a:spcAft>
              <a:buSzPct val="100000"/>
              <a:buChar char="●"/>
            </a:pPr>
            <a:r>
              <a:rPr lang="en"/>
              <a:t>Note the columns and replace null values with zeros</a:t>
            </a:r>
            <a:endParaRPr/>
          </a:p>
          <a:p>
            <a:pPr indent="-310832" lvl="0" marL="457200" rtl="0" algn="l">
              <a:spcBef>
                <a:spcPts val="0"/>
              </a:spcBef>
              <a:spcAft>
                <a:spcPts val="0"/>
              </a:spcAft>
              <a:buSzPct val="100000"/>
              <a:buChar char="●"/>
            </a:pPr>
            <a:r>
              <a:rPr lang="en"/>
              <a:t>Remove unnecessary columns</a:t>
            </a:r>
            <a:endParaRPr/>
          </a:p>
          <a:p>
            <a:pPr indent="-310832" lvl="0" marL="457200" rtl="0" algn="l">
              <a:spcBef>
                <a:spcPts val="0"/>
              </a:spcBef>
              <a:spcAft>
                <a:spcPts val="0"/>
              </a:spcAft>
              <a:buSzPct val="100000"/>
              <a:buChar char="●"/>
            </a:pPr>
            <a:r>
              <a:rPr lang="en"/>
              <a:t>Make a copy of main energy table and filter out columns so that it only contains temps and emissions data.</a:t>
            </a:r>
            <a:endParaRPr/>
          </a:p>
          <a:p>
            <a:pPr indent="-310832" lvl="0" marL="457200" rtl="0" algn="l">
              <a:spcBef>
                <a:spcPts val="0"/>
              </a:spcBef>
              <a:spcAft>
                <a:spcPts val="0"/>
              </a:spcAft>
              <a:buSzPct val="100000"/>
              <a:buChar char="●"/>
            </a:pPr>
            <a:r>
              <a:rPr lang="en"/>
              <a:t>Convert annual surface temps to fahrenheit</a:t>
            </a:r>
            <a:endParaRPr/>
          </a:p>
          <a:p>
            <a:pPr indent="-310832" lvl="0" marL="457200" rtl="0" algn="l">
              <a:spcBef>
                <a:spcPts val="0"/>
              </a:spcBef>
              <a:spcAft>
                <a:spcPts val="0"/>
              </a:spcAft>
              <a:buSzPct val="100000"/>
              <a:buChar char="●"/>
            </a:pPr>
            <a:r>
              <a:rPr lang="en"/>
              <a:t>Rename year columns to appropriate variable + year</a:t>
            </a:r>
            <a:endParaRPr/>
          </a:p>
          <a:p>
            <a:pPr indent="-310832" lvl="0" marL="457200" rtl="0" algn="l">
              <a:spcBef>
                <a:spcPts val="0"/>
              </a:spcBef>
              <a:spcAft>
                <a:spcPts val="0"/>
              </a:spcAft>
              <a:buSzPct val="100000"/>
              <a:buChar char="●"/>
            </a:pPr>
            <a:r>
              <a:rPr lang="en"/>
              <a:t>Save the filtered_energy_table and filtered_temps_emissions_table as CSV’s and to SQLite Database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pic>
        <p:nvPicPr>
          <p:cNvPr id="78" name="Google Shape;78;p16" title="Unique Records Count.jpg"/>
          <p:cNvPicPr preferRelativeResize="0"/>
          <p:nvPr/>
        </p:nvPicPr>
        <p:blipFill>
          <a:blip r:embed="rId3">
            <a:alphaModFix/>
          </a:blip>
          <a:stretch>
            <a:fillRect/>
          </a:stretch>
        </p:blipFill>
        <p:spPr>
          <a:xfrm>
            <a:off x="117650" y="152401"/>
            <a:ext cx="3889149" cy="3331225"/>
          </a:xfrm>
          <a:prstGeom prst="rect">
            <a:avLst/>
          </a:prstGeom>
          <a:noFill/>
          <a:ln>
            <a:noFill/>
          </a:ln>
        </p:spPr>
      </p:pic>
      <p:pic>
        <p:nvPicPr>
          <p:cNvPr id="79" name="Google Shape;79;p16" title="SQLite Database.jpg"/>
          <p:cNvPicPr preferRelativeResize="0"/>
          <p:nvPr/>
        </p:nvPicPr>
        <p:blipFill>
          <a:blip r:embed="rId4">
            <a:alphaModFix/>
          </a:blip>
          <a:stretch>
            <a:fillRect/>
          </a:stretch>
        </p:blipFill>
        <p:spPr>
          <a:xfrm>
            <a:off x="3217725" y="2188050"/>
            <a:ext cx="5719500" cy="2805006"/>
          </a:xfrm>
          <a:prstGeom prst="rect">
            <a:avLst/>
          </a:prstGeom>
          <a:noFill/>
          <a:ln cap="flat" cmpd="sng" w="19050">
            <a:solidFill>
              <a:schemeClr val="lt2"/>
            </a:solidFill>
            <a:prstDash val="solid"/>
            <a:round/>
            <a:headEnd len="sm" w="sm" type="none"/>
            <a:tailEnd len="sm" w="sm" type="none"/>
          </a:ln>
        </p:spPr>
      </p:pic>
      <p:sp>
        <p:nvSpPr>
          <p:cNvPr id="80" name="Google Shape;80;p16"/>
          <p:cNvSpPr txBox="1"/>
          <p:nvPr/>
        </p:nvSpPr>
        <p:spPr>
          <a:xfrm>
            <a:off x="4119850" y="226050"/>
            <a:ext cx="4817400" cy="17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Proxima Nova"/>
                <a:ea typeface="Proxima Nova"/>
                <a:cs typeface="Proxima Nova"/>
                <a:sym typeface="Proxima Nova"/>
              </a:rPr>
              <a:t>The snippet of code to the left shows our unique record count: 116 countries were examined in our dataset!</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7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700">
                <a:solidFill>
                  <a:schemeClr val="dk1"/>
                </a:solidFill>
                <a:latin typeface="Proxima Nova"/>
                <a:ea typeface="Proxima Nova"/>
                <a:cs typeface="Proxima Nova"/>
                <a:sym typeface="Proxima Nova"/>
              </a:rPr>
              <a:t>The snippet of code to the right shows how we added our tables into the SQLite </a:t>
            </a:r>
            <a:r>
              <a:rPr lang="en" sz="1700">
                <a:solidFill>
                  <a:schemeClr val="dk1"/>
                </a:solidFill>
                <a:latin typeface="Proxima Nova"/>
                <a:ea typeface="Proxima Nova"/>
                <a:cs typeface="Proxima Nova"/>
                <a:sym typeface="Proxima Nova"/>
              </a:rPr>
              <a:t>database</a:t>
            </a:r>
            <a:r>
              <a:rPr lang="en" sz="1700">
                <a:solidFill>
                  <a:schemeClr val="dk1"/>
                </a:solidFill>
                <a:latin typeface="Proxima Nova"/>
                <a:ea typeface="Proxima Nova"/>
                <a:cs typeface="Proxima Nova"/>
                <a:sym typeface="Proxima Nova"/>
              </a:rPr>
              <a:t>!</a:t>
            </a:r>
            <a:endParaRPr sz="1700">
              <a:solidFill>
                <a:schemeClr val="dk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Main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603305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2"/>
                </a:solidFill>
              </a:rPr>
              <a:t>CO2 Emissions</a:t>
            </a:r>
            <a:endParaRPr>
              <a:solidFill>
                <a:schemeClr val="dk2"/>
              </a:solidFill>
            </a:endParaRPr>
          </a:p>
        </p:txBody>
      </p:sp>
      <p:sp>
        <p:nvSpPr>
          <p:cNvPr id="91" name="Google Shape;91;p18"/>
          <p:cNvSpPr txBox="1"/>
          <p:nvPr>
            <p:ph idx="1" type="body"/>
          </p:nvPr>
        </p:nvSpPr>
        <p:spPr>
          <a:xfrm>
            <a:off x="603305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Idea: Visually assess each country’s Carbon Dioxide emissions over a period of several years</a:t>
            </a:r>
            <a:endParaRPr/>
          </a:p>
          <a:p>
            <a:pPr indent="0" lvl="0" marL="0" rtl="0" algn="l">
              <a:spcBef>
                <a:spcPts val="1200"/>
              </a:spcBef>
              <a:spcAft>
                <a:spcPts val="0"/>
              </a:spcAft>
              <a:buNone/>
            </a:pPr>
            <a:r>
              <a:rPr lang="en"/>
              <a:t>Why: to establish a good baseline for which countries are heavy polluters, as well as finding countries that decrease pollutants over the shown period to watch for later in the dataset.</a:t>
            </a:r>
            <a:endParaRPr/>
          </a:p>
          <a:p>
            <a:pPr indent="0" lvl="0" marL="0" rtl="0" algn="l">
              <a:spcBef>
                <a:spcPts val="1200"/>
              </a:spcBef>
              <a:spcAft>
                <a:spcPts val="1200"/>
              </a:spcAft>
              <a:buNone/>
            </a:pPr>
            <a:r>
              <a:t/>
            </a:r>
            <a:endParaRPr/>
          </a:p>
        </p:txBody>
      </p:sp>
      <p:sp>
        <p:nvSpPr>
          <p:cNvPr id="92" name="Google Shape;92;p18"/>
          <p:cNvSpPr txBox="1"/>
          <p:nvPr>
            <p:ph idx="1" type="body"/>
          </p:nvPr>
        </p:nvSpPr>
        <p:spPr>
          <a:xfrm>
            <a:off x="245125" y="3409975"/>
            <a:ext cx="5533200" cy="149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Code Insights: </a:t>
            </a:r>
            <a:r>
              <a:rPr lang="en"/>
              <a:t>The basis for the Emissions Cloropleth Map code was built using the code found in one of our Kaggle notebooks (</a:t>
            </a:r>
            <a:r>
              <a:rPr lang="en" u="sng">
                <a:solidFill>
                  <a:schemeClr val="hlink"/>
                </a:solidFill>
                <a:hlinkClick r:id="rId3"/>
              </a:rPr>
              <a:t>link</a:t>
            </a:r>
            <a:r>
              <a:rPr lang="en"/>
              <a:t>). The code was modified based on our clean CSV data.</a:t>
            </a:r>
            <a:endParaRPr/>
          </a:p>
          <a:p>
            <a:pPr indent="0" lvl="0" marL="0" rtl="0" algn="l">
              <a:spcBef>
                <a:spcPts val="1200"/>
              </a:spcBef>
              <a:spcAft>
                <a:spcPts val="1200"/>
              </a:spcAft>
              <a:buNone/>
            </a:pPr>
            <a:r>
              <a:rPr lang="en"/>
              <a:t>Problems: The US’s emissions being measured in the millions made displaying the decrease in emissions it characterized difficult, so we included a highlight feature that displayed it’s CO2 emissions in a </a:t>
            </a:r>
            <a:r>
              <a:rPr lang="en"/>
              <a:t>separate</a:t>
            </a:r>
            <a:r>
              <a:rPr lang="en"/>
              <a:t> blurb on the bottom of the page.</a:t>
            </a:r>
            <a:endParaRPr/>
          </a:p>
        </p:txBody>
      </p:sp>
      <p:pic>
        <p:nvPicPr>
          <p:cNvPr id="93" name="Google Shape;93;p18"/>
          <p:cNvPicPr preferRelativeResize="0"/>
          <p:nvPr/>
        </p:nvPicPr>
        <p:blipFill rotWithShape="1">
          <a:blip r:embed="rId4">
            <a:alphaModFix/>
          </a:blip>
          <a:srcRect b="0" l="0" r="0" t="0"/>
          <a:stretch/>
        </p:blipFill>
        <p:spPr>
          <a:xfrm>
            <a:off x="245125" y="112350"/>
            <a:ext cx="5533200" cy="3297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145100" y="-12087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2"/>
                </a:solidFill>
              </a:rPr>
              <a:t>Sustainable Energy</a:t>
            </a:r>
            <a:endParaRPr>
              <a:solidFill>
                <a:schemeClr val="dk2"/>
              </a:solidFill>
            </a:endParaRPr>
          </a:p>
        </p:txBody>
      </p:sp>
      <p:sp>
        <p:nvSpPr>
          <p:cNvPr id="99" name="Google Shape;99;p19"/>
          <p:cNvSpPr txBox="1"/>
          <p:nvPr>
            <p:ph idx="1" type="body"/>
          </p:nvPr>
        </p:nvSpPr>
        <p:spPr>
          <a:xfrm>
            <a:off x="35900" y="634825"/>
            <a:ext cx="2917200" cy="254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t>The Idea: Visually assess the percentage of each country’s energy production and its sustainability from 2000 to 2019.</a:t>
            </a:r>
            <a:endParaRPr sz="1100"/>
          </a:p>
          <a:p>
            <a:pPr indent="0" lvl="0" marL="0" rtl="0" algn="l">
              <a:spcBef>
                <a:spcPts val="1200"/>
              </a:spcBef>
              <a:spcAft>
                <a:spcPts val="0"/>
              </a:spcAft>
              <a:buNone/>
            </a:pPr>
            <a:r>
              <a:rPr lang="en" sz="1100"/>
              <a:t>Why: To identify which countries are leading the way for sustainability and which countries have fallen behind. It also provides us with understanding of the regional differences and what may be impacting these factors, such as geopolitical and </a:t>
            </a:r>
            <a:r>
              <a:rPr lang="en" sz="1100"/>
              <a:t>socio economic</a:t>
            </a:r>
            <a:r>
              <a:rPr lang="en" sz="1100"/>
              <a:t> challenges.</a:t>
            </a:r>
            <a:endParaRPr sz="1100"/>
          </a:p>
          <a:p>
            <a:pPr indent="0" lvl="0" marL="0" rtl="0" algn="l">
              <a:spcBef>
                <a:spcPts val="1200"/>
              </a:spcBef>
              <a:spcAft>
                <a:spcPts val="1200"/>
              </a:spcAft>
              <a:buNone/>
            </a:pPr>
            <a:r>
              <a:t/>
            </a:r>
            <a:endParaRPr/>
          </a:p>
        </p:txBody>
      </p:sp>
      <p:sp>
        <p:nvSpPr>
          <p:cNvPr id="100" name="Google Shape;100;p19"/>
          <p:cNvSpPr txBox="1"/>
          <p:nvPr>
            <p:ph idx="1" type="body"/>
          </p:nvPr>
        </p:nvSpPr>
        <p:spPr>
          <a:xfrm>
            <a:off x="90500" y="2695475"/>
            <a:ext cx="2917200" cy="2223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631"/>
              <a:t>Code Insights: For loop was used to create a bar chart (plotly) for each region based on continent. Each chart contains a gradient color scale based on the renewable energy amount and a drop down to select the year. Hover text is also used to give the exact percentage for each country</a:t>
            </a:r>
            <a:endParaRPr sz="1631"/>
          </a:p>
          <a:p>
            <a:pPr indent="0" lvl="0" marL="0" rtl="0" algn="l">
              <a:spcBef>
                <a:spcPts val="1200"/>
              </a:spcBef>
              <a:spcAft>
                <a:spcPts val="0"/>
              </a:spcAft>
              <a:buNone/>
            </a:pPr>
            <a:r>
              <a:rPr lang="en" sz="1631"/>
              <a:t>Problems: The visualization was too crowded when all countries were listed at once. Instead we included a dictionary of each continent and separated the visualization by regions</a:t>
            </a:r>
            <a:endParaRPr sz="1631"/>
          </a:p>
          <a:p>
            <a:pPr indent="0" lvl="0" marL="0" rtl="0" algn="l">
              <a:spcBef>
                <a:spcPts val="120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3119699" y="216400"/>
            <a:ext cx="3787475" cy="2355350"/>
          </a:xfrm>
          <a:prstGeom prst="rect">
            <a:avLst/>
          </a:prstGeom>
          <a:noFill/>
          <a:ln>
            <a:noFill/>
          </a:ln>
        </p:spPr>
      </p:pic>
      <p:pic>
        <p:nvPicPr>
          <p:cNvPr id="102" name="Google Shape;102;p19"/>
          <p:cNvPicPr preferRelativeResize="0"/>
          <p:nvPr/>
        </p:nvPicPr>
        <p:blipFill rotWithShape="1">
          <a:blip r:embed="rId4">
            <a:alphaModFix/>
          </a:blip>
          <a:srcRect b="0" l="0" r="17965" t="0"/>
          <a:stretch/>
        </p:blipFill>
        <p:spPr>
          <a:xfrm>
            <a:off x="6036850" y="224150"/>
            <a:ext cx="3107151" cy="2339849"/>
          </a:xfrm>
          <a:prstGeom prst="rect">
            <a:avLst/>
          </a:prstGeom>
          <a:noFill/>
          <a:ln>
            <a:noFill/>
          </a:ln>
        </p:spPr>
      </p:pic>
      <p:pic>
        <p:nvPicPr>
          <p:cNvPr id="103" name="Google Shape;103;p19"/>
          <p:cNvPicPr preferRelativeResize="0"/>
          <p:nvPr/>
        </p:nvPicPr>
        <p:blipFill>
          <a:blip r:embed="rId5">
            <a:alphaModFix/>
          </a:blip>
          <a:stretch>
            <a:fillRect/>
          </a:stretch>
        </p:blipFill>
        <p:spPr>
          <a:xfrm>
            <a:off x="3058938" y="2442200"/>
            <a:ext cx="3026136" cy="2339849"/>
          </a:xfrm>
          <a:prstGeom prst="rect">
            <a:avLst/>
          </a:prstGeom>
          <a:noFill/>
          <a:ln>
            <a:noFill/>
          </a:ln>
        </p:spPr>
      </p:pic>
      <p:pic>
        <p:nvPicPr>
          <p:cNvPr id="104" name="Google Shape;104;p19"/>
          <p:cNvPicPr preferRelativeResize="0"/>
          <p:nvPr/>
        </p:nvPicPr>
        <p:blipFill>
          <a:blip r:embed="rId6">
            <a:alphaModFix/>
          </a:blip>
          <a:stretch>
            <a:fillRect/>
          </a:stretch>
        </p:blipFill>
        <p:spPr>
          <a:xfrm>
            <a:off x="6036850" y="2500150"/>
            <a:ext cx="3026125" cy="2223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75900" y="-243775"/>
            <a:ext cx="31332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Annual Temp. Averages</a:t>
            </a:r>
            <a:endParaRPr>
              <a:solidFill>
                <a:schemeClr val="dk2"/>
              </a:solidFill>
            </a:endParaRPr>
          </a:p>
        </p:txBody>
      </p:sp>
      <p:sp>
        <p:nvSpPr>
          <p:cNvPr id="110" name="Google Shape;110;p20"/>
          <p:cNvSpPr txBox="1"/>
          <p:nvPr>
            <p:ph idx="1" type="body"/>
          </p:nvPr>
        </p:nvSpPr>
        <p:spPr>
          <a:xfrm>
            <a:off x="5772100" y="723150"/>
            <a:ext cx="2808000" cy="36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Idea: Assess each country’s surface temperature from 1995 - 2020.</a:t>
            </a:r>
            <a:endParaRPr/>
          </a:p>
          <a:p>
            <a:pPr indent="0" lvl="0" marL="0" rtl="0" algn="l">
              <a:spcBef>
                <a:spcPts val="1200"/>
              </a:spcBef>
              <a:spcAft>
                <a:spcPts val="0"/>
              </a:spcAft>
              <a:buNone/>
            </a:pPr>
            <a:r>
              <a:rPr lang="en"/>
              <a:t>Why: To identify any noticable differences in surface temperatures. We can look to see if any correlation between temperature increase and increase in energy production and CO2 emissions. </a:t>
            </a:r>
            <a:endParaRPr/>
          </a:p>
          <a:p>
            <a:pPr indent="0" lvl="0" marL="0" rtl="0" algn="l">
              <a:spcBef>
                <a:spcPts val="1200"/>
              </a:spcBef>
              <a:spcAft>
                <a:spcPts val="1200"/>
              </a:spcAft>
              <a:buNone/>
            </a:pPr>
            <a:r>
              <a:t/>
            </a:r>
            <a:endParaRPr/>
          </a:p>
        </p:txBody>
      </p:sp>
      <p:sp>
        <p:nvSpPr>
          <p:cNvPr id="111" name="Google Shape;111;p20"/>
          <p:cNvSpPr txBox="1"/>
          <p:nvPr>
            <p:ph idx="1" type="body"/>
          </p:nvPr>
        </p:nvSpPr>
        <p:spPr>
          <a:xfrm>
            <a:off x="260025" y="3583000"/>
            <a:ext cx="6738000" cy="17550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2500"/>
              <a:t>Code Insights: Reshaped dataframe to a long format so each row corresponds to single surface temp for a given country. Cleaned the Year column to convert the values to integers. Assigned each country to their corresponding continent. Plotted with seaborn to create a scatter plot. Finally plotted with Plotty to create a interactive scatter plot. </a:t>
            </a:r>
            <a:endParaRPr sz="2500"/>
          </a:p>
          <a:p>
            <a:pPr indent="0" lvl="0" marL="0" rtl="0" algn="l">
              <a:spcBef>
                <a:spcPts val="1200"/>
              </a:spcBef>
              <a:spcAft>
                <a:spcPts val="0"/>
              </a:spcAft>
              <a:buNone/>
            </a:pPr>
            <a:r>
              <a:rPr lang="en" sz="2500"/>
              <a:t>Problems: Unable to utilize Seaborn fully for this visualization. Seaborn was used to create an initial scatter plot. To make the visualization interactive, Plotly was used for the scatter plot.  </a:t>
            </a:r>
            <a:endParaRPr sz="2500"/>
          </a:p>
          <a:p>
            <a:pPr indent="0" lvl="0" marL="0" rtl="0" algn="l">
              <a:spcBef>
                <a:spcPts val="1200"/>
              </a:spcBef>
              <a:spcAft>
                <a:spcPts val="1200"/>
              </a:spcAft>
              <a:buNone/>
            </a:pPr>
            <a:r>
              <a:t/>
            </a:r>
            <a:endParaRPr/>
          </a:p>
        </p:txBody>
      </p:sp>
      <p:pic>
        <p:nvPicPr>
          <p:cNvPr id="112" name="Google Shape;112;p20" title="Seaborn ScatterPlot.jpg"/>
          <p:cNvPicPr preferRelativeResize="0"/>
          <p:nvPr/>
        </p:nvPicPr>
        <p:blipFill rotWithShape="1">
          <a:blip r:embed="rId3">
            <a:alphaModFix/>
          </a:blip>
          <a:srcRect b="18719" l="0" r="0" t="0"/>
          <a:stretch/>
        </p:blipFill>
        <p:spPr>
          <a:xfrm>
            <a:off x="75900" y="447100"/>
            <a:ext cx="5461851" cy="31359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51300"/>
            <a:ext cx="8520600" cy="7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600">
                <a:solidFill>
                  <a:schemeClr val="dk2"/>
                </a:solidFill>
              </a:rPr>
              <a:t>New Python Library- Seaborn!</a:t>
            </a:r>
            <a:endParaRPr sz="3600">
              <a:solidFill>
                <a:schemeClr val="dk2"/>
              </a:solidFill>
            </a:endParaRPr>
          </a:p>
        </p:txBody>
      </p:sp>
      <p:pic>
        <p:nvPicPr>
          <p:cNvPr id="118" name="Google Shape;118;p21" title="Seaborn Library Code.jpg"/>
          <p:cNvPicPr preferRelativeResize="0"/>
          <p:nvPr/>
        </p:nvPicPr>
        <p:blipFill>
          <a:blip r:embed="rId3">
            <a:alphaModFix/>
          </a:blip>
          <a:stretch>
            <a:fillRect/>
          </a:stretch>
        </p:blipFill>
        <p:spPr>
          <a:xfrm>
            <a:off x="4299400" y="891775"/>
            <a:ext cx="4719500" cy="2769099"/>
          </a:xfrm>
          <a:prstGeom prst="rect">
            <a:avLst/>
          </a:prstGeom>
          <a:noFill/>
          <a:ln cap="flat" cmpd="sng" w="19050">
            <a:solidFill>
              <a:schemeClr val="lt2"/>
            </a:solidFill>
            <a:prstDash val="solid"/>
            <a:round/>
            <a:headEnd len="sm" w="sm" type="none"/>
            <a:tailEnd len="sm" w="sm" type="none"/>
          </a:ln>
        </p:spPr>
      </p:pic>
      <p:sp>
        <p:nvSpPr>
          <p:cNvPr id="119" name="Google Shape;119;p21"/>
          <p:cNvSpPr txBox="1"/>
          <p:nvPr>
            <p:ph idx="1" type="body"/>
          </p:nvPr>
        </p:nvSpPr>
        <p:spPr>
          <a:xfrm>
            <a:off x="155175" y="627050"/>
            <a:ext cx="3999900" cy="154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300"/>
              <a:t>Seaborn is a Python library that offers a robust set of statistical data visualization tools built off of matplotlib. Unfortunately, Seaborn does not have much interactive capability, This limited our visualization to one scatter plot for the entire category of data we were looking at, and led to overcrowding.</a:t>
            </a:r>
            <a:endParaRPr sz="1300"/>
          </a:p>
        </p:txBody>
      </p:sp>
      <p:pic>
        <p:nvPicPr>
          <p:cNvPr id="120" name="Google Shape;120;p21"/>
          <p:cNvPicPr preferRelativeResize="0"/>
          <p:nvPr/>
        </p:nvPicPr>
        <p:blipFill>
          <a:blip r:embed="rId4">
            <a:alphaModFix/>
          </a:blip>
          <a:stretch>
            <a:fillRect/>
          </a:stretch>
        </p:blipFill>
        <p:spPr>
          <a:xfrm>
            <a:off x="155176" y="2243825"/>
            <a:ext cx="3762250" cy="26575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