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1272163" cy="41697275"/>
  <p:notesSz cx="6858000" cy="9144000"/>
  <p:defaultTextStyle>
    <a:defPPr>
      <a:defRPr lang="en-US"/>
    </a:defPPr>
    <a:lvl1pPr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03963"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09332"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1470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620071" indent="1408" algn="l" rtl="0" fontAlgn="base">
      <a:spcBef>
        <a:spcPct val="0"/>
      </a:spcBef>
      <a:spcAft>
        <a:spcPct val="0"/>
      </a:spcAft>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02684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432218"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83758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242956" algn="l" defTabSz="405370" rtl="0" eaLnBrk="1" latinLnBrk="0" hangingPunct="1">
      <a:defRPr sz="228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p:defaultTextStyle>
  <p:extLst>
    <p:ext uri="{EFAFB233-063F-42B5-8137-9DF3F51BA10A}">
      <p15:sldGuideLst xmlns:p15="http://schemas.microsoft.com/office/powerpoint/2012/main">
        <p15:guide id="1" orient="horz" pos="13133" userDrawn="1">
          <p15:clr>
            <a:srgbClr val="A4A3A4"/>
          </p15:clr>
        </p15:guide>
        <p15:guide id="2" pos="985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99"/>
    <a:srgbClr val="FDFF18"/>
    <a:srgbClr val="FC97C7"/>
    <a:srgbClr val="1FFF0E"/>
    <a:srgbClr val="FC98C8"/>
    <a:srgbClr val="84DDFD"/>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067"/>
    <p:restoredTop sz="93820"/>
  </p:normalViewPr>
  <p:slideViewPr>
    <p:cSldViewPr>
      <p:cViewPr>
        <p:scale>
          <a:sx n="25" d="100"/>
          <a:sy n="25" d="100"/>
        </p:scale>
        <p:origin x="2880" y="18"/>
      </p:cViewPr>
      <p:guideLst>
        <p:guide orient="horz" pos="13133"/>
        <p:guide pos="985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3" name="Rectangle 3"/>
          <p:cNvSpPr>
            <a:spLocks noGrp="1"/>
          </p:cNvSpPr>
          <p:nvPr>
            <p:ph type="dt" sz="quarter"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4" name="Rectangle 4"/>
          <p:cNvSpPr>
            <a:spLocks noGrp="1"/>
          </p:cNvSpPr>
          <p:nvPr>
            <p:ph type="ftr" sz="quarter" idx="2"/>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5125" name="Rectangle 5"/>
          <p:cNvSpPr>
            <a:spLocks noGrp="1"/>
          </p:cNvSpPr>
          <p:nvPr>
            <p:ph type="sldNum" sz="quarter" idx="3"/>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59C928A8-94A8-2A48-A95B-59FC5A7B49CA}" type="slidenum">
              <a:rPr lang="en-US"/>
              <a:pPr>
                <a:defRPr/>
              </a:pPr>
              <a:t>‹#›</a:t>
            </a:fld>
            <a:endParaRPr lang="en-US"/>
          </a:p>
        </p:txBody>
      </p:sp>
    </p:spTree>
    <p:extLst>
      <p:ext uri="{BB962C8B-B14F-4D97-AF65-F5344CB8AC3E}">
        <p14:creationId xmlns:p14="http://schemas.microsoft.com/office/powerpoint/2010/main" val="716671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p:cNvSpPr>
          <p:nvPr>
            <p:ph type="hdr" sz="quarter"/>
          </p:nvPr>
        </p:nvSpPr>
        <p:spPr bwMode="auto">
          <a:xfrm>
            <a:off x="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5" name="Rectangle 3"/>
          <p:cNvSpPr>
            <a:spLocks noGrp="1"/>
          </p:cNvSpPr>
          <p:nvPr>
            <p:ph type="dt" idx="1"/>
          </p:nvPr>
        </p:nvSpPr>
        <p:spPr bwMode="auto">
          <a:xfrm>
            <a:off x="3886200" y="0"/>
            <a:ext cx="2971800" cy="4572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2143125" y="685800"/>
            <a:ext cx="2571750" cy="3429000"/>
          </a:xfrm>
          <a:prstGeom prst="rect">
            <a:avLst/>
          </a:prstGeom>
          <a:noFill/>
          <a:ln w="9525">
            <a:solidFill>
              <a:srgbClr val="000000"/>
            </a:solidFill>
            <a:miter lim="800000"/>
            <a:headEnd/>
            <a:tailEnd/>
          </a:ln>
        </p:spPr>
      </p:sp>
      <p:sp>
        <p:nvSpPr>
          <p:cNvPr id="3077" name="Rectangle 5"/>
          <p:cNvSpPr>
            <a:spLocks noGrp="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p:cNvSpPr>
          <p:nvPr>
            <p:ph type="ftr" sz="quarter" idx="4"/>
          </p:nvPr>
        </p:nvSpPr>
        <p:spPr bwMode="auto">
          <a:xfrm>
            <a:off x="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endParaRPr lang="en-US"/>
          </a:p>
        </p:txBody>
      </p:sp>
      <p:sp>
        <p:nvSpPr>
          <p:cNvPr id="3079" name="Rectangle 7"/>
          <p:cNvSpPr>
            <a:spLocks noGrp="1"/>
          </p:cNvSpPr>
          <p:nvPr>
            <p:ph type="sldNum" sz="quarter" idx="5"/>
          </p:nvPr>
        </p:nvSpPr>
        <p:spPr bwMode="auto">
          <a:xfrm>
            <a:off x="3886200" y="8686800"/>
            <a:ext cx="2971800" cy="457200"/>
          </a:xfrm>
          <a:prstGeom prst="rect">
            <a:avLst/>
          </a:prstGeom>
          <a:noFill/>
          <a:ln w="12700">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pitchFamily="-109" charset="0"/>
                <a:ea typeface="ヒラギノ明朝 ProN W3" pitchFamily="-109" charset="-128"/>
                <a:cs typeface="ヒラギノ明朝 ProN W3" pitchFamily="-109" charset="-128"/>
                <a:sym typeface="Times" pitchFamily="-109" charset="0"/>
              </a:defRPr>
            </a:lvl1pPr>
          </a:lstStyle>
          <a:p>
            <a:pPr>
              <a:defRPr/>
            </a:pPr>
            <a:fld id="{D3678BC9-219F-414B-BB8F-04065DA079CD}" type="slidenum">
              <a:rPr lang="en-US"/>
              <a:pPr>
                <a:defRPr/>
              </a:pPr>
              <a:t>‹#›</a:t>
            </a:fld>
            <a:endParaRPr lang="en-US"/>
          </a:p>
        </p:txBody>
      </p:sp>
    </p:spTree>
    <p:extLst>
      <p:ext uri="{BB962C8B-B14F-4D97-AF65-F5344CB8AC3E}">
        <p14:creationId xmlns:p14="http://schemas.microsoft.com/office/powerpoint/2010/main" val="632651624"/>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855" kern="1200">
        <a:solidFill>
          <a:schemeClr val="tx1"/>
        </a:solidFill>
        <a:latin typeface="Times" pitchFamily="-109" charset="0"/>
        <a:ea typeface="ＭＳ Ｐゴシック" pitchFamily="-106" charset="-128"/>
        <a:cs typeface="ＭＳ Ｐゴシック" pitchFamily="-106" charset="-128"/>
      </a:defRPr>
    </a:lvl1pPr>
    <a:lvl2pPr marL="403963"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2pPr>
    <a:lvl3pPr marL="809332"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3pPr>
    <a:lvl4pPr marL="121470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4pPr>
    <a:lvl5pPr marL="1620071" algn="l" rtl="0" eaLnBrk="0" fontAlgn="base" hangingPunct="0">
      <a:spcBef>
        <a:spcPct val="0"/>
      </a:spcBef>
      <a:spcAft>
        <a:spcPct val="0"/>
      </a:spcAft>
      <a:defRPr sz="855" kern="1200">
        <a:solidFill>
          <a:schemeClr val="tx1"/>
        </a:solidFill>
        <a:latin typeface="Times" pitchFamily="-109" charset="0"/>
        <a:ea typeface="ＭＳ Ｐゴシック" pitchFamily="-109" charset="-128"/>
        <a:cs typeface="+mn-cs"/>
      </a:defRPr>
    </a:lvl5pPr>
    <a:lvl6pPr marL="2026360" algn="l" defTabSz="405274" rtl="0" eaLnBrk="1" latinLnBrk="0" hangingPunct="1">
      <a:defRPr sz="855" kern="1200">
        <a:solidFill>
          <a:schemeClr val="tx1"/>
        </a:solidFill>
        <a:latin typeface="+mn-lt"/>
        <a:ea typeface="+mn-ea"/>
        <a:cs typeface="+mn-cs"/>
      </a:defRPr>
    </a:lvl6pPr>
    <a:lvl7pPr marL="2431633" algn="l" defTabSz="405274" rtl="0" eaLnBrk="1" latinLnBrk="0" hangingPunct="1">
      <a:defRPr sz="855" kern="1200">
        <a:solidFill>
          <a:schemeClr val="tx1"/>
        </a:solidFill>
        <a:latin typeface="+mn-lt"/>
        <a:ea typeface="+mn-ea"/>
        <a:cs typeface="+mn-cs"/>
      </a:defRPr>
    </a:lvl7pPr>
    <a:lvl8pPr marL="2836907" algn="l" defTabSz="405274" rtl="0" eaLnBrk="1" latinLnBrk="0" hangingPunct="1">
      <a:defRPr sz="855" kern="1200">
        <a:solidFill>
          <a:schemeClr val="tx1"/>
        </a:solidFill>
        <a:latin typeface="+mn-lt"/>
        <a:ea typeface="+mn-ea"/>
        <a:cs typeface="+mn-cs"/>
      </a:defRPr>
    </a:lvl8pPr>
    <a:lvl9pPr marL="3242177" algn="l" defTabSz="405274" rtl="0" eaLnBrk="1" latinLnBrk="0" hangingPunct="1">
      <a:defRPr sz="8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p:cNvSpPr>
          <p:nvPr>
            <p:ph type="sldNum" sz="quarter" idx="5"/>
          </p:nvPr>
        </p:nvSpPr>
        <p:spPr>
          <a:noFill/>
        </p:spPr>
        <p:txBody>
          <a:bodyPr/>
          <a:lstStyle/>
          <a:p>
            <a:fld id="{66CA9B51-183E-EC40-A453-55496E4F77E4}" type="slidenum">
              <a:rPr lang="en-US">
                <a:latin typeface="Times" pitchFamily="-108" charset="0"/>
                <a:ea typeface="ヒラギノ明朝 ProN W3" pitchFamily="-108" charset="-128"/>
                <a:cs typeface="ヒラギノ明朝 ProN W3" pitchFamily="-108" charset="-128"/>
                <a:sym typeface="Times" pitchFamily="-108" charset="0"/>
              </a:rPr>
              <a:pPr/>
              <a:t>1</a:t>
            </a:fld>
            <a:endParaRPr lang="en-US">
              <a:latin typeface="Times" pitchFamily="-108" charset="0"/>
              <a:ea typeface="ヒラギノ明朝 ProN W3" pitchFamily="-108" charset="-128"/>
              <a:cs typeface="ヒラギノ明朝 ProN W3" pitchFamily="-108" charset="-128"/>
              <a:sym typeface="Times" pitchFamily="-108" charset="0"/>
            </a:endParaRPr>
          </a:p>
        </p:txBody>
      </p:sp>
      <p:sp>
        <p:nvSpPr>
          <p:cNvPr id="16387" name="Rectangle 2"/>
          <p:cNvSpPr>
            <a:spLocks noGrp="1" noRot="1" noChangeAspect="1" noChangeArrowheads="1" noTextEdit="1"/>
          </p:cNvSpPr>
          <p:nvPr>
            <p:ph type="sldImg"/>
          </p:nvPr>
        </p:nvSpPr>
        <p:spPr>
          <a:xfrm>
            <a:off x="2143125" y="685800"/>
            <a:ext cx="2571750" cy="3429000"/>
          </a:xfrm>
          <a:ln/>
        </p:spPr>
      </p:sp>
      <p:sp>
        <p:nvSpPr>
          <p:cNvPr id="16388" name="Rectangle 3"/>
          <p:cNvSpPr>
            <a:spLocks noGrp="1"/>
          </p:cNvSpPr>
          <p:nvPr>
            <p:ph type="body" idx="1"/>
          </p:nvPr>
        </p:nvSpPr>
        <p:spPr>
          <a:noFill/>
          <a:ln w="9525"/>
        </p:spPr>
        <p:txBody>
          <a:bodyPr/>
          <a:lstStyle/>
          <a:p>
            <a:pPr eaLnBrk="1" hangingPunct="1"/>
            <a:endParaRPr lang="en-US" dirty="0">
              <a:latin typeface="Times" pitchFamily="-108" charset="0"/>
              <a:ea typeface="ＭＳ Ｐゴシック" pitchFamily="-108" charset="-128"/>
              <a:cs typeface="ＭＳ Ｐゴシック" pitchFamily="-108" charset="-128"/>
            </a:endParaRPr>
          </a:p>
        </p:txBody>
      </p:sp>
    </p:spTree>
    <p:extLst>
      <p:ext uri="{BB962C8B-B14F-4D97-AF65-F5344CB8AC3E}">
        <p14:creationId xmlns:p14="http://schemas.microsoft.com/office/powerpoint/2010/main" val="3046542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45871" y="12952842"/>
            <a:ext cx="26580432" cy="8938576"/>
          </a:xfrm>
        </p:spPr>
        <p:txBody>
          <a:bodyPr/>
          <a:lstStyle/>
          <a:p>
            <a:r>
              <a:rPr lang="en-US"/>
              <a:t>Click to edit Master title style</a:t>
            </a:r>
          </a:p>
        </p:txBody>
      </p:sp>
      <p:sp>
        <p:nvSpPr>
          <p:cNvPr id="3" name="Subtitle 2"/>
          <p:cNvSpPr>
            <a:spLocks noGrp="1"/>
          </p:cNvSpPr>
          <p:nvPr>
            <p:ph type="subTitle" idx="1"/>
          </p:nvPr>
        </p:nvSpPr>
        <p:spPr>
          <a:xfrm>
            <a:off x="4690605" y="23628807"/>
            <a:ext cx="21890964" cy="10655283"/>
          </a:xfrm>
        </p:spPr>
        <p:txBody>
          <a:bodyPr/>
          <a:lstStyle>
            <a:lvl1pPr marL="0" indent="0" algn="ctr">
              <a:buNone/>
              <a:defRPr/>
            </a:lvl1pPr>
            <a:lvl2pPr marL="210828" indent="0" algn="ctr">
              <a:buNone/>
              <a:defRPr/>
            </a:lvl2pPr>
            <a:lvl3pPr marL="421650" indent="0" algn="ctr">
              <a:buNone/>
              <a:defRPr/>
            </a:lvl3pPr>
            <a:lvl4pPr marL="632472" indent="0" algn="ctr">
              <a:buNone/>
              <a:defRPr/>
            </a:lvl4pPr>
            <a:lvl5pPr marL="843300" indent="0" algn="ctr">
              <a:buNone/>
              <a:defRPr/>
            </a:lvl5pPr>
            <a:lvl6pPr marL="1054122" indent="0" algn="ctr">
              <a:buNone/>
              <a:defRPr/>
            </a:lvl6pPr>
            <a:lvl7pPr marL="1264944" indent="0" algn="ctr">
              <a:buNone/>
              <a:defRPr/>
            </a:lvl7pPr>
            <a:lvl8pPr marL="1475772" indent="0" algn="ctr">
              <a:buNone/>
              <a:defRPr/>
            </a:lvl8pPr>
            <a:lvl9pPr marL="1686594" indent="0" algn="ctr">
              <a:buNone/>
              <a:defRPr/>
            </a:lvl9pPr>
          </a:lstStyle>
          <a:p>
            <a:r>
              <a:rPr lang="en-US"/>
              <a:t>Click to edit Master subtitle style</a:t>
            </a:r>
          </a:p>
        </p:txBody>
      </p:sp>
      <p:sp>
        <p:nvSpPr>
          <p:cNvPr id="4" name="Text Box 3"/>
          <p:cNvSpPr txBox="1">
            <a:spLocks noGrp="1" noChangeArrowheads="1"/>
          </p:cNvSpPr>
          <p:nvPr>
            <p:ph type="sldNum" sz="quarter" idx="10"/>
          </p:nvPr>
        </p:nvSpPr>
        <p:spPr>
          <a:ln/>
        </p:spPr>
        <p:txBody>
          <a:bodyPr/>
          <a:lstStyle>
            <a:lvl1pPr>
              <a:defRPr/>
            </a:lvl1pPr>
          </a:lstStyle>
          <a:p>
            <a:pPr>
              <a:defRPr/>
            </a:pPr>
            <a:fld id="{C847D7F8-CF16-524C-B19E-A1C46219689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76AF9771-F4CB-2E4A-9304-F683B3CEADAA}"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282328" y="2318246"/>
            <a:ext cx="6645107" cy="3937903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344734" y="2318246"/>
            <a:ext cx="19829005" cy="393790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46EAA9F4-E053-F742-B9BE-49F859069ACC}"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Box 3"/>
          <p:cNvSpPr txBox="1">
            <a:spLocks noGrp="1" noChangeArrowheads="1"/>
          </p:cNvSpPr>
          <p:nvPr>
            <p:ph type="sldNum" sz="quarter" idx="10"/>
          </p:nvPr>
        </p:nvSpPr>
        <p:spPr>
          <a:ln/>
        </p:spPr>
        <p:txBody>
          <a:bodyPr/>
          <a:lstStyle>
            <a:lvl1pPr>
              <a:defRPr/>
            </a:lvl1pPr>
          </a:lstStyle>
          <a:p>
            <a:pPr>
              <a:defRPr/>
            </a:pPr>
            <a:fld id="{366A9D65-B9FD-DC44-8EDC-1126D92566FF}"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70286" y="26795061"/>
            <a:ext cx="26581567" cy="8280162"/>
          </a:xfrm>
        </p:spPr>
        <p:txBody>
          <a:bodyPr anchor="t"/>
          <a:lstStyle>
            <a:lvl1pPr algn="l">
              <a:defRPr sz="1875" b="1" cap="all"/>
            </a:lvl1pPr>
          </a:lstStyle>
          <a:p>
            <a:r>
              <a:rPr lang="en-US"/>
              <a:t>Click to edit Master title style</a:t>
            </a:r>
          </a:p>
        </p:txBody>
      </p:sp>
      <p:sp>
        <p:nvSpPr>
          <p:cNvPr id="3" name="Text Placeholder 2"/>
          <p:cNvSpPr>
            <a:spLocks noGrp="1"/>
          </p:cNvSpPr>
          <p:nvPr>
            <p:ph type="body" idx="1"/>
          </p:nvPr>
        </p:nvSpPr>
        <p:spPr>
          <a:xfrm>
            <a:off x="2470286" y="17673772"/>
            <a:ext cx="26581567" cy="9121282"/>
          </a:xfrm>
        </p:spPr>
        <p:txBody>
          <a:bodyPr anchor="b"/>
          <a:lstStyle>
            <a:lvl1pPr marL="0" indent="0">
              <a:buNone/>
              <a:defRPr sz="986"/>
            </a:lvl1pPr>
            <a:lvl2pPr marL="210828" indent="0">
              <a:buNone/>
              <a:defRPr sz="690"/>
            </a:lvl2pPr>
            <a:lvl3pPr marL="421650" indent="0">
              <a:buNone/>
              <a:defRPr sz="690"/>
            </a:lvl3pPr>
            <a:lvl4pPr marL="632472" indent="0">
              <a:buNone/>
              <a:defRPr sz="690"/>
            </a:lvl4pPr>
            <a:lvl5pPr marL="843300" indent="0">
              <a:buNone/>
              <a:defRPr sz="690"/>
            </a:lvl5pPr>
            <a:lvl6pPr marL="1054122" indent="0">
              <a:buNone/>
              <a:defRPr sz="690"/>
            </a:lvl6pPr>
            <a:lvl7pPr marL="1264944" indent="0">
              <a:buNone/>
              <a:defRPr sz="690"/>
            </a:lvl7pPr>
            <a:lvl8pPr marL="1475772" indent="0">
              <a:buNone/>
              <a:defRPr sz="690"/>
            </a:lvl8pPr>
            <a:lvl9pPr marL="1686594" indent="0">
              <a:buNone/>
              <a:defRPr sz="690"/>
            </a:lvl9pPr>
          </a:lstStyle>
          <a:p>
            <a:pPr lvl="0"/>
            <a:r>
              <a:rPr lang="en-US"/>
              <a:t>Click to edit Master text styles</a:t>
            </a:r>
          </a:p>
        </p:txBody>
      </p:sp>
      <p:sp>
        <p:nvSpPr>
          <p:cNvPr id="4" name="Text Box 3"/>
          <p:cNvSpPr txBox="1">
            <a:spLocks noGrp="1" noChangeArrowheads="1"/>
          </p:cNvSpPr>
          <p:nvPr>
            <p:ph type="sldNum" sz="quarter" idx="10"/>
          </p:nvPr>
        </p:nvSpPr>
        <p:spPr>
          <a:ln/>
        </p:spPr>
        <p:txBody>
          <a:bodyPr/>
          <a:lstStyle>
            <a:lvl1pPr>
              <a:defRPr/>
            </a:lvl1pPr>
          </a:lstStyle>
          <a:p>
            <a:pPr>
              <a:defRPr/>
            </a:pPr>
            <a:fld id="{13F42C09-D331-5447-99D9-FC52884E53C5}"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44734"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690379" y="12046232"/>
            <a:ext cx="13237056" cy="29651050"/>
          </a:xfrm>
        </p:spPr>
        <p:txBody>
          <a:bodyPr/>
          <a:lstStyle>
            <a:lvl1pPr>
              <a:defRPr sz="1186"/>
            </a:lvl1pPr>
            <a:lvl2pPr>
              <a:defRPr sz="1186"/>
            </a:lvl2pPr>
            <a:lvl3pPr>
              <a:defRPr sz="986"/>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Box 3"/>
          <p:cNvSpPr txBox="1">
            <a:spLocks noGrp="1" noChangeArrowheads="1"/>
          </p:cNvSpPr>
          <p:nvPr>
            <p:ph type="sldNum" sz="quarter" idx="10"/>
          </p:nvPr>
        </p:nvSpPr>
        <p:spPr>
          <a:ln/>
        </p:spPr>
        <p:txBody>
          <a:bodyPr/>
          <a:lstStyle>
            <a:lvl1pPr>
              <a:defRPr/>
            </a:lvl1pPr>
          </a:lstStyle>
          <a:p>
            <a:pPr>
              <a:defRPr/>
            </a:pPr>
            <a:fld id="{F655B4E9-5A3D-2C42-89D7-43595D78565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63161" y="1670164"/>
            <a:ext cx="28145853" cy="694954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63155" y="9333289"/>
            <a:ext cx="13817304"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4" name="Content Placeholder 3"/>
          <p:cNvSpPr>
            <a:spLocks noGrp="1"/>
          </p:cNvSpPr>
          <p:nvPr>
            <p:ph sz="half" idx="2"/>
          </p:nvPr>
        </p:nvSpPr>
        <p:spPr>
          <a:xfrm>
            <a:off x="1563155" y="13223444"/>
            <a:ext cx="13817304"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886056" y="9333289"/>
            <a:ext cx="13822958" cy="3890157"/>
          </a:xfrm>
        </p:spPr>
        <p:txBody>
          <a:bodyPr anchor="b"/>
          <a:lstStyle>
            <a:lvl1pPr marL="0" indent="0">
              <a:buNone/>
              <a:defRPr sz="1186" b="1"/>
            </a:lvl1pPr>
            <a:lvl2pPr marL="210828" indent="0">
              <a:buNone/>
              <a:defRPr sz="986" b="1"/>
            </a:lvl2pPr>
            <a:lvl3pPr marL="421650" indent="0">
              <a:buNone/>
              <a:defRPr sz="690" b="1"/>
            </a:lvl3pPr>
            <a:lvl4pPr marL="632472" indent="0">
              <a:buNone/>
              <a:defRPr sz="690" b="1"/>
            </a:lvl4pPr>
            <a:lvl5pPr marL="843300" indent="0">
              <a:buNone/>
              <a:defRPr sz="690" b="1"/>
            </a:lvl5pPr>
            <a:lvl6pPr marL="1054122" indent="0">
              <a:buNone/>
              <a:defRPr sz="690" b="1"/>
            </a:lvl6pPr>
            <a:lvl7pPr marL="1264944" indent="0">
              <a:buNone/>
              <a:defRPr sz="690" b="1"/>
            </a:lvl7pPr>
            <a:lvl8pPr marL="1475772" indent="0">
              <a:buNone/>
              <a:defRPr sz="690" b="1"/>
            </a:lvl8pPr>
            <a:lvl9pPr marL="1686594" indent="0">
              <a:buNone/>
              <a:defRPr sz="690" b="1"/>
            </a:lvl9pPr>
          </a:lstStyle>
          <a:p>
            <a:pPr lvl="0"/>
            <a:r>
              <a:rPr lang="en-US"/>
              <a:t>Click to edit Master text styles</a:t>
            </a:r>
          </a:p>
        </p:txBody>
      </p:sp>
      <p:sp>
        <p:nvSpPr>
          <p:cNvPr id="6" name="Content Placeholder 5"/>
          <p:cNvSpPr>
            <a:spLocks noGrp="1"/>
          </p:cNvSpPr>
          <p:nvPr>
            <p:ph sz="quarter" idx="4"/>
          </p:nvPr>
        </p:nvSpPr>
        <p:spPr>
          <a:xfrm>
            <a:off x="15886056" y="13223444"/>
            <a:ext cx="13822958" cy="24023502"/>
          </a:xfrm>
        </p:spPr>
        <p:txBody>
          <a:bodyPr/>
          <a:lstStyle>
            <a:lvl1pPr>
              <a:defRPr sz="1186"/>
            </a:lvl1pPr>
            <a:lvl2pPr>
              <a:defRPr sz="986"/>
            </a:lvl2pPr>
            <a:lvl3pPr>
              <a:defRPr sz="690"/>
            </a:lvl3pPr>
            <a:lvl4pPr>
              <a:defRPr sz="690"/>
            </a:lvl4pPr>
            <a:lvl5pPr>
              <a:defRPr sz="690"/>
            </a:lvl5pPr>
            <a:lvl6pPr>
              <a:defRPr sz="690"/>
            </a:lvl6pPr>
            <a:lvl7pPr>
              <a:defRPr sz="690"/>
            </a:lvl7pPr>
            <a:lvl8pPr>
              <a:defRPr sz="690"/>
            </a:lvl8pPr>
            <a:lvl9pPr>
              <a:defRPr sz="6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Box 3"/>
          <p:cNvSpPr txBox="1">
            <a:spLocks noGrp="1" noChangeArrowheads="1"/>
          </p:cNvSpPr>
          <p:nvPr>
            <p:ph type="sldNum" sz="quarter" idx="10"/>
          </p:nvPr>
        </p:nvSpPr>
        <p:spPr>
          <a:ln/>
        </p:spPr>
        <p:txBody>
          <a:bodyPr/>
          <a:lstStyle>
            <a:lvl1pPr>
              <a:defRPr/>
            </a:lvl1pPr>
          </a:lstStyle>
          <a:p>
            <a:pPr>
              <a:defRPr/>
            </a:pPr>
            <a:fld id="{A543432A-DB59-9948-8BD7-E47EB9063E30}"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Box 3"/>
          <p:cNvSpPr txBox="1">
            <a:spLocks noGrp="1" noChangeArrowheads="1"/>
          </p:cNvSpPr>
          <p:nvPr>
            <p:ph type="sldNum" sz="quarter" idx="10"/>
          </p:nvPr>
        </p:nvSpPr>
        <p:spPr>
          <a:ln/>
        </p:spPr>
        <p:txBody>
          <a:bodyPr/>
          <a:lstStyle>
            <a:lvl1pPr>
              <a:defRPr/>
            </a:lvl1pPr>
          </a:lstStyle>
          <a:p>
            <a:pPr>
              <a:defRPr/>
            </a:pPr>
            <a:fld id="{6ED06890-576C-8A41-94E5-916EB52C5BF6}"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3"/>
          <p:cNvSpPr txBox="1">
            <a:spLocks noGrp="1" noChangeArrowheads="1"/>
          </p:cNvSpPr>
          <p:nvPr>
            <p:ph type="sldNum" sz="quarter" idx="10"/>
          </p:nvPr>
        </p:nvSpPr>
        <p:spPr>
          <a:ln/>
        </p:spPr>
        <p:txBody>
          <a:bodyPr/>
          <a:lstStyle>
            <a:lvl1pPr>
              <a:defRPr/>
            </a:lvl1pPr>
          </a:lstStyle>
          <a:p>
            <a:pPr>
              <a:defRPr/>
            </a:pPr>
            <a:fld id="{F2F3BA44-EC06-8048-8614-F1DB729CD287}"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63152" y="1659833"/>
            <a:ext cx="10288327" cy="7065026"/>
          </a:xfrm>
        </p:spPr>
        <p:txBody>
          <a:bodyPr anchor="b"/>
          <a:lstStyle>
            <a:lvl1pPr algn="l">
              <a:defRPr sz="986" b="1"/>
            </a:lvl1pPr>
          </a:lstStyle>
          <a:p>
            <a:r>
              <a:rPr lang="en-US"/>
              <a:t>Click to edit Master title style</a:t>
            </a:r>
          </a:p>
        </p:txBody>
      </p:sp>
      <p:sp>
        <p:nvSpPr>
          <p:cNvPr id="3" name="Content Placeholder 2"/>
          <p:cNvSpPr>
            <a:spLocks noGrp="1"/>
          </p:cNvSpPr>
          <p:nvPr>
            <p:ph idx="1"/>
          </p:nvPr>
        </p:nvSpPr>
        <p:spPr>
          <a:xfrm>
            <a:off x="12226997" y="1659824"/>
            <a:ext cx="17482008" cy="35587123"/>
          </a:xfrm>
        </p:spPr>
        <p:txBody>
          <a:bodyPr/>
          <a:lstStyle>
            <a:lvl1pPr>
              <a:defRPr sz="1431"/>
            </a:lvl1pPr>
            <a:lvl2pPr>
              <a:defRPr sz="1186"/>
            </a:lvl2pPr>
            <a:lvl3pPr>
              <a:defRPr sz="1186"/>
            </a:lvl3pPr>
            <a:lvl4pPr>
              <a:defRPr sz="986"/>
            </a:lvl4pPr>
            <a:lvl5pPr>
              <a:defRPr sz="986"/>
            </a:lvl5pPr>
            <a:lvl6pPr>
              <a:defRPr sz="986"/>
            </a:lvl6pPr>
            <a:lvl7pPr>
              <a:defRPr sz="986"/>
            </a:lvl7pPr>
            <a:lvl8pPr>
              <a:defRPr sz="986"/>
            </a:lvl8pPr>
            <a:lvl9pPr>
              <a:defRPr sz="98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63152" y="8724851"/>
            <a:ext cx="10288327" cy="28522097"/>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684A0DD3-71D6-CC44-A4A3-8BB92551262E}"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9342" y="29187408"/>
            <a:ext cx="18763526" cy="3447192"/>
          </a:xfrm>
        </p:spPr>
        <p:txBody>
          <a:bodyPr anchor="b"/>
          <a:lstStyle>
            <a:lvl1pPr algn="l">
              <a:defRPr sz="986" b="1"/>
            </a:lvl1pPr>
          </a:lstStyle>
          <a:p>
            <a:r>
              <a:rPr lang="en-US"/>
              <a:t>Click to edit Master title style</a:t>
            </a:r>
          </a:p>
        </p:txBody>
      </p:sp>
      <p:sp>
        <p:nvSpPr>
          <p:cNvPr id="3" name="Picture Placeholder 2"/>
          <p:cNvSpPr>
            <a:spLocks noGrp="1"/>
          </p:cNvSpPr>
          <p:nvPr>
            <p:ph type="pic" idx="1"/>
          </p:nvPr>
        </p:nvSpPr>
        <p:spPr>
          <a:xfrm>
            <a:off x="6129342" y="3726427"/>
            <a:ext cx="18763526" cy="25018019"/>
          </a:xfrm>
        </p:spPr>
        <p:txBody>
          <a:bodyPr/>
          <a:lstStyle>
            <a:lvl1pPr marL="0" indent="0">
              <a:buNone/>
              <a:defRPr sz="1431"/>
            </a:lvl1pPr>
            <a:lvl2pPr marL="210828" indent="0">
              <a:buNone/>
              <a:defRPr sz="1186"/>
            </a:lvl2pPr>
            <a:lvl3pPr marL="421650" indent="0">
              <a:buNone/>
              <a:defRPr sz="1186"/>
            </a:lvl3pPr>
            <a:lvl4pPr marL="632472" indent="0">
              <a:buNone/>
              <a:defRPr sz="986"/>
            </a:lvl4pPr>
            <a:lvl5pPr marL="843300" indent="0">
              <a:buNone/>
              <a:defRPr sz="986"/>
            </a:lvl5pPr>
            <a:lvl6pPr marL="1054122" indent="0">
              <a:buNone/>
              <a:defRPr sz="986"/>
            </a:lvl6pPr>
            <a:lvl7pPr marL="1264944" indent="0">
              <a:buNone/>
              <a:defRPr sz="986"/>
            </a:lvl7pPr>
            <a:lvl8pPr marL="1475772" indent="0">
              <a:buNone/>
              <a:defRPr sz="986"/>
            </a:lvl8pPr>
            <a:lvl9pPr marL="1686594" indent="0">
              <a:buNone/>
              <a:defRPr sz="986"/>
            </a:lvl9pPr>
          </a:lstStyle>
          <a:p>
            <a:pPr lvl="0"/>
            <a:endParaRPr lang="en-US" noProof="0">
              <a:sym typeface="Times" pitchFamily="-109" charset="0"/>
            </a:endParaRPr>
          </a:p>
        </p:txBody>
      </p:sp>
      <p:sp>
        <p:nvSpPr>
          <p:cNvPr id="4" name="Text Placeholder 3"/>
          <p:cNvSpPr>
            <a:spLocks noGrp="1"/>
          </p:cNvSpPr>
          <p:nvPr>
            <p:ph type="body" sz="half" idx="2"/>
          </p:nvPr>
        </p:nvSpPr>
        <p:spPr>
          <a:xfrm>
            <a:off x="6129342" y="32634598"/>
            <a:ext cx="18763526" cy="4893296"/>
          </a:xfrm>
        </p:spPr>
        <p:txBody>
          <a:bodyPr/>
          <a:lstStyle>
            <a:lvl1pPr marL="0" indent="0">
              <a:buNone/>
              <a:defRPr sz="690"/>
            </a:lvl1pPr>
            <a:lvl2pPr marL="210828" indent="0">
              <a:buNone/>
              <a:defRPr sz="570"/>
            </a:lvl2pPr>
            <a:lvl3pPr marL="421650" indent="0">
              <a:buNone/>
              <a:defRPr sz="570"/>
            </a:lvl3pPr>
            <a:lvl4pPr marL="632472" indent="0">
              <a:buNone/>
              <a:defRPr sz="570"/>
            </a:lvl4pPr>
            <a:lvl5pPr marL="843300" indent="0">
              <a:buNone/>
              <a:defRPr sz="570"/>
            </a:lvl5pPr>
            <a:lvl6pPr marL="1054122" indent="0">
              <a:buNone/>
              <a:defRPr sz="570"/>
            </a:lvl6pPr>
            <a:lvl7pPr marL="1264944" indent="0">
              <a:buNone/>
              <a:defRPr sz="570"/>
            </a:lvl7pPr>
            <a:lvl8pPr marL="1475772" indent="0">
              <a:buNone/>
              <a:defRPr sz="570"/>
            </a:lvl8pPr>
            <a:lvl9pPr marL="1686594" indent="0">
              <a:buNone/>
              <a:defRPr sz="570"/>
            </a:lvl9pPr>
          </a:lstStyle>
          <a:p>
            <a:pPr lvl="0"/>
            <a:r>
              <a:rPr lang="en-US"/>
              <a:t>Click to edit Master text styles</a:t>
            </a:r>
          </a:p>
        </p:txBody>
      </p:sp>
      <p:sp>
        <p:nvSpPr>
          <p:cNvPr id="5" name="Text Box 3"/>
          <p:cNvSpPr txBox="1">
            <a:spLocks noGrp="1" noChangeArrowheads="1"/>
          </p:cNvSpPr>
          <p:nvPr>
            <p:ph type="sldNum" sz="quarter" idx="10"/>
          </p:nvPr>
        </p:nvSpPr>
        <p:spPr>
          <a:ln/>
        </p:spPr>
        <p:txBody>
          <a:bodyPr/>
          <a:lstStyle>
            <a:lvl1pPr>
              <a:defRPr/>
            </a:lvl1pPr>
          </a:lstStyle>
          <a:p>
            <a:pPr>
              <a:defRPr/>
            </a:pPr>
            <a:fld id="{930B4838-23A2-5F4F-B718-A2293B7A9DF6}"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2344212" y="2318125"/>
            <a:ext cx="26583750" cy="9727755"/>
          </a:xfrm>
          <a:prstGeom prst="rect">
            <a:avLst/>
          </a:prstGeom>
          <a:noFill/>
          <a:ln w="12700">
            <a:noFill/>
            <a:miter lim="800000"/>
            <a:headEnd/>
            <a:tailEnd/>
          </a:ln>
        </p:spPr>
        <p:txBody>
          <a:bodyPr vert="horz" wrap="square" lIns="248850" tIns="248850" rIns="507043" bIns="248850" numCol="1" anchor="ctr" anchorCtr="0" compatLnSpc="1">
            <a:prstTxWarp prst="textNoShape">
              <a:avLst/>
            </a:prstTxWarp>
          </a:bodyPr>
          <a:lstStyle/>
          <a:p>
            <a:pPr lvl="0"/>
            <a:r>
              <a:rPr lang="en-US">
                <a:sym typeface="Times" pitchFamily="-108" charset="0"/>
              </a:rPr>
              <a:t>Click to edit Master title style</a:t>
            </a:r>
          </a:p>
        </p:txBody>
      </p:sp>
      <p:sp>
        <p:nvSpPr>
          <p:cNvPr id="1027" name="Rectangle 2"/>
          <p:cNvSpPr>
            <a:spLocks noGrp="1" noChangeArrowheads="1"/>
          </p:cNvSpPr>
          <p:nvPr>
            <p:ph type="body" idx="1"/>
          </p:nvPr>
        </p:nvSpPr>
        <p:spPr bwMode="auto">
          <a:xfrm>
            <a:off x="2344212" y="12045879"/>
            <a:ext cx="26583750" cy="29651396"/>
          </a:xfrm>
          <a:prstGeom prst="rect">
            <a:avLst/>
          </a:prstGeom>
          <a:noFill/>
          <a:ln w="12700">
            <a:noFill/>
            <a:miter lim="800000"/>
            <a:headEnd/>
            <a:tailEnd/>
          </a:ln>
        </p:spPr>
        <p:txBody>
          <a:bodyPr vert="horz" wrap="square" lIns="248850" tIns="248850" rIns="507043" bIns="248850" numCol="1" anchor="t" anchorCtr="0" compatLnSpc="1">
            <a:prstTxWarp prst="textNoShape">
              <a:avLst/>
            </a:prstTxWarp>
          </a:bodyPr>
          <a:lstStyle/>
          <a:p>
            <a:pPr lvl="0"/>
            <a:r>
              <a:rPr lang="en-US">
                <a:sym typeface="Times" pitchFamily="-108" charset="0"/>
              </a:rPr>
              <a:t>Click to edit Master text styles</a:t>
            </a:r>
          </a:p>
          <a:p>
            <a:pPr lvl="1"/>
            <a:r>
              <a:rPr lang="en-US">
                <a:sym typeface="Times" pitchFamily="-108" charset="0"/>
              </a:rPr>
              <a:t>Second level</a:t>
            </a:r>
          </a:p>
          <a:p>
            <a:pPr lvl="2"/>
            <a:r>
              <a:rPr lang="en-US">
                <a:sym typeface="Times" pitchFamily="-108" charset="0"/>
              </a:rPr>
              <a:t>Third level</a:t>
            </a:r>
          </a:p>
          <a:p>
            <a:pPr lvl="3"/>
            <a:r>
              <a:rPr lang="en-US">
                <a:sym typeface="Times" pitchFamily="-108" charset="0"/>
              </a:rPr>
              <a:t>Fourth level</a:t>
            </a:r>
          </a:p>
          <a:p>
            <a:pPr lvl="4"/>
            <a:r>
              <a:rPr lang="en-US">
                <a:sym typeface="Times" pitchFamily="-108" charset="0"/>
              </a:rPr>
              <a:t>Fifth level</a:t>
            </a:r>
          </a:p>
        </p:txBody>
      </p:sp>
      <p:sp>
        <p:nvSpPr>
          <p:cNvPr id="2" name="Text Box 3"/>
          <p:cNvSpPr txBox="1">
            <a:spLocks noGrp="1" noChangeArrowheads="1"/>
          </p:cNvSpPr>
          <p:nvPr>
            <p:ph type="sldNum" sz="quarter" idx="4"/>
          </p:nvPr>
        </p:nvSpPr>
        <p:spPr bwMode="auto">
          <a:xfrm>
            <a:off x="25099772" y="37989246"/>
            <a:ext cx="1140131" cy="1959386"/>
          </a:xfrm>
          <a:prstGeom prst="rect">
            <a:avLst/>
          </a:prstGeom>
          <a:noFill/>
          <a:ln w="12700">
            <a:noFill/>
            <a:miter lim="800000"/>
            <a:headEnd/>
            <a:tailEnd/>
          </a:ln>
          <a:effectLst/>
        </p:spPr>
        <p:txBody>
          <a:bodyPr vert="horz" wrap="none" lIns="85320" tIns="42660" rIns="85320" bIns="42660" numCol="1" anchor="t" anchorCtr="0" compatLnSpc="1">
            <a:prstTxWarp prst="textNoShape">
              <a:avLst/>
            </a:prstTxWarp>
          </a:bodyPr>
          <a:lstStyle>
            <a:lvl1pPr algn="ctr">
              <a:defRPr sz="3808">
                <a:solidFill>
                  <a:schemeClr val="tx1"/>
                </a:solidFill>
                <a:latin typeface="Times" pitchFamily="-109" charset="0"/>
                <a:ea typeface="Times" pitchFamily="-109" charset="0"/>
                <a:cs typeface="Times" pitchFamily="-109" charset="0"/>
                <a:sym typeface="Times" pitchFamily="-109" charset="0"/>
              </a:defRPr>
            </a:lvl1pPr>
          </a:lstStyle>
          <a:p>
            <a:pPr>
              <a:defRPr/>
            </a:pPr>
            <a:fld id="{01514F20-5D1B-A242-ABF0-0FE6ED7FDDEB}"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marL="3659" indent="-3659" algn="ctr" rtl="0" eaLnBrk="0" fontAlgn="base" hangingPunct="0">
        <a:spcBef>
          <a:spcPct val="0"/>
        </a:spcBef>
        <a:spcAft>
          <a:spcPct val="0"/>
        </a:spcAft>
        <a:defRPr sz="12108">
          <a:solidFill>
            <a:schemeClr val="tx1"/>
          </a:solidFill>
          <a:latin typeface="+mj-lt"/>
          <a:ea typeface="+mj-ea"/>
          <a:cs typeface="+mj-cs"/>
          <a:sym typeface="Times" pitchFamily="-108" charset="0"/>
        </a:defRPr>
      </a:lvl1pPr>
      <a:lvl2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2pPr>
      <a:lvl3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3pPr>
      <a:lvl4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4pPr>
      <a:lvl5pPr marL="3659" indent="-3659" algn="ctr" rtl="0" eaLnBrk="0" fontAlgn="base" hangingPunct="0">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8" charset="0"/>
        </a:defRPr>
      </a:lvl5pPr>
      <a:lvl6pPr marL="215217"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6pPr>
      <a:lvl7pPr marL="426040"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7pPr>
      <a:lvl8pPr marL="636868"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8pPr>
      <a:lvl9pPr marL="847689" algn="ctr" rtl="0" fontAlgn="base">
        <a:spcBef>
          <a:spcPct val="0"/>
        </a:spcBef>
        <a:spcAft>
          <a:spcPct val="0"/>
        </a:spcAft>
        <a:defRPr sz="12108">
          <a:solidFill>
            <a:schemeClr val="tx1"/>
          </a:solidFill>
          <a:latin typeface="Times" pitchFamily="-109" charset="0"/>
          <a:ea typeface="ヒラギノ明朝 ProN W3" pitchFamily="-109" charset="-128"/>
          <a:cs typeface="ヒラギノ明朝 ProN W3" pitchFamily="-109" charset="-128"/>
          <a:sym typeface="Times" pitchFamily="-109" charset="0"/>
        </a:defRPr>
      </a:lvl9pPr>
    </p:titleStyle>
    <p:bodyStyle>
      <a:lvl1pPr marL="943815" indent="-939419" algn="l" rtl="0" eaLnBrk="0" fontAlgn="base" hangingPunct="0">
        <a:spcBef>
          <a:spcPts val="2120"/>
        </a:spcBef>
        <a:spcAft>
          <a:spcPct val="0"/>
        </a:spcAft>
        <a:buSzPct val="100000"/>
        <a:buFont typeface="Times" pitchFamily="-108" charset="0"/>
        <a:buChar char="•"/>
        <a:defRPr sz="8744">
          <a:solidFill>
            <a:schemeClr val="tx1"/>
          </a:solidFill>
          <a:latin typeface="+mn-lt"/>
          <a:ea typeface="+mn-ea"/>
          <a:cs typeface="+mn-cs"/>
          <a:sym typeface="Times" pitchFamily="-108" charset="0"/>
        </a:defRPr>
      </a:lvl1pPr>
      <a:lvl2pPr marL="2039925" indent="-781993" algn="l" rtl="0" eaLnBrk="0" fontAlgn="base" hangingPunct="0">
        <a:spcBef>
          <a:spcPts val="1847"/>
        </a:spcBef>
        <a:spcAft>
          <a:spcPct val="0"/>
        </a:spcAft>
        <a:buSzPct val="100000"/>
        <a:buFont typeface="Times" pitchFamily="-108" charset="0"/>
        <a:buChar char="–"/>
        <a:defRPr sz="7610">
          <a:solidFill>
            <a:schemeClr val="tx1"/>
          </a:solidFill>
          <a:latin typeface="+mn-lt"/>
          <a:ea typeface="+mn-ea"/>
          <a:cs typeface="+mn-cs"/>
          <a:sym typeface="Times" pitchFamily="-108" charset="0"/>
        </a:defRPr>
      </a:lvl2pPr>
      <a:lvl3pPr marL="3136036" indent="-626036" algn="l" rtl="0" eaLnBrk="0" fontAlgn="base" hangingPunct="0">
        <a:spcBef>
          <a:spcPts val="1568"/>
        </a:spcBef>
        <a:spcAft>
          <a:spcPct val="0"/>
        </a:spcAft>
        <a:buSzPct val="100000"/>
        <a:buFont typeface="Times" pitchFamily="-108" charset="0"/>
        <a:buChar char="•"/>
        <a:defRPr sz="6623">
          <a:solidFill>
            <a:schemeClr val="tx1"/>
          </a:solidFill>
          <a:latin typeface="+mn-lt"/>
          <a:ea typeface="+mn-ea"/>
          <a:cs typeface="+mn-cs"/>
          <a:sym typeface="Times" pitchFamily="-108" charset="0"/>
        </a:defRPr>
      </a:lvl3pPr>
      <a:lvl4pPr marL="4388838" indent="-625300"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4pPr>
      <a:lvl5pPr marL="5642370" indent="-626036" algn="l" rtl="0" eaLnBrk="0" fontAlgn="base" hangingPunct="0">
        <a:spcBef>
          <a:spcPts val="1340"/>
        </a:spcBef>
        <a:spcAft>
          <a:spcPct val="0"/>
        </a:spcAft>
        <a:buSzPct val="100000"/>
        <a:buFont typeface="Times" pitchFamily="-108" charset="0"/>
        <a:buChar char="»"/>
        <a:defRPr sz="5438">
          <a:solidFill>
            <a:schemeClr val="tx1"/>
          </a:solidFill>
          <a:latin typeface="+mn-lt"/>
          <a:ea typeface="+mn-ea"/>
          <a:cs typeface="+mn-cs"/>
          <a:sym typeface="Times" pitchFamily="-108" charset="0"/>
        </a:defRPr>
      </a:lvl5pPr>
      <a:lvl6pPr marL="5853312"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6pPr>
      <a:lvl7pPr marL="606413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7pPr>
      <a:lvl8pPr marL="6274956"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8pPr>
      <a:lvl9pPr marL="6485784" indent="-626617" algn="l" rtl="0" fontAlgn="base">
        <a:spcBef>
          <a:spcPts val="1340"/>
        </a:spcBef>
        <a:spcAft>
          <a:spcPct val="0"/>
        </a:spcAft>
        <a:buSzPct val="100000"/>
        <a:buFont typeface="Times" pitchFamily="-109" charset="0"/>
        <a:buChar char="»"/>
        <a:defRPr sz="5438">
          <a:solidFill>
            <a:schemeClr val="tx1"/>
          </a:solidFill>
          <a:latin typeface="+mn-lt"/>
          <a:ea typeface="+mn-ea"/>
          <a:cs typeface="+mn-cs"/>
          <a:sym typeface="Times" pitchFamily="-109" charset="0"/>
        </a:defRPr>
      </a:lvl9pPr>
    </p:bodyStyle>
    <p:otherStyle>
      <a:defPPr>
        <a:defRPr lang="en-US"/>
      </a:defPPr>
      <a:lvl1pPr marL="0" algn="l" defTabSz="210828" rtl="0" eaLnBrk="1" latinLnBrk="0" hangingPunct="1">
        <a:defRPr sz="690" kern="1200">
          <a:solidFill>
            <a:schemeClr val="tx1"/>
          </a:solidFill>
          <a:latin typeface="+mn-lt"/>
          <a:ea typeface="+mn-ea"/>
          <a:cs typeface="+mn-cs"/>
        </a:defRPr>
      </a:lvl1pPr>
      <a:lvl2pPr marL="210828" algn="l" defTabSz="210828" rtl="0" eaLnBrk="1" latinLnBrk="0" hangingPunct="1">
        <a:defRPr sz="690" kern="1200">
          <a:solidFill>
            <a:schemeClr val="tx1"/>
          </a:solidFill>
          <a:latin typeface="+mn-lt"/>
          <a:ea typeface="+mn-ea"/>
          <a:cs typeface="+mn-cs"/>
        </a:defRPr>
      </a:lvl2pPr>
      <a:lvl3pPr marL="421650" algn="l" defTabSz="210828" rtl="0" eaLnBrk="1" latinLnBrk="0" hangingPunct="1">
        <a:defRPr sz="690" kern="1200">
          <a:solidFill>
            <a:schemeClr val="tx1"/>
          </a:solidFill>
          <a:latin typeface="+mn-lt"/>
          <a:ea typeface="+mn-ea"/>
          <a:cs typeface="+mn-cs"/>
        </a:defRPr>
      </a:lvl3pPr>
      <a:lvl4pPr marL="632472" algn="l" defTabSz="210828" rtl="0" eaLnBrk="1" latinLnBrk="0" hangingPunct="1">
        <a:defRPr sz="690" kern="1200">
          <a:solidFill>
            <a:schemeClr val="tx1"/>
          </a:solidFill>
          <a:latin typeface="+mn-lt"/>
          <a:ea typeface="+mn-ea"/>
          <a:cs typeface="+mn-cs"/>
        </a:defRPr>
      </a:lvl4pPr>
      <a:lvl5pPr marL="843300" algn="l" defTabSz="210828" rtl="0" eaLnBrk="1" latinLnBrk="0" hangingPunct="1">
        <a:defRPr sz="690" kern="1200">
          <a:solidFill>
            <a:schemeClr val="tx1"/>
          </a:solidFill>
          <a:latin typeface="+mn-lt"/>
          <a:ea typeface="+mn-ea"/>
          <a:cs typeface="+mn-cs"/>
        </a:defRPr>
      </a:lvl5pPr>
      <a:lvl6pPr marL="1054122" algn="l" defTabSz="210828" rtl="0" eaLnBrk="1" latinLnBrk="0" hangingPunct="1">
        <a:defRPr sz="690" kern="1200">
          <a:solidFill>
            <a:schemeClr val="tx1"/>
          </a:solidFill>
          <a:latin typeface="+mn-lt"/>
          <a:ea typeface="+mn-ea"/>
          <a:cs typeface="+mn-cs"/>
        </a:defRPr>
      </a:lvl6pPr>
      <a:lvl7pPr marL="1264944" algn="l" defTabSz="210828" rtl="0" eaLnBrk="1" latinLnBrk="0" hangingPunct="1">
        <a:defRPr sz="690" kern="1200">
          <a:solidFill>
            <a:schemeClr val="tx1"/>
          </a:solidFill>
          <a:latin typeface="+mn-lt"/>
          <a:ea typeface="+mn-ea"/>
          <a:cs typeface="+mn-cs"/>
        </a:defRPr>
      </a:lvl7pPr>
      <a:lvl8pPr marL="1475772" algn="l" defTabSz="210828" rtl="0" eaLnBrk="1" latinLnBrk="0" hangingPunct="1">
        <a:defRPr sz="690" kern="1200">
          <a:solidFill>
            <a:schemeClr val="tx1"/>
          </a:solidFill>
          <a:latin typeface="+mn-lt"/>
          <a:ea typeface="+mn-ea"/>
          <a:cs typeface="+mn-cs"/>
        </a:defRPr>
      </a:lvl8pPr>
      <a:lvl9pPr marL="1686594" algn="l" defTabSz="210828" rtl="0" eaLnBrk="1" latinLnBrk="0" hangingPunct="1">
        <a:defRPr sz="6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tiff"/><Relationship Id="rId13" Type="http://schemas.openxmlformats.org/officeDocument/2006/relationships/image" Target="../media/image9.png"/><Relationship Id="rId18" Type="http://schemas.openxmlformats.org/officeDocument/2006/relationships/image" Target="../media/image14.png"/><Relationship Id="rId3" Type="http://schemas.openxmlformats.org/officeDocument/2006/relationships/image" Target="../media/image1.png"/><Relationship Id="rId21" Type="http://schemas.openxmlformats.org/officeDocument/2006/relationships/image" Target="../media/image17.png"/><Relationship Id="rId7" Type="http://schemas.openxmlformats.org/officeDocument/2006/relationships/image" Target="../media/image3.png"/><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notesSlide" Target="../notesSlides/notesSlide1.xml"/><Relationship Id="rId16" Type="http://schemas.openxmlformats.org/officeDocument/2006/relationships/image" Target="../media/image12.png"/><Relationship Id="rId20"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hyperlink" Target="https://www.aphis.usda.gov/aphis/ourfocus/animalhealth/animal-disease-information/avian/avian-influenza/hpai-2022/2022-hpai-wild-birds" TargetMode="External"/><Relationship Id="rId11" Type="http://schemas.openxmlformats.org/officeDocument/2006/relationships/image" Target="../media/image7.png"/><Relationship Id="rId5" Type="http://schemas.openxmlformats.org/officeDocument/2006/relationships/hyperlink" Target="https://www.aphis.usda.gov/aphis/ourfocus/animalhealth/animal-disease-information/avian/avian-influenza/hpai-2022/2022-hpai-commercial-backyard-flocks" TargetMode="External"/><Relationship Id="rId15" Type="http://schemas.openxmlformats.org/officeDocument/2006/relationships/image" Target="../media/image11.png"/><Relationship Id="rId23" Type="http://schemas.openxmlformats.org/officeDocument/2006/relationships/image" Target="../media/image19.png"/><Relationship Id="rId10" Type="http://schemas.openxmlformats.org/officeDocument/2006/relationships/image" Target="../media/image6.png"/><Relationship Id="rId19" Type="http://schemas.openxmlformats.org/officeDocument/2006/relationships/image" Target="../media/image15.png"/><Relationship Id="rId4" Type="http://schemas.openxmlformats.org/officeDocument/2006/relationships/image" Target="../media/image2.png"/><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13750" y="3961534"/>
            <a:ext cx="9601200" cy="13634876"/>
            <a:chOff x="576544" y="12808367"/>
            <a:chExt cx="12227390" cy="22326341"/>
          </a:xfrm>
        </p:grpSpPr>
        <p:sp>
          <p:nvSpPr>
            <p:cNvPr id="2" name="Rectangle 1"/>
            <p:cNvSpPr/>
            <p:nvPr/>
          </p:nvSpPr>
          <p:spPr>
            <a:xfrm>
              <a:off x="581844" y="14018500"/>
              <a:ext cx="12222090" cy="2111620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Avian Influenza, more commonly known as Bird Flu, spread rapidly through commercial chicken farms in the United States in 2022. This outbreak lowered egg inventory, </a:t>
              </a:r>
              <a:r>
                <a:rPr lang="en-US" sz="3200" dirty="0" smtClean="0">
                  <a:latin typeface="Arial" panose="020B0604020202020204" pitchFamily="34" charset="0"/>
                  <a:cs typeface="Arial" panose="020B0604020202020204" pitchFamily="34" charset="0"/>
                </a:rPr>
                <a:t>raising </a:t>
              </a:r>
              <a:r>
                <a:rPr lang="en-US" sz="3200" dirty="0">
                  <a:latin typeface="Arial" panose="020B0604020202020204" pitchFamily="34" charset="0"/>
                  <a:cs typeface="Arial" panose="020B0604020202020204" pitchFamily="34" charset="0"/>
                </a:rPr>
                <a:t>egg and </a:t>
              </a:r>
              <a:r>
                <a:rPr lang="en-US" sz="3200" dirty="0" smtClean="0">
                  <a:latin typeface="Arial" panose="020B0604020202020204" pitchFamily="34" charset="0"/>
                  <a:cs typeface="Arial" panose="020B0604020202020204" pitchFamily="34" charset="0"/>
                </a:rPr>
                <a:t>poultry </a:t>
              </a:r>
              <a:r>
                <a:rPr lang="en-US" sz="3200" dirty="0">
                  <a:latin typeface="Arial" panose="020B0604020202020204" pitchFamily="34" charset="0"/>
                  <a:cs typeface="Arial" panose="020B0604020202020204" pitchFamily="34" charset="0"/>
                </a:rPr>
                <a:t>prices across the country. </a:t>
              </a:r>
              <a:r>
                <a:rPr lang="en-US" sz="3200" dirty="0" smtClean="0">
                  <a:latin typeface="Arial" panose="020B0604020202020204" pitchFamily="34" charset="0"/>
                  <a:cs typeface="Arial" panose="020B0604020202020204" pitchFamily="34" charset="0"/>
                </a:rPr>
                <a:t>Through </a:t>
              </a:r>
              <a:r>
                <a:rPr lang="en-US" sz="3200" dirty="0">
                  <a:latin typeface="Arial" panose="020B0604020202020204" pitchFamily="34" charset="0"/>
                  <a:cs typeface="Arial" panose="020B0604020202020204" pitchFamily="34" charset="0"/>
                </a:rPr>
                <a:t>an article on the 2014-2015 avian influenza outbreak in the United States poultry </a:t>
              </a:r>
              <a:r>
                <a:rPr lang="en-US" sz="3200" dirty="0" smtClean="0">
                  <a:latin typeface="Arial" panose="020B0604020202020204" pitchFamily="34" charset="0"/>
                  <a:cs typeface="Arial" panose="020B0604020202020204" pitchFamily="34" charset="0"/>
                </a:rPr>
                <a:t>sector, I found </a:t>
              </a:r>
              <a:r>
                <a:rPr lang="en-US" sz="3200" dirty="0">
                  <a:latin typeface="Arial" panose="020B0604020202020204" pitchFamily="34" charset="0"/>
                  <a:cs typeface="Arial" panose="020B0604020202020204" pitchFamily="34" charset="0"/>
                </a:rPr>
                <a:t>that wild bird flu cases and migratory patterns are a major predictors of commercial bird flu cases. </a:t>
              </a:r>
              <a:r>
                <a:rPr lang="en-US" sz="3200" dirty="0" smtClean="0">
                  <a:latin typeface="Arial" panose="020B0604020202020204" pitchFamily="34" charset="0"/>
                  <a:cs typeface="Arial" panose="020B0604020202020204" pitchFamily="34" charset="0"/>
                </a:rPr>
                <a:t>After exploring literature </a:t>
              </a:r>
              <a:r>
                <a:rPr lang="en-US" sz="3200" dirty="0">
                  <a:latin typeface="Arial" panose="020B0604020202020204" pitchFamily="34" charset="0"/>
                  <a:cs typeface="Arial" panose="020B0604020202020204" pitchFamily="34" charset="0"/>
                </a:rPr>
                <a:t>reviews, </a:t>
              </a:r>
              <a:r>
                <a:rPr lang="en-US" sz="3200" dirty="0" smtClean="0">
                  <a:latin typeface="Arial" panose="020B0604020202020204" pitchFamily="34" charset="0"/>
                  <a:cs typeface="Arial" panose="020B0604020202020204" pitchFamily="34" charset="0"/>
                </a:rPr>
                <a:t>I </a:t>
              </a:r>
              <a:r>
                <a:rPr lang="en-US" sz="3200" dirty="0">
                  <a:latin typeface="Arial" panose="020B0604020202020204" pitchFamily="34" charset="0"/>
                  <a:cs typeface="Arial" panose="020B0604020202020204" pitchFamily="34" charset="0"/>
                </a:rPr>
                <a:t>decided that the scope of </a:t>
              </a:r>
              <a:r>
                <a:rPr lang="en-US" sz="3200" dirty="0" smtClean="0">
                  <a:latin typeface="Arial" panose="020B0604020202020204" pitchFamily="34" charset="0"/>
                  <a:cs typeface="Arial" panose="020B0604020202020204" pitchFamily="34" charset="0"/>
                </a:rPr>
                <a:t>this </a:t>
              </a:r>
              <a:r>
                <a:rPr lang="en-US" sz="3200" dirty="0">
                  <a:latin typeface="Arial" panose="020B0604020202020204" pitchFamily="34" charset="0"/>
                  <a:cs typeface="Arial" panose="020B0604020202020204" pitchFamily="34" charset="0"/>
                </a:rPr>
                <a:t>research would be </a:t>
              </a:r>
              <a:r>
                <a:rPr lang="en-US" sz="3200" dirty="0" smtClean="0">
                  <a:latin typeface="Arial" panose="020B0604020202020204" pitchFamily="34" charset="0"/>
                  <a:cs typeface="Arial" panose="020B0604020202020204" pitchFamily="34" charset="0"/>
                </a:rPr>
                <a:t>examining the relationship between wild and commercial bird flu cases </a:t>
              </a:r>
              <a:r>
                <a:rPr lang="en-US" sz="3200" dirty="0">
                  <a:latin typeface="Arial" panose="020B0604020202020204" pitchFamily="34" charset="0"/>
                  <a:cs typeface="Arial" panose="020B0604020202020204" pitchFamily="34" charset="0"/>
                </a:rPr>
                <a:t>for the continental United States of </a:t>
              </a:r>
              <a:r>
                <a:rPr lang="en-US" sz="3200" dirty="0" smtClean="0">
                  <a:latin typeface="Arial" panose="020B0604020202020204" pitchFamily="34" charset="0"/>
                  <a:cs typeface="Arial" panose="020B0604020202020204" pitchFamily="34" charset="0"/>
                </a:rPr>
                <a:t>America in the </a:t>
              </a:r>
              <a:r>
                <a:rPr lang="en-US" sz="3200" dirty="0">
                  <a:latin typeface="Arial" panose="020B0604020202020204" pitchFamily="34" charset="0"/>
                  <a:cs typeface="Arial" panose="020B0604020202020204" pitchFamily="34" charset="0"/>
                </a:rPr>
                <a:t>year 2022. </a:t>
              </a:r>
              <a:endParaRPr lang="en-US" sz="3200" dirty="0" smtClean="0">
                <a:latin typeface="Arial" panose="020B0604020202020204" pitchFamily="34" charset="0"/>
                <a:cs typeface="Arial" panose="020B0604020202020204" pitchFamily="34" charset="0"/>
              </a:endParaRPr>
            </a:p>
            <a:p>
              <a:pPr algn="just">
                <a:spcBef>
                  <a:spcPts val="0"/>
                </a:spcBef>
                <a:spcAft>
                  <a:spcPts val="0"/>
                </a:spcAft>
              </a:pPr>
              <a:r>
                <a:rPr lang="en-US" sz="3200" dirty="0" smtClean="0">
                  <a:latin typeface="Arial" panose="020B0604020202020204" pitchFamily="34" charset="0"/>
                  <a:cs typeface="Arial" panose="020B0604020202020204" pitchFamily="34" charset="0"/>
                </a:rPr>
                <a:t>My hypothesis was that wild bird flu cases would positively correlate with commercial cases. </a:t>
              </a:r>
              <a:r>
                <a:rPr lang="en-US" sz="3200" dirty="0">
                  <a:latin typeface="Arial" panose="020B0604020202020204" pitchFamily="34" charset="0"/>
                  <a:cs typeface="Arial" panose="020B0604020202020204" pitchFamily="34" charset="0"/>
                </a:rPr>
                <a:t>I also believed that the time of year </a:t>
              </a:r>
              <a:r>
                <a:rPr lang="en-US" sz="3200" dirty="0" smtClean="0">
                  <a:latin typeface="Arial" panose="020B0604020202020204" pitchFamily="34" charset="0"/>
                  <a:cs typeface="Arial" panose="020B0604020202020204" pitchFamily="34" charset="0"/>
                </a:rPr>
                <a:t>would be a significant predictor as well. </a:t>
              </a:r>
              <a:r>
                <a:rPr lang="en-US" sz="3200" dirty="0">
                  <a:latin typeface="Arial" panose="020B0604020202020204" pitchFamily="34" charset="0"/>
                  <a:cs typeface="Arial" panose="020B0604020202020204" pitchFamily="34" charset="0"/>
                </a:rPr>
                <a:t>While I wasn’t sure how accurate a model of commercial cases could be with the limited features in this report, I attempted to create </a:t>
              </a:r>
              <a:r>
                <a:rPr lang="en-US" sz="3200" dirty="0" smtClean="0">
                  <a:latin typeface="Arial" panose="020B0604020202020204" pitchFamily="34" charset="0"/>
                  <a:cs typeface="Arial" panose="020B0604020202020204" pitchFamily="34" charset="0"/>
                </a:rPr>
                <a:t>a model </a:t>
              </a:r>
              <a:r>
                <a:rPr lang="en-US" sz="3200" dirty="0">
                  <a:latin typeface="Arial" panose="020B0604020202020204" pitchFamily="34" charset="0"/>
                  <a:cs typeface="Arial" panose="020B0604020202020204" pitchFamily="34" charset="0"/>
                </a:rPr>
                <a:t>that could predict the occurrence of a commercial bird flu outbreak in a given area from historical or current wild bird flu cases. In addition to a prediction model, I also performed clustering analysis to see if there are any distinguishable types of cases that could be subjects of future research. </a:t>
              </a:r>
            </a:p>
          </p:txBody>
        </p:sp>
        <p:sp>
          <p:nvSpPr>
            <p:cNvPr id="16" name="Rectangle 15"/>
            <p:cNvSpPr>
              <a:spLocks/>
            </p:cNvSpPr>
            <p:nvPr/>
          </p:nvSpPr>
          <p:spPr bwMode="auto">
            <a:xfrm>
              <a:off x="576544" y="12808367"/>
              <a:ext cx="12222090" cy="1272686"/>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Abstract and Problem Area</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pic>
        <p:nvPicPr>
          <p:cNvPr id="15374" name="Picture 48" descr="twlogo.png"/>
          <p:cNvPicPr>
            <a:picLocks noChangeAspect="1"/>
          </p:cNvPicPr>
          <p:nvPr/>
        </p:nvPicPr>
        <p:blipFill>
          <a:blip r:embed="rId3"/>
          <a:srcRect/>
          <a:stretch>
            <a:fillRect/>
          </a:stretch>
        </p:blipFill>
        <p:spPr bwMode="auto">
          <a:xfrm>
            <a:off x="713454" y="551055"/>
            <a:ext cx="4435641" cy="2223713"/>
          </a:xfrm>
          <a:prstGeom prst="rect">
            <a:avLst/>
          </a:prstGeom>
          <a:noFill/>
          <a:ln w="9525">
            <a:noFill/>
            <a:miter lim="800000"/>
            <a:headEnd/>
            <a:tailEnd/>
          </a:ln>
        </p:spPr>
      </p:pic>
      <p:sp>
        <p:nvSpPr>
          <p:cNvPr id="15381" name="Rectangle 98"/>
          <p:cNvSpPr>
            <a:spLocks/>
          </p:cNvSpPr>
          <p:nvPr/>
        </p:nvSpPr>
        <p:spPr bwMode="auto">
          <a:xfrm>
            <a:off x="480349" y="38603237"/>
            <a:ext cx="14782800"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Glossary:</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Avian Influenza </a:t>
            </a:r>
            <a:r>
              <a:rPr lang="en-US" sz="2300" dirty="0" smtClean="0">
                <a:solidFill>
                  <a:schemeClr val="tx1"/>
                </a:solidFill>
                <a:latin typeface="Verdana" pitchFamily="-108" charset="0"/>
                <a:ea typeface="Verdana" pitchFamily="-108" charset="0"/>
                <a:cs typeface="Verdana" pitchFamily="-108" charset="0"/>
                <a:sym typeface="Verdana" pitchFamily="-108" charset="0"/>
              </a:rPr>
              <a:t>– More commonly known as bird flu, in this context it is the HPAI strain</a:t>
            </a:r>
            <a:endParaRPr lang="en-US" sz="2300"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smtClean="0">
                <a:solidFill>
                  <a:schemeClr val="tx1"/>
                </a:solidFill>
                <a:latin typeface="Verdana" pitchFamily="-108" charset="0"/>
                <a:ea typeface="Verdana" pitchFamily="-108" charset="0"/>
                <a:cs typeface="Verdana" pitchFamily="-108" charset="0"/>
                <a:sym typeface="Verdana" pitchFamily="-108" charset="0"/>
              </a:rPr>
              <a:t>Python </a:t>
            </a:r>
            <a:r>
              <a:rPr lang="en-US" sz="2300" dirty="0">
                <a:solidFill>
                  <a:schemeClr val="tx1"/>
                </a:solidFill>
                <a:latin typeface="Verdana" pitchFamily="-108" charset="0"/>
                <a:ea typeface="Verdana" pitchFamily="-108" charset="0"/>
                <a:cs typeface="Verdana" pitchFamily="-108" charset="0"/>
                <a:sym typeface="Verdana" pitchFamily="-108" charset="0"/>
              </a:rPr>
              <a:t>– A programming language, capable of processing data/statistical analysis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Package – </a:t>
            </a:r>
            <a:r>
              <a:rPr lang="en-US" sz="2300" dirty="0" smtClean="0">
                <a:solidFill>
                  <a:schemeClr val="tx1"/>
                </a:solidFill>
                <a:latin typeface="Verdana" pitchFamily="-108" charset="0"/>
                <a:ea typeface="Verdana" pitchFamily="-108" charset="0"/>
                <a:cs typeface="Verdana" pitchFamily="-108" charset="0"/>
                <a:sym typeface="Verdana" pitchFamily="-108" charset="0"/>
              </a:rPr>
              <a:t>software </a:t>
            </a:r>
            <a:r>
              <a:rPr lang="en-US" sz="2300" dirty="0">
                <a:solidFill>
                  <a:schemeClr val="tx1"/>
                </a:solidFill>
                <a:latin typeface="Verdana" pitchFamily="-108" charset="0"/>
                <a:ea typeface="Verdana" pitchFamily="-108" charset="0"/>
                <a:cs typeface="Verdana" pitchFamily="-108" charset="0"/>
                <a:sym typeface="Verdana" pitchFamily="-108" charset="0"/>
              </a:rPr>
              <a:t>package to be loaded to perform extra </a:t>
            </a:r>
            <a:r>
              <a:rPr lang="en-US" sz="2300" dirty="0" smtClean="0">
                <a:solidFill>
                  <a:schemeClr val="tx1"/>
                </a:solidFill>
                <a:latin typeface="Verdana" pitchFamily="-108" charset="0"/>
                <a:ea typeface="Verdana" pitchFamily="-108" charset="0"/>
                <a:cs typeface="Verdana" pitchFamily="-108" charset="0"/>
                <a:sym typeface="Verdana" pitchFamily="-108" charset="0"/>
              </a:rPr>
              <a:t>tasks</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a:solidFill>
                  <a:schemeClr val="tx1"/>
                </a:solidFill>
                <a:latin typeface="Verdana" pitchFamily="-108" charset="0"/>
                <a:ea typeface="Verdana" pitchFamily="-108" charset="0"/>
                <a:cs typeface="Verdana" pitchFamily="-108" charset="0"/>
                <a:sym typeface="Verdana" pitchFamily="-108" charset="0"/>
              </a:rPr>
              <a:t>Accuracy score – </a:t>
            </a:r>
            <a:r>
              <a:rPr lang="en-US" sz="2300" dirty="0" smtClean="0">
                <a:solidFill>
                  <a:schemeClr val="tx1"/>
                </a:solidFill>
                <a:latin typeface="Verdana" pitchFamily="-108" charset="0"/>
                <a:ea typeface="Verdana" pitchFamily="-108" charset="0"/>
                <a:cs typeface="Verdana" pitchFamily="-108" charset="0"/>
                <a:sym typeface="Verdana" pitchFamily="-108" charset="0"/>
              </a:rPr>
              <a:t>a </a:t>
            </a:r>
            <a:r>
              <a:rPr lang="en-US" sz="2300" dirty="0">
                <a:solidFill>
                  <a:schemeClr val="tx1"/>
                </a:solidFill>
                <a:latin typeface="Verdana" pitchFamily="-108" charset="0"/>
                <a:ea typeface="Verdana" pitchFamily="-108" charset="0"/>
                <a:cs typeface="Verdana" pitchFamily="-108" charset="0"/>
                <a:sym typeface="Verdana" pitchFamily="-108" charset="0"/>
              </a:rPr>
              <a:t>common, general measure of model </a:t>
            </a:r>
            <a:r>
              <a:rPr lang="en-US" sz="2300" dirty="0" smtClean="0">
                <a:solidFill>
                  <a:schemeClr val="tx1"/>
                </a:solidFill>
                <a:latin typeface="Verdana" pitchFamily="-108" charset="0"/>
                <a:ea typeface="Verdana" pitchFamily="-108" charset="0"/>
                <a:cs typeface="Verdana" pitchFamily="-108" charset="0"/>
                <a:sym typeface="Verdana" pitchFamily="-108" charset="0"/>
              </a:rPr>
              <a:t>performance</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smtClean="0">
                <a:solidFill>
                  <a:schemeClr val="tx1"/>
                </a:solidFill>
                <a:latin typeface="Verdana" pitchFamily="-108" charset="0"/>
                <a:ea typeface="Verdana" pitchFamily="-108" charset="0"/>
                <a:cs typeface="Verdana" pitchFamily="-108" charset="0"/>
                <a:sym typeface="Verdana" pitchFamily="-108" charset="0"/>
              </a:rPr>
              <a:t>Precision – </a:t>
            </a:r>
            <a:r>
              <a:rPr lang="en-US" sz="2300" dirty="0">
                <a:solidFill>
                  <a:schemeClr val="tx1"/>
                </a:solidFill>
                <a:latin typeface="Verdana" pitchFamily="-108" charset="0"/>
                <a:ea typeface="Verdana" pitchFamily="-108" charset="0"/>
                <a:cs typeface="Verdana" pitchFamily="-108" charset="0"/>
                <a:sym typeface="Verdana" pitchFamily="-108" charset="0"/>
              </a:rPr>
              <a:t>a measure of how many of your predicted commercial outbreaks are </a:t>
            </a:r>
            <a:r>
              <a:rPr lang="en-US" sz="2300" dirty="0" smtClean="0">
                <a:solidFill>
                  <a:schemeClr val="tx1"/>
                </a:solidFill>
                <a:latin typeface="Verdana" pitchFamily="-108" charset="0"/>
                <a:ea typeface="Verdana" pitchFamily="-108" charset="0"/>
                <a:cs typeface="Verdana" pitchFamily="-108" charset="0"/>
                <a:sym typeface="Verdana" pitchFamily="-108" charset="0"/>
              </a:rPr>
              <a:t>correct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300" dirty="0" smtClean="0">
                <a:solidFill>
                  <a:schemeClr val="tx1"/>
                </a:solidFill>
                <a:latin typeface="Verdana" pitchFamily="-108" charset="0"/>
                <a:ea typeface="Verdana" pitchFamily="-108" charset="0"/>
                <a:cs typeface="Verdana" pitchFamily="-108" charset="0"/>
                <a:sym typeface="Verdana" pitchFamily="-108" charset="0"/>
              </a:rPr>
              <a:t>Recall – a </a:t>
            </a:r>
            <a:r>
              <a:rPr lang="en-US" sz="2300" dirty="0">
                <a:solidFill>
                  <a:schemeClr val="tx1"/>
                </a:solidFill>
                <a:latin typeface="Verdana" pitchFamily="-108" charset="0"/>
                <a:ea typeface="Verdana" pitchFamily="-108" charset="0"/>
                <a:cs typeface="Verdana" pitchFamily="-108" charset="0"/>
                <a:sym typeface="Verdana" pitchFamily="-108" charset="0"/>
              </a:rPr>
              <a:t>measure of </a:t>
            </a:r>
            <a:r>
              <a:rPr lang="en-US" sz="2300" dirty="0" smtClean="0">
                <a:solidFill>
                  <a:schemeClr val="tx1"/>
                </a:solidFill>
                <a:latin typeface="Verdana" pitchFamily="-108" charset="0"/>
                <a:ea typeface="Verdana" pitchFamily="-108" charset="0"/>
                <a:cs typeface="Verdana" pitchFamily="-108" charset="0"/>
                <a:sym typeface="Verdana" pitchFamily="-108" charset="0"/>
              </a:rPr>
              <a:t>how </a:t>
            </a:r>
            <a:r>
              <a:rPr lang="en-US" sz="2300" dirty="0">
                <a:solidFill>
                  <a:schemeClr val="tx1"/>
                </a:solidFill>
                <a:latin typeface="Verdana" pitchFamily="-108" charset="0"/>
                <a:ea typeface="Verdana" pitchFamily="-108" charset="0"/>
                <a:cs typeface="Verdana" pitchFamily="-108" charset="0"/>
                <a:sym typeface="Verdana" pitchFamily="-108" charset="0"/>
              </a:rPr>
              <a:t>many of the true commercial outbreaks you predict</a:t>
            </a:r>
            <a:endParaRPr lang="en-US" sz="2300" dirty="0">
              <a:solidFill>
                <a:schemeClr val="tx1"/>
              </a:solidFill>
              <a:latin typeface="Verdana" pitchFamily="-108" charset="0"/>
              <a:ea typeface="Verdana" pitchFamily="-108" charset="0"/>
              <a:cs typeface="Verdana" pitchFamily="-108" charset="0"/>
              <a:sym typeface="Verdana" pitchFamily="-108" charset="0"/>
            </a:endParaRPr>
          </a:p>
        </p:txBody>
      </p:sp>
      <p:pic>
        <p:nvPicPr>
          <p:cNvPr id="18" name="Picture 17" descr="RPI_red_header.png"/>
          <p:cNvPicPr>
            <a:picLocks noChangeAspect="1"/>
          </p:cNvPicPr>
          <p:nvPr/>
        </p:nvPicPr>
        <p:blipFill>
          <a:blip r:embed="rId4"/>
          <a:stretch>
            <a:fillRect/>
          </a:stretch>
        </p:blipFill>
        <p:spPr>
          <a:xfrm>
            <a:off x="845095" y="3019263"/>
            <a:ext cx="3755139" cy="704085"/>
          </a:xfrm>
          <a:prstGeom prst="rect">
            <a:avLst/>
          </a:prstGeom>
        </p:spPr>
      </p:pic>
      <p:grpSp>
        <p:nvGrpSpPr>
          <p:cNvPr id="8" name="Group 7">
            <a:extLst>
              <a:ext uri="{FF2B5EF4-FFF2-40B4-BE49-F238E27FC236}">
                <a16:creationId xmlns:a16="http://schemas.microsoft.com/office/drawing/2014/main" id="{6D65B740-E81B-0141-AAD2-61BB49CC0F06}"/>
              </a:ext>
            </a:extLst>
          </p:cNvPr>
          <p:cNvGrpSpPr/>
          <p:nvPr/>
        </p:nvGrpSpPr>
        <p:grpSpPr>
          <a:xfrm>
            <a:off x="-317" y="0"/>
            <a:ext cx="31272480" cy="41697275"/>
            <a:chOff x="-317" y="0"/>
            <a:chExt cx="31272480" cy="41697275"/>
          </a:xfrm>
        </p:grpSpPr>
        <p:sp>
          <p:nvSpPr>
            <p:cNvPr id="15364" name="Rectangle 4"/>
            <p:cNvSpPr>
              <a:spLocks/>
            </p:cNvSpPr>
            <p:nvPr/>
          </p:nvSpPr>
          <p:spPr bwMode="auto">
            <a:xfrm>
              <a:off x="0" y="0"/>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6" name="Rectangle 6"/>
            <p:cNvSpPr>
              <a:spLocks/>
            </p:cNvSpPr>
            <p:nvPr/>
          </p:nvSpPr>
          <p:spPr bwMode="auto">
            <a:xfrm>
              <a:off x="-317" y="0"/>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15367" name="Rectangle 7"/>
            <p:cNvSpPr>
              <a:spLocks/>
            </p:cNvSpPr>
            <p:nvPr/>
          </p:nvSpPr>
          <p:spPr bwMode="auto">
            <a:xfrm>
              <a:off x="-317" y="41422955"/>
              <a:ext cx="31272480" cy="27432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sp>
          <p:nvSpPr>
            <p:cNvPr id="70" name="Rectangle 4">
              <a:extLst>
                <a:ext uri="{FF2B5EF4-FFF2-40B4-BE49-F238E27FC236}">
                  <a16:creationId xmlns:a16="http://schemas.microsoft.com/office/drawing/2014/main" id="{520104D6-82EC-634C-9B6A-E1702C7C6133}"/>
                </a:ext>
              </a:extLst>
            </p:cNvPr>
            <p:cNvSpPr>
              <a:spLocks/>
            </p:cNvSpPr>
            <p:nvPr/>
          </p:nvSpPr>
          <p:spPr bwMode="auto">
            <a:xfrm>
              <a:off x="30997843" y="635"/>
              <a:ext cx="274320" cy="41696640"/>
            </a:xfrm>
            <a:prstGeom prst="rect">
              <a:avLst/>
            </a:prstGeom>
            <a:solidFill>
              <a:srgbClr val="333399"/>
            </a:solidFill>
            <a:ln w="12700">
              <a:noFill/>
              <a:miter lim="800000"/>
              <a:headEnd/>
              <a:tailEnd/>
            </a:ln>
          </p:spPr>
          <p:txBody>
            <a:bodyPr lIns="0" tIns="0" rIns="0" bIns="0">
              <a:prstTxWarp prst="textNoShape">
                <a:avLst/>
              </a:prstTxWarp>
            </a:bodyPr>
            <a:lstStyle/>
            <a:p>
              <a:endParaRPr lang="en-US" sz="1186"/>
            </a:p>
          </p:txBody>
        </p:sp>
      </p:grpSp>
      <p:sp>
        <p:nvSpPr>
          <p:cNvPr id="10" name="Rectangle 1">
            <a:extLst>
              <a:ext uri="{FF2B5EF4-FFF2-40B4-BE49-F238E27FC236}">
                <a16:creationId xmlns:a16="http://schemas.microsoft.com/office/drawing/2014/main" id="{E05F92F1-E12D-D143-B0F3-C8CCB3316584}"/>
              </a:ext>
            </a:extLst>
          </p:cNvPr>
          <p:cNvSpPr>
            <a:spLocks noChangeArrowheads="1"/>
          </p:cNvSpPr>
          <p:nvPr/>
        </p:nvSpPr>
        <p:spPr bwMode="auto">
          <a:xfrm>
            <a:off x="2344738" y="26673175"/>
            <a:ext cx="3127216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14" name="Group 77">
            <a:extLst>
              <a:ext uri="{FF2B5EF4-FFF2-40B4-BE49-F238E27FC236}">
                <a16:creationId xmlns:a16="http://schemas.microsoft.com/office/drawing/2014/main" id="{0B012709-3E54-0A4A-A56C-F6CCF84FCAF5}"/>
              </a:ext>
            </a:extLst>
          </p:cNvPr>
          <p:cNvGrpSpPr>
            <a:grpSpLocks/>
          </p:cNvGrpSpPr>
          <p:nvPr/>
        </p:nvGrpSpPr>
        <p:grpSpPr bwMode="auto">
          <a:xfrm>
            <a:off x="446293" y="36622037"/>
            <a:ext cx="10110328" cy="1703932"/>
            <a:chOff x="509324" y="31389318"/>
            <a:chExt cx="15384053" cy="2380508"/>
          </a:xfrm>
        </p:grpSpPr>
        <p:sp>
          <p:nvSpPr>
            <p:cNvPr id="115" name="Rectangle 98">
              <a:extLst>
                <a:ext uri="{FF2B5EF4-FFF2-40B4-BE49-F238E27FC236}">
                  <a16:creationId xmlns:a16="http://schemas.microsoft.com/office/drawing/2014/main" id="{5B104374-0A11-6845-BA0E-8FA62CBC3662}"/>
                </a:ext>
              </a:extLst>
            </p:cNvPr>
            <p:cNvSpPr>
              <a:spLocks/>
            </p:cNvSpPr>
            <p:nvPr/>
          </p:nvSpPr>
          <p:spPr bwMode="auto">
            <a:xfrm>
              <a:off x="509324" y="31389318"/>
              <a:ext cx="15384053" cy="2380508"/>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348" b="1" dirty="0">
                  <a:solidFill>
                    <a:schemeClr val="tx1"/>
                  </a:solidFill>
                  <a:latin typeface="Verdana" pitchFamily="-108" charset="0"/>
                  <a:ea typeface="Verdana" pitchFamily="-108" charset="0"/>
                  <a:cs typeface="Verdana" pitchFamily="-108" charset="0"/>
                  <a:sym typeface="Verdana" pitchFamily="-108" charset="0"/>
                </a:rPr>
                <a:t>Sponsors:</a:t>
              </a: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endParaRPr lang="en-US" sz="1134" b="1" dirty="0">
                <a:solidFill>
                  <a:schemeClr val="tx1"/>
                </a:solidFill>
                <a:latin typeface="Verdana" pitchFamily="-108" charset="0"/>
                <a:ea typeface="Verdana" pitchFamily="-108" charset="0"/>
                <a:cs typeface="Verdana" pitchFamily="-108" charset="0"/>
                <a:sym typeface="Verdana" pitchFamily="-108" charset="0"/>
              </a:endParaRPr>
            </a:p>
            <a:p>
              <a:pPr>
                <a:lnSpc>
                  <a:spcPct val="110000"/>
                </a:lnSpc>
                <a:tabLst>
                  <a:tab pos="267432" algn="l"/>
                  <a:tab pos="536063" algn="l"/>
                  <a:tab pos="804692" algn="l"/>
                  <a:tab pos="1073324" algn="l"/>
                  <a:tab pos="1341955" algn="l"/>
                  <a:tab pos="1610586" algn="l"/>
                  <a:tab pos="1879216" algn="l"/>
                  <a:tab pos="2147848" algn="l"/>
                  <a:tab pos="2416478" algn="l"/>
                  <a:tab pos="2685109" algn="l"/>
                  <a:tab pos="2953740" algn="l"/>
                  <a:tab pos="3222371" algn="l"/>
                </a:tabLst>
              </a:pPr>
              <a:r>
                <a:rPr lang="en-US" sz="2000" dirty="0"/>
                <a:t> </a:t>
              </a:r>
              <a:endParaRPr lang="en-US" sz="2000" b="1" dirty="0">
                <a:solidFill>
                  <a:schemeClr val="tx1"/>
                </a:solidFill>
                <a:latin typeface="Verdana" pitchFamily="-108" charset="0"/>
                <a:ea typeface="Verdana" pitchFamily="-108" charset="0"/>
                <a:cs typeface="Verdana" pitchFamily="-108" charset="0"/>
                <a:sym typeface="Verdana" pitchFamily="-108" charset="0"/>
              </a:endParaRPr>
            </a:p>
          </p:txBody>
        </p:sp>
        <p:pic>
          <p:nvPicPr>
            <p:cNvPr id="117" name="Picture 77" descr="twlogo.png">
              <a:extLst>
                <a:ext uri="{FF2B5EF4-FFF2-40B4-BE49-F238E27FC236}">
                  <a16:creationId xmlns:a16="http://schemas.microsoft.com/office/drawing/2014/main" id="{7234657E-D177-0643-B3A9-77A54598CAB1}"/>
                </a:ext>
              </a:extLst>
            </p:cNvPr>
            <p:cNvPicPr>
              <a:picLocks noChangeAspect="1"/>
            </p:cNvPicPr>
            <p:nvPr/>
          </p:nvPicPr>
          <p:blipFill>
            <a:blip r:embed="rId3"/>
            <a:srcRect/>
            <a:stretch>
              <a:fillRect/>
            </a:stretch>
          </p:blipFill>
          <p:spPr bwMode="auto">
            <a:xfrm>
              <a:off x="1564701" y="31912750"/>
              <a:ext cx="2739438" cy="1369718"/>
            </a:xfrm>
            <a:prstGeom prst="rect">
              <a:avLst/>
            </a:prstGeom>
            <a:noFill/>
            <a:ln w="9525">
              <a:noFill/>
              <a:miter lim="800000"/>
              <a:headEnd/>
              <a:tailEnd/>
            </a:ln>
          </p:spPr>
        </p:pic>
      </p:grpSp>
      <p:sp>
        <p:nvSpPr>
          <p:cNvPr id="90" name="Rectangle 89">
            <a:extLst>
              <a:ext uri="{FF2B5EF4-FFF2-40B4-BE49-F238E27FC236}">
                <a16:creationId xmlns:a16="http://schemas.microsoft.com/office/drawing/2014/main" id="{20C19EE0-ACCE-FC4D-99F1-3686286E6A0D}"/>
              </a:ext>
            </a:extLst>
          </p:cNvPr>
          <p:cNvSpPr>
            <a:spLocks/>
          </p:cNvSpPr>
          <p:nvPr/>
        </p:nvSpPr>
        <p:spPr bwMode="auto">
          <a:xfrm>
            <a:off x="10683903" y="3961029"/>
            <a:ext cx="20120483"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Data Analysis</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nvGrpSpPr>
          <p:cNvPr id="85" name="Group 84">
            <a:extLst>
              <a:ext uri="{FF2B5EF4-FFF2-40B4-BE49-F238E27FC236}">
                <a16:creationId xmlns:a16="http://schemas.microsoft.com/office/drawing/2014/main" id="{1F7E0187-D979-E64B-A14E-192DC7776C9A}"/>
              </a:ext>
            </a:extLst>
          </p:cNvPr>
          <p:cNvGrpSpPr/>
          <p:nvPr/>
        </p:nvGrpSpPr>
        <p:grpSpPr>
          <a:xfrm>
            <a:off x="700857" y="17267748"/>
            <a:ext cx="9601200" cy="15234832"/>
            <a:chOff x="576544" y="12808368"/>
            <a:chExt cx="12222089" cy="24946178"/>
          </a:xfrm>
        </p:grpSpPr>
        <p:sp>
          <p:nvSpPr>
            <p:cNvPr id="86" name="Rectangle 85">
              <a:extLst>
                <a:ext uri="{FF2B5EF4-FFF2-40B4-BE49-F238E27FC236}">
                  <a16:creationId xmlns:a16="http://schemas.microsoft.com/office/drawing/2014/main" id="{14833AFE-0327-364A-ABFE-8728F7DEEE4F}"/>
                </a:ext>
              </a:extLst>
            </p:cNvPr>
            <p:cNvSpPr/>
            <p:nvPr/>
          </p:nvSpPr>
          <p:spPr>
            <a:xfrm>
              <a:off x="576544" y="14219299"/>
              <a:ext cx="12222089" cy="23535247"/>
            </a:xfrm>
            <a:prstGeom prst="rect">
              <a:avLst/>
            </a:prstGeom>
          </p:spPr>
          <p:txBody>
            <a:bodyPr wrap="square">
              <a:spAutoFit/>
            </a:bodyPr>
            <a:lstStyle/>
            <a:p>
              <a:pPr algn="just">
                <a:spcBef>
                  <a:spcPts val="0"/>
                </a:spcBef>
                <a:spcAft>
                  <a:spcPts val="0"/>
                </a:spcAft>
              </a:pPr>
              <a:r>
                <a:rPr lang="en-US" sz="3200" dirty="0" smtClean="0">
                  <a:solidFill>
                    <a:schemeClr val="tx1"/>
                  </a:solidFill>
                  <a:latin typeface="Arial" panose="020B0604020202020204" pitchFamily="34" charset="0"/>
                  <a:cs typeface="Arial" panose="020B0604020202020204" pitchFamily="34" charset="0"/>
                </a:rPr>
                <a:t>The data used was gathered from the USDA, containing location, date, and various bird flu specific features, such as flock type and size for commercial cases.</a:t>
              </a:r>
            </a:p>
            <a:p>
              <a:pPr algn="just">
                <a:spcBef>
                  <a:spcPts val="0"/>
                </a:spcBef>
                <a:spcAft>
                  <a:spcPts val="0"/>
                </a:spcAft>
              </a:pPr>
              <a:r>
                <a:rPr lang="en-US" sz="3200" dirty="0" smtClean="0">
                  <a:solidFill>
                    <a:schemeClr val="tx1"/>
                  </a:solidFill>
                  <a:latin typeface="Arial" panose="020B0604020202020204" pitchFamily="34" charset="0"/>
                  <a:cs typeface="Arial" panose="020B0604020202020204" pitchFamily="34" charset="0"/>
                </a:rPr>
                <a:t>Before merging the datasets, I performed an Exploratory Data </a:t>
              </a:r>
              <a:r>
                <a:rPr lang="en-US" sz="3200" dirty="0" smtClean="0">
                  <a:solidFill>
                    <a:schemeClr val="tx1"/>
                  </a:solidFill>
                  <a:latin typeface="Arial" panose="020B0604020202020204" pitchFamily="34" charset="0"/>
                  <a:cs typeface="Arial" panose="020B0604020202020204" pitchFamily="34" charset="0"/>
                </a:rPr>
                <a:t>Analysis (EDA) </a:t>
              </a:r>
              <a:r>
                <a:rPr lang="en-US" sz="3200" dirty="0" smtClean="0">
                  <a:solidFill>
                    <a:schemeClr val="tx1"/>
                  </a:solidFill>
                  <a:latin typeface="Arial" panose="020B0604020202020204" pitchFamily="34" charset="0"/>
                  <a:cs typeface="Arial" panose="020B0604020202020204" pitchFamily="34" charset="0"/>
                </a:rPr>
                <a:t>on each set separately. For wild cases, I learned that most cases take place in </a:t>
              </a:r>
              <a:r>
                <a:rPr lang="en-US" sz="3200" dirty="0" smtClean="0">
                  <a:solidFill>
                    <a:schemeClr val="tx1"/>
                  </a:solidFill>
                  <a:latin typeface="Arial" panose="020B0604020202020204" pitchFamily="34" charset="0"/>
                  <a:cs typeface="Arial" panose="020B0604020202020204" pitchFamily="34" charset="0"/>
                </a:rPr>
                <a:t>the spring </a:t>
              </a:r>
              <a:r>
                <a:rPr lang="en-US" sz="3200" dirty="0" smtClean="0">
                  <a:solidFill>
                    <a:schemeClr val="tx1"/>
                  </a:solidFill>
                  <a:latin typeface="Arial" panose="020B0604020202020204" pitchFamily="34" charset="0"/>
                  <a:cs typeface="Arial" panose="020B0604020202020204" pitchFamily="34" charset="0"/>
                </a:rPr>
                <a:t>and </a:t>
              </a:r>
              <a:r>
                <a:rPr lang="en-US" sz="3200" dirty="0" smtClean="0">
                  <a:solidFill>
                    <a:schemeClr val="tx1"/>
                  </a:solidFill>
                  <a:latin typeface="Arial" panose="020B0604020202020204" pitchFamily="34" charset="0"/>
                  <a:cs typeface="Arial" panose="020B0604020202020204" pitchFamily="34" charset="0"/>
                </a:rPr>
                <a:t>fall, </a:t>
              </a:r>
              <a:r>
                <a:rPr lang="en-US" sz="3200" dirty="0" smtClean="0">
                  <a:solidFill>
                    <a:schemeClr val="tx1"/>
                  </a:solidFill>
                  <a:latin typeface="Arial" panose="020B0604020202020204" pitchFamily="34" charset="0"/>
                  <a:cs typeface="Arial" panose="020B0604020202020204" pitchFamily="34" charset="0"/>
                </a:rPr>
                <a:t>and in the state of Minnesota</a:t>
              </a:r>
              <a:r>
                <a:rPr lang="en-US" sz="3200" dirty="0" smtClean="0">
                  <a:solidFill>
                    <a:schemeClr val="tx1"/>
                  </a:solidFill>
                  <a:latin typeface="Arial" panose="020B0604020202020204" pitchFamily="34" charset="0"/>
                  <a:cs typeface="Arial" panose="020B0604020202020204" pitchFamily="34" charset="0"/>
                </a:rPr>
                <a:t>. Additionally, I found that if I joined the data at the day level, there would only be 19 counties that had overlapping wild and commercial states. </a:t>
              </a:r>
              <a:endParaRPr lang="en-US" sz="3200" dirty="0" smtClean="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smtClean="0">
                  <a:solidFill>
                    <a:schemeClr val="tx1"/>
                  </a:solidFill>
                  <a:latin typeface="Arial" panose="020B0604020202020204" pitchFamily="34" charset="0"/>
                  <a:cs typeface="Arial" panose="020B0604020202020204" pitchFamily="34" charset="0"/>
                </a:rPr>
                <a:t> </a:t>
              </a: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a:solidFill>
                  <a:schemeClr val="tx1"/>
                </a:solidFill>
                <a:latin typeface="Arial" panose="020B0604020202020204" pitchFamily="34" charset="0"/>
                <a:cs typeface="Arial" panose="020B0604020202020204" pitchFamily="34" charset="0"/>
              </a:endParaRPr>
            </a:p>
            <a:p>
              <a:pPr algn="just">
                <a:spcBef>
                  <a:spcPts val="0"/>
                </a:spcBef>
                <a:spcAft>
                  <a:spcPts val="0"/>
                </a:spcAft>
              </a:pPr>
              <a:endParaRPr lang="en-US" sz="3200" dirty="0" smtClean="0">
                <a:solidFill>
                  <a:schemeClr val="tx1"/>
                </a:solidFill>
                <a:latin typeface="Arial" panose="020B0604020202020204" pitchFamily="34" charset="0"/>
                <a:cs typeface="Arial" panose="020B0604020202020204" pitchFamily="34" charset="0"/>
              </a:endParaRPr>
            </a:p>
            <a:p>
              <a:pPr algn="just">
                <a:spcBef>
                  <a:spcPts val="0"/>
                </a:spcBef>
                <a:spcAft>
                  <a:spcPts val="0"/>
                </a:spcAft>
              </a:pPr>
              <a:r>
                <a:rPr lang="en-US" sz="3200" dirty="0" smtClean="0">
                  <a:solidFill>
                    <a:schemeClr val="tx1"/>
                  </a:solidFill>
                  <a:latin typeface="Arial" panose="020B0604020202020204" pitchFamily="34" charset="0"/>
                  <a:cs typeface="Arial" panose="020B0604020202020204" pitchFamily="34" charset="0"/>
                </a:rPr>
                <a:t>Once the initial EDA was completed, I moved on to data formatting and merging. Due to the limited number of overlapping days, I chose to aggregate values based on the following granularity: month, state, county. I aggregated the data to find the count of commercial outbreaks</a:t>
              </a:r>
              <a:r>
                <a:rPr lang="en-US" sz="3200" dirty="0">
                  <a:solidFill>
                    <a:schemeClr val="tx1"/>
                  </a:solidFill>
                  <a:latin typeface="Arial" panose="020B0604020202020204" pitchFamily="34" charset="0"/>
                  <a:cs typeface="Arial" panose="020B0604020202020204" pitchFamily="34" charset="0"/>
                </a:rPr>
                <a:t> </a:t>
              </a:r>
              <a:r>
                <a:rPr lang="en-US" sz="3200" dirty="0" smtClean="0">
                  <a:solidFill>
                    <a:schemeClr val="tx1"/>
                  </a:solidFill>
                  <a:latin typeface="Arial" panose="020B0604020202020204" pitchFamily="34" charset="0"/>
                  <a:cs typeface="Arial" panose="020B0604020202020204" pitchFamily="34" charset="0"/>
                </a:rPr>
                <a:t>and wild cases. The following figures show the distribution of the dataset with overlapping wild and commercial cases.</a:t>
              </a:r>
              <a:endParaRPr lang="en-US" sz="3200" dirty="0" smtClean="0">
                <a:solidFill>
                  <a:schemeClr val="tx1"/>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6E21DAFF-E9BE-0249-A666-5FCD7EC1DC4F}"/>
                </a:ext>
              </a:extLst>
            </p:cNvPr>
            <p:cNvSpPr>
              <a:spLocks/>
            </p:cNvSpPr>
            <p:nvPr/>
          </p:nvSpPr>
          <p:spPr bwMode="auto">
            <a:xfrm>
              <a:off x="576544" y="12808368"/>
              <a:ext cx="12222089" cy="1272687"/>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EDA and Data Formatting</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grpSp>
      <p:sp>
        <p:nvSpPr>
          <p:cNvPr id="52" name="Rectangle 98">
            <a:extLst>
              <a:ext uri="{FF2B5EF4-FFF2-40B4-BE49-F238E27FC236}">
                <a16:creationId xmlns:a16="http://schemas.microsoft.com/office/drawing/2014/main" id="{EA0D8CCA-DFE3-8D4D-B1FF-C5320F6E4324}"/>
              </a:ext>
            </a:extLst>
          </p:cNvPr>
          <p:cNvSpPr>
            <a:spLocks/>
          </p:cNvSpPr>
          <p:nvPr/>
        </p:nvSpPr>
        <p:spPr bwMode="auto">
          <a:xfrm>
            <a:off x="15431314" y="38603237"/>
            <a:ext cx="15444767" cy="2743200"/>
          </a:xfrm>
          <a:prstGeom prst="rect">
            <a:avLst/>
          </a:prstGeom>
          <a:solidFill>
            <a:schemeClr val="accent1"/>
          </a:solidFill>
          <a:ln w="12700">
            <a:noFill/>
            <a:miter lim="800000"/>
            <a:headEnd/>
            <a:tailEnd/>
          </a:ln>
        </p:spPr>
        <p:txBody>
          <a:bodyPr lIns="0" tIns="0" rIns="0" bIns="0">
            <a:prstTxWarp prst="textNoShape">
              <a:avLst/>
            </a:prstTxWarp>
          </a:bodyPr>
          <a:lstStyle/>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b="1" dirty="0">
                <a:solidFill>
                  <a:schemeClr val="tx1"/>
                </a:solidFill>
                <a:latin typeface="Verdana" pitchFamily="-108" charset="0"/>
                <a:ea typeface="Verdana" pitchFamily="-108" charset="0"/>
                <a:cs typeface="Verdana" pitchFamily="-108" charset="0"/>
                <a:sym typeface="Verdana" pitchFamily="-108" charset="0"/>
              </a:rPr>
              <a:t>Resources</a:t>
            </a:r>
            <a:r>
              <a:rPr lang="en-US" sz="2400" b="1" dirty="0" smtClean="0">
                <a:solidFill>
                  <a:schemeClr val="tx1"/>
                </a:solidFill>
                <a:latin typeface="Verdana" pitchFamily="-108" charset="0"/>
                <a:ea typeface="Verdana" pitchFamily="-108" charset="0"/>
                <a:cs typeface="Verdana" pitchFamily="-108" charset="0"/>
                <a:sym typeface="Verdana" pitchFamily="-108" charset="0"/>
              </a:rPr>
              <a: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dirty="0">
                <a:solidFill>
                  <a:schemeClr val="tx1"/>
                </a:solidFill>
                <a:latin typeface="Verdana" pitchFamily="-108" charset="0"/>
                <a:ea typeface="Verdana" pitchFamily="-108" charset="0"/>
                <a:cs typeface="Verdana" pitchFamily="-108" charset="0"/>
                <a:sym typeface="Verdana" pitchFamily="-108" charset="0"/>
              </a:rPr>
              <a:t>M. M. a. A. M. Sean Ramos, "Impacts of the 2014-2015 Highly Pathogenic Avian Influenza Outbreak on the U.S. Poultry Sector</a:t>
            </a:r>
            <a:r>
              <a:rPr lang="en-US" sz="2400" dirty="0" smtClean="0">
                <a:solidFill>
                  <a:schemeClr val="tx1"/>
                </a:solidFill>
                <a:latin typeface="Verdana" pitchFamily="-108" charset="0"/>
                <a:ea typeface="Verdana" pitchFamily="-108" charset="0"/>
                <a:cs typeface="Verdana" pitchFamily="-108" charset="0"/>
                <a:sym typeface="Verdana" pitchFamily="-108" charset="0"/>
              </a:rPr>
              <a:t>,“</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dirty="0">
                <a:solidFill>
                  <a:schemeClr val="tx1"/>
                </a:solidFill>
                <a:latin typeface="Verdana" pitchFamily="-108" charset="0"/>
                <a:ea typeface="Verdana" pitchFamily="-108" charset="0"/>
                <a:cs typeface="Verdana" pitchFamily="-108" charset="0"/>
                <a:sym typeface="Verdana" pitchFamily="-108" charset="0"/>
                <a:hlinkClick r:id="rId5"/>
              </a:rPr>
              <a:t>https://</a:t>
            </a:r>
            <a:r>
              <a:rPr lang="en-US" sz="2400" dirty="0" smtClean="0">
                <a:solidFill>
                  <a:schemeClr val="tx1"/>
                </a:solidFill>
                <a:latin typeface="Verdana" pitchFamily="-108" charset="0"/>
                <a:ea typeface="Verdana" pitchFamily="-108" charset="0"/>
                <a:cs typeface="Verdana" pitchFamily="-108" charset="0"/>
                <a:sym typeface="Verdana" pitchFamily="-108" charset="0"/>
                <a:hlinkClick r:id="rId5"/>
              </a:rPr>
              <a:t>www.aphis.usda.gov/aphis/ourfocus/animalhealth/animal-disease-information/avian/avian-influenza/hpai-2022/2022-hpai-commercial-backyard-flocks</a:t>
            </a:r>
            <a:r>
              <a:rPr lang="en-US" sz="2400" dirty="0" smtClean="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r>
              <a:rPr lang="en-US" sz="2400" dirty="0">
                <a:solidFill>
                  <a:schemeClr val="tx1"/>
                </a:solidFill>
                <a:latin typeface="Verdana" pitchFamily="-108" charset="0"/>
                <a:ea typeface="Verdana" pitchFamily="-108" charset="0"/>
                <a:cs typeface="Verdana" pitchFamily="-108" charset="0"/>
                <a:sym typeface="Verdana" pitchFamily="-108" charset="0"/>
                <a:hlinkClick r:id="rId6"/>
              </a:rPr>
              <a:t>https://</a:t>
            </a:r>
            <a:r>
              <a:rPr lang="en-US" sz="2400" dirty="0" smtClean="0">
                <a:solidFill>
                  <a:schemeClr val="tx1"/>
                </a:solidFill>
                <a:latin typeface="Verdana" pitchFamily="-108" charset="0"/>
                <a:ea typeface="Verdana" pitchFamily="-108" charset="0"/>
                <a:cs typeface="Verdana" pitchFamily="-108" charset="0"/>
                <a:sym typeface="Verdana" pitchFamily="-108" charset="0"/>
                <a:hlinkClick r:id="rId6"/>
              </a:rPr>
              <a:t>www.aphis.usda.gov/aphis/ourfocus/animalhealth/animal-disease-information/avian/avian-influenza/hpai-2022/2022-hpai-wild-birds</a:t>
            </a:r>
            <a:r>
              <a:rPr lang="en-US" sz="2400" dirty="0" smtClean="0">
                <a:solidFill>
                  <a:schemeClr val="tx1"/>
                </a:solidFill>
                <a:latin typeface="Verdana" pitchFamily="-108" charset="0"/>
                <a:ea typeface="Verdana" pitchFamily="-108" charset="0"/>
                <a:cs typeface="Verdana" pitchFamily="-108" charset="0"/>
                <a:sym typeface="Verdana" pitchFamily="-108" charset="0"/>
              </a:rPr>
              <a:t> </a:t>
            </a:r>
          </a:p>
          <a:p>
            <a:pPr>
              <a:lnSpc>
                <a:spcPct val="110000"/>
              </a:lnSpc>
              <a:tabLst>
                <a:tab pos="163281" algn="l"/>
                <a:tab pos="327298" algn="l"/>
                <a:tab pos="491309" algn="l"/>
                <a:tab pos="655325" algn="l"/>
                <a:tab pos="819336" algn="l"/>
                <a:tab pos="983353" algn="l"/>
                <a:tab pos="1147363" algn="l"/>
                <a:tab pos="1311379" algn="l"/>
                <a:tab pos="1475396" algn="l"/>
                <a:tab pos="1639406" algn="l"/>
                <a:tab pos="1803423" algn="l"/>
                <a:tab pos="1967434" algn="l"/>
              </a:tabLst>
            </a:pPr>
            <a:endParaRPr lang="en-US" sz="2400" dirty="0">
              <a:solidFill>
                <a:schemeClr val="tx1"/>
              </a:solidFill>
              <a:latin typeface="Verdana" pitchFamily="-108" charset="0"/>
              <a:ea typeface="Verdana" pitchFamily="-108" charset="0"/>
              <a:cs typeface="Verdana" pitchFamily="-108" charset="0"/>
              <a:sym typeface="Verdana" pitchFamily="-108" charset="0"/>
            </a:endParaRPr>
          </a:p>
        </p:txBody>
      </p:sp>
      <p:pic>
        <p:nvPicPr>
          <p:cNvPr id="76" name="Picture 75">
            <a:extLst>
              <a:ext uri="{FF2B5EF4-FFF2-40B4-BE49-F238E27FC236}">
                <a16:creationId xmlns:a16="http://schemas.microsoft.com/office/drawing/2014/main" id="{484792E5-0965-E942-B24B-339EE90BBC34}"/>
              </a:ext>
            </a:extLst>
          </p:cNvPr>
          <p:cNvPicPr>
            <a:picLocks noChangeAspect="1"/>
          </p:cNvPicPr>
          <p:nvPr/>
        </p:nvPicPr>
        <p:blipFill>
          <a:blip r:embed="rId7"/>
          <a:stretch>
            <a:fillRect/>
          </a:stretch>
        </p:blipFill>
        <p:spPr>
          <a:xfrm>
            <a:off x="26441441" y="2484438"/>
            <a:ext cx="3060700" cy="990600"/>
          </a:xfrm>
          <a:prstGeom prst="rect">
            <a:avLst/>
          </a:prstGeom>
        </p:spPr>
      </p:pic>
      <p:pic>
        <p:nvPicPr>
          <p:cNvPr id="77" name="Picture 76">
            <a:extLst>
              <a:ext uri="{FF2B5EF4-FFF2-40B4-BE49-F238E27FC236}">
                <a16:creationId xmlns:a16="http://schemas.microsoft.com/office/drawing/2014/main" id="{4AA0CC0F-F595-7A48-AF5B-EB22DBBCEC89}"/>
              </a:ext>
            </a:extLst>
          </p:cNvPr>
          <p:cNvPicPr>
            <a:picLocks noChangeAspect="1"/>
          </p:cNvPicPr>
          <p:nvPr/>
        </p:nvPicPr>
        <p:blipFill>
          <a:blip r:embed="rId8"/>
          <a:stretch>
            <a:fillRect/>
          </a:stretch>
        </p:blipFill>
        <p:spPr>
          <a:xfrm>
            <a:off x="26018343" y="814697"/>
            <a:ext cx="4249229" cy="1207167"/>
          </a:xfrm>
          <a:prstGeom prst="rect">
            <a:avLst/>
          </a:prstGeom>
        </p:spPr>
      </p:pic>
      <p:pic>
        <p:nvPicPr>
          <p:cNvPr id="78" name="Picture 77">
            <a:extLst>
              <a:ext uri="{FF2B5EF4-FFF2-40B4-BE49-F238E27FC236}">
                <a16:creationId xmlns:a16="http://schemas.microsoft.com/office/drawing/2014/main" id="{00A5E123-2C3F-CD49-BE53-0475D8649F65}"/>
              </a:ext>
            </a:extLst>
          </p:cNvPr>
          <p:cNvPicPr>
            <a:picLocks noChangeAspect="1"/>
          </p:cNvPicPr>
          <p:nvPr/>
        </p:nvPicPr>
        <p:blipFill>
          <a:blip r:embed="rId8"/>
          <a:stretch>
            <a:fillRect/>
          </a:stretch>
        </p:blipFill>
        <p:spPr>
          <a:xfrm>
            <a:off x="3005739" y="37057766"/>
            <a:ext cx="3451089" cy="980423"/>
          </a:xfrm>
          <a:prstGeom prst="rect">
            <a:avLst/>
          </a:prstGeom>
        </p:spPr>
      </p:pic>
      <p:pic>
        <p:nvPicPr>
          <p:cNvPr id="81" name="Picture 80">
            <a:extLst>
              <a:ext uri="{FF2B5EF4-FFF2-40B4-BE49-F238E27FC236}">
                <a16:creationId xmlns:a16="http://schemas.microsoft.com/office/drawing/2014/main" id="{EEC65384-A2F5-6343-B1F6-EFE730FB04B5}"/>
              </a:ext>
            </a:extLst>
          </p:cNvPr>
          <p:cNvPicPr>
            <a:picLocks noChangeAspect="1"/>
          </p:cNvPicPr>
          <p:nvPr/>
        </p:nvPicPr>
        <p:blipFill>
          <a:blip r:embed="rId7"/>
          <a:stretch>
            <a:fillRect/>
          </a:stretch>
        </p:blipFill>
        <p:spPr>
          <a:xfrm>
            <a:off x="6436034" y="37185868"/>
            <a:ext cx="2619020" cy="847650"/>
          </a:xfrm>
          <a:prstGeom prst="rect">
            <a:avLst/>
          </a:prstGeom>
        </p:spPr>
      </p:pic>
      <p:pic>
        <p:nvPicPr>
          <p:cNvPr id="92" name="Picture 91" descr="A blue and white sign&#10;&#10;Description automatically generated">
            <a:extLst>
              <a:ext uri="{FF2B5EF4-FFF2-40B4-BE49-F238E27FC236}">
                <a16:creationId xmlns:a16="http://schemas.microsoft.com/office/drawing/2014/main" id="{5231CF64-6E56-3A4C-8985-D9D8114A0083}"/>
              </a:ext>
            </a:extLst>
          </p:cNvPr>
          <p:cNvPicPr>
            <a:picLocks noChangeAspect="1"/>
          </p:cNvPicPr>
          <p:nvPr/>
        </p:nvPicPr>
        <p:blipFill>
          <a:blip r:embed="rId9"/>
          <a:stretch>
            <a:fillRect/>
          </a:stretch>
        </p:blipFill>
        <p:spPr>
          <a:xfrm>
            <a:off x="9335937" y="37055086"/>
            <a:ext cx="1133314" cy="1059403"/>
          </a:xfrm>
          <a:prstGeom prst="rect">
            <a:avLst/>
          </a:prstGeom>
        </p:spPr>
      </p:pic>
      <p:pic>
        <p:nvPicPr>
          <p:cNvPr id="93" name="Picture 92" descr="A close up of a logo&#10;&#10;Description automatically generated">
            <a:extLst>
              <a:ext uri="{FF2B5EF4-FFF2-40B4-BE49-F238E27FC236}">
                <a16:creationId xmlns:a16="http://schemas.microsoft.com/office/drawing/2014/main" id="{7715C4CA-5F86-7346-B3B9-FCA3E1001769}"/>
              </a:ext>
            </a:extLst>
          </p:cNvPr>
          <p:cNvPicPr>
            <a:picLocks noChangeAspect="1"/>
          </p:cNvPicPr>
          <p:nvPr/>
        </p:nvPicPr>
        <p:blipFill>
          <a:blip r:embed="rId10"/>
          <a:stretch>
            <a:fillRect/>
          </a:stretch>
        </p:blipFill>
        <p:spPr>
          <a:xfrm>
            <a:off x="4849009" y="1730620"/>
            <a:ext cx="4249229" cy="2134316"/>
          </a:xfrm>
          <a:prstGeom prst="rect">
            <a:avLst/>
          </a:prstGeom>
        </p:spPr>
      </p:pic>
      <p:sp>
        <p:nvSpPr>
          <p:cNvPr id="97" name="Rectangle 2"/>
          <p:cNvSpPr>
            <a:spLocks/>
          </p:cNvSpPr>
          <p:nvPr/>
        </p:nvSpPr>
        <p:spPr bwMode="auto">
          <a:xfrm>
            <a:off x="3609323" y="849919"/>
            <a:ext cx="23041850" cy="2960273"/>
          </a:xfrm>
          <a:prstGeom prst="rect">
            <a:avLst/>
          </a:prstGeom>
          <a:noFill/>
          <a:ln w="12700">
            <a:noFill/>
            <a:miter lim="800000"/>
            <a:headEnd/>
            <a:tailEnd/>
          </a:ln>
        </p:spPr>
        <p:txBody>
          <a:bodyPr lIns="0" tIns="0" rIns="18747" bIns="0">
            <a:prstTxWarp prst="textNoShape">
              <a:avLst/>
            </a:prstTxWarp>
          </a:bodyPr>
          <a:lstStyle/>
          <a:p>
            <a:pPr marL="17574" algn="ctr">
              <a:spcBef>
                <a:spcPts val="667"/>
              </a:spcBef>
            </a:pPr>
            <a:r>
              <a:rPr lang="en-US" sz="4800" b="1" dirty="0" smtClean="0">
                <a:solidFill>
                  <a:schemeClr val="accent2"/>
                </a:solidFill>
                <a:latin typeface="Verdana" charset="0"/>
                <a:ea typeface="Verdana" charset="0"/>
                <a:cs typeface="Verdana" charset="0"/>
              </a:rPr>
              <a:t>Avian Influenza Commercial and Wild Case Analysis</a:t>
            </a:r>
            <a:endParaRPr lang="en-US" sz="4800" b="1" dirty="0">
              <a:solidFill>
                <a:schemeClr val="accent2"/>
              </a:solidFill>
              <a:latin typeface="Verdana" charset="0"/>
              <a:ea typeface="Verdana" charset="0"/>
              <a:cs typeface="Verdana" charset="0"/>
            </a:endParaRPr>
          </a:p>
          <a:p>
            <a:pPr marL="17574" algn="ctr">
              <a:spcBef>
                <a:spcPts val="667"/>
              </a:spcBef>
            </a:pP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lgn="ctr">
              <a:spcBef>
                <a:spcPts val="667"/>
              </a:spcBef>
            </a:pPr>
            <a:r>
              <a:rPr lang="en-US" sz="1800" dirty="0" smtClean="0">
                <a:solidFill>
                  <a:srgbClr val="333399"/>
                </a:solidFill>
                <a:latin typeface="Arial Black" pitchFamily="-108" charset="0"/>
                <a:ea typeface="Arial Black" pitchFamily="-108" charset="0"/>
                <a:cs typeface="Arial Black" pitchFamily="-108" charset="0"/>
                <a:sym typeface="Arial Black" pitchFamily="-108" charset="0"/>
              </a:rPr>
              <a:t>Lauren Lui </a:t>
            </a:r>
            <a:r>
              <a:rPr lang="en-US" sz="1800" dirty="0" smtClean="0">
                <a:solidFill>
                  <a:srgbClr val="333399"/>
                </a:solidFill>
                <a:latin typeface="Arial Black" pitchFamily="-108" charset="0"/>
                <a:ea typeface="Arial Black" pitchFamily="-108" charset="0"/>
                <a:cs typeface="Arial Black" pitchFamily="-108" charset="0"/>
                <a:sym typeface="Arial Black" pitchFamily="-108" charset="0"/>
              </a:rPr>
              <a:t>	luil@rpi.edu</a:t>
            </a:r>
            <a:endParaRPr lang="en-US" sz="1800" dirty="0">
              <a:solidFill>
                <a:srgbClr val="333399"/>
              </a:solidFill>
              <a:latin typeface="Arial Black" pitchFamily="-108" charset="0"/>
              <a:ea typeface="Arial Black" pitchFamily="-108" charset="0"/>
              <a:cs typeface="Arial Black" pitchFamily="-108" charset="0"/>
              <a:sym typeface="Arial Black" pitchFamily="-108" charset="0"/>
            </a:endParaRPr>
          </a:p>
          <a:p>
            <a:pPr marL="17574">
              <a:spcBef>
                <a:spcPts val="667"/>
              </a:spcBef>
            </a:pPr>
            <a:r>
              <a:rPr lang="en-US" sz="1200" b="1" baseline="30000" dirty="0">
                <a:solidFill>
                  <a:srgbClr val="333399"/>
                </a:solidFill>
                <a:latin typeface="Arial Black" charset="0"/>
                <a:ea typeface="Arial Black" charset="0"/>
                <a:cs typeface="Arial Black" charset="0"/>
                <a:sym typeface="Arial Black" pitchFamily="-108" charset="0"/>
              </a:rPr>
              <a:t> </a:t>
            </a:r>
          </a:p>
          <a:p>
            <a:pPr marL="17574" algn="ctr">
              <a:spcBef>
                <a:spcPts val="667"/>
              </a:spcBef>
            </a:pPr>
            <a:r>
              <a:rPr lang="en-US" sz="2000" b="1" baseline="30000" dirty="0">
                <a:solidFill>
                  <a:srgbClr val="333399"/>
                </a:solidFill>
                <a:latin typeface="Arial Black" charset="0"/>
                <a:ea typeface="Arial Black" charset="0"/>
                <a:cs typeface="Arial Black" charset="0"/>
                <a:sym typeface="Arial Black" pitchFamily="-108" charset="0"/>
              </a:rPr>
              <a:t>1</a:t>
            </a:r>
            <a:r>
              <a:rPr lang="en-US" sz="2000" b="1" dirty="0">
                <a:solidFill>
                  <a:srgbClr val="333399"/>
                </a:solidFill>
                <a:latin typeface="Arial Black" charset="0"/>
                <a:ea typeface="Arial Black" charset="0"/>
                <a:cs typeface="Arial Black" charset="0"/>
                <a:sym typeface="Arial Black" pitchFamily="-108" charset="0"/>
              </a:rPr>
              <a:t>Rensselaer Polytechnic Institute, Tetherless World Constellation, Troy, NY, United States, </a:t>
            </a:r>
          </a:p>
        </p:txBody>
      </p:sp>
      <p:pic>
        <p:nvPicPr>
          <p:cNvPr id="30" name="Picture 29"/>
          <p:cNvPicPr>
            <a:picLocks noChangeAspect="1"/>
          </p:cNvPicPr>
          <p:nvPr/>
        </p:nvPicPr>
        <p:blipFill>
          <a:blip r:embed="rId11"/>
          <a:stretch>
            <a:fillRect/>
          </a:stretch>
        </p:blipFill>
        <p:spPr>
          <a:xfrm>
            <a:off x="443377" y="24041539"/>
            <a:ext cx="4897748" cy="4237948"/>
          </a:xfrm>
          <a:prstGeom prst="rect">
            <a:avLst/>
          </a:prstGeom>
        </p:spPr>
      </p:pic>
      <p:pic>
        <p:nvPicPr>
          <p:cNvPr id="31" name="Picture 30"/>
          <p:cNvPicPr>
            <a:picLocks noChangeAspect="1"/>
          </p:cNvPicPr>
          <p:nvPr/>
        </p:nvPicPr>
        <p:blipFill>
          <a:blip r:embed="rId12"/>
          <a:stretch>
            <a:fillRect/>
          </a:stretch>
        </p:blipFill>
        <p:spPr>
          <a:xfrm>
            <a:off x="5377058" y="24041538"/>
            <a:ext cx="5037268" cy="3592471"/>
          </a:xfrm>
          <a:prstGeom prst="rect">
            <a:avLst/>
          </a:prstGeom>
        </p:spPr>
      </p:pic>
      <p:pic>
        <p:nvPicPr>
          <p:cNvPr id="32" name="Picture 31"/>
          <p:cNvPicPr>
            <a:picLocks noChangeAspect="1"/>
          </p:cNvPicPr>
          <p:nvPr/>
        </p:nvPicPr>
        <p:blipFill>
          <a:blip r:embed="rId13"/>
          <a:stretch>
            <a:fillRect/>
          </a:stretch>
        </p:blipFill>
        <p:spPr>
          <a:xfrm>
            <a:off x="613750" y="32356234"/>
            <a:ext cx="4727375" cy="4189603"/>
          </a:xfrm>
          <a:prstGeom prst="rect">
            <a:avLst/>
          </a:prstGeom>
        </p:spPr>
      </p:pic>
      <p:pic>
        <p:nvPicPr>
          <p:cNvPr id="33" name="Picture 32"/>
          <p:cNvPicPr>
            <a:picLocks noChangeAspect="1"/>
          </p:cNvPicPr>
          <p:nvPr/>
        </p:nvPicPr>
        <p:blipFill>
          <a:blip r:embed="rId14"/>
          <a:stretch>
            <a:fillRect/>
          </a:stretch>
        </p:blipFill>
        <p:spPr>
          <a:xfrm>
            <a:off x="5341124" y="32353222"/>
            <a:ext cx="4925675" cy="3623337"/>
          </a:xfrm>
          <a:prstGeom prst="rect">
            <a:avLst/>
          </a:prstGeom>
        </p:spPr>
      </p:pic>
      <p:sp>
        <p:nvSpPr>
          <p:cNvPr id="79" name="Rectangle 78"/>
          <p:cNvSpPr>
            <a:spLocks/>
          </p:cNvSpPr>
          <p:nvPr/>
        </p:nvSpPr>
        <p:spPr bwMode="auto">
          <a:xfrm>
            <a:off x="10763443" y="8899220"/>
            <a:ext cx="9673238"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600" b="1" dirty="0" smtClean="0">
                <a:solidFill>
                  <a:schemeClr val="tx1"/>
                </a:solidFill>
                <a:latin typeface="Verdana" pitchFamily="-108" charset="0"/>
                <a:ea typeface="Verdana" pitchFamily="-108" charset="0"/>
                <a:cs typeface="Verdana" pitchFamily="-108" charset="0"/>
                <a:sym typeface="Verdana" pitchFamily="-108" charset="0"/>
              </a:rPr>
              <a:t>Classification Models</a:t>
            </a:r>
            <a:endParaRPr lang="en-US" sz="36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82" name="Rectangle 81"/>
          <p:cNvSpPr>
            <a:spLocks/>
          </p:cNvSpPr>
          <p:nvPr/>
        </p:nvSpPr>
        <p:spPr bwMode="auto">
          <a:xfrm>
            <a:off x="20665281" y="8899220"/>
            <a:ext cx="9761786"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3600" b="1" dirty="0" smtClean="0">
                <a:solidFill>
                  <a:schemeClr val="tx1"/>
                </a:solidFill>
                <a:latin typeface="Verdana" pitchFamily="-108" charset="0"/>
                <a:ea typeface="Verdana" pitchFamily="-108" charset="0"/>
                <a:cs typeface="Verdana" pitchFamily="-108" charset="0"/>
                <a:sym typeface="Verdana" pitchFamily="-108" charset="0"/>
              </a:rPr>
              <a:t>Clustering Models</a:t>
            </a:r>
            <a:endParaRPr lang="en-US" sz="36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83" name="Rectangle 82"/>
          <p:cNvSpPr/>
          <p:nvPr/>
        </p:nvSpPr>
        <p:spPr>
          <a:xfrm>
            <a:off x="10835481" y="20448689"/>
            <a:ext cx="9597038" cy="2092881"/>
          </a:xfrm>
          <a:prstGeom prst="rect">
            <a:avLst/>
          </a:prstGeom>
        </p:spPr>
        <p:txBody>
          <a:bodyPr wrap="square">
            <a:spAutoFit/>
          </a:bodyPr>
          <a:lstStyle/>
          <a:p>
            <a:pPr algn="just">
              <a:spcBef>
                <a:spcPts val="0"/>
              </a:spcBef>
              <a:spcAft>
                <a:spcPts val="0"/>
              </a:spcAft>
            </a:pPr>
            <a:r>
              <a:rPr lang="en-US" sz="3400" b="1" u="sng" dirty="0" smtClean="0">
                <a:latin typeface="Arial" panose="020B0604020202020204" pitchFamily="34" charset="0"/>
                <a:cs typeface="Arial" panose="020B0604020202020204" pitchFamily="34" charset="0"/>
              </a:rPr>
              <a:t>Random Forest Classification:</a:t>
            </a:r>
          </a:p>
          <a:p>
            <a:pPr algn="just">
              <a:spcBef>
                <a:spcPts val="0"/>
              </a:spcBef>
              <a:spcAft>
                <a:spcPts val="0"/>
              </a:spcAft>
            </a:pPr>
            <a:r>
              <a:rPr lang="en-US" sz="3200" dirty="0">
                <a:latin typeface="Arial" panose="020B0604020202020204" pitchFamily="34" charset="0"/>
                <a:cs typeface="Arial" panose="020B0604020202020204" pitchFamily="34" charset="0"/>
              </a:rPr>
              <a:t>Random Forest classification did a much better job at modeling the data than KNN </a:t>
            </a:r>
            <a:r>
              <a:rPr lang="en-US" sz="3200" dirty="0" smtClean="0">
                <a:latin typeface="Arial" panose="020B0604020202020204" pitchFamily="34" charset="0"/>
                <a:cs typeface="Arial" panose="020B0604020202020204" pitchFamily="34" charset="0"/>
              </a:rPr>
              <a:t>did, and provided insight to important features. </a:t>
            </a:r>
            <a:endParaRPr lang="en-US" sz="3200" dirty="0">
              <a:latin typeface="Arial" panose="020B0604020202020204" pitchFamily="34" charset="0"/>
              <a:cs typeface="Arial" panose="020B0604020202020204" pitchFamily="34" charset="0"/>
            </a:endParaRPr>
          </a:p>
        </p:txBody>
      </p:sp>
      <p:sp>
        <p:nvSpPr>
          <p:cNvPr id="84" name="Rectangle 83"/>
          <p:cNvSpPr/>
          <p:nvPr/>
        </p:nvSpPr>
        <p:spPr>
          <a:xfrm>
            <a:off x="10801543" y="13412626"/>
            <a:ext cx="9597038" cy="2585323"/>
          </a:xfrm>
          <a:prstGeom prst="rect">
            <a:avLst/>
          </a:prstGeom>
        </p:spPr>
        <p:txBody>
          <a:bodyPr wrap="square">
            <a:spAutoFit/>
          </a:bodyPr>
          <a:lstStyle/>
          <a:p>
            <a:pPr algn="just">
              <a:spcBef>
                <a:spcPts val="0"/>
              </a:spcBef>
              <a:spcAft>
                <a:spcPts val="0"/>
              </a:spcAft>
            </a:pPr>
            <a:r>
              <a:rPr lang="en-US" sz="3400" b="1" u="sng" dirty="0" smtClean="0">
                <a:latin typeface="Arial" panose="020B0604020202020204" pitchFamily="34" charset="0"/>
                <a:cs typeface="Arial" panose="020B0604020202020204" pitchFamily="34" charset="0"/>
              </a:rPr>
              <a:t>KNN Classification:</a:t>
            </a:r>
            <a:endParaRPr lang="en-US" sz="3200" dirty="0">
              <a:latin typeface="Arial" panose="020B0604020202020204" pitchFamily="34" charset="0"/>
              <a:cs typeface="Arial" panose="020B0604020202020204" pitchFamily="34" charset="0"/>
            </a:endParaRPr>
          </a:p>
          <a:p>
            <a:pPr algn="just">
              <a:spcBef>
                <a:spcPts val="0"/>
              </a:spcBef>
              <a:spcAft>
                <a:spcPts val="0"/>
              </a:spcAft>
            </a:pPr>
            <a:r>
              <a:rPr lang="en-US" sz="3200" dirty="0">
                <a:latin typeface="Arial" panose="020B0604020202020204" pitchFamily="34" charset="0"/>
                <a:cs typeface="Arial" panose="020B0604020202020204" pitchFamily="34" charset="0"/>
              </a:rPr>
              <a:t>KNN Classification provided decent initial results for datasets with and without states. </a:t>
            </a:r>
            <a:r>
              <a:rPr lang="en-US" sz="3200" dirty="0" smtClean="0">
                <a:latin typeface="Arial" panose="020B0604020202020204" pitchFamily="34" charset="0"/>
                <a:cs typeface="Arial" panose="020B0604020202020204" pitchFamily="34" charset="0"/>
              </a:rPr>
              <a:t>The model with the states had a significantly higher accuracy and was better at correctly predicting outbreaks</a:t>
            </a:r>
            <a:endParaRPr lang="en-US" sz="3200" dirty="0">
              <a:latin typeface="Arial" panose="020B0604020202020204" pitchFamily="34" charset="0"/>
              <a:cs typeface="Arial" panose="020B0604020202020204" pitchFamily="34" charset="0"/>
            </a:endParaRPr>
          </a:p>
        </p:txBody>
      </p:sp>
      <p:sp>
        <p:nvSpPr>
          <p:cNvPr id="99" name="Rectangle 98"/>
          <p:cNvSpPr/>
          <p:nvPr/>
        </p:nvSpPr>
        <p:spPr>
          <a:xfrm>
            <a:off x="10683904" y="4814787"/>
            <a:ext cx="19743163" cy="4031873"/>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My goal when modeling the data was to utilize two different classification models and two clustering models. The classification models would serve as a measure of how well we can predict the existence of a commercial outbreak in given a state, county, month, and the existence of wild cases in that time</a:t>
            </a:r>
            <a:r>
              <a:rPr lang="en-US" sz="3200" dirty="0">
                <a:latin typeface="Arial" panose="020B0604020202020204" pitchFamily="34" charset="0"/>
                <a:cs typeface="Arial" panose="020B0604020202020204" pitchFamily="34" charset="0"/>
              </a:rPr>
              <a:t>. The two classification models used were KNN </a:t>
            </a:r>
            <a:r>
              <a:rPr lang="en-US" sz="3200" dirty="0" smtClean="0">
                <a:latin typeface="Arial" panose="020B0604020202020204" pitchFamily="34" charset="0"/>
                <a:cs typeface="Arial" panose="020B0604020202020204" pitchFamily="34" charset="0"/>
              </a:rPr>
              <a:t>Classification, as a base classifier, </a:t>
            </a:r>
            <a:r>
              <a:rPr lang="en-US" sz="3200" dirty="0">
                <a:latin typeface="Arial" panose="020B0604020202020204" pitchFamily="34" charset="0"/>
                <a:cs typeface="Arial" panose="020B0604020202020204" pitchFamily="34" charset="0"/>
              </a:rPr>
              <a:t>and Random Forest </a:t>
            </a:r>
            <a:r>
              <a:rPr lang="en-US" sz="3200" dirty="0" smtClean="0">
                <a:latin typeface="Arial" panose="020B0604020202020204" pitchFamily="34" charset="0"/>
                <a:cs typeface="Arial" panose="020B0604020202020204" pitchFamily="34" charset="0"/>
              </a:rPr>
              <a:t>Classification, as a more accurate model with feature importance. For the </a:t>
            </a:r>
            <a:r>
              <a:rPr lang="en-US" sz="3200" dirty="0">
                <a:latin typeface="Arial" panose="020B0604020202020204" pitchFamily="34" charset="0"/>
                <a:cs typeface="Arial" panose="020B0604020202020204" pitchFamily="34" charset="0"/>
              </a:rPr>
              <a:t>clustering models, my goal was to gain insight to the types of cases. I wanted to see if there were clear clusters that could be the subject of future research, or if there weren’t with the features I provided. The two models that I chose for this were K-means clustering and </a:t>
            </a:r>
            <a:r>
              <a:rPr lang="en-US" sz="3200" dirty="0" smtClean="0">
                <a:latin typeface="Arial" panose="020B0604020202020204" pitchFamily="34" charset="0"/>
                <a:cs typeface="Arial" panose="020B0604020202020204" pitchFamily="34" charset="0"/>
              </a:rPr>
              <a:t>BIRCH </a:t>
            </a:r>
            <a:r>
              <a:rPr lang="en-US" sz="3200" dirty="0">
                <a:latin typeface="Arial" panose="020B0604020202020204" pitchFamily="34" charset="0"/>
                <a:cs typeface="Arial" panose="020B0604020202020204" pitchFamily="34" charset="0"/>
              </a:rPr>
              <a:t>clustering. </a:t>
            </a:r>
            <a:endParaRPr lang="en-US" sz="3200" dirty="0">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20C19EE0-ACCE-FC4D-99F1-3686286E6A0D}"/>
              </a:ext>
            </a:extLst>
          </p:cNvPr>
          <p:cNvSpPr>
            <a:spLocks/>
          </p:cNvSpPr>
          <p:nvPr/>
        </p:nvSpPr>
        <p:spPr bwMode="auto">
          <a:xfrm>
            <a:off x="10688065" y="31244138"/>
            <a:ext cx="20055213" cy="777240"/>
          </a:xfrm>
          <a:prstGeom prst="rect">
            <a:avLst/>
          </a:prstGeom>
          <a:solidFill>
            <a:schemeClr val="accent1"/>
          </a:solidFill>
          <a:ln w="12700">
            <a:noFill/>
            <a:miter lim="800000"/>
            <a:headEnd/>
            <a:tailEnd/>
          </a:ln>
        </p:spPr>
        <p:txBody>
          <a:bodyPr lIns="0" tIns="0" rIns="0" bIns="0" anchor="ctr">
            <a:prstTxWarp prst="textNoShape">
              <a:avLst/>
            </a:prstTxWarp>
          </a:bodyPr>
          <a:lstStyle>
            <a:defPPr>
              <a:defRPr lang="en-US"/>
            </a:defPPr>
            <a:lvl1pPr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1pPr>
            <a:lvl2pPr marL="425224"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2pPr>
            <a:lvl3pPr marL="85192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3pPr>
            <a:lvl4pPr marL="1278633"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4pPr>
            <a:lvl5pPr marL="1705338" indent="1482" algn="l" rtl="0" fontAlgn="base">
              <a:spcBef>
                <a:spcPct val="0"/>
              </a:spcBef>
              <a:spcAft>
                <a:spcPct val="0"/>
              </a:spcAft>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5pPr>
            <a:lvl6pPr marL="2133524"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6pPr>
            <a:lvl7pPr marL="2560229"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7pPr>
            <a:lvl8pPr marL="2986933"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8pPr>
            <a:lvl9pPr marL="3413638" algn="l" defTabSz="426705" rtl="0" eaLnBrk="1" latinLnBrk="0" hangingPunct="1">
              <a:defRPr sz="2400" kern="1200">
                <a:solidFill>
                  <a:srgbClr val="000000"/>
                </a:solidFill>
                <a:latin typeface="Times" pitchFamily="-108" charset="0"/>
                <a:ea typeface="ヒラギノ明朝 ProN W3" pitchFamily="-108" charset="-128"/>
                <a:cs typeface="ヒラギノ明朝 ProN W3" pitchFamily="-108" charset="-128"/>
                <a:sym typeface="Times" pitchFamily="-108" charset="0"/>
              </a:defRPr>
            </a:lvl9pPr>
          </a:lstStyle>
          <a:p>
            <a:pPr algn="ctr">
              <a:lnSpc>
                <a:spcPct val="110000"/>
              </a:lnSpc>
              <a:tabLst>
                <a:tab pos="201793" algn="l"/>
                <a:tab pos="404492" algn="l"/>
                <a:tab pos="607190" algn="l"/>
                <a:tab pos="809888" algn="l"/>
                <a:tab pos="1012587" algn="l"/>
                <a:tab pos="1215286" algn="l"/>
                <a:tab pos="1417983" algn="l"/>
                <a:tab pos="1620682" algn="l"/>
                <a:tab pos="1823380" algn="l"/>
                <a:tab pos="2026078" algn="l"/>
                <a:tab pos="2228776" algn="l"/>
                <a:tab pos="2431475" algn="l"/>
              </a:tabLst>
            </a:pPr>
            <a:r>
              <a:rPr lang="en-US" sz="4000" b="1" dirty="0" smtClean="0">
                <a:solidFill>
                  <a:schemeClr val="tx1"/>
                </a:solidFill>
                <a:latin typeface="Verdana" pitchFamily="-108" charset="0"/>
                <a:ea typeface="Verdana" pitchFamily="-108" charset="0"/>
                <a:cs typeface="Verdana" pitchFamily="-108" charset="0"/>
                <a:sym typeface="Verdana" pitchFamily="-108" charset="0"/>
              </a:rPr>
              <a:t>Conclusion</a:t>
            </a:r>
            <a:endParaRPr lang="en-US" sz="4000" b="1" dirty="0">
              <a:solidFill>
                <a:schemeClr val="tx1"/>
              </a:solidFill>
              <a:latin typeface="Verdana" pitchFamily="-108" charset="0"/>
              <a:ea typeface="Verdana" pitchFamily="-108" charset="0"/>
              <a:cs typeface="Verdana" pitchFamily="-108" charset="0"/>
              <a:sym typeface="Verdana" pitchFamily="-108" charset="0"/>
            </a:endParaRPr>
          </a:p>
        </p:txBody>
      </p:sp>
      <p:sp>
        <p:nvSpPr>
          <p:cNvPr id="102" name="Rectangle 101"/>
          <p:cNvSpPr/>
          <p:nvPr/>
        </p:nvSpPr>
        <p:spPr>
          <a:xfrm>
            <a:off x="20698986" y="16862493"/>
            <a:ext cx="9597038" cy="2092881"/>
          </a:xfrm>
          <a:prstGeom prst="rect">
            <a:avLst/>
          </a:prstGeom>
        </p:spPr>
        <p:txBody>
          <a:bodyPr wrap="square">
            <a:spAutoFit/>
          </a:bodyPr>
          <a:lstStyle/>
          <a:p>
            <a:pPr algn="just">
              <a:spcBef>
                <a:spcPts val="0"/>
              </a:spcBef>
              <a:spcAft>
                <a:spcPts val="0"/>
              </a:spcAft>
            </a:pPr>
            <a:r>
              <a:rPr lang="en-US" sz="3400" b="1" u="sng" dirty="0" smtClean="0">
                <a:latin typeface="Arial" panose="020B0604020202020204" pitchFamily="34" charset="0"/>
                <a:cs typeface="Arial" panose="020B0604020202020204" pitchFamily="34" charset="0"/>
              </a:rPr>
              <a:t>K-Means Clustering:</a:t>
            </a:r>
          </a:p>
          <a:p>
            <a:pPr algn="just">
              <a:spcBef>
                <a:spcPts val="0"/>
              </a:spcBef>
              <a:spcAft>
                <a:spcPts val="0"/>
              </a:spcAft>
            </a:pPr>
            <a:r>
              <a:rPr lang="en-US" sz="3200" dirty="0" err="1">
                <a:latin typeface="Arial" panose="020B0604020202020204" pitchFamily="34" charset="0"/>
                <a:cs typeface="Arial" panose="020B0604020202020204" pitchFamily="34" charset="0"/>
              </a:rPr>
              <a:t>Kmeans</a:t>
            </a:r>
            <a:r>
              <a:rPr lang="en-US" sz="3200" dirty="0">
                <a:latin typeface="Arial" panose="020B0604020202020204" pitchFamily="34" charset="0"/>
                <a:cs typeface="Arial" panose="020B0604020202020204" pitchFamily="34" charset="0"/>
              </a:rPr>
              <a:t> Clustering did not show any distinct features for either level of analysis. Both levels of analysis took between 8-10 seconds to run.</a:t>
            </a:r>
          </a:p>
        </p:txBody>
      </p:sp>
      <p:sp>
        <p:nvSpPr>
          <p:cNvPr id="103" name="Rectangle 102"/>
          <p:cNvSpPr/>
          <p:nvPr/>
        </p:nvSpPr>
        <p:spPr>
          <a:xfrm>
            <a:off x="20665281" y="22490535"/>
            <a:ext cx="9597038" cy="1600438"/>
          </a:xfrm>
          <a:prstGeom prst="rect">
            <a:avLst/>
          </a:prstGeom>
        </p:spPr>
        <p:txBody>
          <a:bodyPr wrap="square">
            <a:spAutoFit/>
          </a:bodyPr>
          <a:lstStyle/>
          <a:p>
            <a:pPr algn="just">
              <a:spcBef>
                <a:spcPts val="0"/>
              </a:spcBef>
              <a:spcAft>
                <a:spcPts val="0"/>
              </a:spcAft>
            </a:pPr>
            <a:r>
              <a:rPr lang="en-US" sz="3400" b="1" u="sng" dirty="0" smtClean="0">
                <a:latin typeface="Arial" panose="020B0604020202020204" pitchFamily="34" charset="0"/>
                <a:cs typeface="Arial" panose="020B0604020202020204" pitchFamily="34" charset="0"/>
              </a:rPr>
              <a:t>BIRCH Clustering: </a:t>
            </a:r>
          </a:p>
          <a:p>
            <a:pPr algn="just">
              <a:spcBef>
                <a:spcPts val="0"/>
              </a:spcBef>
              <a:spcAft>
                <a:spcPts val="0"/>
              </a:spcAft>
            </a:pPr>
            <a:r>
              <a:rPr lang="en-US" sz="3200" dirty="0">
                <a:latin typeface="Arial" panose="020B0604020202020204" pitchFamily="34" charset="0"/>
                <a:cs typeface="Arial" panose="020B0604020202020204" pitchFamily="34" charset="0"/>
              </a:rPr>
              <a:t>Birch clustering, interestingly, provided results very similar to those of K-Means clustering.</a:t>
            </a:r>
          </a:p>
        </p:txBody>
      </p:sp>
      <p:sp>
        <p:nvSpPr>
          <p:cNvPr id="104" name="Rectangle 103"/>
          <p:cNvSpPr/>
          <p:nvPr/>
        </p:nvSpPr>
        <p:spPr>
          <a:xfrm>
            <a:off x="10836289" y="9824412"/>
            <a:ext cx="9597038" cy="3539430"/>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For each </a:t>
            </a:r>
            <a:r>
              <a:rPr lang="en-US" sz="3200" dirty="0">
                <a:latin typeface="Arial" panose="020B0604020202020204" pitchFamily="34" charset="0"/>
                <a:cs typeface="Arial" panose="020B0604020202020204" pitchFamily="34" charset="0"/>
              </a:rPr>
              <a:t>classification model, I chose </a:t>
            </a:r>
            <a:r>
              <a:rPr lang="en-US" sz="3200" dirty="0" smtClean="0">
                <a:latin typeface="Arial" panose="020B0604020202020204" pitchFamily="34" charset="0"/>
                <a:cs typeface="Arial" panose="020B0604020202020204" pitchFamily="34" charset="0"/>
              </a:rPr>
              <a:t>to keep </a:t>
            </a:r>
            <a:r>
              <a:rPr lang="en-US" sz="3200" dirty="0">
                <a:latin typeface="Arial" panose="020B0604020202020204" pitchFamily="34" charset="0"/>
                <a:cs typeface="Arial" panose="020B0604020202020204" pitchFamily="34" charset="0"/>
              </a:rPr>
              <a:t>only the important </a:t>
            </a:r>
            <a:r>
              <a:rPr lang="en-US" sz="3200" dirty="0" smtClean="0">
                <a:latin typeface="Arial" panose="020B0604020202020204" pitchFamily="34" charset="0"/>
                <a:cs typeface="Arial" panose="020B0604020202020204" pitchFamily="34" charset="0"/>
              </a:rPr>
              <a:t>features </a:t>
            </a:r>
            <a:r>
              <a:rPr lang="en-US" sz="3200" dirty="0">
                <a:latin typeface="Arial" panose="020B0604020202020204" pitchFamily="34" charset="0"/>
                <a:cs typeface="Arial" panose="020B0604020202020204" pitchFamily="34" charset="0"/>
              </a:rPr>
              <a:t>and represent </a:t>
            </a:r>
            <a:r>
              <a:rPr lang="en-US" sz="3200" dirty="0" smtClean="0">
                <a:latin typeface="Arial" panose="020B0604020202020204" pitchFamily="34" charset="0"/>
                <a:cs typeface="Arial" panose="020B0604020202020204" pitchFamily="34" charset="0"/>
              </a:rPr>
              <a:t>any </a:t>
            </a:r>
            <a:r>
              <a:rPr lang="en-US" sz="3200" dirty="0">
                <a:latin typeface="Arial" panose="020B0604020202020204" pitchFamily="34" charset="0"/>
                <a:cs typeface="Arial" panose="020B0604020202020204" pitchFamily="34" charset="0"/>
              </a:rPr>
              <a:t>categorical values as dummy </a:t>
            </a:r>
            <a:r>
              <a:rPr lang="en-US" sz="3200" dirty="0" smtClean="0">
                <a:latin typeface="Arial" panose="020B0604020202020204" pitchFamily="34" charset="0"/>
                <a:cs typeface="Arial" panose="020B0604020202020204" pitchFamily="34" charset="0"/>
              </a:rPr>
              <a:t>variables</a:t>
            </a:r>
            <a:r>
              <a:rPr lang="en-US" sz="3200" dirty="0">
                <a:latin typeface="Arial" panose="020B0604020202020204" pitchFamily="34" charset="0"/>
                <a:cs typeface="Arial" panose="020B0604020202020204" pitchFamily="34" charset="0"/>
              </a:rPr>
              <a:t>. </a:t>
            </a:r>
            <a:r>
              <a:rPr lang="en-US" sz="3200" dirty="0" smtClean="0">
                <a:latin typeface="Arial" panose="020B0604020202020204" pitchFamily="34" charset="0"/>
                <a:cs typeface="Arial" panose="020B0604020202020204" pitchFamily="34" charset="0"/>
              </a:rPr>
              <a:t>I </a:t>
            </a:r>
            <a:r>
              <a:rPr lang="en-US" sz="3200" dirty="0">
                <a:latin typeface="Arial" panose="020B0604020202020204" pitchFamily="34" charset="0"/>
                <a:cs typeface="Arial" panose="020B0604020202020204" pitchFamily="34" charset="0"/>
              </a:rPr>
              <a:t>chose to train my models on a standard 80-20 </a:t>
            </a:r>
            <a:r>
              <a:rPr lang="en-US" sz="3200" dirty="0" smtClean="0">
                <a:latin typeface="Arial" panose="020B0604020202020204" pitchFamily="34" charset="0"/>
                <a:cs typeface="Arial" panose="020B0604020202020204" pitchFamily="34" charset="0"/>
              </a:rPr>
              <a:t>split, and </a:t>
            </a:r>
            <a:r>
              <a:rPr lang="en-US" sz="3200" dirty="0">
                <a:latin typeface="Arial" panose="020B0604020202020204" pitchFamily="34" charset="0"/>
                <a:cs typeface="Arial" panose="020B0604020202020204" pitchFamily="34" charset="0"/>
              </a:rPr>
              <a:t>to run each model </a:t>
            </a:r>
            <a:r>
              <a:rPr lang="en-US" sz="3200" dirty="0" smtClean="0">
                <a:latin typeface="Arial" panose="020B0604020202020204" pitchFamily="34" charset="0"/>
                <a:cs typeface="Arial" panose="020B0604020202020204" pitchFamily="34" charset="0"/>
              </a:rPr>
              <a:t>at </a:t>
            </a:r>
            <a:r>
              <a:rPr lang="en-US" sz="3200" dirty="0">
                <a:latin typeface="Arial" panose="020B0604020202020204" pitchFamily="34" charset="0"/>
                <a:cs typeface="Arial" panose="020B0604020202020204" pitchFamily="34" charset="0"/>
              </a:rPr>
              <a:t>two different levels: </a:t>
            </a:r>
            <a:r>
              <a:rPr lang="en-US" sz="3200" dirty="0" smtClean="0">
                <a:latin typeface="Arial" panose="020B0604020202020204" pitchFamily="34" charset="0"/>
                <a:cs typeface="Arial" panose="020B0604020202020204" pitchFamily="34" charset="0"/>
              </a:rPr>
              <a:t>one including state, </a:t>
            </a:r>
            <a:r>
              <a:rPr lang="en-US" sz="3200" dirty="0">
                <a:latin typeface="Arial" panose="020B0604020202020204" pitchFamily="34" charset="0"/>
                <a:cs typeface="Arial" panose="020B0604020202020204" pitchFamily="34" charset="0"/>
              </a:rPr>
              <a:t>month, and the existence of a wild outbreak, and one without the states</a:t>
            </a:r>
          </a:p>
        </p:txBody>
      </p:sp>
      <p:pic>
        <p:nvPicPr>
          <p:cNvPr id="105" name="Picture 104"/>
          <p:cNvPicPr/>
          <p:nvPr/>
        </p:nvPicPr>
        <p:blipFill>
          <a:blip r:embed="rId15">
            <a:extLst>
              <a:ext uri="{28A0092B-C50C-407E-A947-70E740481C1C}">
                <a14:useLocalDpi xmlns:a14="http://schemas.microsoft.com/office/drawing/2010/main" val="0"/>
              </a:ext>
            </a:extLst>
          </a:blip>
          <a:stretch>
            <a:fillRect/>
          </a:stretch>
        </p:blipFill>
        <p:spPr>
          <a:xfrm>
            <a:off x="10631114" y="16046733"/>
            <a:ext cx="4874835" cy="4253532"/>
          </a:xfrm>
          <a:prstGeom prst="rect">
            <a:avLst/>
          </a:prstGeom>
        </p:spPr>
      </p:pic>
      <p:pic>
        <p:nvPicPr>
          <p:cNvPr id="106" name="Picture 105"/>
          <p:cNvPicPr/>
          <p:nvPr/>
        </p:nvPicPr>
        <p:blipFill>
          <a:blip r:embed="rId16">
            <a:extLst>
              <a:ext uri="{28A0092B-C50C-407E-A947-70E740481C1C}">
                <a14:useLocalDpi xmlns:a14="http://schemas.microsoft.com/office/drawing/2010/main" val="0"/>
              </a:ext>
            </a:extLst>
          </a:blip>
          <a:stretch>
            <a:fillRect/>
          </a:stretch>
        </p:blipFill>
        <p:spPr>
          <a:xfrm>
            <a:off x="15545454" y="16076884"/>
            <a:ext cx="4853127" cy="4250451"/>
          </a:xfrm>
          <a:prstGeom prst="rect">
            <a:avLst/>
          </a:prstGeom>
        </p:spPr>
      </p:pic>
      <p:pic>
        <p:nvPicPr>
          <p:cNvPr id="107" name="Picture 106"/>
          <p:cNvPicPr/>
          <p:nvPr/>
        </p:nvPicPr>
        <p:blipFill>
          <a:blip r:embed="rId17">
            <a:extLst>
              <a:ext uri="{28A0092B-C50C-407E-A947-70E740481C1C}">
                <a14:useLocalDpi xmlns:a14="http://schemas.microsoft.com/office/drawing/2010/main" val="0"/>
              </a:ext>
            </a:extLst>
          </a:blip>
          <a:stretch>
            <a:fillRect/>
          </a:stretch>
        </p:blipFill>
        <p:spPr>
          <a:xfrm>
            <a:off x="10760103" y="22595995"/>
            <a:ext cx="4579245" cy="4082156"/>
          </a:xfrm>
          <a:prstGeom prst="rect">
            <a:avLst/>
          </a:prstGeom>
        </p:spPr>
      </p:pic>
      <p:pic>
        <p:nvPicPr>
          <p:cNvPr id="108" name="Picture 107"/>
          <p:cNvPicPr/>
          <p:nvPr/>
        </p:nvPicPr>
        <p:blipFill>
          <a:blip r:embed="rId18">
            <a:extLst>
              <a:ext uri="{28A0092B-C50C-407E-A947-70E740481C1C}">
                <a14:useLocalDpi xmlns:a14="http://schemas.microsoft.com/office/drawing/2010/main" val="0"/>
              </a:ext>
            </a:extLst>
          </a:blip>
          <a:stretch>
            <a:fillRect/>
          </a:stretch>
        </p:blipFill>
        <p:spPr>
          <a:xfrm>
            <a:off x="15582149" y="22595995"/>
            <a:ext cx="4625932" cy="4122118"/>
          </a:xfrm>
          <a:prstGeom prst="rect">
            <a:avLst/>
          </a:prstGeom>
        </p:spPr>
      </p:pic>
      <p:pic>
        <p:nvPicPr>
          <p:cNvPr id="37" name="Picture 36"/>
          <p:cNvPicPr>
            <a:picLocks noChangeAspect="1"/>
          </p:cNvPicPr>
          <p:nvPr/>
        </p:nvPicPr>
        <p:blipFill>
          <a:blip r:embed="rId19"/>
          <a:stretch>
            <a:fillRect/>
          </a:stretch>
        </p:blipFill>
        <p:spPr>
          <a:xfrm>
            <a:off x="11029105" y="26864030"/>
            <a:ext cx="9209789" cy="4086145"/>
          </a:xfrm>
          <a:prstGeom prst="rect">
            <a:avLst/>
          </a:prstGeom>
        </p:spPr>
      </p:pic>
      <p:sp>
        <p:nvSpPr>
          <p:cNvPr id="110" name="Rectangle 109"/>
          <p:cNvSpPr/>
          <p:nvPr/>
        </p:nvSpPr>
        <p:spPr>
          <a:xfrm>
            <a:off x="20584918" y="9824412"/>
            <a:ext cx="9597038" cy="6986528"/>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For clustering, I decided to run the data at two levels: with just numeric data, and with categorical data as well. For the numeric data, the features used were: Commercial Outbreak Count, Total Commercial Cases, Wild Outbreak Count, and Month. For the categorical and numeric data, the numerical features were the same as the previous model, with the addition of both Month and </a:t>
            </a:r>
            <a:r>
              <a:rPr lang="en-US" sz="3200" dirty="0" smtClean="0">
                <a:latin typeface="Arial" panose="020B0604020202020204" pitchFamily="34" charset="0"/>
                <a:cs typeface="Arial" panose="020B0604020202020204" pitchFamily="34" charset="0"/>
              </a:rPr>
              <a:t>State. For </a:t>
            </a:r>
            <a:r>
              <a:rPr lang="en-US" sz="3200" dirty="0">
                <a:latin typeface="Arial" panose="020B0604020202020204" pitchFamily="34" charset="0"/>
                <a:cs typeface="Arial" panose="020B0604020202020204" pitchFamily="34" charset="0"/>
              </a:rPr>
              <a:t>each model, I performed the elbow method to find the optimal number of clusters to </a:t>
            </a:r>
            <a:r>
              <a:rPr lang="en-US" sz="3200" dirty="0" smtClean="0">
                <a:latin typeface="Arial" panose="020B0604020202020204" pitchFamily="34" charset="0"/>
                <a:cs typeface="Arial" panose="020B0604020202020204" pitchFamily="34" charset="0"/>
              </a:rPr>
              <a:t>use, finding </a:t>
            </a:r>
            <a:r>
              <a:rPr lang="en-US" sz="3200" dirty="0">
                <a:latin typeface="Arial" panose="020B0604020202020204" pitchFamily="34" charset="0"/>
                <a:cs typeface="Arial" panose="020B0604020202020204" pitchFamily="34" charset="0"/>
              </a:rPr>
              <a:t>the optimal number of clusters </a:t>
            </a:r>
            <a:r>
              <a:rPr lang="en-US" sz="3200" dirty="0" smtClean="0">
                <a:latin typeface="Arial" panose="020B0604020202020204" pitchFamily="34" charset="0"/>
                <a:cs typeface="Arial" panose="020B0604020202020204" pitchFamily="34" charset="0"/>
              </a:rPr>
              <a:t>as three for each. I visualized these </a:t>
            </a:r>
            <a:r>
              <a:rPr lang="en-US" sz="3200" dirty="0">
                <a:latin typeface="Arial" panose="020B0604020202020204" pitchFamily="34" charset="0"/>
                <a:cs typeface="Arial" panose="020B0604020202020204" pitchFamily="34" charset="0"/>
              </a:rPr>
              <a:t>clusters by finding the first two principle components from Principle Component Analysis (PCA). </a:t>
            </a:r>
          </a:p>
        </p:txBody>
      </p:sp>
      <p:pic>
        <p:nvPicPr>
          <p:cNvPr id="111" name="Picture 110"/>
          <p:cNvPicPr/>
          <p:nvPr/>
        </p:nvPicPr>
        <p:blipFill>
          <a:blip r:embed="rId20">
            <a:extLst>
              <a:ext uri="{28A0092B-C50C-407E-A947-70E740481C1C}">
                <a14:useLocalDpi xmlns:a14="http://schemas.microsoft.com/office/drawing/2010/main" val="0"/>
              </a:ext>
            </a:extLst>
          </a:blip>
          <a:stretch>
            <a:fillRect/>
          </a:stretch>
        </p:blipFill>
        <p:spPr>
          <a:xfrm>
            <a:off x="20399720" y="18842899"/>
            <a:ext cx="5242258" cy="3647636"/>
          </a:xfrm>
          <a:prstGeom prst="rect">
            <a:avLst/>
          </a:prstGeom>
        </p:spPr>
      </p:pic>
      <p:pic>
        <p:nvPicPr>
          <p:cNvPr id="112" name="Picture 111"/>
          <p:cNvPicPr/>
          <p:nvPr/>
        </p:nvPicPr>
        <p:blipFill>
          <a:blip r:embed="rId21">
            <a:extLst>
              <a:ext uri="{28A0092B-C50C-407E-A947-70E740481C1C}">
                <a14:useLocalDpi xmlns:a14="http://schemas.microsoft.com/office/drawing/2010/main" val="0"/>
              </a:ext>
            </a:extLst>
          </a:blip>
          <a:stretch>
            <a:fillRect/>
          </a:stretch>
        </p:blipFill>
        <p:spPr>
          <a:xfrm>
            <a:off x="25620480" y="18842899"/>
            <a:ext cx="5148819" cy="3527960"/>
          </a:xfrm>
          <a:prstGeom prst="rect">
            <a:avLst/>
          </a:prstGeom>
        </p:spPr>
      </p:pic>
      <p:pic>
        <p:nvPicPr>
          <p:cNvPr id="113" name="Picture 112"/>
          <p:cNvPicPr/>
          <p:nvPr/>
        </p:nvPicPr>
        <p:blipFill>
          <a:blip r:embed="rId22">
            <a:extLst>
              <a:ext uri="{28A0092B-C50C-407E-A947-70E740481C1C}">
                <a14:useLocalDpi xmlns:a14="http://schemas.microsoft.com/office/drawing/2010/main" val="0"/>
              </a:ext>
            </a:extLst>
          </a:blip>
          <a:stretch>
            <a:fillRect/>
          </a:stretch>
        </p:blipFill>
        <p:spPr>
          <a:xfrm>
            <a:off x="20450881" y="24025594"/>
            <a:ext cx="5086265" cy="3600540"/>
          </a:xfrm>
          <a:prstGeom prst="rect">
            <a:avLst/>
          </a:prstGeom>
        </p:spPr>
      </p:pic>
      <p:pic>
        <p:nvPicPr>
          <p:cNvPr id="116" name="Picture 115"/>
          <p:cNvPicPr/>
          <p:nvPr/>
        </p:nvPicPr>
        <p:blipFill>
          <a:blip r:embed="rId23">
            <a:extLst>
              <a:ext uri="{28A0092B-C50C-407E-A947-70E740481C1C}">
                <a14:useLocalDpi xmlns:a14="http://schemas.microsoft.com/office/drawing/2010/main" val="0"/>
              </a:ext>
            </a:extLst>
          </a:blip>
          <a:stretch>
            <a:fillRect/>
          </a:stretch>
        </p:blipFill>
        <p:spPr>
          <a:xfrm>
            <a:off x="25641978" y="24042970"/>
            <a:ext cx="5162409" cy="3583163"/>
          </a:xfrm>
          <a:prstGeom prst="rect">
            <a:avLst/>
          </a:prstGeom>
        </p:spPr>
      </p:pic>
      <p:sp>
        <p:nvSpPr>
          <p:cNvPr id="119" name="Rectangle 118"/>
          <p:cNvSpPr/>
          <p:nvPr/>
        </p:nvSpPr>
        <p:spPr>
          <a:xfrm>
            <a:off x="20619664" y="27675807"/>
            <a:ext cx="9597038" cy="3539430"/>
          </a:xfrm>
          <a:prstGeom prst="rect">
            <a:avLst/>
          </a:prstGeom>
        </p:spPr>
        <p:txBody>
          <a:bodyPr wrap="square">
            <a:spAutoFit/>
          </a:bodyPr>
          <a:lstStyle/>
          <a:p>
            <a:pPr algn="just">
              <a:spcBef>
                <a:spcPts val="0"/>
              </a:spcBef>
              <a:spcAft>
                <a:spcPts val="0"/>
              </a:spcAft>
            </a:pPr>
            <a:r>
              <a:rPr lang="en-US" sz="3200" dirty="0">
                <a:latin typeface="Arial" panose="020B0604020202020204" pitchFamily="34" charset="0"/>
                <a:cs typeface="Arial" panose="020B0604020202020204" pitchFamily="34" charset="0"/>
              </a:rPr>
              <a:t>Unlike my hypothesis that one of the two models would fit the data better, both Birch and K-means provided almost identical </a:t>
            </a:r>
            <a:r>
              <a:rPr lang="en-US" sz="3200" dirty="0" smtClean="0">
                <a:latin typeface="Arial" panose="020B0604020202020204" pitchFamily="34" charset="0"/>
                <a:cs typeface="Arial" panose="020B0604020202020204" pitchFamily="34" charset="0"/>
              </a:rPr>
              <a:t>results. This </a:t>
            </a:r>
            <a:r>
              <a:rPr lang="en-US" sz="3200" dirty="0">
                <a:latin typeface="Arial" panose="020B0604020202020204" pitchFamily="34" charset="0"/>
                <a:cs typeface="Arial" panose="020B0604020202020204" pitchFamily="34" charset="0"/>
              </a:rPr>
              <a:t>highlights the fact that there is a noticeable difference in these points, and that they are important to look at to gain further insight as to how this disease behaves in the United States. </a:t>
            </a:r>
          </a:p>
        </p:txBody>
      </p:sp>
      <p:sp>
        <p:nvSpPr>
          <p:cNvPr id="122" name="Rectangle 121"/>
          <p:cNvSpPr/>
          <p:nvPr/>
        </p:nvSpPr>
        <p:spPr>
          <a:xfrm>
            <a:off x="10606880" y="32097896"/>
            <a:ext cx="10058401" cy="3539430"/>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The results of the classification models are shown in the table below with </a:t>
            </a:r>
            <a:r>
              <a:rPr lang="en-US" sz="3200" dirty="0">
                <a:latin typeface="Arial" panose="020B0604020202020204" pitchFamily="34" charset="0"/>
                <a:cs typeface="Arial" panose="020B0604020202020204" pitchFamily="34" charset="0"/>
              </a:rPr>
              <a:t>three measures of model </a:t>
            </a:r>
            <a:r>
              <a:rPr lang="en-US" sz="3200" dirty="0" smtClean="0">
                <a:latin typeface="Arial" panose="020B0604020202020204" pitchFamily="34" charset="0"/>
                <a:cs typeface="Arial" panose="020B0604020202020204" pitchFamily="34" charset="0"/>
              </a:rPr>
              <a:t>performance: accuracy, precision, and recall. We </a:t>
            </a:r>
            <a:r>
              <a:rPr lang="en-US" sz="3200" dirty="0">
                <a:latin typeface="Arial" panose="020B0604020202020204" pitchFamily="34" charset="0"/>
                <a:cs typeface="Arial" panose="020B0604020202020204" pitchFamily="34" charset="0"/>
              </a:rPr>
              <a:t>can </a:t>
            </a:r>
            <a:r>
              <a:rPr lang="en-US" sz="3200" dirty="0" smtClean="0">
                <a:latin typeface="Arial" panose="020B0604020202020204" pitchFamily="34" charset="0"/>
                <a:cs typeface="Arial" panose="020B0604020202020204" pitchFamily="34" charset="0"/>
              </a:rPr>
              <a:t>see that the </a:t>
            </a:r>
            <a:r>
              <a:rPr lang="en-US" sz="3200" dirty="0">
                <a:latin typeface="Arial" panose="020B0604020202020204" pitchFamily="34" charset="0"/>
                <a:cs typeface="Arial" panose="020B0604020202020204" pitchFamily="34" charset="0"/>
              </a:rPr>
              <a:t>Random Forest </a:t>
            </a:r>
            <a:r>
              <a:rPr lang="en-US" sz="3200" dirty="0" smtClean="0">
                <a:latin typeface="Arial" panose="020B0604020202020204" pitchFamily="34" charset="0"/>
                <a:cs typeface="Arial" panose="020B0604020202020204" pitchFamily="34" charset="0"/>
              </a:rPr>
              <a:t>models performed better than KNN. We can also see that </a:t>
            </a:r>
            <a:r>
              <a:rPr lang="en-US" sz="3200" dirty="0">
                <a:latin typeface="Arial" panose="020B0604020202020204" pitchFamily="34" charset="0"/>
                <a:cs typeface="Arial" panose="020B0604020202020204" pitchFamily="34" charset="0"/>
              </a:rPr>
              <a:t>the models that included location performed significantly better than those without.</a:t>
            </a:r>
            <a:endParaRPr lang="en-US" sz="3200" dirty="0">
              <a:latin typeface="Arial" panose="020B0604020202020204" pitchFamily="34" charset="0"/>
              <a:cs typeface="Arial" panose="020B0604020202020204" pitchFamily="34" charset="0"/>
            </a:endParaRPr>
          </a:p>
        </p:txBody>
      </p:sp>
      <p:graphicFrame>
        <p:nvGraphicFramePr>
          <p:cNvPr id="41" name="Table 40"/>
          <p:cNvGraphicFramePr>
            <a:graphicFrameLocks noGrp="1"/>
          </p:cNvGraphicFramePr>
          <p:nvPr>
            <p:extLst>
              <p:ext uri="{D42A27DB-BD31-4B8C-83A1-F6EECF244321}">
                <p14:modId xmlns:p14="http://schemas.microsoft.com/office/powerpoint/2010/main" val="4218252288"/>
              </p:ext>
            </p:extLst>
          </p:nvPr>
        </p:nvGraphicFramePr>
        <p:xfrm>
          <a:off x="10750783" y="35631437"/>
          <a:ext cx="9681737" cy="2706261"/>
        </p:xfrm>
        <a:graphic>
          <a:graphicData uri="http://schemas.openxmlformats.org/drawingml/2006/table">
            <a:tbl>
              <a:tblPr firstRow="1" firstCol="1" bandRow="1">
                <a:tableStyleId>{5C22544A-7EE6-4342-B048-85BDC9FD1C3A}</a:tableStyleId>
              </a:tblPr>
              <a:tblGrid>
                <a:gridCol w="2431544">
                  <a:extLst>
                    <a:ext uri="{9D8B030D-6E8A-4147-A177-3AD203B41FA5}">
                      <a16:colId xmlns:a16="http://schemas.microsoft.com/office/drawing/2014/main" val="2708094838"/>
                    </a:ext>
                  </a:extLst>
                </a:gridCol>
                <a:gridCol w="2834754">
                  <a:extLst>
                    <a:ext uri="{9D8B030D-6E8A-4147-A177-3AD203B41FA5}">
                      <a16:colId xmlns:a16="http://schemas.microsoft.com/office/drawing/2014/main" val="3117630479"/>
                    </a:ext>
                  </a:extLst>
                </a:gridCol>
                <a:gridCol w="2040172">
                  <a:extLst>
                    <a:ext uri="{9D8B030D-6E8A-4147-A177-3AD203B41FA5}">
                      <a16:colId xmlns:a16="http://schemas.microsoft.com/office/drawing/2014/main" val="3921057152"/>
                    </a:ext>
                  </a:extLst>
                </a:gridCol>
                <a:gridCol w="1341182">
                  <a:extLst>
                    <a:ext uri="{9D8B030D-6E8A-4147-A177-3AD203B41FA5}">
                      <a16:colId xmlns:a16="http://schemas.microsoft.com/office/drawing/2014/main" val="495066482"/>
                    </a:ext>
                  </a:extLst>
                </a:gridCol>
                <a:gridCol w="1034085">
                  <a:extLst>
                    <a:ext uri="{9D8B030D-6E8A-4147-A177-3AD203B41FA5}">
                      <a16:colId xmlns:a16="http://schemas.microsoft.com/office/drawing/2014/main" val="163077732"/>
                    </a:ext>
                  </a:extLst>
                </a:gridCol>
              </a:tblGrid>
              <a:tr h="294785">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Model</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Dataset</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Accuracy Score</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Precision</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Recall</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6287190"/>
                  </a:ext>
                </a:extLst>
              </a:tr>
              <a:tr h="589570">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KNN Classification</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80-20 Split Merged Data with States</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0.8417</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0.7325</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0.6725</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01721914"/>
                  </a:ext>
                </a:extLst>
              </a:tr>
              <a:tr h="589570">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KNN Classification</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80-20 Split Merged Data without States</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0.7884</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0.5926</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0.7485</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5668396"/>
                  </a:ext>
                </a:extLst>
              </a:tr>
              <a:tr h="589570">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Random Forest Classification</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80-20 Split Merged Data with States</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0.8918</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0.8662</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0.7193</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06025797"/>
                  </a:ext>
                </a:extLst>
              </a:tr>
              <a:tr h="589570">
                <a:tc>
                  <a:txBody>
                    <a:bodyPr/>
                    <a:lstStyle/>
                    <a:p>
                      <a:pPr marL="0" marR="0">
                        <a:lnSpc>
                          <a:spcPct val="115000"/>
                        </a:lnSpc>
                        <a:spcBef>
                          <a:spcPts val="300"/>
                        </a:spcBef>
                        <a:spcAft>
                          <a:spcPts val="300"/>
                        </a:spcAft>
                      </a:pPr>
                      <a:r>
                        <a:rPr lang="en-US" sz="1800" dirty="0">
                          <a:solidFill>
                            <a:schemeClr val="tx1"/>
                          </a:solidFill>
                          <a:effectLst/>
                          <a:latin typeface="Lucida Sans" panose="020B0602030504020204" pitchFamily="34" charset="0"/>
                        </a:rPr>
                        <a:t>Random Forest Classification</a:t>
                      </a:r>
                      <a:endParaRPr lang="en-US" sz="1800" dirty="0">
                        <a:solidFill>
                          <a:schemeClr val="tx1"/>
                        </a:solidFill>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80-20 Split Merged Data without States</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0.8821</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a:effectLst/>
                          <a:latin typeface="Lucida Sans" panose="020B0602030504020204" pitchFamily="34" charset="0"/>
                        </a:rPr>
                        <a:t>1</a:t>
                      </a:r>
                      <a:endParaRPr lang="en-US" sz="180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300"/>
                        </a:spcBef>
                        <a:spcAft>
                          <a:spcPts val="300"/>
                        </a:spcAft>
                      </a:pPr>
                      <a:r>
                        <a:rPr lang="en-US" sz="1800" dirty="0">
                          <a:effectLst/>
                          <a:latin typeface="Lucida Sans" panose="020B0602030504020204" pitchFamily="34" charset="0"/>
                        </a:rPr>
                        <a:t>0.5731</a:t>
                      </a:r>
                      <a:endParaRPr lang="en-US" sz="1800" dirty="0">
                        <a:effectLst/>
                        <a:latin typeface="Lucida Sans" panose="020B060203050402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0897369"/>
                  </a:ext>
                </a:extLst>
              </a:tr>
            </a:tbl>
          </a:graphicData>
        </a:graphic>
      </p:graphicFrame>
      <p:sp>
        <p:nvSpPr>
          <p:cNvPr id="124" name="Rectangle 123"/>
          <p:cNvSpPr/>
          <p:nvPr/>
        </p:nvSpPr>
        <p:spPr>
          <a:xfrm>
            <a:off x="20634619" y="32132766"/>
            <a:ext cx="10058401" cy="6494085"/>
          </a:xfrm>
          <a:prstGeom prst="rect">
            <a:avLst/>
          </a:prstGeom>
        </p:spPr>
        <p:txBody>
          <a:bodyPr wrap="square">
            <a:spAutoFit/>
          </a:bodyPr>
          <a:lstStyle/>
          <a:p>
            <a:pPr algn="just">
              <a:spcBef>
                <a:spcPts val="0"/>
              </a:spcBef>
              <a:spcAft>
                <a:spcPts val="0"/>
              </a:spcAft>
            </a:pPr>
            <a:r>
              <a:rPr lang="en-US" sz="3200" dirty="0" smtClean="0">
                <a:latin typeface="Arial" panose="020B0604020202020204" pitchFamily="34" charset="0"/>
                <a:cs typeface="Arial" panose="020B0604020202020204" pitchFamily="34" charset="0"/>
              </a:rPr>
              <a:t>As for the clustering models, the </a:t>
            </a:r>
            <a:r>
              <a:rPr lang="en-US" sz="3200" dirty="0">
                <a:latin typeface="Arial" panose="020B0604020202020204" pitchFamily="34" charset="0"/>
                <a:cs typeface="Arial" panose="020B0604020202020204" pitchFamily="34" charset="0"/>
              </a:rPr>
              <a:t>similarity between the clusters found by all four </a:t>
            </a:r>
            <a:r>
              <a:rPr lang="en-US" sz="3200" dirty="0" smtClean="0">
                <a:latin typeface="Arial" panose="020B0604020202020204" pitchFamily="34" charset="0"/>
                <a:cs typeface="Arial" panose="020B0604020202020204" pitchFamily="34" charset="0"/>
              </a:rPr>
              <a:t>models brings interest for future study to be done on the smaller clusters. Additionally, since </a:t>
            </a:r>
            <a:r>
              <a:rPr lang="en-US" sz="3200" dirty="0">
                <a:latin typeface="Arial" panose="020B0604020202020204" pitchFamily="34" charset="0"/>
                <a:cs typeface="Arial" panose="020B0604020202020204" pitchFamily="34" charset="0"/>
              </a:rPr>
              <a:t>there wasn’t </a:t>
            </a:r>
            <a:r>
              <a:rPr lang="en-US" sz="3200" dirty="0" smtClean="0">
                <a:latin typeface="Arial" panose="020B0604020202020204" pitchFamily="34" charset="0"/>
                <a:cs typeface="Arial" panose="020B0604020202020204" pitchFamily="34" charset="0"/>
              </a:rPr>
              <a:t>any difference </a:t>
            </a:r>
            <a:r>
              <a:rPr lang="en-US" sz="3200" dirty="0">
                <a:latin typeface="Arial" panose="020B0604020202020204" pitchFamily="34" charset="0"/>
                <a:cs typeface="Arial" panose="020B0604020202020204" pitchFamily="34" charset="0"/>
              </a:rPr>
              <a:t>between the </a:t>
            </a:r>
            <a:r>
              <a:rPr lang="en-US" sz="3200" dirty="0" smtClean="0">
                <a:latin typeface="Arial" panose="020B0604020202020204" pitchFamily="34" charset="0"/>
                <a:cs typeface="Arial" panose="020B0604020202020204" pitchFamily="34" charset="0"/>
              </a:rPr>
              <a:t>clusters, </a:t>
            </a:r>
            <a:r>
              <a:rPr lang="en-US" sz="3200" dirty="0">
                <a:latin typeface="Arial" panose="020B0604020202020204" pitchFamily="34" charset="0"/>
                <a:cs typeface="Arial" panose="020B0604020202020204" pitchFamily="34" charset="0"/>
              </a:rPr>
              <a:t>we can conclude </a:t>
            </a:r>
            <a:r>
              <a:rPr lang="en-US" sz="3200" dirty="0" smtClean="0">
                <a:latin typeface="Arial" panose="020B0604020202020204" pitchFamily="34" charset="0"/>
                <a:cs typeface="Arial" panose="020B0604020202020204" pitchFamily="34" charset="0"/>
              </a:rPr>
              <a:t>that between </a:t>
            </a:r>
            <a:r>
              <a:rPr lang="en-US" sz="3200" dirty="0">
                <a:latin typeface="Arial" panose="020B0604020202020204" pitchFamily="34" charset="0"/>
                <a:cs typeface="Arial" panose="020B0604020202020204" pitchFamily="34" charset="0"/>
              </a:rPr>
              <a:t>K-means and birch </a:t>
            </a:r>
            <a:r>
              <a:rPr lang="en-US" sz="3200" dirty="0" smtClean="0">
                <a:latin typeface="Arial" panose="020B0604020202020204" pitchFamily="34" charset="0"/>
                <a:cs typeface="Arial" panose="020B0604020202020204" pitchFamily="34" charset="0"/>
              </a:rPr>
              <a:t>clustering, there is not a “better” model.</a:t>
            </a:r>
          </a:p>
          <a:p>
            <a:pPr algn="just">
              <a:spcBef>
                <a:spcPts val="0"/>
              </a:spcBef>
              <a:spcAft>
                <a:spcPts val="0"/>
              </a:spcAft>
            </a:pPr>
            <a:r>
              <a:rPr lang="en-US" sz="3200" dirty="0">
                <a:latin typeface="Arial" panose="020B0604020202020204" pitchFamily="34" charset="0"/>
                <a:cs typeface="Arial" panose="020B0604020202020204" pitchFamily="34" charset="0"/>
              </a:rPr>
              <a:t>As I went through the project, I felt like I gained more insight as to how the datasets were related, and learned more about what I would like to do in the future with the information I learned in this </a:t>
            </a:r>
            <a:r>
              <a:rPr lang="en-US" sz="3200" dirty="0" smtClean="0">
                <a:latin typeface="Arial" panose="020B0604020202020204" pitchFamily="34" charset="0"/>
                <a:cs typeface="Arial" panose="020B0604020202020204" pitchFamily="34" charset="0"/>
              </a:rPr>
              <a:t>process. </a:t>
            </a:r>
            <a:r>
              <a:rPr lang="en-US" sz="3200" dirty="0">
                <a:latin typeface="Arial" panose="020B0604020202020204" pitchFamily="34" charset="0"/>
                <a:cs typeface="Arial" panose="020B0604020202020204" pitchFamily="34" charset="0"/>
              </a:rPr>
              <a:t>In conclusion, I’m happy with my results, but am interested to see what other types of analysis can be done with these datasets in the future. </a:t>
            </a:r>
            <a:endParaRPr lang="en-US" sz="3200" dirty="0">
              <a:latin typeface="Arial" panose="020B0604020202020204" pitchFamily="34" charset="0"/>
              <a:cs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Title &amp; Bullets">
  <a:themeElements>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Title &amp; Bullets">
      <a:majorFont>
        <a:latin typeface="Times"/>
        <a:ea typeface="ヒラギノ明朝 ProN W3"/>
        <a:cs typeface="ヒラギノ明朝 ProN W3"/>
      </a:majorFont>
      <a:minorFont>
        <a:latin typeface="Times"/>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spDef>
    <a:lnDef>
      <a:spPr bwMode="auto">
        <a:xfrm>
          <a:off x="0" y="0"/>
          <a:ext cx="1" cy="1"/>
        </a:xfrm>
        <a:custGeom>
          <a:avLst/>
          <a:gdLst/>
          <a:ahLst/>
          <a:cxnLst/>
          <a:rect l="0" t="0" r="0" b="0"/>
          <a:pathLst/>
        </a:custGeom>
        <a:solidFill>
          <a:srgbClr val="BBE0E3"/>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rgbClr val="000000"/>
            </a:solidFill>
            <a:effectLst/>
            <a:latin typeface="Times" pitchFamily="-109" charset="0"/>
            <a:ea typeface="ヒラギノ明朝 ProN W3" pitchFamily="-109" charset="-128"/>
            <a:cs typeface="ヒラギノ明朝 ProN W3" pitchFamily="-109" charset="-128"/>
            <a:sym typeface="Times" pitchFamily="-109" charset="0"/>
          </a:defRPr>
        </a:defPPr>
      </a:lstStyle>
    </a:lnDef>
  </a:objectDefaults>
  <a:extraClrSchemeLst>
    <a:extraClrScheme>
      <a:clrScheme name="Title &amp; Bullet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24611</TotalTime>
  <Pages>0</Pages>
  <Words>1287</Words>
  <Characters>0</Characters>
  <Application>Microsoft Office PowerPoint</Application>
  <PresentationFormat>Custom</PresentationFormat>
  <Lines>0</Lines>
  <Paragraphs>81</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MS PGothic</vt:lpstr>
      <vt:lpstr>Arial</vt:lpstr>
      <vt:lpstr>Arial Black</vt:lpstr>
      <vt:lpstr>Calibri</vt:lpstr>
      <vt:lpstr>Lucida Sans</vt:lpstr>
      <vt:lpstr>Times</vt:lpstr>
      <vt:lpstr>Times New Roman</vt:lpstr>
      <vt:lpstr>Verdana</vt:lpstr>
      <vt:lpstr>ヒラギノ明朝 ProN W3</vt:lpstr>
      <vt:lpstr>Title &amp; Bullets</vt:lpstr>
      <vt:lpstr>PowerPoint Presentation</vt:lpstr>
    </vt:vector>
  </TitlesOfParts>
  <Manager>Peter Fox</Manager>
  <Company>Rensselaer Polytechnic Institute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Social and Personal Factors in Semantic Infusion Projects</dc:subject>
  <dc:creator>Patrick West</dc:creator>
  <cp:keywords/>
  <dc:description/>
  <cp:lastModifiedBy>Lauren Lui</cp:lastModifiedBy>
  <cp:revision>915</cp:revision>
  <cp:lastPrinted>2017-12-12T11:03:11Z</cp:lastPrinted>
  <dcterms:created xsi:type="dcterms:W3CDTF">2010-03-16T21:47:29Z</dcterms:created>
  <dcterms:modified xsi:type="dcterms:W3CDTF">2023-04-22T23:45:13Z</dcterms:modified>
  <cp:category/>
</cp:coreProperties>
</file>