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7315200" cy="9601200"/>
  <p:defaultTextStyle>
    <a:defPPr>
      <a:defRPr lang="en-US"/>
    </a:defPPr>
    <a:lvl1pPr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1pPr>
    <a:lvl2pPr marL="300038" indent="157163"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2pPr>
    <a:lvl3pPr marL="601663" indent="312738"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3pPr>
    <a:lvl4pPr marL="903288" indent="468313"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4pPr>
    <a:lvl5pPr marL="1204913" indent="623888"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21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21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21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2100" kern="1200">
        <a:solidFill>
          <a:schemeClr val="tx1"/>
        </a:solidFill>
        <a:latin typeface="Helvetic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478">
          <p15:clr>
            <a:srgbClr val="A4A3A4"/>
          </p15:clr>
        </p15:guide>
        <p15:guide id="2" orient="horz" pos="13088">
          <p15:clr>
            <a:srgbClr val="A4A3A4"/>
          </p15:clr>
        </p15:guide>
        <p15:guide id="3" orient="horz" pos="2486">
          <p15:clr>
            <a:srgbClr val="A4A3A4"/>
          </p15:clr>
        </p15:guide>
        <p15:guide id="4" orient="horz" pos="1419">
          <p15:clr>
            <a:srgbClr val="A4A3A4"/>
          </p15:clr>
        </p15:guide>
        <p15:guide id="5" pos="4782">
          <p15:clr>
            <a:srgbClr val="A4A3A4"/>
          </p15:clr>
        </p15:guide>
        <p15:guide id="6" pos="5408">
          <p15:clr>
            <a:srgbClr val="A4A3A4"/>
          </p15:clr>
        </p15:guide>
        <p15:guide id="7" pos="9843">
          <p15:clr>
            <a:srgbClr val="A4A3A4"/>
          </p15:clr>
        </p15:guide>
        <p15:guide id="8" pos="15773">
          <p15:clr>
            <a:srgbClr val="A4A3A4"/>
          </p15:clr>
        </p15:guide>
        <p15:guide id="9" pos="739">
          <p15:clr>
            <a:srgbClr val="A4A3A4"/>
          </p15:clr>
        </p15:guide>
        <p15:guide id="10" pos="10498">
          <p15:clr>
            <a:srgbClr val="A4A3A4"/>
          </p15:clr>
        </p15:guide>
        <p15:guide id="11" pos="15148">
          <p15:clr>
            <a:srgbClr val="A4A3A4"/>
          </p15:clr>
        </p15:guide>
        <p15:guide id="12" pos="19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4AA"/>
    <a:srgbClr val="8B2332"/>
    <a:srgbClr val="8B6F4B"/>
    <a:srgbClr val="F7F7F7"/>
    <a:srgbClr val="D6BA74"/>
    <a:srgbClr val="191919"/>
    <a:srgbClr val="8270D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50000" autoAdjust="0"/>
  </p:normalViewPr>
  <p:slideViewPr>
    <p:cSldViewPr snapToGrid="0">
      <p:cViewPr>
        <p:scale>
          <a:sx n="54" d="100"/>
          <a:sy n="54" d="100"/>
        </p:scale>
        <p:origin x="-1448" y="-2040"/>
      </p:cViewPr>
      <p:guideLst>
        <p:guide orient="horz" pos="478"/>
        <p:guide orient="horz" pos="13088"/>
        <p:guide orient="horz" pos="2486"/>
        <p:guide orient="horz" pos="1419"/>
        <p:guide pos="4782"/>
        <p:guide pos="5408"/>
        <p:guide pos="9843"/>
        <p:guide pos="15773"/>
        <p:guide pos="739"/>
        <p:guide pos="10498"/>
        <p:guide pos="15148"/>
        <p:guide pos="19846"/>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51" d="100"/>
          <a:sy n="51" d="100"/>
        </p:scale>
        <p:origin x="2620" y="4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Clare\Dropbox\DU%20REU\Simulation%20Result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Clare\Dropbox\DU%20REU\Simulation%20Result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Net Present Cost</a:t>
            </a:r>
            <a:r>
              <a:rPr lang="en-US" baseline="0"/>
              <a:t> (NPC)</a:t>
            </a:r>
            <a:endParaRPr lang="en-US"/>
          </a:p>
        </c:rich>
      </c:tx>
      <c:overlay val="0"/>
    </c:title>
    <c:autoTitleDeleted val="0"/>
    <c:plotArea>
      <c:layout/>
      <c:barChart>
        <c:barDir val="col"/>
        <c:grouping val="clustered"/>
        <c:varyColors val="0"/>
        <c:ser>
          <c:idx val="0"/>
          <c:order val="0"/>
          <c:tx>
            <c:strRef>
              <c:f>Data!$B$2</c:f>
              <c:strCache>
                <c:ptCount val="1"/>
                <c:pt idx="0">
                  <c:v>Saltwater</c:v>
                </c:pt>
              </c:strCache>
            </c:strRef>
          </c:tx>
          <c:spPr>
            <a:solidFill>
              <a:schemeClr val="tx2">
                <a:lumMod val="60000"/>
                <a:lumOff val="40000"/>
              </a:schemeClr>
            </a:solidFill>
          </c:spPr>
          <c:invertIfNegative val="0"/>
          <c:cat>
            <c:numRef>
              <c:f>Data!$C$4:$C$6</c:f>
              <c:numCache>
                <c:formatCode>General</c:formatCode>
                <c:ptCount val="3"/>
                <c:pt idx="0">
                  <c:v>25</c:v>
                </c:pt>
                <c:pt idx="1">
                  <c:v>30</c:v>
                </c:pt>
                <c:pt idx="2">
                  <c:v>35</c:v>
                </c:pt>
              </c:numCache>
            </c:numRef>
          </c:cat>
          <c:val>
            <c:numRef>
              <c:f>Data!$J$4:$J$6</c:f>
              <c:numCache>
                <c:formatCode>"$"#,##0.00_);[Red]\("$"#,##0.00\)</c:formatCode>
                <c:ptCount val="3"/>
                <c:pt idx="0">
                  <c:v>14505</c:v>
                </c:pt>
                <c:pt idx="1">
                  <c:v>18002</c:v>
                </c:pt>
                <c:pt idx="2">
                  <c:v>21384</c:v>
                </c:pt>
              </c:numCache>
            </c:numRef>
          </c:val>
          <c:extLst>
            <c:ext xmlns:c16="http://schemas.microsoft.com/office/drawing/2014/chart" uri="{C3380CC4-5D6E-409C-BE32-E72D297353CC}">
              <c16:uniqueId val="{00000000-9BA3-A246-A6E7-C88E5CB38385}"/>
            </c:ext>
          </c:extLst>
        </c:ser>
        <c:ser>
          <c:idx val="1"/>
          <c:order val="1"/>
          <c:tx>
            <c:strRef>
              <c:f>Data!$B$7</c:f>
              <c:strCache>
                <c:ptCount val="1"/>
                <c:pt idx="0">
                  <c:v>Lead-acid</c:v>
                </c:pt>
              </c:strCache>
            </c:strRef>
          </c:tx>
          <c:spPr>
            <a:solidFill>
              <a:schemeClr val="accent1"/>
            </a:solidFill>
          </c:spPr>
          <c:invertIfNegative val="0"/>
          <c:val>
            <c:numRef>
              <c:f>Data!$J$9:$J$11</c:f>
              <c:numCache>
                <c:formatCode>"$"#,##0.00_);[Red]\("$"#,##0.00\)</c:formatCode>
                <c:ptCount val="3"/>
                <c:pt idx="0">
                  <c:v>16925</c:v>
                </c:pt>
                <c:pt idx="1">
                  <c:v>20421</c:v>
                </c:pt>
                <c:pt idx="2">
                  <c:v>23804</c:v>
                </c:pt>
              </c:numCache>
            </c:numRef>
          </c:val>
          <c:extLst>
            <c:ext xmlns:c16="http://schemas.microsoft.com/office/drawing/2014/chart" uri="{C3380CC4-5D6E-409C-BE32-E72D297353CC}">
              <c16:uniqueId val="{00000001-9BA3-A246-A6E7-C88E5CB38385}"/>
            </c:ext>
          </c:extLst>
        </c:ser>
        <c:ser>
          <c:idx val="2"/>
          <c:order val="2"/>
          <c:tx>
            <c:strRef>
              <c:f>Data!$B$12</c:f>
              <c:strCache>
                <c:ptCount val="1"/>
                <c:pt idx="0">
                  <c:v>Li-ion</c:v>
                </c:pt>
              </c:strCache>
            </c:strRef>
          </c:tx>
          <c:spPr>
            <a:solidFill>
              <a:schemeClr val="bg1">
                <a:lumMod val="65000"/>
              </a:schemeClr>
            </a:solidFill>
          </c:spPr>
          <c:invertIfNegative val="0"/>
          <c:val>
            <c:numRef>
              <c:f>Data!$J$14:$J$16</c:f>
              <c:numCache>
                <c:formatCode>"$"#,##0.00_);[Red]\("$"#,##0.00\)</c:formatCode>
                <c:ptCount val="3"/>
                <c:pt idx="0">
                  <c:v>17908</c:v>
                </c:pt>
                <c:pt idx="1">
                  <c:v>21405</c:v>
                </c:pt>
                <c:pt idx="2">
                  <c:v>24788</c:v>
                </c:pt>
              </c:numCache>
            </c:numRef>
          </c:val>
          <c:extLst>
            <c:ext xmlns:c16="http://schemas.microsoft.com/office/drawing/2014/chart" uri="{C3380CC4-5D6E-409C-BE32-E72D297353CC}">
              <c16:uniqueId val="{00000002-9BA3-A246-A6E7-C88E5CB38385}"/>
            </c:ext>
          </c:extLst>
        </c:ser>
        <c:dLbls>
          <c:showLegendKey val="0"/>
          <c:showVal val="0"/>
          <c:showCatName val="0"/>
          <c:showSerName val="0"/>
          <c:showPercent val="0"/>
          <c:showBubbleSize val="0"/>
        </c:dLbls>
        <c:gapWidth val="150"/>
        <c:axId val="135342592"/>
        <c:axId val="135416640"/>
      </c:barChart>
      <c:catAx>
        <c:axId val="135342592"/>
        <c:scaling>
          <c:orientation val="minMax"/>
        </c:scaling>
        <c:delete val="0"/>
        <c:axPos val="b"/>
        <c:title>
          <c:tx>
            <c:rich>
              <a:bodyPr/>
              <a:lstStyle/>
              <a:p>
                <a:pPr>
                  <a:defRPr sz="1400"/>
                </a:pPr>
                <a:r>
                  <a:rPr lang="en-US" sz="1400"/>
                  <a:t>Electrical Load (kWh)</a:t>
                </a:r>
              </a:p>
            </c:rich>
          </c:tx>
          <c:overlay val="0"/>
        </c:title>
        <c:numFmt formatCode="General" sourceLinked="1"/>
        <c:majorTickMark val="out"/>
        <c:minorTickMark val="none"/>
        <c:tickLblPos val="nextTo"/>
        <c:txPr>
          <a:bodyPr/>
          <a:lstStyle/>
          <a:p>
            <a:pPr>
              <a:defRPr sz="1200"/>
            </a:pPr>
            <a:endParaRPr lang="en-US"/>
          </a:p>
        </c:txPr>
        <c:crossAx val="135416640"/>
        <c:crosses val="autoZero"/>
        <c:auto val="1"/>
        <c:lblAlgn val="ctr"/>
        <c:lblOffset val="100"/>
        <c:noMultiLvlLbl val="0"/>
      </c:catAx>
      <c:valAx>
        <c:axId val="135416640"/>
        <c:scaling>
          <c:orientation val="minMax"/>
        </c:scaling>
        <c:delete val="0"/>
        <c:axPos val="l"/>
        <c:majorGridlines/>
        <c:title>
          <c:tx>
            <c:rich>
              <a:bodyPr rot="-5400000" vert="horz"/>
              <a:lstStyle/>
              <a:p>
                <a:pPr>
                  <a:defRPr sz="1400"/>
                </a:pPr>
                <a:r>
                  <a:rPr lang="en-US" sz="1400"/>
                  <a:t>NCP ($)</a:t>
                </a:r>
              </a:p>
            </c:rich>
          </c:tx>
          <c:overlay val="0"/>
        </c:title>
        <c:numFmt formatCode="&quot;$&quot;#,##0.00_);[Red]\(&quot;$&quot;#,##0.00\)" sourceLinked="1"/>
        <c:majorTickMark val="out"/>
        <c:minorTickMark val="none"/>
        <c:tickLblPos val="nextTo"/>
        <c:txPr>
          <a:bodyPr/>
          <a:lstStyle/>
          <a:p>
            <a:pPr>
              <a:defRPr sz="1200"/>
            </a:pPr>
            <a:endParaRPr lang="en-US"/>
          </a:p>
        </c:txPr>
        <c:crossAx val="135342592"/>
        <c:crosses val="autoZero"/>
        <c:crossBetween val="between"/>
      </c:valAx>
    </c:plotArea>
    <c:legend>
      <c:legendPos val="r"/>
      <c:overlay val="0"/>
      <c:txPr>
        <a:bodyPr/>
        <a:lstStyle/>
        <a:p>
          <a:pPr>
            <a:defRPr sz="12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a:t>Cost of Energy</a:t>
            </a: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Data!$B$2</c:f>
              <c:strCache>
                <c:ptCount val="1"/>
                <c:pt idx="0">
                  <c:v>Saltwater</c:v>
                </c:pt>
              </c:strCache>
            </c:strRef>
          </c:tx>
          <c:spPr>
            <a:solidFill>
              <a:schemeClr val="tx2">
                <a:lumMod val="60000"/>
                <a:lumOff val="40000"/>
              </a:schemeClr>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(Data!$K$2,Data!$K$4:$K$6)</c:f>
              <c:numCache>
                <c:formatCode>"$"#,##0.000_);[Red]\("$"#,##0.000\)</c:formatCode>
                <c:ptCount val="4"/>
                <c:pt idx="0">
                  <c:v>0.33600000000000002</c:v>
                </c:pt>
                <c:pt idx="1">
                  <c:v>4.8399999999999999E-2</c:v>
                </c:pt>
                <c:pt idx="2">
                  <c:v>5.6500000000000002E-2</c:v>
                </c:pt>
                <c:pt idx="3">
                  <c:v>6.3200000000000006E-2</c:v>
                </c:pt>
              </c:numCache>
            </c:numRef>
          </c:val>
          <c:extLst>
            <c:ext xmlns:c16="http://schemas.microsoft.com/office/drawing/2014/chart" uri="{C3380CC4-5D6E-409C-BE32-E72D297353CC}">
              <c16:uniqueId val="{00000000-49DF-DE44-BC4A-1C6831D17A0C}"/>
            </c:ext>
          </c:extLst>
        </c:ser>
        <c:ser>
          <c:idx val="1"/>
          <c:order val="1"/>
          <c:tx>
            <c:strRef>
              <c:f>Data!$B$7</c:f>
              <c:strCache>
                <c:ptCount val="1"/>
                <c:pt idx="0">
                  <c:v>Lead-acid</c:v>
                </c:pt>
              </c:strCache>
            </c:strRef>
          </c:tx>
          <c:spPr>
            <a:solidFill>
              <a:schemeClr val="accent1"/>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(Data!$K$7,Data!$K$9:$K$11)</c:f>
              <c:numCache>
                <c:formatCode>"$"#,##0.000_);[Red]\("$"#,##0.000\)</c:formatCode>
                <c:ptCount val="4"/>
                <c:pt idx="0">
                  <c:v>0.45200000000000001</c:v>
                </c:pt>
                <c:pt idx="1">
                  <c:v>5.6500000000000002E-2</c:v>
                </c:pt>
                <c:pt idx="2">
                  <c:v>6.4100000000000004E-2</c:v>
                </c:pt>
                <c:pt idx="3">
                  <c:v>7.0300000000000001E-2</c:v>
                </c:pt>
              </c:numCache>
            </c:numRef>
          </c:val>
          <c:extLst>
            <c:ext xmlns:c16="http://schemas.microsoft.com/office/drawing/2014/chart" uri="{C3380CC4-5D6E-409C-BE32-E72D297353CC}">
              <c16:uniqueId val="{00000001-49DF-DE44-BC4A-1C6831D17A0C}"/>
            </c:ext>
          </c:extLst>
        </c:ser>
        <c:ser>
          <c:idx val="2"/>
          <c:order val="2"/>
          <c:tx>
            <c:strRef>
              <c:f>Data!$B$12</c:f>
              <c:strCache>
                <c:ptCount val="1"/>
                <c:pt idx="0">
                  <c:v>Li-ion</c:v>
                </c:pt>
              </c:strCache>
            </c:strRef>
          </c:tx>
          <c:spPr>
            <a:solidFill>
              <a:schemeClr val="bg2">
                <a:lumMod val="75000"/>
              </a:schemeClr>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(Data!$K$12,Data!$K$14:$K$16)</c:f>
              <c:numCache>
                <c:formatCode>"$"#,##0.000_);[Red]\("$"#,##0.000\)</c:formatCode>
                <c:ptCount val="4"/>
                <c:pt idx="0">
                  <c:v>0.4</c:v>
                </c:pt>
                <c:pt idx="1">
                  <c:v>5.9799999999999999E-2</c:v>
                </c:pt>
                <c:pt idx="2">
                  <c:v>6.7199999999999996E-2</c:v>
                </c:pt>
                <c:pt idx="3">
                  <c:v>7.3200000000000001E-2</c:v>
                </c:pt>
              </c:numCache>
            </c:numRef>
          </c:val>
          <c:extLst>
            <c:ext xmlns:c16="http://schemas.microsoft.com/office/drawing/2014/chart" uri="{C3380CC4-5D6E-409C-BE32-E72D297353CC}">
              <c16:uniqueId val="{00000002-49DF-DE44-BC4A-1C6831D17A0C}"/>
            </c:ext>
          </c:extLst>
        </c:ser>
        <c:dLbls>
          <c:showLegendKey val="0"/>
          <c:showVal val="1"/>
          <c:showCatName val="0"/>
          <c:showSerName val="0"/>
          <c:showPercent val="0"/>
          <c:showBubbleSize val="0"/>
        </c:dLbls>
        <c:gapWidth val="150"/>
        <c:shape val="box"/>
        <c:axId val="135343104"/>
        <c:axId val="135418944"/>
        <c:axId val="0"/>
      </c:bar3DChart>
      <c:catAx>
        <c:axId val="13534310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Electrical Load (kWh)</a:t>
                </a:r>
              </a:p>
            </c:rich>
          </c:tx>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5418944"/>
        <c:crosses val="autoZero"/>
        <c:auto val="1"/>
        <c:lblAlgn val="ctr"/>
        <c:lblOffset val="100"/>
        <c:noMultiLvlLbl val="0"/>
      </c:catAx>
      <c:valAx>
        <c:axId val="13541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Cost of Energy ($)</a:t>
                </a:r>
              </a:p>
            </c:rich>
          </c:tx>
          <c:overlay val="0"/>
          <c:spPr>
            <a:noFill/>
            <a:ln>
              <a:noFill/>
            </a:ln>
            <a:effectLst/>
          </c:spPr>
        </c:title>
        <c:numFmt formatCode="&quot;$&quot;#,##0.000_);[Red]\(&quot;$&quot;#,##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5343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0.52243</cdr:x>
      <cdr:y>0.45587</cdr:y>
    </cdr:from>
    <cdr:to>
      <cdr:x>0.78632</cdr:x>
      <cdr:y>0.54884</cdr:y>
    </cdr:to>
    <cdr:sp macro="" textlink="">
      <cdr:nvSpPr>
        <cdr:cNvPr id="2" name="TextBox 1"/>
        <cdr:cNvSpPr txBox="1"/>
      </cdr:nvSpPr>
      <cdr:spPr>
        <a:xfrm xmlns:a="http://schemas.openxmlformats.org/drawingml/2006/main">
          <a:off x="3402011" y="1716087"/>
          <a:ext cx="1718442" cy="3499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Grid-connected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18379" tIns="9190" rIns="18379" bIns="9190" numCol="1" anchor="t" anchorCtr="0" compatLnSpc="1">
            <a:prstTxWarp prst="textNoShape">
              <a:avLst/>
            </a:prstTxWarp>
          </a:bodyPr>
          <a:lstStyle>
            <a:lvl1pPr eaLnBrk="1" hangingPunct="1">
              <a:defRPr sz="200">
                <a:latin typeface="Calibri"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18379" tIns="9190" rIns="18379" bIns="9190" numCol="1" anchor="t" anchorCtr="0" compatLnSpc="1">
            <a:prstTxWarp prst="textNoShape">
              <a:avLst/>
            </a:prstTxWarp>
          </a:bodyPr>
          <a:lstStyle>
            <a:lvl1pPr algn="r" eaLnBrk="1" hangingPunct="1">
              <a:defRPr sz="200">
                <a:latin typeface="Calibri" pitchFamily="34" charset="0"/>
              </a:defRPr>
            </a:lvl1pPr>
          </a:lstStyle>
          <a:p>
            <a:pPr>
              <a:defRPr/>
            </a:pPr>
            <a:fld id="{338A806F-A42A-42F3-A354-B99D16BC58F5}" type="datetime1">
              <a:rPr lang="en-US" altLang="en-US"/>
              <a:pPr>
                <a:defRPr/>
              </a:pPr>
              <a:t>8/21/19</a:t>
            </a:fld>
            <a:endParaRPr lang="en-US" alt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wrap="square" lIns="18379" tIns="9190" rIns="18379" bIns="919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18379" tIns="9190" rIns="18379" bIns="919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18379" tIns="9190" rIns="18379" bIns="9190" numCol="1" anchor="b" anchorCtr="0" compatLnSpc="1">
            <a:prstTxWarp prst="textNoShape">
              <a:avLst/>
            </a:prstTxWarp>
          </a:bodyPr>
          <a:lstStyle>
            <a:lvl1pPr eaLnBrk="1" hangingPunct="1">
              <a:defRPr sz="200">
                <a:latin typeface="Calibri"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18379" tIns="9190" rIns="18379" bIns="9190" numCol="1" anchor="b" anchorCtr="0" compatLnSpc="1">
            <a:prstTxWarp prst="textNoShape">
              <a:avLst/>
            </a:prstTxWarp>
          </a:bodyPr>
          <a:lstStyle>
            <a:lvl1pPr algn="r" eaLnBrk="1" hangingPunct="1">
              <a:defRPr sz="200">
                <a:latin typeface="Calibri" pitchFamily="34" charset="0"/>
              </a:defRPr>
            </a:lvl1pPr>
          </a:lstStyle>
          <a:p>
            <a:pPr>
              <a:defRPr/>
            </a:pPr>
            <a:fld id="{430E02DE-2EA2-4345-84C2-5486F78258F4}" type="slidenum">
              <a:rPr lang="en-US" altLang="en-US"/>
              <a:pPr>
                <a:defRPr/>
              </a:pPr>
              <a:t>‹#›</a:t>
            </a:fld>
            <a:endParaRPr lang="en-US" altLang="en-US"/>
          </a:p>
        </p:txBody>
      </p:sp>
    </p:spTree>
    <p:extLst>
      <p:ext uri="{BB962C8B-B14F-4D97-AF65-F5344CB8AC3E}">
        <p14:creationId xmlns:p14="http://schemas.microsoft.com/office/powerpoint/2010/main" val="2788833445"/>
      </p:ext>
    </p:extLst>
  </p:cSld>
  <p:clrMap bg1="lt1" tx1="dk1" bg2="lt2" tx2="dk2" accent1="accent1" accent2="accent2" accent3="accent3" accent4="accent4" accent5="accent5" accent6="accent6" hlink="hlink" folHlink="folHlink"/>
  <p:notesStyle>
    <a:lvl1pPr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ＭＳ Ｐゴシック" pitchFamily="-111" charset="-128"/>
      </a:defRPr>
    </a:lvl1pPr>
    <a:lvl2pPr marL="300038"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2pPr>
    <a:lvl3pPr marL="601663"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3pPr>
    <a:lvl4pPr marL="903288"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4pPr>
    <a:lvl5pPr marL="1204913"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5pPr>
    <a:lvl6pPr marL="1507160" algn="l" defTabSz="301432" rtl="0" eaLnBrk="1" latinLnBrk="0" hangingPunct="1">
      <a:defRPr sz="800" kern="1200">
        <a:solidFill>
          <a:schemeClr val="tx1"/>
        </a:solidFill>
        <a:latin typeface="+mn-lt"/>
        <a:ea typeface="+mn-ea"/>
        <a:cs typeface="+mn-cs"/>
      </a:defRPr>
    </a:lvl6pPr>
    <a:lvl7pPr marL="1808592" algn="l" defTabSz="301432" rtl="0" eaLnBrk="1" latinLnBrk="0" hangingPunct="1">
      <a:defRPr sz="800" kern="1200">
        <a:solidFill>
          <a:schemeClr val="tx1"/>
        </a:solidFill>
        <a:latin typeface="+mn-lt"/>
        <a:ea typeface="+mn-ea"/>
        <a:cs typeface="+mn-cs"/>
      </a:defRPr>
    </a:lvl7pPr>
    <a:lvl8pPr marL="2110024" algn="l" defTabSz="301432" rtl="0" eaLnBrk="1" latinLnBrk="0" hangingPunct="1">
      <a:defRPr sz="800" kern="1200">
        <a:solidFill>
          <a:schemeClr val="tx1"/>
        </a:solidFill>
        <a:latin typeface="+mn-lt"/>
        <a:ea typeface="+mn-ea"/>
        <a:cs typeface="+mn-cs"/>
      </a:defRPr>
    </a:lvl8pPr>
    <a:lvl9pPr marL="2411456" algn="l" defTabSz="301432"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900">
                <a:solidFill>
                  <a:srgbClr val="000000"/>
                </a:solidFill>
              </a:rPr>
              <a:t>Copyright Colin Purrington (</a:t>
            </a:r>
            <a:r>
              <a:rPr lang="en-US" altLang="en-US" sz="1900">
                <a:solidFill>
                  <a:srgbClr val="000000"/>
                </a:solidFill>
                <a:latin typeface="Times New Roman" pitchFamily="18" charset="0"/>
              </a:rPr>
              <a:t>http://colinpurrington.com/tips/academic/posterdesign).</a:t>
            </a:r>
            <a:endParaRPr lang="en-US" altLang="en-US" sz="1900">
              <a:solidFill>
                <a:srgbClr val="000000"/>
              </a:solidFill>
            </a:endParaRPr>
          </a:p>
          <a:p>
            <a:pPr eaLnBrk="1" hangingPunct="1">
              <a:spcBef>
                <a:spcPct val="0"/>
              </a:spcBef>
            </a:pPr>
            <a:endParaRPr lang="en-US" altLang="en-US" sz="1900">
              <a:solidFill>
                <a:srgbClr val="FF0000"/>
              </a:solidFill>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800">
                <a:solidFill>
                  <a:schemeClr val="tx1"/>
                </a:solidFill>
                <a:latin typeface="Calibri" pitchFamily="34" charset="0"/>
                <a:ea typeface="ＭＳ Ｐゴシック" pitchFamily="34" charset="-128"/>
              </a:defRPr>
            </a:lvl1pPr>
            <a:lvl2pPr marL="149225" indent="-57150">
              <a:spcBef>
                <a:spcPct val="30000"/>
              </a:spcBef>
              <a:defRPr sz="800">
                <a:solidFill>
                  <a:schemeClr val="tx1"/>
                </a:solidFill>
                <a:latin typeface="Calibri" pitchFamily="34" charset="0"/>
                <a:ea typeface="ＭＳ Ｐゴシック" pitchFamily="34" charset="-128"/>
              </a:defRPr>
            </a:lvl2pPr>
            <a:lvl3pPr marL="228600" indent="-44450">
              <a:spcBef>
                <a:spcPct val="30000"/>
              </a:spcBef>
              <a:defRPr sz="800">
                <a:solidFill>
                  <a:schemeClr val="tx1"/>
                </a:solidFill>
                <a:latin typeface="Calibri" pitchFamily="34" charset="0"/>
                <a:ea typeface="ＭＳ Ｐゴシック" pitchFamily="34" charset="-128"/>
              </a:defRPr>
            </a:lvl3pPr>
            <a:lvl4pPr marL="320675" indent="-44450">
              <a:spcBef>
                <a:spcPct val="30000"/>
              </a:spcBef>
              <a:defRPr sz="800">
                <a:solidFill>
                  <a:schemeClr val="tx1"/>
                </a:solidFill>
                <a:latin typeface="Calibri" pitchFamily="34" charset="0"/>
                <a:ea typeface="ＭＳ Ｐゴシック" pitchFamily="34" charset="-128"/>
              </a:defRPr>
            </a:lvl4pPr>
            <a:lvl5pPr marL="412750" indent="-44450">
              <a:spcBef>
                <a:spcPct val="30000"/>
              </a:spcBef>
              <a:defRPr sz="800">
                <a:solidFill>
                  <a:schemeClr val="tx1"/>
                </a:solidFill>
                <a:latin typeface="Calibri" pitchFamily="34" charset="0"/>
                <a:ea typeface="ＭＳ Ｐゴシック" pitchFamily="34" charset="-128"/>
              </a:defRPr>
            </a:lvl5pPr>
            <a:lvl6pPr marL="8699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6pPr>
            <a:lvl7pPr marL="13271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7pPr>
            <a:lvl8pPr marL="17843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8pPr>
            <a:lvl9pPr marL="22415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9pPr>
          </a:lstStyle>
          <a:p>
            <a:pPr>
              <a:spcBef>
                <a:spcPct val="0"/>
              </a:spcBef>
            </a:pPr>
            <a:fld id="{EC574397-B28F-4C49-924A-CE35ED0BC63C}" type="slidenum">
              <a:rPr lang="en-US" altLang="en-US" sz="200" smtClean="0"/>
              <a:pPr>
                <a:spcBef>
                  <a:spcPct val="0"/>
                </a:spcBef>
              </a:pPr>
              <a:t>1</a:t>
            </a:fld>
            <a:endParaRPr lang="en-US" altLang="en-US"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301432" indent="0" algn="ctr">
              <a:buNone/>
              <a:defRPr/>
            </a:lvl2pPr>
            <a:lvl3pPr marL="602864" indent="0" algn="ctr">
              <a:buNone/>
              <a:defRPr/>
            </a:lvl3pPr>
            <a:lvl4pPr marL="904296" indent="0" algn="ctr">
              <a:buNone/>
              <a:defRPr/>
            </a:lvl4pPr>
            <a:lvl5pPr marL="1205728" indent="0" algn="ctr">
              <a:buNone/>
              <a:defRPr/>
            </a:lvl5pPr>
            <a:lvl6pPr marL="1507160" indent="0" algn="ctr">
              <a:buNone/>
              <a:defRPr/>
            </a:lvl6pPr>
            <a:lvl7pPr marL="1808592" indent="0" algn="ctr">
              <a:buNone/>
              <a:defRPr/>
            </a:lvl7pPr>
            <a:lvl8pPr marL="2110024" indent="0" algn="ctr">
              <a:buNone/>
              <a:defRPr/>
            </a:lvl8pPr>
            <a:lvl9pPr marL="241145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63C270D-CF23-4D08-BC66-72255DDEE3C8}" type="slidenum">
              <a:rPr lang="en-US" altLang="en-US"/>
              <a:pPr>
                <a:defRPr/>
              </a:pPr>
              <a:t>‹#›</a:t>
            </a:fld>
            <a:endParaRPr lang="en-US" altLang="en-US"/>
          </a:p>
        </p:txBody>
      </p:sp>
    </p:spTree>
    <p:extLst>
      <p:ext uri="{BB962C8B-B14F-4D97-AF65-F5344CB8AC3E}">
        <p14:creationId xmlns:p14="http://schemas.microsoft.com/office/powerpoint/2010/main" val="170509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B9DBAB3-DA06-4C30-9438-4276C7B22E38}" type="slidenum">
              <a:rPr lang="en-US" altLang="en-US"/>
              <a:pPr>
                <a:defRPr/>
              </a:pPr>
              <a:t>‹#›</a:t>
            </a:fld>
            <a:endParaRPr lang="en-US" altLang="en-US"/>
          </a:p>
        </p:txBody>
      </p:sp>
    </p:spTree>
    <p:extLst>
      <p:ext uri="{BB962C8B-B14F-4D97-AF65-F5344CB8AC3E}">
        <p14:creationId xmlns:p14="http://schemas.microsoft.com/office/powerpoint/2010/main" val="28817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A7EA803-4001-4F51-BDFF-C8A9D2767C46}" type="slidenum">
              <a:rPr lang="en-US" altLang="en-US"/>
              <a:pPr>
                <a:defRPr/>
              </a:pPr>
              <a:t>‹#›</a:t>
            </a:fld>
            <a:endParaRPr lang="en-US" altLang="en-US"/>
          </a:p>
        </p:txBody>
      </p:sp>
    </p:spTree>
    <p:extLst>
      <p:ext uri="{BB962C8B-B14F-4D97-AF65-F5344CB8AC3E}">
        <p14:creationId xmlns:p14="http://schemas.microsoft.com/office/powerpoint/2010/main" val="102552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6B30F63-E8CD-4E68-94B1-2F952C4DC37A}" type="slidenum">
              <a:rPr lang="en-US" altLang="en-US"/>
              <a:pPr>
                <a:defRPr/>
              </a:pPr>
              <a:t>‹#›</a:t>
            </a:fld>
            <a:endParaRPr lang="en-US" altLang="en-US"/>
          </a:p>
        </p:txBody>
      </p:sp>
    </p:spTree>
    <p:extLst>
      <p:ext uri="{BB962C8B-B14F-4D97-AF65-F5344CB8AC3E}">
        <p14:creationId xmlns:p14="http://schemas.microsoft.com/office/powerpoint/2010/main" val="121588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600"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300"/>
            </a:lvl1pPr>
            <a:lvl2pPr marL="301432" indent="0">
              <a:buNone/>
              <a:defRPr sz="1200"/>
            </a:lvl2pPr>
            <a:lvl3pPr marL="602864" indent="0">
              <a:buNone/>
              <a:defRPr sz="1100"/>
            </a:lvl3pPr>
            <a:lvl4pPr marL="904296" indent="0">
              <a:buNone/>
              <a:defRPr sz="900"/>
            </a:lvl4pPr>
            <a:lvl5pPr marL="1205728" indent="0">
              <a:buNone/>
              <a:defRPr sz="900"/>
            </a:lvl5pPr>
            <a:lvl6pPr marL="1507160" indent="0">
              <a:buNone/>
              <a:defRPr sz="900"/>
            </a:lvl6pPr>
            <a:lvl7pPr marL="1808592" indent="0">
              <a:buNone/>
              <a:defRPr sz="900"/>
            </a:lvl7pPr>
            <a:lvl8pPr marL="2110024" indent="0">
              <a:buNone/>
              <a:defRPr sz="900"/>
            </a:lvl8pPr>
            <a:lvl9pPr marL="2411456" indent="0">
              <a:buNone/>
              <a:defRPr sz="9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7DDC0D-C189-4DBA-B212-E2FBB1448A89}" type="slidenum">
              <a:rPr lang="en-US" altLang="en-US"/>
              <a:pPr>
                <a:defRPr/>
              </a:pPr>
              <a:t>‹#›</a:t>
            </a:fld>
            <a:endParaRPr lang="en-US" altLang="en-US"/>
          </a:p>
        </p:txBody>
      </p:sp>
    </p:spTree>
    <p:extLst>
      <p:ext uri="{BB962C8B-B14F-4D97-AF65-F5344CB8AC3E}">
        <p14:creationId xmlns:p14="http://schemas.microsoft.com/office/powerpoint/2010/main" val="238239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86A3D5-A436-4C7A-B356-47441A7FDB18}" type="slidenum">
              <a:rPr lang="en-US" altLang="en-US"/>
              <a:pPr>
                <a:defRPr/>
              </a:pPr>
              <a:t>‹#›</a:t>
            </a:fld>
            <a:endParaRPr lang="en-US" altLang="en-US"/>
          </a:p>
        </p:txBody>
      </p:sp>
    </p:spTree>
    <p:extLst>
      <p:ext uri="{BB962C8B-B14F-4D97-AF65-F5344CB8AC3E}">
        <p14:creationId xmlns:p14="http://schemas.microsoft.com/office/powerpoint/2010/main" val="141877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600" b="1"/>
            </a:lvl1pPr>
            <a:lvl2pPr marL="301432" indent="0">
              <a:buNone/>
              <a:defRPr sz="1300" b="1"/>
            </a:lvl2pPr>
            <a:lvl3pPr marL="602864" indent="0">
              <a:buNone/>
              <a:defRPr sz="1200" b="1"/>
            </a:lvl3pPr>
            <a:lvl4pPr marL="904296" indent="0">
              <a:buNone/>
              <a:defRPr sz="1100" b="1"/>
            </a:lvl4pPr>
            <a:lvl5pPr marL="1205728" indent="0">
              <a:buNone/>
              <a:defRPr sz="1100" b="1"/>
            </a:lvl5pPr>
            <a:lvl6pPr marL="1507160" indent="0">
              <a:buNone/>
              <a:defRPr sz="1100" b="1"/>
            </a:lvl6pPr>
            <a:lvl7pPr marL="1808592" indent="0">
              <a:buNone/>
              <a:defRPr sz="1100" b="1"/>
            </a:lvl7pPr>
            <a:lvl8pPr marL="2110024" indent="0">
              <a:buNone/>
              <a:defRPr sz="1100" b="1"/>
            </a:lvl8pPr>
            <a:lvl9pPr marL="2411456" indent="0">
              <a:buNone/>
              <a:defRPr sz="1100"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600" b="1"/>
            </a:lvl1pPr>
            <a:lvl2pPr marL="301432" indent="0">
              <a:buNone/>
              <a:defRPr sz="1300" b="1"/>
            </a:lvl2pPr>
            <a:lvl3pPr marL="602864" indent="0">
              <a:buNone/>
              <a:defRPr sz="1200" b="1"/>
            </a:lvl3pPr>
            <a:lvl4pPr marL="904296" indent="0">
              <a:buNone/>
              <a:defRPr sz="1100" b="1"/>
            </a:lvl4pPr>
            <a:lvl5pPr marL="1205728" indent="0">
              <a:buNone/>
              <a:defRPr sz="1100" b="1"/>
            </a:lvl5pPr>
            <a:lvl6pPr marL="1507160" indent="0">
              <a:buNone/>
              <a:defRPr sz="1100" b="1"/>
            </a:lvl6pPr>
            <a:lvl7pPr marL="1808592" indent="0">
              <a:buNone/>
              <a:defRPr sz="1100" b="1"/>
            </a:lvl7pPr>
            <a:lvl8pPr marL="2110024" indent="0">
              <a:buNone/>
              <a:defRPr sz="1100" b="1"/>
            </a:lvl8pPr>
            <a:lvl9pPr marL="2411456"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ED644EF-1F77-493B-A019-94A14D3A9206}" type="slidenum">
              <a:rPr lang="en-US" altLang="en-US"/>
              <a:pPr>
                <a:defRPr/>
              </a:pPr>
              <a:t>‹#›</a:t>
            </a:fld>
            <a:endParaRPr lang="en-US" altLang="en-US"/>
          </a:p>
        </p:txBody>
      </p:sp>
    </p:spTree>
    <p:extLst>
      <p:ext uri="{BB962C8B-B14F-4D97-AF65-F5344CB8AC3E}">
        <p14:creationId xmlns:p14="http://schemas.microsoft.com/office/powerpoint/2010/main" val="107518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7837761-8A40-4855-A744-47BB1170EFAD}" type="slidenum">
              <a:rPr lang="en-US" altLang="en-US"/>
              <a:pPr>
                <a:defRPr/>
              </a:pPr>
              <a:t>‹#›</a:t>
            </a:fld>
            <a:endParaRPr lang="en-US" altLang="en-US"/>
          </a:p>
        </p:txBody>
      </p:sp>
    </p:spTree>
    <p:extLst>
      <p:ext uri="{BB962C8B-B14F-4D97-AF65-F5344CB8AC3E}">
        <p14:creationId xmlns:p14="http://schemas.microsoft.com/office/powerpoint/2010/main" val="36139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73B1634-9720-41FE-880A-CBEC173E5126}" type="slidenum">
              <a:rPr lang="en-US" altLang="en-US"/>
              <a:pPr>
                <a:defRPr/>
              </a:pPr>
              <a:t>‹#›</a:t>
            </a:fld>
            <a:endParaRPr lang="en-US" altLang="en-US"/>
          </a:p>
        </p:txBody>
      </p:sp>
    </p:spTree>
    <p:extLst>
      <p:ext uri="{BB962C8B-B14F-4D97-AF65-F5344CB8AC3E}">
        <p14:creationId xmlns:p14="http://schemas.microsoft.com/office/powerpoint/2010/main" val="131287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1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301432" indent="0">
              <a:buNone/>
              <a:defRPr sz="800"/>
            </a:lvl2pPr>
            <a:lvl3pPr marL="602864" indent="0">
              <a:buNone/>
              <a:defRPr sz="700"/>
            </a:lvl3pPr>
            <a:lvl4pPr marL="904296" indent="0">
              <a:buNone/>
              <a:defRPr sz="600"/>
            </a:lvl4pPr>
            <a:lvl5pPr marL="1205728" indent="0">
              <a:buNone/>
              <a:defRPr sz="600"/>
            </a:lvl5pPr>
            <a:lvl6pPr marL="1507160" indent="0">
              <a:buNone/>
              <a:defRPr sz="600"/>
            </a:lvl6pPr>
            <a:lvl7pPr marL="1808592" indent="0">
              <a:buNone/>
              <a:defRPr sz="600"/>
            </a:lvl7pPr>
            <a:lvl8pPr marL="2110024" indent="0">
              <a:buNone/>
              <a:defRPr sz="600"/>
            </a:lvl8pPr>
            <a:lvl9pPr marL="2411456"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3085247-12D6-47FA-AC86-064664D9B90E}" type="slidenum">
              <a:rPr lang="en-US" altLang="en-US"/>
              <a:pPr>
                <a:defRPr/>
              </a:pPr>
              <a:t>‹#›</a:t>
            </a:fld>
            <a:endParaRPr lang="en-US" altLang="en-US"/>
          </a:p>
        </p:txBody>
      </p:sp>
    </p:spTree>
    <p:extLst>
      <p:ext uri="{BB962C8B-B14F-4D97-AF65-F5344CB8AC3E}">
        <p14:creationId xmlns:p14="http://schemas.microsoft.com/office/powerpoint/2010/main" val="420224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100"/>
            </a:lvl1pPr>
            <a:lvl2pPr marL="301432" indent="0">
              <a:buNone/>
              <a:defRPr sz="1800"/>
            </a:lvl2pPr>
            <a:lvl3pPr marL="602864" indent="0">
              <a:buNone/>
              <a:defRPr sz="1600"/>
            </a:lvl3pPr>
            <a:lvl4pPr marL="904296" indent="0">
              <a:buNone/>
              <a:defRPr sz="1300"/>
            </a:lvl4pPr>
            <a:lvl5pPr marL="1205728" indent="0">
              <a:buNone/>
              <a:defRPr sz="1300"/>
            </a:lvl5pPr>
            <a:lvl6pPr marL="1507160" indent="0">
              <a:buNone/>
              <a:defRPr sz="1300"/>
            </a:lvl6pPr>
            <a:lvl7pPr marL="1808592" indent="0">
              <a:buNone/>
              <a:defRPr sz="1300"/>
            </a:lvl7pPr>
            <a:lvl8pPr marL="2110024" indent="0">
              <a:buNone/>
              <a:defRPr sz="1300"/>
            </a:lvl8pPr>
            <a:lvl9pPr marL="2411456" indent="0">
              <a:buNone/>
              <a:defRPr sz="1300"/>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301432" indent="0">
              <a:buNone/>
              <a:defRPr sz="800"/>
            </a:lvl2pPr>
            <a:lvl3pPr marL="602864" indent="0">
              <a:buNone/>
              <a:defRPr sz="700"/>
            </a:lvl3pPr>
            <a:lvl4pPr marL="904296" indent="0">
              <a:buNone/>
              <a:defRPr sz="600"/>
            </a:lvl4pPr>
            <a:lvl5pPr marL="1205728" indent="0">
              <a:buNone/>
              <a:defRPr sz="600"/>
            </a:lvl5pPr>
            <a:lvl6pPr marL="1507160" indent="0">
              <a:buNone/>
              <a:defRPr sz="600"/>
            </a:lvl6pPr>
            <a:lvl7pPr marL="1808592" indent="0">
              <a:buNone/>
              <a:defRPr sz="600"/>
            </a:lvl7pPr>
            <a:lvl8pPr marL="2110024" indent="0">
              <a:buNone/>
              <a:defRPr sz="600"/>
            </a:lvl8pPr>
            <a:lvl9pPr marL="2411456"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28A57AB-2A65-44BB-82AA-7A268CFC207E}" type="slidenum">
              <a:rPr lang="en-US" altLang="en-US"/>
              <a:pPr>
                <a:defRPr/>
              </a:pPr>
              <a:t>‹#›</a:t>
            </a:fld>
            <a:endParaRPr lang="en-US" altLang="en-US"/>
          </a:p>
        </p:txBody>
      </p:sp>
    </p:spTree>
    <p:extLst>
      <p:ext uri="{BB962C8B-B14F-4D97-AF65-F5344CB8AC3E}">
        <p14:creationId xmlns:p14="http://schemas.microsoft.com/office/powerpoint/2010/main" val="738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1951038"/>
            <a:ext cx="279812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8702" tIns="134351" rIns="268702" bIns="1343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68563" y="6340475"/>
            <a:ext cx="27981275" cy="131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8702" tIns="134351" rIns="268702" bIns="1343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468563" y="19994563"/>
            <a:ext cx="6858000"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eaLnBrk="1" hangingPunct="1">
              <a:defRPr sz="4100">
                <a:latin typeface="Times New Roman"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11247438" y="19994563"/>
            <a:ext cx="10423525"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algn="ctr" eaLnBrk="1" hangingPunct="1">
              <a:defRPr sz="4100">
                <a:latin typeface="Times New Roman"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23591838" y="19994563"/>
            <a:ext cx="6858000"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algn="r" eaLnBrk="1" hangingPunct="1">
              <a:defRPr sz="4100">
                <a:latin typeface="Times New Roman" pitchFamily="18" charset="0"/>
              </a:defRPr>
            </a:lvl1pPr>
          </a:lstStyle>
          <a:p>
            <a:pPr>
              <a:defRPr/>
            </a:pPr>
            <a:fld id="{5C4366CC-3093-4450-BB68-33466AC90A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86050" rtl="0" eaLnBrk="0" fontAlgn="base" hangingPunct="0">
        <a:spcBef>
          <a:spcPct val="0"/>
        </a:spcBef>
        <a:spcAft>
          <a:spcPct val="0"/>
        </a:spcAft>
        <a:defRPr sz="12900">
          <a:solidFill>
            <a:schemeClr val="tx2"/>
          </a:solidFill>
          <a:latin typeface="+mj-lt"/>
          <a:ea typeface="ＭＳ Ｐゴシック" panose="020B0600070205080204" pitchFamily="34" charset="-128"/>
          <a:cs typeface="ＭＳ Ｐゴシック" pitchFamily="-65" charset="-128"/>
        </a:defRPr>
      </a:lvl1pPr>
      <a:lvl2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2pPr>
      <a:lvl3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3pPr>
      <a:lvl4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4pPr>
      <a:lvl5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5pPr>
      <a:lvl6pPr marL="301432" algn="ctr" defTabSz="2686722" rtl="0" fontAlgn="base">
        <a:spcBef>
          <a:spcPct val="0"/>
        </a:spcBef>
        <a:spcAft>
          <a:spcPct val="0"/>
        </a:spcAft>
        <a:defRPr sz="12900">
          <a:solidFill>
            <a:schemeClr val="tx2"/>
          </a:solidFill>
          <a:latin typeface="Times New Roman" pitchFamily="-65" charset="0"/>
        </a:defRPr>
      </a:lvl6pPr>
      <a:lvl7pPr marL="602864" algn="ctr" defTabSz="2686722" rtl="0" fontAlgn="base">
        <a:spcBef>
          <a:spcPct val="0"/>
        </a:spcBef>
        <a:spcAft>
          <a:spcPct val="0"/>
        </a:spcAft>
        <a:defRPr sz="12900">
          <a:solidFill>
            <a:schemeClr val="tx2"/>
          </a:solidFill>
          <a:latin typeface="Times New Roman" pitchFamily="-65" charset="0"/>
        </a:defRPr>
      </a:lvl7pPr>
      <a:lvl8pPr marL="904296" algn="ctr" defTabSz="2686722" rtl="0" fontAlgn="base">
        <a:spcBef>
          <a:spcPct val="0"/>
        </a:spcBef>
        <a:spcAft>
          <a:spcPct val="0"/>
        </a:spcAft>
        <a:defRPr sz="12900">
          <a:solidFill>
            <a:schemeClr val="tx2"/>
          </a:solidFill>
          <a:latin typeface="Times New Roman" pitchFamily="-65" charset="0"/>
        </a:defRPr>
      </a:lvl8pPr>
      <a:lvl9pPr marL="1205728" algn="ctr" defTabSz="2686722" rtl="0" fontAlgn="base">
        <a:spcBef>
          <a:spcPct val="0"/>
        </a:spcBef>
        <a:spcAft>
          <a:spcPct val="0"/>
        </a:spcAft>
        <a:defRPr sz="12900">
          <a:solidFill>
            <a:schemeClr val="tx2"/>
          </a:solidFill>
          <a:latin typeface="Times New Roman" pitchFamily="-65" charset="0"/>
        </a:defRPr>
      </a:lvl9pPr>
    </p:titleStyle>
    <p:bodyStyle>
      <a:lvl1pPr marL="1006475" indent="-1006475" algn="l" defTabSz="2686050" rtl="0" eaLnBrk="0" fontAlgn="base" hangingPunct="0">
        <a:spcBef>
          <a:spcPct val="20000"/>
        </a:spcBef>
        <a:spcAft>
          <a:spcPct val="0"/>
        </a:spcAft>
        <a:buChar char="•"/>
        <a:defRPr sz="9400">
          <a:solidFill>
            <a:schemeClr val="tx1"/>
          </a:solidFill>
          <a:latin typeface="+mn-lt"/>
          <a:ea typeface="ＭＳ Ｐゴシック" panose="020B0600070205080204" pitchFamily="34" charset="-128"/>
          <a:cs typeface="ＭＳ Ｐゴシック" pitchFamily="-65" charset="-128"/>
        </a:defRPr>
      </a:lvl1pPr>
      <a:lvl2pPr marL="2182813" indent="-838200" algn="l" defTabSz="2686050" rtl="0" eaLnBrk="0" fontAlgn="base" hangingPunct="0">
        <a:spcBef>
          <a:spcPct val="20000"/>
        </a:spcBef>
        <a:spcAft>
          <a:spcPct val="0"/>
        </a:spcAft>
        <a:buChar char="–"/>
        <a:defRPr sz="8200">
          <a:solidFill>
            <a:schemeClr val="tx1"/>
          </a:solidFill>
          <a:latin typeface="+mn-lt"/>
          <a:ea typeface="ＭＳ Ｐゴシック" panose="020B0600070205080204" pitchFamily="34" charset="-128"/>
        </a:defRPr>
      </a:lvl2pPr>
      <a:lvl3pPr marL="3357563" indent="-671513" algn="l" defTabSz="2686050" rtl="0" eaLnBrk="0" fontAlgn="base" hangingPunct="0">
        <a:spcBef>
          <a:spcPct val="20000"/>
        </a:spcBef>
        <a:spcAft>
          <a:spcPct val="0"/>
        </a:spcAft>
        <a:buChar char="•"/>
        <a:defRPr sz="7100">
          <a:solidFill>
            <a:schemeClr val="tx1"/>
          </a:solidFill>
          <a:latin typeface="+mn-lt"/>
          <a:ea typeface="ＭＳ Ｐゴシック" panose="020B0600070205080204" pitchFamily="34" charset="-128"/>
        </a:defRPr>
      </a:lvl3pPr>
      <a:lvl4pPr marL="4702175" indent="-671513" algn="l" defTabSz="2686050" rtl="0" eaLnBrk="0" fontAlgn="base" hangingPunct="0">
        <a:spcBef>
          <a:spcPct val="20000"/>
        </a:spcBef>
        <a:spcAft>
          <a:spcPct val="0"/>
        </a:spcAft>
        <a:buChar char="–"/>
        <a:defRPr sz="5900">
          <a:solidFill>
            <a:schemeClr val="tx1"/>
          </a:solidFill>
          <a:latin typeface="+mn-lt"/>
          <a:ea typeface="ＭＳ Ｐゴシック" panose="020B0600070205080204" pitchFamily="34" charset="-128"/>
        </a:defRPr>
      </a:lvl4pPr>
      <a:lvl5pPr marL="6045200" indent="-669925" algn="l" defTabSz="2686050" rtl="0" eaLnBrk="0" fontAlgn="base" hangingPunct="0">
        <a:spcBef>
          <a:spcPct val="20000"/>
        </a:spcBef>
        <a:spcAft>
          <a:spcPct val="0"/>
        </a:spcAft>
        <a:buChar char="»"/>
        <a:defRPr sz="5900">
          <a:solidFill>
            <a:schemeClr val="tx1"/>
          </a:solidFill>
          <a:latin typeface="+mn-lt"/>
          <a:ea typeface="ＭＳ Ｐゴシック" panose="020B0600070205080204" pitchFamily="34" charset="-128"/>
        </a:defRPr>
      </a:lvl5pPr>
      <a:lvl6pPr marL="6346817" indent="-670896" algn="l" defTabSz="2686722" rtl="0" fontAlgn="base">
        <a:spcBef>
          <a:spcPct val="20000"/>
        </a:spcBef>
        <a:spcAft>
          <a:spcPct val="0"/>
        </a:spcAft>
        <a:buChar char="»"/>
        <a:defRPr sz="5900">
          <a:solidFill>
            <a:schemeClr val="tx1"/>
          </a:solidFill>
          <a:latin typeface="+mn-lt"/>
          <a:ea typeface="ＭＳ Ｐゴシック" pitchFamily="-65" charset="-128"/>
        </a:defRPr>
      </a:lvl6pPr>
      <a:lvl7pPr marL="6648249" indent="-670896" algn="l" defTabSz="2686722" rtl="0" fontAlgn="base">
        <a:spcBef>
          <a:spcPct val="20000"/>
        </a:spcBef>
        <a:spcAft>
          <a:spcPct val="0"/>
        </a:spcAft>
        <a:buChar char="»"/>
        <a:defRPr sz="5900">
          <a:solidFill>
            <a:schemeClr val="tx1"/>
          </a:solidFill>
          <a:latin typeface="+mn-lt"/>
          <a:ea typeface="ＭＳ Ｐゴシック" pitchFamily="-65" charset="-128"/>
        </a:defRPr>
      </a:lvl7pPr>
      <a:lvl8pPr marL="6949681" indent="-670896" algn="l" defTabSz="2686722" rtl="0" fontAlgn="base">
        <a:spcBef>
          <a:spcPct val="20000"/>
        </a:spcBef>
        <a:spcAft>
          <a:spcPct val="0"/>
        </a:spcAft>
        <a:buChar char="»"/>
        <a:defRPr sz="5900">
          <a:solidFill>
            <a:schemeClr val="tx1"/>
          </a:solidFill>
          <a:latin typeface="+mn-lt"/>
          <a:ea typeface="ＭＳ Ｐゴシック" pitchFamily="-65" charset="-128"/>
        </a:defRPr>
      </a:lvl8pPr>
      <a:lvl9pPr marL="7251113" indent="-670896" algn="l" defTabSz="2686722" rtl="0" fontAlgn="base">
        <a:spcBef>
          <a:spcPct val="20000"/>
        </a:spcBef>
        <a:spcAft>
          <a:spcPct val="0"/>
        </a:spcAft>
        <a:buChar char="»"/>
        <a:defRPr sz="5900">
          <a:solidFill>
            <a:schemeClr val="tx1"/>
          </a:solidFill>
          <a:latin typeface="+mn-lt"/>
          <a:ea typeface="ＭＳ Ｐゴシック" pitchFamily="-65" charset="-128"/>
        </a:defRPr>
      </a:lvl9pPr>
    </p:bodyStyle>
    <p:otherStyle>
      <a:defPPr>
        <a:defRPr lang="en-US"/>
      </a:defPPr>
      <a:lvl1pPr marL="0" algn="l" defTabSz="301432" rtl="0" eaLnBrk="1" latinLnBrk="0" hangingPunct="1">
        <a:defRPr sz="1200" kern="1200">
          <a:solidFill>
            <a:schemeClr val="tx1"/>
          </a:solidFill>
          <a:latin typeface="+mn-lt"/>
          <a:ea typeface="+mn-ea"/>
          <a:cs typeface="+mn-cs"/>
        </a:defRPr>
      </a:lvl1pPr>
      <a:lvl2pPr marL="301432" algn="l" defTabSz="301432" rtl="0" eaLnBrk="1" latinLnBrk="0" hangingPunct="1">
        <a:defRPr sz="1200" kern="1200">
          <a:solidFill>
            <a:schemeClr val="tx1"/>
          </a:solidFill>
          <a:latin typeface="+mn-lt"/>
          <a:ea typeface="+mn-ea"/>
          <a:cs typeface="+mn-cs"/>
        </a:defRPr>
      </a:lvl2pPr>
      <a:lvl3pPr marL="602864" algn="l" defTabSz="301432" rtl="0" eaLnBrk="1" latinLnBrk="0" hangingPunct="1">
        <a:defRPr sz="1200" kern="1200">
          <a:solidFill>
            <a:schemeClr val="tx1"/>
          </a:solidFill>
          <a:latin typeface="+mn-lt"/>
          <a:ea typeface="+mn-ea"/>
          <a:cs typeface="+mn-cs"/>
        </a:defRPr>
      </a:lvl3pPr>
      <a:lvl4pPr marL="904296" algn="l" defTabSz="301432" rtl="0" eaLnBrk="1" latinLnBrk="0" hangingPunct="1">
        <a:defRPr sz="1200" kern="1200">
          <a:solidFill>
            <a:schemeClr val="tx1"/>
          </a:solidFill>
          <a:latin typeface="+mn-lt"/>
          <a:ea typeface="+mn-ea"/>
          <a:cs typeface="+mn-cs"/>
        </a:defRPr>
      </a:lvl4pPr>
      <a:lvl5pPr marL="1205728" algn="l" defTabSz="301432" rtl="0" eaLnBrk="1" latinLnBrk="0" hangingPunct="1">
        <a:defRPr sz="1200" kern="1200">
          <a:solidFill>
            <a:schemeClr val="tx1"/>
          </a:solidFill>
          <a:latin typeface="+mn-lt"/>
          <a:ea typeface="+mn-ea"/>
          <a:cs typeface="+mn-cs"/>
        </a:defRPr>
      </a:lvl5pPr>
      <a:lvl6pPr marL="1507160" algn="l" defTabSz="301432" rtl="0" eaLnBrk="1" latinLnBrk="0" hangingPunct="1">
        <a:defRPr sz="1200" kern="1200">
          <a:solidFill>
            <a:schemeClr val="tx1"/>
          </a:solidFill>
          <a:latin typeface="+mn-lt"/>
          <a:ea typeface="+mn-ea"/>
          <a:cs typeface="+mn-cs"/>
        </a:defRPr>
      </a:lvl6pPr>
      <a:lvl7pPr marL="1808592" algn="l" defTabSz="301432" rtl="0" eaLnBrk="1" latinLnBrk="0" hangingPunct="1">
        <a:defRPr sz="1200" kern="1200">
          <a:solidFill>
            <a:schemeClr val="tx1"/>
          </a:solidFill>
          <a:latin typeface="+mn-lt"/>
          <a:ea typeface="+mn-ea"/>
          <a:cs typeface="+mn-cs"/>
        </a:defRPr>
      </a:lvl7pPr>
      <a:lvl8pPr marL="2110024" algn="l" defTabSz="301432" rtl="0" eaLnBrk="1" latinLnBrk="0" hangingPunct="1">
        <a:defRPr sz="1200" kern="1200">
          <a:solidFill>
            <a:schemeClr val="tx1"/>
          </a:solidFill>
          <a:latin typeface="+mn-lt"/>
          <a:ea typeface="+mn-ea"/>
          <a:cs typeface="+mn-cs"/>
        </a:defRPr>
      </a:lvl8pPr>
      <a:lvl9pPr marL="2411456" algn="l" defTabSz="301432"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74" name="Rectangle 73"/>
          <p:cNvSpPr/>
          <p:nvPr/>
        </p:nvSpPr>
        <p:spPr>
          <a:xfrm>
            <a:off x="0" y="-6350"/>
            <a:ext cx="32929513" cy="21945600"/>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62362" tIns="31181" rIns="62362" bIns="31181" anchor="ctr"/>
          <a:lstStyle/>
          <a:p>
            <a:pPr algn="ctr">
              <a:defRPr/>
            </a:pPr>
            <a:endParaRPr lang="en-US" altLang="en-US">
              <a:solidFill>
                <a:srgbClr val="FFFFFF"/>
              </a:solidFill>
              <a:ea typeface="ＭＳ Ｐゴシック" pitchFamily="34" charset="-128"/>
            </a:endParaRPr>
          </a:p>
        </p:txBody>
      </p:sp>
      <p:sp>
        <p:nvSpPr>
          <p:cNvPr id="75" name="object 45"/>
          <p:cNvSpPr/>
          <p:nvPr/>
        </p:nvSpPr>
        <p:spPr>
          <a:xfrm>
            <a:off x="607219" y="506349"/>
            <a:ext cx="31703962" cy="20796250"/>
          </a:xfrm>
          <a:custGeom>
            <a:avLst/>
            <a:gdLst/>
            <a:ahLst/>
            <a:cxnLst/>
            <a:rect l="l" t="t" r="r" b="b"/>
            <a:pathLst>
              <a:path w="19355437" h="13324206">
                <a:moveTo>
                  <a:pt x="0" y="13324206"/>
                </a:moveTo>
                <a:lnTo>
                  <a:pt x="19355437" y="13324206"/>
                </a:lnTo>
                <a:lnTo>
                  <a:pt x="19355437" y="0"/>
                </a:lnTo>
                <a:lnTo>
                  <a:pt x="0" y="0"/>
                </a:lnTo>
                <a:lnTo>
                  <a:pt x="0" y="13324206"/>
                </a:lnTo>
                <a:close/>
              </a:path>
            </a:pathLst>
          </a:custGeom>
          <a:solidFill>
            <a:schemeClr val="bg2"/>
          </a:solidFill>
          <a:ln w="190500" cmpd="sng">
            <a:solidFill>
              <a:srgbClr val="BB0000"/>
            </a:solidFill>
          </a:ln>
          <a:effectLst/>
        </p:spPr>
        <p:style>
          <a:lnRef idx="2">
            <a:schemeClr val="accent1"/>
          </a:lnRef>
          <a:fillRef idx="0">
            <a:schemeClr val="accent1"/>
          </a:fillRef>
          <a:effectRef idx="1">
            <a:schemeClr val="accent1"/>
          </a:effectRef>
          <a:fontRef idx="minor">
            <a:schemeClr val="tx1"/>
          </a:fontRef>
        </p:style>
        <p:txBody>
          <a:bodyPr lIns="0" tIns="0" rIns="0" bIns="0">
            <a:spAutoFit/>
          </a:bodyPr>
          <a:lstStyle/>
          <a:p>
            <a:pPr>
              <a:defRPr/>
            </a:pPr>
            <a:endParaRPr dirty="0"/>
          </a:p>
        </p:txBody>
      </p:sp>
      <p:sp>
        <p:nvSpPr>
          <p:cNvPr id="79" name="object 2"/>
          <p:cNvSpPr txBox="1">
            <a:spLocks/>
          </p:cNvSpPr>
          <p:nvPr/>
        </p:nvSpPr>
        <p:spPr>
          <a:xfrm>
            <a:off x="941388" y="3186113"/>
            <a:ext cx="25106312" cy="554037"/>
          </a:xfrm>
          <a:prstGeom prst="rect">
            <a:avLst/>
          </a:prstGeom>
        </p:spPr>
        <p:txBody>
          <a:bodyPr lIns="0" tIns="0" rIns="0" bIns="0">
            <a:spAutoFit/>
          </a:bodyPr>
          <a:lstStyle>
            <a:lvl1pPr>
              <a:defRPr sz="4000" b="1">
                <a:solidFill>
                  <a:srgbClr val="414042"/>
                </a:solidFill>
                <a:latin typeface="Arial"/>
                <a:ea typeface="+mj-ea"/>
                <a:cs typeface="Arial"/>
              </a:defRPr>
            </a:lvl1pPr>
          </a:lstStyle>
          <a:p>
            <a:pPr marL="8661" eaLnBrk="1" fontAlgn="auto" hangingPunct="1">
              <a:spcBef>
                <a:spcPts val="0"/>
              </a:spcBef>
              <a:spcAft>
                <a:spcPts val="0"/>
              </a:spcAft>
              <a:defRPr/>
            </a:pPr>
            <a:r>
              <a:rPr lang="en-US" sz="3600" b="0" kern="0" dirty="0">
                <a:latin typeface="Segoe UI" panose="020B0502040204020203" pitchFamily="34" charset="0"/>
                <a:cs typeface="Segoe UI" panose="020B0502040204020203" pitchFamily="34" charset="0"/>
              </a:rPr>
              <a:t> Lauren Lusk; Saleh </a:t>
            </a:r>
            <a:r>
              <a:rPr lang="en-US" sz="3600" b="0" kern="0" dirty="0" err="1">
                <a:latin typeface="Segoe UI" panose="020B0502040204020203" pitchFamily="34" charset="0"/>
                <a:cs typeface="Segoe UI" panose="020B0502040204020203" pitchFamily="34" charset="0"/>
              </a:rPr>
              <a:t>Alharbi</a:t>
            </a:r>
            <a:r>
              <a:rPr lang="en-US" sz="3600" b="0" kern="0" dirty="0">
                <a:latin typeface="Segoe UI" panose="020B0502040204020203" pitchFamily="34" charset="0"/>
                <a:cs typeface="Segoe UI" panose="020B0502040204020203" pitchFamily="34" charset="0"/>
              </a:rPr>
              <a:t>, Dr. M. A. </a:t>
            </a:r>
            <a:r>
              <a:rPr lang="en-US" sz="3600" b="0" kern="0" dirty="0" err="1">
                <a:latin typeface="Segoe UI" panose="020B0502040204020203" pitchFamily="34" charset="0"/>
                <a:cs typeface="Segoe UI" panose="020B0502040204020203" pitchFamily="34" charset="0"/>
              </a:rPr>
              <a:t>Matin</a:t>
            </a:r>
            <a:r>
              <a:rPr lang="en-US" sz="3600" b="0" kern="0" dirty="0">
                <a:latin typeface="Segoe UI" panose="020B0502040204020203" pitchFamily="34" charset="0"/>
                <a:cs typeface="Segoe UI" panose="020B0502040204020203" pitchFamily="34" charset="0"/>
              </a:rPr>
              <a:t>; NSF REU site director: David Wenzhong Gao</a:t>
            </a:r>
          </a:p>
        </p:txBody>
      </p:sp>
      <p:pic>
        <p:nvPicPr>
          <p:cNvPr id="2053" name="Picture 81" descr="C:\Users\Sina\Downloads\SchoolofEngineeringComputerScience_Signature\DanielFelixRitchieSchoolEngineering&amp;ComputerScience-2000px.png"/>
          <p:cNvPicPr>
            <a:picLocks noChangeAspect="1" noChangeArrowheads="1"/>
          </p:cNvPicPr>
          <p:nvPr/>
        </p:nvPicPr>
        <p:blipFill>
          <a:blip r:embed="rId3">
            <a:extLst>
              <a:ext uri="{28A0092B-C50C-407E-A947-70E740481C1C}">
                <a14:useLocalDpi xmlns:a14="http://schemas.microsoft.com/office/drawing/2010/main" val="0"/>
              </a:ext>
            </a:extLst>
          </a:blip>
          <a:srcRect r="4559"/>
          <a:stretch>
            <a:fillRect/>
          </a:stretch>
        </p:blipFill>
        <p:spPr bwMode="auto">
          <a:xfrm>
            <a:off x="21421725" y="682625"/>
            <a:ext cx="77343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1"/>
          <p:cNvSpPr txBox="1">
            <a:spLocks noChangeArrowheads="1"/>
          </p:cNvSpPr>
          <p:nvPr/>
        </p:nvSpPr>
        <p:spPr bwMode="auto">
          <a:xfrm>
            <a:off x="941388" y="698500"/>
            <a:ext cx="6540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4800">
                <a:solidFill>
                  <a:srgbClr val="CD1445"/>
                </a:solidFill>
                <a:latin typeface="Segoe UI" pitchFamily="34" charset="0"/>
                <a:cs typeface="Segoe UI" pitchFamily="34" charset="0"/>
              </a:rPr>
              <a:t>NSF REU 2019 Program</a:t>
            </a:r>
            <a:endParaRPr lang="en-US" altLang="en-US" sz="4800">
              <a:solidFill>
                <a:srgbClr val="000000"/>
              </a:solidFill>
              <a:latin typeface="Segoe UI" pitchFamily="34" charset="0"/>
              <a:cs typeface="Segoe UI" pitchFamily="34" charset="0"/>
            </a:endParaRPr>
          </a:p>
        </p:txBody>
      </p:sp>
      <p:cxnSp>
        <p:nvCxnSpPr>
          <p:cNvPr id="6" name="Straight Connector 5"/>
          <p:cNvCxnSpPr/>
          <p:nvPr/>
        </p:nvCxnSpPr>
        <p:spPr>
          <a:xfrm flipV="1">
            <a:off x="1228725" y="3768725"/>
            <a:ext cx="30008513"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8435975" y="4376738"/>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68325" y="20527963"/>
            <a:ext cx="31703963" cy="0"/>
          </a:xfrm>
          <a:prstGeom prst="line">
            <a:avLst/>
          </a:prstGeom>
          <a:ln w="127000">
            <a:solidFill>
              <a:srgbClr val="C00000"/>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16233775" y="4424363"/>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23877588" y="4438650"/>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060" name="TextBox 11"/>
          <p:cNvSpPr txBox="1">
            <a:spLocks noChangeArrowheads="1"/>
          </p:cNvSpPr>
          <p:nvPr/>
        </p:nvSpPr>
        <p:spPr bwMode="auto">
          <a:xfrm>
            <a:off x="979488" y="13211685"/>
            <a:ext cx="7129796"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Introduction</a:t>
            </a:r>
            <a:endParaRPr lang="en-US" altLang="en-US" sz="4000" b="1" dirty="0">
              <a:latin typeface="Segoe "/>
            </a:endParaRPr>
          </a:p>
          <a:p>
            <a:pPr algn="just">
              <a:spcBef>
                <a:spcPts val="1200"/>
              </a:spcBef>
              <a:buFont typeface="Arial" pitchFamily="34" charset="0"/>
              <a:buChar char="•"/>
            </a:pPr>
            <a:r>
              <a:rPr lang="en-US" altLang="en-US" sz="2700" dirty="0">
                <a:latin typeface="Segoe UI" pitchFamily="34" charset="0"/>
                <a:cs typeface="Segoe UI" pitchFamily="34" charset="0"/>
              </a:rPr>
              <a:t>In 2017, the Arizona Corporation Commission (ACC) voted to replace net metering with net billing, which increases operation costs in grid-connected SHS without a BES [1].</a:t>
            </a:r>
          </a:p>
        </p:txBody>
      </p:sp>
      <p:sp>
        <p:nvSpPr>
          <p:cNvPr id="98" name="TextBox 97"/>
          <p:cNvSpPr txBox="1"/>
          <p:nvPr/>
        </p:nvSpPr>
        <p:spPr>
          <a:xfrm>
            <a:off x="1201738" y="20602575"/>
            <a:ext cx="30384750" cy="646113"/>
          </a:xfrm>
          <a:prstGeom prst="rect">
            <a:avLst/>
          </a:prstGeom>
          <a:noFill/>
        </p:spPr>
        <p:txBody>
          <a:bodyPr>
            <a:spAutoFit/>
          </a:bodyPr>
          <a:lstStyle/>
          <a:p>
            <a:pPr>
              <a:defRPr/>
            </a:pPr>
            <a:r>
              <a:rPr lang="en-US" sz="3600" b="1" kern="0" dirty="0">
                <a:solidFill>
                  <a:srgbClr val="414042"/>
                </a:solidFill>
                <a:latin typeface="Segoe UI" panose="020B0502040204020203" pitchFamily="34" charset="0"/>
                <a:ea typeface="+mj-ea"/>
                <a:cs typeface="Segoe UI" panose="020B0502040204020203" pitchFamily="34" charset="0"/>
              </a:rPr>
              <a:t>Acknowledgement: </a:t>
            </a:r>
            <a:r>
              <a:rPr lang="en-US" sz="2800" dirty="0">
                <a:solidFill>
                  <a:srgbClr val="000000"/>
                </a:solidFill>
                <a:latin typeface="Segoe UI" panose="020B0502040204020203" pitchFamily="34" charset="0"/>
                <a:ea typeface="MS PGothic" panose="020B0600070205080204" pitchFamily="34" charset="-128"/>
                <a:cs typeface="Segoe UI" panose="020B0502040204020203" pitchFamily="34" charset="0"/>
              </a:rPr>
              <a:t>This work is supported by the U.S. National Science Foundation Research Experience for Undergraduates (REU) program. </a:t>
            </a:r>
          </a:p>
        </p:txBody>
      </p:sp>
      <p:sp>
        <p:nvSpPr>
          <p:cNvPr id="2062" name="TextBox 30"/>
          <p:cNvSpPr txBox="1">
            <a:spLocks noChangeArrowheads="1"/>
          </p:cNvSpPr>
          <p:nvPr/>
        </p:nvSpPr>
        <p:spPr bwMode="auto">
          <a:xfrm>
            <a:off x="8601075" y="4158335"/>
            <a:ext cx="732948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Batteries</a:t>
            </a:r>
            <a:endParaRPr lang="en-US" altLang="en-US" sz="4000" b="1" dirty="0">
              <a:latin typeface="Segoe "/>
            </a:endParaRPr>
          </a:p>
          <a:p>
            <a:pPr algn="just">
              <a:spcBef>
                <a:spcPts val="1200"/>
              </a:spcBef>
              <a:buFont typeface="Arial" pitchFamily="34" charset="0"/>
              <a:buChar char="•"/>
            </a:pPr>
            <a:r>
              <a:rPr lang="en-US" altLang="en-US" sz="2800" dirty="0">
                <a:latin typeface="Segoe UI" pitchFamily="34" charset="0"/>
                <a:cs typeface="Segoe UI" pitchFamily="34" charset="0"/>
              </a:rPr>
              <a:t>The chosen commercial batteries are as follows: </a:t>
            </a:r>
            <a:r>
              <a:rPr lang="en-US" altLang="en-US" sz="2800" dirty="0" err="1">
                <a:latin typeface="Segoe UI" pitchFamily="34" charset="0"/>
                <a:cs typeface="Segoe UI" pitchFamily="34" charset="0"/>
              </a:rPr>
              <a:t>Aquion</a:t>
            </a:r>
            <a:r>
              <a:rPr lang="en-US" altLang="en-US" sz="2800" dirty="0">
                <a:latin typeface="Segoe UI" pitchFamily="34" charset="0"/>
                <a:cs typeface="Segoe UI" pitchFamily="34" charset="0"/>
              </a:rPr>
              <a:t> Energy Aspen 24S83 (saltwater), Vision CT12-80X (sealed lead acid), and Next Gen 12V 80Ah (LiFePo4).</a:t>
            </a:r>
          </a:p>
          <a:p>
            <a:pPr algn="just">
              <a:spcBef>
                <a:spcPts val="1200"/>
              </a:spcBef>
              <a:buFont typeface="Arial" pitchFamily="34" charset="0"/>
              <a:buChar char="•"/>
            </a:pPr>
            <a:r>
              <a:rPr lang="en-US" altLang="en-US" sz="2800" dirty="0">
                <a:latin typeface="Segoe UI" pitchFamily="34" charset="0"/>
                <a:cs typeface="Segoe UI" pitchFamily="34" charset="0"/>
              </a:rPr>
              <a:t>The goal of  this project is to determine which battery has the best performance and lowest cost.</a:t>
            </a:r>
          </a:p>
        </p:txBody>
      </p:sp>
      <p:sp>
        <p:nvSpPr>
          <p:cNvPr id="2063" name="TextBox 31"/>
          <p:cNvSpPr txBox="1">
            <a:spLocks noChangeArrowheads="1"/>
          </p:cNvSpPr>
          <p:nvPr/>
        </p:nvSpPr>
        <p:spPr bwMode="auto">
          <a:xfrm>
            <a:off x="24031575" y="11453114"/>
            <a:ext cx="7929563" cy="911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Conclusion</a:t>
            </a:r>
          </a:p>
          <a:p>
            <a:pPr algn="just">
              <a:spcBef>
                <a:spcPts val="1200"/>
              </a:spcBef>
              <a:buFont typeface="Arial" pitchFamily="34" charset="0"/>
              <a:buChar char="•"/>
            </a:pPr>
            <a:r>
              <a:rPr lang="en-US" altLang="en-US" sz="2800" dirty="0">
                <a:latin typeface="Segoe UI" pitchFamily="34" charset="0"/>
                <a:cs typeface="Segoe UI" pitchFamily="34" charset="0"/>
              </a:rPr>
              <a:t>Saltwater batteries are the most cost-effective batteries to use in a SHS in Tucson, AZ.</a:t>
            </a:r>
          </a:p>
          <a:p>
            <a:pPr lvl="1" algn="just">
              <a:spcBef>
                <a:spcPts val="1200"/>
              </a:spcBef>
              <a:buFont typeface="Arial" pitchFamily="34" charset="0"/>
              <a:buChar char="•"/>
            </a:pPr>
            <a:r>
              <a:rPr lang="en-US" altLang="en-US" sz="2800" dirty="0">
                <a:latin typeface="Segoe UI" pitchFamily="34" charset="0"/>
                <a:cs typeface="Segoe UI" pitchFamily="34" charset="0"/>
              </a:rPr>
              <a:t>For all cases, the cost of energy of the saltwater batteries is the lowest</a:t>
            </a:r>
          </a:p>
          <a:p>
            <a:pPr lvl="1" algn="just">
              <a:spcBef>
                <a:spcPts val="1200"/>
              </a:spcBef>
              <a:buFont typeface="Arial" pitchFamily="34" charset="0"/>
              <a:buChar char="•"/>
            </a:pPr>
            <a:r>
              <a:rPr lang="en-US" altLang="en-US" sz="2800" dirty="0">
                <a:latin typeface="Segoe UI" pitchFamily="34" charset="0"/>
                <a:cs typeface="Segoe UI" pitchFamily="34" charset="0"/>
              </a:rPr>
              <a:t>Has the lowest NPC for all cases and the highest battery autonomy.</a:t>
            </a:r>
          </a:p>
          <a:p>
            <a:pPr lvl="1" algn="just">
              <a:spcBef>
                <a:spcPts val="1200"/>
              </a:spcBef>
              <a:buFont typeface="Arial" pitchFamily="34" charset="0"/>
              <a:buChar char="•"/>
            </a:pPr>
            <a:r>
              <a:rPr lang="en-US" altLang="en-US" sz="2800" dirty="0">
                <a:latin typeface="Segoe UI" pitchFamily="34" charset="0"/>
                <a:cs typeface="Segoe UI" pitchFamily="34" charset="0"/>
              </a:rPr>
              <a:t>Long life cycle and  100% DOD</a:t>
            </a:r>
          </a:p>
          <a:p>
            <a:pPr lvl="1" algn="just">
              <a:spcBef>
                <a:spcPts val="1200"/>
              </a:spcBef>
              <a:buFont typeface="Arial" pitchFamily="34" charset="0"/>
              <a:buChar char="•"/>
            </a:pPr>
            <a:r>
              <a:rPr lang="en-US" altLang="en-US" sz="2800" dirty="0">
                <a:latin typeface="Segoe UI" pitchFamily="34" charset="0"/>
                <a:cs typeface="Segoe UI" pitchFamily="34" charset="0"/>
              </a:rPr>
              <a:t>Can be left at 0% capacity indefinitely without suffering noticeable drop in performance</a:t>
            </a:r>
          </a:p>
          <a:p>
            <a:pPr lvl="1" algn="just">
              <a:spcBef>
                <a:spcPts val="1200"/>
              </a:spcBef>
              <a:buFont typeface="Arial" pitchFamily="34" charset="0"/>
              <a:buChar char="•"/>
            </a:pPr>
            <a:r>
              <a:rPr lang="en-US" altLang="en-US" sz="2800" dirty="0">
                <a:latin typeface="Segoe UI" pitchFamily="34" charset="0"/>
                <a:cs typeface="Segoe UI" pitchFamily="34" charset="0"/>
              </a:rPr>
              <a:t>Made of completely non-toxic materials and will therefore never explode or catch on fire</a:t>
            </a:r>
          </a:p>
          <a:p>
            <a:pPr>
              <a:spcBef>
                <a:spcPts val="1200"/>
              </a:spcBef>
            </a:pPr>
            <a:r>
              <a:rPr lang="en-US" altLang="en-US" sz="4000" b="1" dirty="0">
                <a:solidFill>
                  <a:srgbClr val="414042"/>
                </a:solidFill>
                <a:latin typeface="Segoe UI" pitchFamily="34" charset="0"/>
                <a:cs typeface="Segoe UI" pitchFamily="34" charset="0"/>
              </a:rPr>
              <a:t>References</a:t>
            </a:r>
            <a:endParaRPr lang="en-US" altLang="en-US" sz="4000" dirty="0">
              <a:latin typeface="Segoe UI" pitchFamily="34" charset="0"/>
              <a:cs typeface="Segoe UI" pitchFamily="34" charset="0"/>
            </a:endParaRPr>
          </a:p>
          <a:p>
            <a:pPr algn="just">
              <a:buFont typeface="Arial" pitchFamily="34" charset="0"/>
              <a:buChar char="•"/>
            </a:pPr>
            <a:r>
              <a:rPr lang="en-US" altLang="en-US" sz="1600" dirty="0"/>
              <a:t>[1] W. Barber, "Arizona Commission Overhauls Rules for Net Metering, Distributed Generation", </a:t>
            </a:r>
            <a:r>
              <a:rPr lang="en-US" altLang="en-US" sz="1600" i="1" dirty="0"/>
              <a:t>Renewable Energy World</a:t>
            </a:r>
            <a:r>
              <a:rPr lang="en-US" altLang="en-US" sz="1600" dirty="0"/>
              <a:t>, 2017.</a:t>
            </a:r>
          </a:p>
          <a:p>
            <a:pPr algn="just">
              <a:buFont typeface="Arial" pitchFamily="34" charset="0"/>
              <a:buChar char="•"/>
            </a:pPr>
            <a:r>
              <a:rPr lang="en-US" altLang="en-US" sz="1600" dirty="0"/>
              <a:t>[2]“Levelized Cost of Energy", </a:t>
            </a:r>
            <a:r>
              <a:rPr lang="en-US" altLang="en-US" sz="1600" i="1" dirty="0"/>
              <a:t>Homerenergy.com</a:t>
            </a:r>
            <a:r>
              <a:rPr lang="en-US" altLang="en-US" sz="1600" dirty="0"/>
              <a:t>, 2019. [Online]. Available: https://www.homerenergy.com/products/pro/docs/latest/levelized_cost_of_energy.htmlAccessed: 05- Aug- 2019].</a:t>
            </a:r>
          </a:p>
          <a:p>
            <a:pPr algn="just">
              <a:buFont typeface="Arial" pitchFamily="34" charset="0"/>
              <a:buChar char="•"/>
            </a:pPr>
            <a:r>
              <a:rPr lang="en-US" altLang="en-US" sz="1600" dirty="0"/>
              <a:t>[3]"Battery Bank Autonomy", </a:t>
            </a:r>
            <a:r>
              <a:rPr lang="en-US" altLang="en-US" sz="1600" i="1" dirty="0"/>
              <a:t>Homerenergy.com</a:t>
            </a:r>
            <a:r>
              <a:rPr lang="en-US" altLang="en-US" sz="1600" dirty="0"/>
              <a:t>, 2019. [Online]. Available: https://www.homerenergy.com/products/pro/docs/latest/battery_bank_autonomy.html. [Accessed: 05- Aug- 2019].</a:t>
            </a:r>
            <a:endParaRPr lang="en-US" altLang="en-US" sz="1600" dirty="0">
              <a:latin typeface="Segoe UI" pitchFamily="34" charset="0"/>
              <a:cs typeface="Segoe UI" pitchFamily="34" charset="0"/>
            </a:endParaRPr>
          </a:p>
        </p:txBody>
      </p:sp>
      <p:sp>
        <p:nvSpPr>
          <p:cNvPr id="2064" name="TextBox 99"/>
          <p:cNvSpPr txBox="1">
            <a:spLocks noChangeArrowheads="1"/>
          </p:cNvSpPr>
          <p:nvPr/>
        </p:nvSpPr>
        <p:spPr bwMode="auto">
          <a:xfrm>
            <a:off x="16968788" y="19636162"/>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Figure 3: NCP of  the grid-connected cases</a:t>
            </a:r>
            <a:endParaRPr lang="en-US" altLang="en-US" sz="2400" dirty="0">
              <a:latin typeface="Segoe UI" pitchFamily="34" charset="0"/>
              <a:cs typeface="Segoe UI" pitchFamily="34" charset="0"/>
            </a:endParaRPr>
          </a:p>
        </p:txBody>
      </p:sp>
      <p:sp>
        <p:nvSpPr>
          <p:cNvPr id="2065" name="TextBox 99"/>
          <p:cNvSpPr txBox="1">
            <a:spLocks noChangeArrowheads="1"/>
          </p:cNvSpPr>
          <p:nvPr/>
        </p:nvSpPr>
        <p:spPr bwMode="auto">
          <a:xfrm>
            <a:off x="16252032" y="6299364"/>
            <a:ext cx="763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Table 3: Number of batteries for all cases</a:t>
            </a:r>
            <a:endParaRPr lang="en-US" altLang="en-US" sz="2400" dirty="0">
              <a:latin typeface="Segoe UI" pitchFamily="34" charset="0"/>
              <a:cs typeface="Segoe UI" pitchFamily="34" charset="0"/>
            </a:endParaRPr>
          </a:p>
        </p:txBody>
      </p:sp>
      <p:pic>
        <p:nvPicPr>
          <p:cNvPr id="206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0788" y="595313"/>
            <a:ext cx="28003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Box 11"/>
          <p:cNvSpPr txBox="1">
            <a:spLocks noChangeArrowheads="1"/>
          </p:cNvSpPr>
          <p:nvPr/>
        </p:nvSpPr>
        <p:spPr bwMode="auto">
          <a:xfrm>
            <a:off x="979488" y="4158335"/>
            <a:ext cx="7129796" cy="87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Abstract</a:t>
            </a:r>
            <a:endParaRPr lang="en-US" altLang="en-US" sz="4000" b="1" dirty="0">
              <a:latin typeface="Segoe "/>
            </a:endParaRPr>
          </a:p>
          <a:p>
            <a:pPr algn="just">
              <a:spcBef>
                <a:spcPts val="1200"/>
              </a:spcBef>
            </a:pPr>
            <a:r>
              <a:rPr lang="en-US" altLang="en-US" sz="2700" dirty="0">
                <a:latin typeface="Segoe UI" pitchFamily="34" charset="0"/>
                <a:cs typeface="Segoe UI" pitchFamily="34" charset="0"/>
              </a:rPr>
              <a:t>As  the  price  of  solar  panels  continues  to  decrease, the  number  of  solar  installations  in  the  U.S.  increases.  Arizona has  some  of  the  highest  solar  potentials  in  the  US,  and  an increasing number of residents are taking advantage of tax credits and  other  incentives  to  use  that  potential  to  subsidize  their grid  use  with  solar  home  systems  (SHS). SHS  help  to  decrease homeowner’s electricity bills and can  also  be  used  to  power  the  home  in  an  emergency situation  in  island  mode  when  the  grid  is  off-line.  However,  in order to operate in island mode, the SHS must include a battery bank. This paper presents a cost-benefit analysis of batteries lead acid, lithium-ion, and saltwater commercially available batteries used  in  a  HOMER  simulated  SHS  in  Tucson,  Arizona.</a:t>
            </a:r>
          </a:p>
        </p:txBody>
      </p:sp>
      <p:sp>
        <p:nvSpPr>
          <p:cNvPr id="2068" name="TextBox 11"/>
          <p:cNvSpPr txBox="1">
            <a:spLocks noChangeArrowheads="1"/>
          </p:cNvSpPr>
          <p:nvPr/>
        </p:nvSpPr>
        <p:spPr bwMode="auto">
          <a:xfrm>
            <a:off x="8601075" y="15066270"/>
            <a:ext cx="732948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Methodology</a:t>
            </a:r>
            <a:endParaRPr lang="en-US" altLang="en-US" sz="4000" b="1" dirty="0">
              <a:latin typeface="Segoe "/>
            </a:endParaRPr>
          </a:p>
          <a:p>
            <a:pPr algn="just">
              <a:spcBef>
                <a:spcPts val="1200"/>
              </a:spcBef>
              <a:buFont typeface="Arial" pitchFamily="34" charset="0"/>
              <a:buChar char="•"/>
            </a:pPr>
            <a:r>
              <a:rPr lang="en-US" altLang="en-US" sz="2800" dirty="0">
                <a:latin typeface="Segoe UI" pitchFamily="34" charset="0"/>
                <a:cs typeface="Segoe UI" pitchFamily="34" charset="0"/>
              </a:rPr>
              <a:t>Idealized models of each battery are created in HOMER Pro and simulated in both grid-connected and islanded systems.</a:t>
            </a:r>
          </a:p>
          <a:p>
            <a:pPr algn="just">
              <a:spcBef>
                <a:spcPts val="1200"/>
              </a:spcBef>
              <a:buFont typeface="Arial" pitchFamily="34" charset="0"/>
              <a:buChar char="•"/>
            </a:pPr>
            <a:r>
              <a:rPr lang="en-US" altLang="en-US" sz="2800" dirty="0">
                <a:latin typeface="Segoe UI" pitchFamily="34" charset="0"/>
                <a:cs typeface="Segoe UI" pitchFamily="34" charset="0"/>
              </a:rPr>
              <a:t>Solar index, residential load profile, and grid price from Tucson, AZ, are input into HOMER.</a:t>
            </a:r>
          </a:p>
          <a:p>
            <a:pPr algn="just">
              <a:spcBef>
                <a:spcPts val="1200"/>
              </a:spcBef>
              <a:buFont typeface="Arial" pitchFamily="34" charset="0"/>
              <a:buChar char="•"/>
            </a:pPr>
            <a:r>
              <a:rPr lang="en-US" altLang="en-US" sz="2800" dirty="0">
                <a:latin typeface="Segoe UI" pitchFamily="34" charset="0"/>
                <a:cs typeface="Segoe UI" pitchFamily="34" charset="0"/>
              </a:rPr>
              <a:t>Grid-connected systems supply 25, 30, and 35 kWh load while the island system supplies a 10 kWh load.</a:t>
            </a:r>
          </a:p>
        </p:txBody>
      </p:sp>
      <p:sp>
        <p:nvSpPr>
          <p:cNvPr id="4" name="Rectangle 3"/>
          <p:cNvSpPr/>
          <p:nvPr/>
        </p:nvSpPr>
        <p:spPr>
          <a:xfrm>
            <a:off x="941388" y="1330325"/>
            <a:ext cx="20904200" cy="1754188"/>
          </a:xfrm>
          <a:prstGeom prst="rect">
            <a:avLst/>
          </a:prstGeom>
        </p:spPr>
        <p:txBody>
          <a:bodyPr>
            <a:spAutoFit/>
          </a:bodyPr>
          <a:lstStyle/>
          <a:p>
            <a:pPr marL="8661" eaLnBrk="1" fontAlgn="auto" hangingPunct="1">
              <a:spcBef>
                <a:spcPts val="0"/>
              </a:spcBef>
              <a:spcAft>
                <a:spcPts val="0"/>
              </a:spcAft>
              <a:defRPr/>
            </a:pPr>
            <a:r>
              <a:rPr lang="en-US" sz="5400" b="1" kern="0" spc="-99" dirty="0">
                <a:latin typeface="Segoe UI" panose="020B0502040204020203" pitchFamily="34" charset="0"/>
                <a:cs typeface="Segoe UI" panose="020B0502040204020203" pitchFamily="34" charset="0"/>
              </a:rPr>
              <a:t>Cost-Benefit Analysis of Solar Batteries for a Single Residential Load in Tucson, Arizona</a:t>
            </a:r>
          </a:p>
        </p:txBody>
      </p:sp>
      <p:grpSp>
        <p:nvGrpSpPr>
          <p:cNvPr id="2070" name="Group 7"/>
          <p:cNvGrpSpPr>
            <a:grpSpLocks/>
          </p:cNvGrpSpPr>
          <p:nvPr/>
        </p:nvGrpSpPr>
        <p:grpSpPr bwMode="auto">
          <a:xfrm>
            <a:off x="730141" y="16162932"/>
            <a:ext cx="5230813" cy="4240213"/>
            <a:chOff x="719076" y="14356118"/>
            <a:chExt cx="7716899" cy="5707087"/>
          </a:xfrm>
        </p:grpSpPr>
        <p:pic>
          <p:nvPicPr>
            <p:cNvPr id="2172"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9076" y="14356118"/>
              <a:ext cx="7716899" cy="452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3" name="TextBox 99"/>
            <p:cNvSpPr txBox="1">
              <a:spLocks noChangeArrowheads="1"/>
            </p:cNvSpPr>
            <p:nvPr/>
          </p:nvSpPr>
          <p:spPr bwMode="auto">
            <a:xfrm>
              <a:off x="1150907" y="19110325"/>
              <a:ext cx="6853238" cy="9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Segoe UI" pitchFamily="34" charset="0"/>
                  <a:cs typeface="Segoe UI" pitchFamily="34" charset="0"/>
                </a:rPr>
                <a:t>Figure 1: Solar home system (SHS) configuration</a:t>
              </a:r>
              <a:endParaRPr lang="en-US" altLang="en-US" sz="2400">
                <a:latin typeface="Segoe UI" pitchFamily="34" charset="0"/>
                <a:cs typeface="Segoe UI" pitchFamily="34" charset="0"/>
              </a:endParaRPr>
            </a:p>
          </p:txBody>
        </p:sp>
      </p:grpSp>
      <p:graphicFrame>
        <p:nvGraphicFramePr>
          <p:cNvPr id="69" name="Table 68"/>
          <p:cNvGraphicFramePr>
            <a:graphicFrameLocks noGrp="1"/>
          </p:cNvGraphicFramePr>
          <p:nvPr>
            <p:extLst>
              <p:ext uri="{D42A27DB-BD31-4B8C-83A1-F6EECF244321}">
                <p14:modId xmlns:p14="http://schemas.microsoft.com/office/powerpoint/2010/main" val="3521317280"/>
              </p:ext>
            </p:extLst>
          </p:nvPr>
        </p:nvGraphicFramePr>
        <p:xfrm>
          <a:off x="8529145" y="9074150"/>
          <a:ext cx="7576044" cy="2936216"/>
        </p:xfrm>
        <a:graphic>
          <a:graphicData uri="http://schemas.openxmlformats.org/drawingml/2006/table">
            <a:tbl>
              <a:tblPr firstRow="1">
                <a:tableStyleId>{9D7B26C5-4107-4FEC-AEDC-1716B250A1EF}</a:tableStyleId>
              </a:tblPr>
              <a:tblGrid>
                <a:gridCol w="1087821">
                  <a:extLst>
                    <a:ext uri="{9D8B030D-6E8A-4147-A177-3AD203B41FA5}">
                      <a16:colId xmlns:a16="http://schemas.microsoft.com/office/drawing/2014/main" val="20000"/>
                    </a:ext>
                  </a:extLst>
                </a:gridCol>
                <a:gridCol w="930165">
                  <a:extLst>
                    <a:ext uri="{9D8B030D-6E8A-4147-A177-3AD203B41FA5}">
                      <a16:colId xmlns:a16="http://schemas.microsoft.com/office/drawing/2014/main" val="20001"/>
                    </a:ext>
                  </a:extLst>
                </a:gridCol>
                <a:gridCol w="1166648">
                  <a:extLst>
                    <a:ext uri="{9D8B030D-6E8A-4147-A177-3AD203B41FA5}">
                      <a16:colId xmlns:a16="http://schemas.microsoft.com/office/drawing/2014/main" val="20002"/>
                    </a:ext>
                  </a:extLst>
                </a:gridCol>
                <a:gridCol w="1150883">
                  <a:extLst>
                    <a:ext uri="{9D8B030D-6E8A-4147-A177-3AD203B41FA5}">
                      <a16:colId xmlns:a16="http://schemas.microsoft.com/office/drawing/2014/main" val="20003"/>
                    </a:ext>
                  </a:extLst>
                </a:gridCol>
                <a:gridCol w="1162699">
                  <a:extLst>
                    <a:ext uri="{9D8B030D-6E8A-4147-A177-3AD203B41FA5}">
                      <a16:colId xmlns:a16="http://schemas.microsoft.com/office/drawing/2014/main" val="20004"/>
                    </a:ext>
                  </a:extLst>
                </a:gridCol>
                <a:gridCol w="1038914">
                  <a:extLst>
                    <a:ext uri="{9D8B030D-6E8A-4147-A177-3AD203B41FA5}">
                      <a16:colId xmlns:a16="http://schemas.microsoft.com/office/drawing/2014/main" val="20005"/>
                    </a:ext>
                  </a:extLst>
                </a:gridCol>
                <a:gridCol w="1038914">
                  <a:extLst>
                    <a:ext uri="{9D8B030D-6E8A-4147-A177-3AD203B41FA5}">
                      <a16:colId xmlns:a16="http://schemas.microsoft.com/office/drawing/2014/main" val="20006"/>
                    </a:ext>
                  </a:extLst>
                </a:gridCol>
              </a:tblGrid>
              <a:tr h="1131912">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Battery</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Voltage (V)</a:t>
                      </a:r>
                    </a:p>
                  </a:txBody>
                  <a:tcPr marL="9525" marR="9525" marT="9525"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Capacity  (Ah)</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Capacity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Wh</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Cost per battery ($)</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Energy</a:t>
                      </a:r>
                    </a:p>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Cost ($/</a:t>
                      </a:r>
                      <a:r>
                        <a:rPr lang="en-US" sz="2000" b="1" i="0" u="none" strike="noStrike" dirty="0" err="1">
                          <a:solidFill>
                            <a:srgbClr val="000000"/>
                          </a:solidFill>
                          <a:effectLst/>
                          <a:latin typeface="Arial" panose="020B0604020202020204" pitchFamily="34" charset="0"/>
                          <a:cs typeface="Arial" panose="020B0604020202020204" pitchFamily="34" charset="0"/>
                        </a:rPr>
                        <a:t>Wh</a:t>
                      </a:r>
                      <a:r>
                        <a:rPr lang="en-US" sz="2000" b="1"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Energy Density (</a:t>
                      </a:r>
                      <a:r>
                        <a:rPr lang="en-US" sz="2000" b="1" i="0" u="none" strike="noStrike" dirty="0" err="1">
                          <a:solidFill>
                            <a:srgbClr val="000000"/>
                          </a:solidFill>
                          <a:effectLst/>
                          <a:latin typeface="Arial" panose="020B0604020202020204" pitchFamily="34" charset="0"/>
                          <a:cs typeface="Arial" panose="020B0604020202020204" pitchFamily="34" charset="0"/>
                        </a:rPr>
                        <a:t>Wh</a:t>
                      </a:r>
                      <a:r>
                        <a:rPr lang="en-US" sz="2000" b="1" i="0" u="none" strike="noStrike" dirty="0">
                          <a:solidFill>
                            <a:srgbClr val="000000"/>
                          </a:solidFill>
                          <a:effectLst/>
                          <a:latin typeface="Arial" panose="020B0604020202020204" pitchFamily="34" charset="0"/>
                          <a:cs typeface="Arial" panose="020B0604020202020204" pitchFamily="34" charset="0"/>
                        </a:rPr>
                        <a:t>/kg)</a:t>
                      </a:r>
                    </a:p>
                  </a:txBody>
                  <a:tcPr marL="9525" marR="9525" marT="9525" marB="0" anchor="ctr"/>
                </a:tc>
                <a:extLst>
                  <a:ext uri="{0D108BD9-81ED-4DB2-BD59-A6C34878D82A}">
                    <a16:rowId xmlns:a16="http://schemas.microsoft.com/office/drawing/2014/main" val="10000"/>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Saltwater</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83</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1992</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latin typeface="Arial" panose="020B0604020202020204" pitchFamily="34" charset="0"/>
                          <a:cs typeface="Arial" panose="020B0604020202020204" pitchFamily="34" charset="0"/>
                        </a:rPr>
                        <a:t>$1,179.00</a:t>
                      </a:r>
                      <a:endParaRPr kumimoji="0" lang="en-US" alt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$0.59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16.89</a:t>
                      </a:r>
                    </a:p>
                  </a:txBody>
                  <a:tcPr marL="9525" marR="9525" marT="9525" marB="0" anchor="ctr"/>
                </a:tc>
                <a:extLst>
                  <a:ext uri="{0D108BD9-81ED-4DB2-BD59-A6C34878D82A}">
                    <a16:rowId xmlns:a16="http://schemas.microsoft.com/office/drawing/2014/main" val="10001"/>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Lead-acid</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80</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960</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$428.89</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$0.45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34.03</a:t>
                      </a:r>
                    </a:p>
                  </a:txBody>
                  <a:tcPr marL="9525" marR="9525" marT="9525" marB="0" anchor="ctr"/>
                </a:tc>
                <a:extLst>
                  <a:ext uri="{0D108BD9-81ED-4DB2-BD59-A6C34878D82A}">
                    <a16:rowId xmlns:a16="http://schemas.microsoft.com/office/drawing/2014/main" val="10002"/>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Lithium-ion</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12</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80</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960</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$1,039.99</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$1.08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75.59</a:t>
                      </a:r>
                    </a:p>
                  </a:txBody>
                  <a:tcPr marL="9525" marR="9525" marT="9525" marB="0" anchor="ct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6330830"/>
              </p:ext>
            </p:extLst>
          </p:nvPr>
        </p:nvGraphicFramePr>
        <p:xfrm>
          <a:off x="8643938" y="12114213"/>
          <a:ext cx="7450137" cy="2527300"/>
        </p:xfrm>
        <a:graphic>
          <a:graphicData uri="http://schemas.openxmlformats.org/drawingml/2006/table">
            <a:tbl>
              <a:tblPr firstRow="1">
                <a:tableStyleId>{9D7B26C5-4107-4FEC-AEDC-1716B250A1EF}</a:tableStyleId>
              </a:tblPr>
              <a:tblGrid>
                <a:gridCol w="1270083">
                  <a:extLst>
                    <a:ext uri="{9D8B030D-6E8A-4147-A177-3AD203B41FA5}">
                      <a16:colId xmlns:a16="http://schemas.microsoft.com/office/drawing/2014/main" val="20000"/>
                    </a:ext>
                  </a:extLst>
                </a:gridCol>
                <a:gridCol w="1227221">
                  <a:extLst>
                    <a:ext uri="{9D8B030D-6E8A-4147-A177-3AD203B41FA5}">
                      <a16:colId xmlns:a16="http://schemas.microsoft.com/office/drawing/2014/main" val="20001"/>
                    </a:ext>
                  </a:extLst>
                </a:gridCol>
                <a:gridCol w="1130969">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38463">
                  <a:extLst>
                    <a:ext uri="{9D8B030D-6E8A-4147-A177-3AD203B41FA5}">
                      <a16:colId xmlns:a16="http://schemas.microsoft.com/office/drawing/2014/main" val="20004"/>
                    </a:ext>
                  </a:extLst>
                </a:gridCol>
                <a:gridCol w="1106905">
                  <a:extLst>
                    <a:ext uri="{9D8B030D-6E8A-4147-A177-3AD203B41FA5}">
                      <a16:colId xmlns:a16="http://schemas.microsoft.com/office/drawing/2014/main" val="20005"/>
                    </a:ext>
                  </a:extLst>
                </a:gridCol>
                <a:gridCol w="862096">
                  <a:extLst>
                    <a:ext uri="{9D8B030D-6E8A-4147-A177-3AD203B41FA5}">
                      <a16:colId xmlns:a16="http://schemas.microsoft.com/office/drawing/2014/main" val="20006"/>
                    </a:ext>
                  </a:extLst>
                </a:gridCol>
              </a:tblGrid>
              <a:tr h="128062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Arial" panose="020B0604020202020204" pitchFamily="34" charset="0"/>
                          <a:cs typeface="Arial" panose="020B0604020202020204" pitchFamily="34" charset="0"/>
                        </a:rPr>
                        <a:t>Battery</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 cycles to 80% capacity</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Max DOD (%)</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Height (in)</a:t>
                      </a:r>
                    </a:p>
                  </a:txBody>
                  <a:tcPr marL="9525" marR="9525" marT="9520"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Width (in)</a:t>
                      </a:r>
                    </a:p>
                  </a:txBody>
                  <a:tcPr marL="9525" marR="9525" marT="9520"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Length (in)</a:t>
                      </a:r>
                    </a:p>
                  </a:txBody>
                  <a:tcPr marL="9525" marR="9525" marT="9520" marB="0" anchor="ctr"/>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Weight (</a:t>
                      </a:r>
                      <a:r>
                        <a:rPr kumimoji="0" lang="en-US" altLang="en-US" sz="2000" b="1" u="none" strike="noStrike" cap="none" normalizeH="0" baseline="0" dirty="0" err="1">
                          <a:ln>
                            <a:noFill/>
                          </a:ln>
                          <a:effectLst/>
                          <a:latin typeface="Arial" panose="020B0604020202020204" pitchFamily="34" charset="0"/>
                          <a:cs typeface="Arial" panose="020B0604020202020204" pitchFamily="34" charset="0"/>
                        </a:rPr>
                        <a:t>lbs</a:t>
                      </a: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9525" marR="9525" marT="9520" marB="0" anchor="ctr" horzOverflow="overflow"/>
                </a:tc>
                <a:extLst>
                  <a:ext uri="{0D108BD9-81ED-4DB2-BD59-A6C34878D82A}">
                    <a16:rowId xmlns:a16="http://schemas.microsoft.com/office/drawing/2014/main" val="10000"/>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Saltwater</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3000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rPr>
                        <a:t>100%</a:t>
                      </a:r>
                      <a:endParaRPr kumimoji="0" lang="en-US" altLang="en-US" sz="2000" b="0" i="0" u="none" strike="noStrike" cap="none" normalizeH="0" baseline="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36.8</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13</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12.2</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260</a:t>
                      </a:r>
                    </a:p>
                  </a:txBody>
                  <a:tcPr marL="9525" marR="9525" marT="9520" marB="0" anchor="ctr">
                    <a:solidFill>
                      <a:schemeClr val="accent1"/>
                    </a:solidFill>
                  </a:tcPr>
                </a:tc>
                <a:extLst>
                  <a:ext uri="{0D108BD9-81ED-4DB2-BD59-A6C34878D82A}">
                    <a16:rowId xmlns:a16="http://schemas.microsoft.com/office/drawing/2014/main" val="10001"/>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Lead-acid</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950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30%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7.44</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4.53</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22.2</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62.2</a:t>
                      </a:r>
                    </a:p>
                  </a:txBody>
                  <a:tcPr marL="9525" marR="9525" marT="9520" marB="0" anchor="ctr"/>
                </a:tc>
                <a:extLst>
                  <a:ext uri="{0D108BD9-81ED-4DB2-BD59-A6C34878D82A}">
                    <a16:rowId xmlns:a16="http://schemas.microsoft.com/office/drawing/2014/main" val="10002"/>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Lithium-ion</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rPr>
                        <a:t>2000</a:t>
                      </a:r>
                      <a:endParaRPr kumimoji="0" lang="en-US" altLang="en-US" sz="2000" b="0" i="0" u="none" strike="noStrike" cap="none" normalizeH="0" baseline="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90%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8.9</a:t>
                      </a:r>
                    </a:p>
                  </a:txBody>
                  <a:tcPr marL="9525" marR="9525" marT="9520" marB="0" anchor="ctr"/>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6.75</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12.75</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28</a:t>
                      </a:r>
                    </a:p>
                  </a:txBody>
                  <a:tcPr marL="9525" marR="9525" marT="9520" marB="0" anchor="ctr"/>
                </a:tc>
                <a:extLst>
                  <a:ext uri="{0D108BD9-81ED-4DB2-BD59-A6C34878D82A}">
                    <a16:rowId xmlns:a16="http://schemas.microsoft.com/office/drawing/2014/main" val="10003"/>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2038366902"/>
              </p:ext>
            </p:extLst>
          </p:nvPr>
        </p:nvGraphicFramePr>
        <p:xfrm>
          <a:off x="17265924" y="6750632"/>
          <a:ext cx="5611267" cy="2284412"/>
        </p:xfrm>
        <a:graphic>
          <a:graphicData uri="http://schemas.openxmlformats.org/drawingml/2006/table">
            <a:tbl>
              <a:tblPr firstRow="1">
                <a:tableStyleId>{9D7B26C5-4107-4FEC-AEDC-1716B250A1EF}</a:tableStyleId>
              </a:tblPr>
              <a:tblGrid>
                <a:gridCol w="1631204">
                  <a:extLst>
                    <a:ext uri="{9D8B030D-6E8A-4147-A177-3AD203B41FA5}">
                      <a16:colId xmlns:a16="http://schemas.microsoft.com/office/drawing/2014/main" val="20000"/>
                    </a:ext>
                  </a:extLst>
                </a:gridCol>
                <a:gridCol w="1329129">
                  <a:extLst>
                    <a:ext uri="{9D8B030D-6E8A-4147-A177-3AD203B41FA5}">
                      <a16:colId xmlns:a16="http://schemas.microsoft.com/office/drawing/2014/main" val="20001"/>
                    </a:ext>
                  </a:extLst>
                </a:gridCol>
                <a:gridCol w="1325467">
                  <a:extLst>
                    <a:ext uri="{9D8B030D-6E8A-4147-A177-3AD203B41FA5}">
                      <a16:colId xmlns:a16="http://schemas.microsoft.com/office/drawing/2014/main" val="20002"/>
                    </a:ext>
                  </a:extLst>
                </a:gridCol>
                <a:gridCol w="1325467">
                  <a:extLst>
                    <a:ext uri="{9D8B030D-6E8A-4147-A177-3AD203B41FA5}">
                      <a16:colId xmlns:a16="http://schemas.microsoft.com/office/drawing/2014/main" val="20003"/>
                    </a:ext>
                  </a:extLst>
                </a:gridCol>
              </a:tblGrid>
              <a:tr h="1065915">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Battery</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 Batteries</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Cost</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a:t>
                      </a:r>
                      <a:endParaRPr kumimoji="0" lang="en-US" altLang="en-US" sz="2000" b="1"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Total Capacity (kWh)</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val="10000"/>
                  </a:ext>
                </a:extLst>
              </a:tr>
              <a:tr h="427933">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Saltwater</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5</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$5,895.00</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9.96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val="10001"/>
                  </a:ext>
                </a:extLst>
              </a:tr>
              <a:tr h="362631">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rPr>
                        <a:t>Lead-acid</a:t>
                      </a:r>
                      <a:endParaRPr kumimoji="0" lang="en-US" altLang="en-US" sz="2000" b="0" i="0" u="none" strike="noStrike" cap="none" normalizeH="0" baseline="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cs typeface="+mn-cs"/>
                        </a:rPr>
                        <a:t>$6,004.46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13.44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val="10002"/>
                  </a:ext>
                </a:extLst>
              </a:tr>
              <a:tr h="427933">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Li-ion</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10</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cs typeface="+mn-cs"/>
                        </a:rPr>
                        <a:t>$10,399.90</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9.96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805064061"/>
              </p:ext>
            </p:extLst>
          </p:nvPr>
        </p:nvGraphicFramePr>
        <p:xfrm>
          <a:off x="25961974" y="9072271"/>
          <a:ext cx="4068763" cy="2187577"/>
        </p:xfrm>
        <a:graphic>
          <a:graphicData uri="http://schemas.openxmlformats.org/drawingml/2006/table">
            <a:tbl>
              <a:tblPr firstRow="1">
                <a:tableStyleId>{6E25E649-3F16-4E02-A733-19D2CDBF48F0}</a:tableStyleId>
              </a:tblPr>
              <a:tblGrid>
                <a:gridCol w="1481597">
                  <a:extLst>
                    <a:ext uri="{9D8B030D-6E8A-4147-A177-3AD203B41FA5}">
                      <a16:colId xmlns:a16="http://schemas.microsoft.com/office/drawing/2014/main" val="20000"/>
                    </a:ext>
                  </a:extLst>
                </a:gridCol>
                <a:gridCol w="2587166">
                  <a:extLst>
                    <a:ext uri="{9D8B030D-6E8A-4147-A177-3AD203B41FA5}">
                      <a16:colId xmlns:a16="http://schemas.microsoft.com/office/drawing/2014/main" val="20001"/>
                    </a:ext>
                  </a:extLst>
                </a:gridCol>
              </a:tblGrid>
              <a:tr h="1035416">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Battery</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Autonomy for  10kWh system  (</a:t>
                      </a:r>
                      <a:r>
                        <a:rPr kumimoji="0" lang="en-US" altLang="en-US" sz="2000" u="none" strike="noStrike" cap="none" normalizeH="0" baseline="0" dirty="0" err="1">
                          <a:ln>
                            <a:noFill/>
                          </a:ln>
                          <a:effectLst/>
                        </a:rPr>
                        <a:t>hr</a:t>
                      </a:r>
                      <a:r>
                        <a:rPr kumimoji="0" lang="en-US" altLang="en-US" sz="2000" u="none" strike="noStrike" cap="none" normalizeH="0" baseline="0" dirty="0">
                          <a:ln>
                            <a:noFill/>
                          </a:ln>
                          <a:effectLst/>
                        </a:rPr>
                        <a:t>)</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val="10000"/>
                  </a:ext>
                </a:extLst>
              </a:tr>
              <a:tr h="418919">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Saltwater</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23.9</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val="10001"/>
                  </a:ext>
                </a:extLst>
              </a:tr>
              <a:tr h="314321">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Lead-acid</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21.6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val="10002"/>
                  </a:ext>
                </a:extLst>
              </a:tr>
              <a:tr h="418919">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Li-ion</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18.4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val="10003"/>
                  </a:ext>
                </a:extLst>
              </a:tr>
            </a:tbl>
          </a:graphicData>
        </a:graphic>
      </p:graphicFrame>
      <p:sp>
        <p:nvSpPr>
          <p:cNvPr id="2163" name="TextBox 99"/>
          <p:cNvSpPr txBox="1">
            <a:spLocks noChangeArrowheads="1"/>
          </p:cNvSpPr>
          <p:nvPr/>
        </p:nvSpPr>
        <p:spPr bwMode="auto">
          <a:xfrm>
            <a:off x="24569737" y="8591771"/>
            <a:ext cx="685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Table 4: Battery autonomy in island mode</a:t>
            </a:r>
            <a:endParaRPr lang="en-US" altLang="en-US" sz="2400" dirty="0">
              <a:latin typeface="Segoe UI" pitchFamily="34" charset="0"/>
              <a:cs typeface="Segoe UI" pitchFamily="34" charset="0"/>
            </a:endParaRPr>
          </a:p>
        </p:txBody>
      </p:sp>
      <p:sp>
        <p:nvSpPr>
          <p:cNvPr id="2164" name="TextBox 69"/>
          <p:cNvSpPr txBox="1">
            <a:spLocks noChangeArrowheads="1"/>
          </p:cNvSpPr>
          <p:nvPr/>
        </p:nvSpPr>
        <p:spPr bwMode="auto">
          <a:xfrm>
            <a:off x="16419513" y="14556716"/>
            <a:ext cx="7067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Numerical Results</a:t>
            </a:r>
            <a:endParaRPr lang="en-US" altLang="en-US" sz="4000" b="1" dirty="0">
              <a:latin typeface="Segoe "/>
            </a:endParaRPr>
          </a:p>
        </p:txBody>
      </p:sp>
      <p:sp>
        <p:nvSpPr>
          <p:cNvPr id="2165" name="TextBox 99"/>
          <p:cNvSpPr txBox="1">
            <a:spLocks noChangeArrowheads="1"/>
          </p:cNvSpPr>
          <p:nvPr/>
        </p:nvSpPr>
        <p:spPr bwMode="auto">
          <a:xfrm>
            <a:off x="8601075" y="8293100"/>
            <a:ext cx="7329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2000" dirty="0">
                <a:latin typeface="Segoe UI" pitchFamily="34" charset="0"/>
                <a:cs typeface="Segoe UI" pitchFamily="34" charset="0"/>
              </a:rPr>
              <a:t>Tables 1-2: Battery characteristics; all information  is based on a singular battery</a:t>
            </a:r>
            <a:endParaRPr lang="en-US" altLang="en-US" sz="2400" dirty="0">
              <a:latin typeface="Segoe UI" pitchFamily="34" charset="0"/>
              <a:cs typeface="Segoe UI" pitchFamily="34" charset="0"/>
            </a:endParaRPr>
          </a:p>
        </p:txBody>
      </p:sp>
      <p:sp>
        <p:nvSpPr>
          <p:cNvPr id="2166" name="TextBox 99"/>
          <p:cNvSpPr txBox="1">
            <a:spLocks noChangeArrowheads="1"/>
          </p:cNvSpPr>
          <p:nvPr/>
        </p:nvSpPr>
        <p:spPr bwMode="auto">
          <a:xfrm>
            <a:off x="24910255" y="7959725"/>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a:latin typeface="Segoe UI" pitchFamily="34" charset="0"/>
                <a:cs typeface="Segoe UI" pitchFamily="34" charset="0"/>
              </a:rPr>
              <a:t>Figure 4: Cost of energy for all cases</a:t>
            </a:r>
            <a:endParaRPr lang="en-US" altLang="en-US" sz="2400">
              <a:latin typeface="Segoe UI" pitchFamily="34" charset="0"/>
              <a:cs typeface="Segoe UI" pitchFamily="34" charset="0"/>
            </a:endParaRPr>
          </a:p>
        </p:txBody>
      </p:sp>
      <p:sp>
        <p:nvSpPr>
          <p:cNvPr id="8" name="Left Brace 7"/>
          <p:cNvSpPr/>
          <p:nvPr/>
        </p:nvSpPr>
        <p:spPr>
          <a:xfrm>
            <a:off x="5945188" y="17816982"/>
            <a:ext cx="630237" cy="2401888"/>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aphicFrame>
        <p:nvGraphicFramePr>
          <p:cNvPr id="49" name="Chart 48"/>
          <p:cNvGraphicFramePr>
            <a:graphicFrameLocks/>
          </p:cNvGraphicFramePr>
          <p:nvPr>
            <p:extLst>
              <p:ext uri="{D42A27DB-BD31-4B8C-83A1-F6EECF244321}">
                <p14:modId xmlns:p14="http://schemas.microsoft.com/office/powerpoint/2010/main" val="1733349034"/>
              </p:ext>
            </p:extLst>
          </p:nvPr>
        </p:nvGraphicFramePr>
        <p:xfrm>
          <a:off x="16580739" y="15201170"/>
          <a:ext cx="6946711" cy="4449170"/>
        </p:xfrm>
        <a:graphic>
          <a:graphicData uri="http://schemas.openxmlformats.org/drawingml/2006/chart">
            <c:chart xmlns:c="http://schemas.openxmlformats.org/drawingml/2006/chart" xmlns:r="http://schemas.openxmlformats.org/officeDocument/2006/relationships" r:id="rId6"/>
          </a:graphicData>
        </a:graphic>
      </p:graphicFrame>
      <p:sp>
        <p:nvSpPr>
          <p:cNvPr id="51" name="TextBox 99"/>
          <p:cNvSpPr txBox="1">
            <a:spLocks noChangeArrowheads="1"/>
          </p:cNvSpPr>
          <p:nvPr/>
        </p:nvSpPr>
        <p:spPr bwMode="auto">
          <a:xfrm>
            <a:off x="6294438" y="17966271"/>
            <a:ext cx="20208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anose="020B0604020202020204" pitchFamily="34" charset="0"/>
              <a:buChar char="•"/>
              <a:defRPr/>
            </a:pPr>
            <a:r>
              <a:rPr lang="en-US" altLang="en-US" sz="2000" dirty="0" err="1">
                <a:latin typeface="Segoe UI" pitchFamily="34" charset="0"/>
                <a:cs typeface="Segoe UI" pitchFamily="34" charset="0"/>
              </a:rPr>
              <a:t>Aquion</a:t>
            </a:r>
            <a:r>
              <a:rPr lang="en-US" altLang="en-US" sz="2000" dirty="0">
                <a:latin typeface="Segoe UI" pitchFamily="34" charset="0"/>
                <a:cs typeface="Segoe UI" pitchFamily="34" charset="0"/>
              </a:rPr>
              <a:t> Energy    </a:t>
            </a:r>
          </a:p>
          <a:p>
            <a:pPr>
              <a:defRPr/>
            </a:pPr>
            <a:r>
              <a:rPr lang="en-US" altLang="en-US" sz="2000" dirty="0">
                <a:latin typeface="Segoe UI" pitchFamily="34" charset="0"/>
                <a:cs typeface="Segoe UI" pitchFamily="34" charset="0"/>
              </a:rPr>
              <a:t>      (saltwater)</a:t>
            </a:r>
          </a:p>
          <a:p>
            <a:pPr marL="342900" indent="-342900">
              <a:buFont typeface="Arial" panose="020B0604020202020204" pitchFamily="34" charset="0"/>
              <a:buChar char="•"/>
              <a:defRPr/>
            </a:pPr>
            <a:r>
              <a:rPr lang="en-US" altLang="en-US" sz="2000" dirty="0">
                <a:latin typeface="Segoe UI" pitchFamily="34" charset="0"/>
                <a:cs typeface="Segoe UI" pitchFamily="34" charset="0"/>
              </a:rPr>
              <a:t>Vision</a:t>
            </a:r>
          </a:p>
          <a:p>
            <a:pPr>
              <a:defRPr/>
            </a:pPr>
            <a:r>
              <a:rPr lang="en-US" altLang="en-US" sz="2000" dirty="0">
                <a:latin typeface="Segoe UI" pitchFamily="34" charset="0"/>
                <a:cs typeface="Segoe UI" pitchFamily="34" charset="0"/>
              </a:rPr>
              <a:t>      (lead-acid)</a:t>
            </a:r>
          </a:p>
          <a:p>
            <a:pPr marL="342900" indent="-342900">
              <a:buFont typeface="Arial" panose="020B0604020202020204" pitchFamily="34" charset="0"/>
              <a:buChar char="•"/>
              <a:defRPr/>
            </a:pPr>
            <a:r>
              <a:rPr lang="en-US" altLang="en-US" sz="2000" dirty="0" err="1">
                <a:latin typeface="Segoe UI" pitchFamily="34" charset="0"/>
                <a:cs typeface="Segoe UI" pitchFamily="34" charset="0"/>
              </a:rPr>
              <a:t>NexGen</a:t>
            </a:r>
            <a:r>
              <a:rPr lang="en-US" altLang="en-US" sz="2000" dirty="0">
                <a:latin typeface="Segoe UI" pitchFamily="34" charset="0"/>
                <a:cs typeface="Segoe UI" pitchFamily="34" charset="0"/>
              </a:rPr>
              <a:t> </a:t>
            </a:r>
            <a:br>
              <a:rPr lang="en-US" altLang="en-US" sz="2000" dirty="0">
                <a:latin typeface="Segoe UI" pitchFamily="34" charset="0"/>
                <a:cs typeface="Segoe UI" pitchFamily="34" charset="0"/>
              </a:rPr>
            </a:br>
            <a:r>
              <a:rPr lang="en-US" altLang="en-US" sz="2000" dirty="0">
                <a:latin typeface="Segoe UI" pitchFamily="34" charset="0"/>
                <a:cs typeface="Segoe UI" pitchFamily="34" charset="0"/>
              </a:rPr>
              <a:t> (lithium-ion)</a:t>
            </a:r>
          </a:p>
        </p:txBody>
      </p:sp>
      <p:grpSp>
        <p:nvGrpSpPr>
          <p:cNvPr id="2" name="Group 1"/>
          <p:cNvGrpSpPr/>
          <p:nvPr/>
        </p:nvGrpSpPr>
        <p:grpSpPr>
          <a:xfrm>
            <a:off x="24740393" y="4158335"/>
            <a:ext cx="6511924" cy="3764388"/>
            <a:chOff x="24715789" y="4151313"/>
            <a:chExt cx="6511924" cy="3764388"/>
          </a:xfrm>
        </p:grpSpPr>
        <p:graphicFrame>
          <p:nvGraphicFramePr>
            <p:cNvPr id="50" name="Chart 49"/>
            <p:cNvGraphicFramePr>
              <a:graphicFrameLocks/>
            </p:cNvGraphicFramePr>
            <p:nvPr>
              <p:extLst>
                <p:ext uri="{D42A27DB-BD31-4B8C-83A1-F6EECF244321}">
                  <p14:modId xmlns:p14="http://schemas.microsoft.com/office/powerpoint/2010/main" val="1929311081"/>
                </p:ext>
              </p:extLst>
            </p:nvPr>
          </p:nvGraphicFramePr>
          <p:xfrm>
            <a:off x="24715789" y="4151313"/>
            <a:ext cx="6511924" cy="3764388"/>
          </p:xfrm>
          <a:graphic>
            <a:graphicData uri="http://schemas.openxmlformats.org/drawingml/2006/chart">
              <c:chart xmlns:c="http://schemas.openxmlformats.org/drawingml/2006/chart" xmlns:r="http://schemas.openxmlformats.org/officeDocument/2006/relationships" r:id="rId7"/>
            </a:graphicData>
          </a:graphic>
        </p:graphicFrame>
        <p:sp>
          <p:nvSpPr>
            <p:cNvPr id="38" name="TextBox 1"/>
            <p:cNvSpPr txBox="1"/>
            <p:nvPr/>
          </p:nvSpPr>
          <p:spPr>
            <a:xfrm>
              <a:off x="25921572" y="4743863"/>
              <a:ext cx="1463128" cy="3499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Island Mode</a:t>
              </a:r>
            </a:p>
          </p:txBody>
        </p:sp>
      </p:grpSp>
      <mc:AlternateContent xmlns:mc="http://schemas.openxmlformats.org/markup-compatibility/2006" xmlns:a14="http://schemas.microsoft.com/office/drawing/2010/main">
        <mc:Choice Requires="a14">
          <p:sp>
            <p:nvSpPr>
              <p:cNvPr id="42" name="TextBox 30"/>
              <p:cNvSpPr txBox="1">
                <a:spLocks noChangeArrowheads="1"/>
              </p:cNvSpPr>
              <p:nvPr/>
            </p:nvSpPr>
            <p:spPr bwMode="auto">
              <a:xfrm>
                <a:off x="16280444" y="4795004"/>
                <a:ext cx="7538191" cy="92938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just">
                  <a:spcBef>
                    <a:spcPts val="1200"/>
                  </a:spcBef>
                  <a:buFont typeface="Arial" pitchFamily="34" charset="0"/>
                  <a:buChar char="•"/>
                </a:pPr>
                <a:r>
                  <a:rPr lang="en-US" altLang="en-US" sz="2800" dirty="0">
                    <a:latin typeface="Segoe UI" pitchFamily="34" charset="0"/>
                    <a:cs typeface="Segoe UI" pitchFamily="34" charset="0"/>
                  </a:rPr>
                  <a:t>The number of batteries for all systems is determined by HOMER as the optimal number to serve the 10kWh islanded load</a:t>
                </a: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pPr>
                <a:endParaRPr lang="en-US" altLang="en-US" sz="2800" dirty="0">
                  <a:latin typeface="Segoe UI" pitchFamily="34" charset="0"/>
                  <a:cs typeface="Segoe UI" pitchFamily="34" charset="0"/>
                </a:endParaRPr>
              </a:p>
              <a:p>
                <a:pPr algn="just">
                  <a:spcBef>
                    <a:spcPts val="1200"/>
                  </a:spcBef>
                  <a:buFont typeface="Arial" pitchFamily="34" charset="0"/>
                  <a:buChar char="•"/>
                </a:pPr>
                <a:r>
                  <a:rPr lang="en-US" altLang="en-US" sz="2800" dirty="0">
                    <a:latin typeface="Segoe UI" pitchFamily="34" charset="0"/>
                    <a:cs typeface="Segoe UI" pitchFamily="34" charset="0"/>
                  </a:rPr>
                  <a:t>The net present cost (NPC) is computed by HOMER for the lifetime of the project (25 years)</a:t>
                </a:r>
              </a:p>
              <a:p>
                <a:pPr algn="just">
                  <a:spcBef>
                    <a:spcPts val="1200"/>
                  </a:spcBef>
                  <a:buFont typeface="Arial" pitchFamily="34" charset="0"/>
                  <a:buChar char="•"/>
                </a:pPr>
                <a:r>
                  <a:rPr lang="en-US" altLang="en-US" sz="2800" dirty="0">
                    <a:latin typeface="Segoe UI" pitchFamily="34" charset="0"/>
                    <a:cs typeface="Segoe UI" pitchFamily="34" charset="0"/>
                  </a:rPr>
                  <a:t>The cost of energy (COE) is calculated by HOMER using the following equation [2]:</a:t>
                </a:r>
              </a:p>
              <a:p>
                <a:pPr algn="just">
                  <a:spcBef>
                    <a:spcPts val="0"/>
                  </a:spcBef>
                </a:pPr>
                <a:endParaRPr lang="en-US" altLang="en-US" sz="1000" dirty="0">
                  <a:latin typeface="Segoe UI" pitchFamily="34" charset="0"/>
                  <a:cs typeface="Segoe UI" pitchFamily="34" charset="0"/>
                </a:endParaRPr>
              </a:p>
              <a:p>
                <a:pPr algn="just">
                  <a:spcBef>
                    <a:spcPts val="3000"/>
                  </a:spcBef>
                </a:pPr>
                <a14:m>
                  <m:oMathPara xmlns:m="http://schemas.openxmlformats.org/officeDocument/2006/math">
                    <m:oMathParaPr>
                      <m:jc m:val="centerGroup"/>
                    </m:oMathParaPr>
                    <m:oMath xmlns:m="http://schemas.openxmlformats.org/officeDocument/2006/math">
                      <m:r>
                        <a:rPr lang="en-US" sz="2800" b="0" i="1" smtClean="0">
                          <a:latin typeface="Cambria Math"/>
                        </a:rPr>
                        <m:t>𝐶𝑂𝐸</m:t>
                      </m:r>
                      <m:r>
                        <a:rPr lang="en-US" sz="2800" b="0" i="1" smtClean="0">
                          <a:latin typeface="Cambria Math"/>
                        </a:rPr>
                        <m:t>= </m:t>
                      </m:r>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𝑎𝑛𝑛</m:t>
                          </m:r>
                          <m:r>
                            <a:rPr lang="en-US" sz="2800" b="0" i="1" smtClean="0">
                              <a:latin typeface="Cambria Math"/>
                            </a:rPr>
                            <m:t>,</m:t>
                          </m:r>
                          <m:r>
                            <a:rPr lang="en-US" sz="2800" b="0" i="1" smtClean="0">
                              <a:latin typeface="Cambria Math"/>
                            </a:rPr>
                            <m:t>𝑡𝑜𝑡</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𝐸</m:t>
                          </m:r>
                        </m:e>
                        <m:sub>
                          <m:r>
                            <a:rPr lang="en-US" sz="2800" b="0" i="1" smtClean="0">
                              <a:latin typeface="Cambria Math"/>
                            </a:rPr>
                            <m:t>𝑠𝑒𝑟𝑣𝑒𝑑</m:t>
                          </m:r>
                        </m:sub>
                      </m:sSub>
                    </m:oMath>
                  </m:oMathPara>
                </a14:m>
                <a:endParaRPr lang="en-US" altLang="en-US" sz="2800" dirty="0">
                  <a:latin typeface="Segoe UI" pitchFamily="34" charset="0"/>
                  <a:cs typeface="Segoe UI" pitchFamily="34" charset="0"/>
                </a:endParaRPr>
              </a:p>
              <a:p>
                <a:pPr algn="just">
                  <a:spcBef>
                    <a:spcPts val="1200"/>
                  </a:spcBef>
                  <a:buFont typeface="Arial" pitchFamily="34" charset="0"/>
                  <a:buChar char="•"/>
                </a:pPr>
                <a:r>
                  <a:rPr lang="en-US" altLang="en-US" sz="2800" dirty="0">
                    <a:latin typeface="Segoe UI" pitchFamily="34" charset="0"/>
                    <a:cs typeface="Segoe UI" pitchFamily="34" charset="0"/>
                  </a:rPr>
                  <a:t>The autonomy of the batteries in island mode is determined by the following equation [3]:</a:t>
                </a:r>
              </a:p>
              <a:p>
                <a:pPr algn="just">
                  <a:spcBef>
                    <a:spcPts val="0"/>
                  </a:spcBef>
                  <a:buFont typeface="Arial" pitchFamily="34" charset="0"/>
                  <a:buChar char="•"/>
                </a:pPr>
                <a:endParaRPr lang="en-US" altLang="en-US" sz="1000" dirty="0">
                  <a:latin typeface="Segoe UI" pitchFamily="34" charset="0"/>
                  <a:cs typeface="Segoe UI" pitchFamily="34" charset="0"/>
                </a:endParaRPr>
              </a:p>
              <a:p>
                <a:pPr algn="just">
                  <a:spcBef>
                    <a:spcPts val="12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a:rPr>
                            <m:t>𝐴</m:t>
                          </m:r>
                        </m:e>
                        <m:sub>
                          <m:r>
                            <a:rPr lang="en-US" sz="2800" b="0" i="1" smtClean="0">
                              <a:latin typeface="Cambria Math"/>
                            </a:rPr>
                            <m:t>𝑏𝑎𝑡𝑡</m:t>
                          </m:r>
                        </m:sub>
                      </m:sSub>
                      <m:r>
                        <a:rPr lang="en-US" sz="2800" b="0" i="1" smtClean="0">
                          <a:latin typeface="Cambria Math"/>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a:rPr>
                                <m:t>𝑁</m:t>
                              </m:r>
                            </m:e>
                            <m:sub>
                              <m:r>
                                <a:rPr lang="en-US" sz="2800" b="0" i="1" smtClean="0">
                                  <a:latin typeface="Cambria Math"/>
                                </a:rPr>
                                <m:t>𝑏𝑎𝑡𝑡</m:t>
                              </m:r>
                            </m:sub>
                          </m:sSub>
                          <m:sSub>
                            <m:sSubPr>
                              <m:ctrlPr>
                                <a:rPr lang="en-US" sz="2800" b="0" i="1" smtClean="0">
                                  <a:latin typeface="Cambria Math" panose="02040503050406030204" pitchFamily="18" charset="0"/>
                                </a:rPr>
                              </m:ctrlPr>
                            </m:sSubPr>
                            <m:e>
                              <m:r>
                                <a:rPr lang="en-US" sz="2800" b="0" i="1" smtClean="0">
                                  <a:latin typeface="Cambria Math"/>
                                </a:rPr>
                                <m:t>𝑉</m:t>
                              </m:r>
                            </m:e>
                            <m:sub>
                              <m:r>
                                <a:rPr lang="en-US" sz="2800" b="0" i="1" smtClean="0">
                                  <a:latin typeface="Cambria Math"/>
                                </a:rPr>
                                <m:t>𝑛𝑜𝑚</m:t>
                              </m:r>
                            </m:sub>
                          </m:sSub>
                          <m:sSub>
                            <m:sSubPr>
                              <m:ctrlPr>
                                <a:rPr lang="en-US" sz="2800" b="0" i="1" smtClean="0">
                                  <a:latin typeface="Cambria Math" panose="02040503050406030204" pitchFamily="18" charset="0"/>
                                </a:rPr>
                              </m:ctrlPr>
                            </m:sSubPr>
                            <m:e>
                              <m:r>
                                <a:rPr lang="en-US" sz="2800" b="0" i="1" smtClean="0">
                                  <a:latin typeface="Cambria Math"/>
                                </a:rPr>
                                <m:t>𝑄</m:t>
                              </m:r>
                            </m:e>
                            <m:sub>
                              <m:r>
                                <a:rPr lang="en-US" sz="2800" b="0" i="1" smtClean="0">
                                  <a:latin typeface="Cambria Math"/>
                                </a:rPr>
                                <m:t>𝑛𝑜𝑚</m:t>
                              </m:r>
                            </m:sub>
                          </m:sSub>
                          <m:r>
                            <a:rPr lang="en-US" sz="2800" b="0" i="1" smtClean="0">
                              <a:latin typeface="Cambria Math"/>
                            </a:rPr>
                            <m:t>(1−</m:t>
                          </m:r>
                          <m:f>
                            <m:fPr>
                              <m:type m:val="skw"/>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a:rPr>
                                    <m:t>𝑞</m:t>
                                  </m:r>
                                </m:e>
                                <m:sub>
                                  <m:r>
                                    <a:rPr lang="en-US" sz="2800" b="0" i="1" smtClean="0">
                                      <a:latin typeface="Cambria Math"/>
                                    </a:rPr>
                                    <m:t>𝑚𝑖𝑛</m:t>
                                  </m:r>
                                </m:sub>
                              </m:sSub>
                            </m:num>
                            <m:den>
                              <m:r>
                                <a:rPr lang="en-US" sz="2800" b="0" i="1" smtClean="0">
                                  <a:latin typeface="Cambria Math"/>
                                </a:rPr>
                                <m:t>100</m:t>
                              </m:r>
                            </m:den>
                          </m:f>
                          <m:r>
                            <a:rPr lang="en-US" sz="2800" b="0" i="1" smtClean="0">
                              <a:latin typeface="Cambria Math"/>
                            </a:rPr>
                            <m:t>)(</m:t>
                          </m:r>
                          <m:f>
                            <m:fPr>
                              <m:type m:val="lin"/>
                              <m:ctrlPr>
                                <a:rPr lang="en-US" sz="2800" b="0" i="1" smtClean="0">
                                  <a:latin typeface="Cambria Math" panose="02040503050406030204" pitchFamily="18" charset="0"/>
                                </a:rPr>
                              </m:ctrlPr>
                            </m:fPr>
                            <m:num>
                              <m:r>
                                <a:rPr lang="en-US" sz="2800" b="0" i="1" smtClean="0">
                                  <a:latin typeface="Cambria Math"/>
                                </a:rPr>
                                <m:t>24</m:t>
                              </m:r>
                              <m:r>
                                <a:rPr lang="en-US" sz="2800" b="0" i="1" smtClean="0">
                                  <a:latin typeface="Cambria Math"/>
                                </a:rPr>
                                <m:t>h</m:t>
                              </m:r>
                            </m:num>
                            <m:den>
                              <m:r>
                                <a:rPr lang="en-US" sz="2800" b="0" i="1" smtClean="0">
                                  <a:latin typeface="Cambria Math"/>
                                </a:rPr>
                                <m:t>𝑑</m:t>
                              </m:r>
                            </m:den>
                          </m:f>
                          <m:r>
                            <a:rPr lang="en-US" sz="2800" b="0" i="1" smtClean="0">
                              <a:latin typeface="Cambria Math"/>
                            </a:rPr>
                            <m:t>)</m:t>
                          </m:r>
                        </m:num>
                        <m:den>
                          <m:sSub>
                            <m:sSubPr>
                              <m:ctrlPr>
                                <a:rPr lang="en-US" sz="2800" b="0" i="1" smtClean="0">
                                  <a:latin typeface="Cambria Math" panose="02040503050406030204" pitchFamily="18" charset="0"/>
                                </a:rPr>
                              </m:ctrlPr>
                            </m:sSubPr>
                            <m:e>
                              <m:r>
                                <a:rPr lang="en-US" sz="2800" b="0" i="1" smtClean="0">
                                  <a:latin typeface="Cambria Math"/>
                                </a:rPr>
                                <m:t>𝐿</m:t>
                              </m:r>
                            </m:e>
                            <m:sub>
                              <m:r>
                                <a:rPr lang="en-US" sz="2800" b="0" i="1" smtClean="0">
                                  <a:latin typeface="Cambria Math"/>
                                </a:rPr>
                                <m:t>𝑝𝑟𝑖𝑚</m:t>
                              </m:r>
                              <m:r>
                                <a:rPr lang="en-US" sz="2800" b="0" i="1" smtClean="0">
                                  <a:latin typeface="Cambria Math"/>
                                </a:rPr>
                                <m:t>,</m:t>
                              </m:r>
                              <m:r>
                                <a:rPr lang="en-US" sz="2800" b="0" i="1" smtClean="0">
                                  <a:latin typeface="Cambria Math"/>
                                </a:rPr>
                                <m:t>𝑎𝑣𝑒</m:t>
                              </m:r>
                            </m:sub>
                          </m:sSub>
                          <m:r>
                            <a:rPr lang="en-US" sz="2800" b="0" i="1" smtClean="0">
                              <a:latin typeface="Cambria Math"/>
                            </a:rPr>
                            <m:t>(</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a:rPr>
                                    <m:t>1000</m:t>
                                  </m:r>
                                  <m:d>
                                    <m:dPr>
                                      <m:begChr m:val="["/>
                                      <m:endChr m:val="]"/>
                                      <m:ctrlPr>
                                        <a:rPr lang="en-US" sz="2800" b="0" i="1" smtClean="0">
                                          <a:latin typeface="Cambria Math" panose="02040503050406030204" pitchFamily="18" charset="0"/>
                                        </a:rPr>
                                      </m:ctrlPr>
                                    </m:dPr>
                                    <m:e>
                                      <m:r>
                                        <a:rPr lang="en-US" sz="2800" b="0" i="1" smtClean="0">
                                          <a:latin typeface="Cambria Math"/>
                                        </a:rPr>
                                        <m:t>𝑤h</m:t>
                                      </m:r>
                                    </m:e>
                                  </m:d>
                                </m:num>
                                <m:den>
                                  <m:r>
                                    <a:rPr lang="en-US" sz="2800" b="0" i="1" smtClean="0">
                                      <a:latin typeface="Cambria Math"/>
                                    </a:rPr>
                                    <m:t>[</m:t>
                                  </m:r>
                                  <m:r>
                                    <a:rPr lang="en-US" sz="2800" b="0" i="1" smtClean="0">
                                      <a:latin typeface="Cambria Math"/>
                                    </a:rPr>
                                    <m:t>𝑘𝑊h</m:t>
                                  </m:r>
                                  <m:r>
                                    <a:rPr lang="en-US" sz="2800" b="0" i="1" smtClean="0">
                                      <a:latin typeface="Cambria Math"/>
                                    </a:rPr>
                                    <m:t>]</m:t>
                                  </m:r>
                                </m:den>
                              </m:f>
                              <m:r>
                                <a:rPr lang="en-US" sz="2800" b="0" i="1" smtClean="0">
                                  <a:latin typeface="Cambria Math"/>
                                </a:rPr>
                                <m:t>)</m:t>
                              </m:r>
                            </m:e>
                          </m:box>
                        </m:den>
                      </m:f>
                    </m:oMath>
                  </m:oMathPara>
                </a14:m>
                <a:endParaRPr lang="en-US" sz="2800" dirty="0"/>
              </a:p>
            </p:txBody>
          </p:sp>
        </mc:Choice>
        <mc:Fallback xmlns="">
          <p:sp>
            <p:nvSpPr>
              <p:cNvPr id="42" name="TextBox 30"/>
              <p:cNvSpPr txBox="1">
                <a:spLocks noRot="1" noChangeAspect="1" noMove="1" noResize="1" noEditPoints="1" noAdjustHandles="1" noChangeArrowheads="1" noChangeShapeType="1" noTextEdit="1"/>
              </p:cNvSpPr>
              <p:nvPr/>
            </p:nvSpPr>
            <p:spPr bwMode="auto">
              <a:xfrm>
                <a:off x="16280444" y="4795004"/>
                <a:ext cx="7538191" cy="9293826"/>
              </a:xfrm>
              <a:prstGeom prst="rect">
                <a:avLst/>
              </a:prstGeom>
              <a:blipFill rotWithShape="1">
                <a:blip r:embed="rId8"/>
                <a:stretch>
                  <a:fillRect l="-1699" t="-656" r="-1699" b="-3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10363</TotalTime>
  <Words>903</Words>
  <Application>Microsoft Macintosh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Segoe </vt:lpstr>
      <vt:lpstr>Segoe UI</vt:lpstr>
      <vt:lpstr>Arial</vt:lpstr>
      <vt:lpstr>Calibri</vt:lpstr>
      <vt:lpstr>Cambria Math</vt:lpstr>
      <vt:lpstr>Helvetica</vt:lpstr>
      <vt:lpstr>Palatino Linotype</vt:lpstr>
      <vt:lpstr>Times New Roman</vt:lpstr>
      <vt:lpstr>Default Design</vt:lpstr>
      <vt:lpstr>PowerPoint Presentation</vt:lpstr>
    </vt:vector>
  </TitlesOfParts>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Lusk, Lauren O.</cp:lastModifiedBy>
  <cp:revision>732</cp:revision>
  <cp:lastPrinted>2015-12-09T00:41:44Z</cp:lastPrinted>
  <dcterms:created xsi:type="dcterms:W3CDTF">2012-06-12T14:08:55Z</dcterms:created>
  <dcterms:modified xsi:type="dcterms:W3CDTF">2019-08-21T19:17:51Z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